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61"/>
  </p:handoutMasterIdLst>
  <p:sldIdLst>
    <p:sldId id="3226" r:id="rId3"/>
    <p:sldId id="3218" r:id="rId5"/>
    <p:sldId id="3685" r:id="rId6"/>
    <p:sldId id="3686" r:id="rId7"/>
    <p:sldId id="3687" r:id="rId8"/>
    <p:sldId id="3688" r:id="rId9"/>
    <p:sldId id="3689" r:id="rId10"/>
    <p:sldId id="3690" r:id="rId11"/>
    <p:sldId id="3673" r:id="rId12"/>
    <p:sldId id="3701" r:id="rId13"/>
    <p:sldId id="3702" r:id="rId14"/>
    <p:sldId id="3704" r:id="rId15"/>
    <p:sldId id="3705" r:id="rId16"/>
    <p:sldId id="3706" r:id="rId17"/>
    <p:sldId id="3708" r:id="rId18"/>
    <p:sldId id="3709" r:id="rId19"/>
    <p:sldId id="3710" r:id="rId20"/>
    <p:sldId id="3762" r:id="rId21"/>
    <p:sldId id="3711" r:id="rId22"/>
    <p:sldId id="3712" r:id="rId23"/>
    <p:sldId id="3674" r:id="rId24"/>
    <p:sldId id="3713" r:id="rId25"/>
    <p:sldId id="3675" r:id="rId26"/>
    <p:sldId id="3714" r:id="rId27"/>
    <p:sldId id="3715" r:id="rId28"/>
    <p:sldId id="3716" r:id="rId29"/>
    <p:sldId id="3717" r:id="rId30"/>
    <p:sldId id="3718" r:id="rId31"/>
    <p:sldId id="3676" r:id="rId32"/>
    <p:sldId id="3719" r:id="rId33"/>
    <p:sldId id="3720" r:id="rId34"/>
    <p:sldId id="3721" r:id="rId35"/>
    <p:sldId id="3679" r:id="rId36"/>
    <p:sldId id="3722" r:id="rId37"/>
    <p:sldId id="3723" r:id="rId38"/>
    <p:sldId id="3724" r:id="rId39"/>
    <p:sldId id="3725" r:id="rId40"/>
    <p:sldId id="3726" r:id="rId41"/>
    <p:sldId id="3727" r:id="rId42"/>
    <p:sldId id="3728" r:id="rId43"/>
    <p:sldId id="3729" r:id="rId44"/>
    <p:sldId id="3746" r:id="rId45"/>
    <p:sldId id="3747" r:id="rId46"/>
    <p:sldId id="3748" r:id="rId47"/>
    <p:sldId id="3749" r:id="rId48"/>
    <p:sldId id="3677" r:id="rId49"/>
    <p:sldId id="3730" r:id="rId50"/>
    <p:sldId id="3731" r:id="rId51"/>
    <p:sldId id="3732" r:id="rId52"/>
    <p:sldId id="3678" r:id="rId53"/>
    <p:sldId id="3733" r:id="rId54"/>
    <p:sldId id="3734" r:id="rId55"/>
    <p:sldId id="3735" r:id="rId56"/>
    <p:sldId id="3736" r:id="rId57"/>
    <p:sldId id="3680" r:id="rId58"/>
    <p:sldId id="3681" r:id="rId59"/>
    <p:sldId id="3637" r:id="rId60"/>
  </p:sldIdLst>
  <p:sldSz cx="12858750" cy="7232650"/>
  <p:notesSz cx="6858000" cy="9144000"/>
  <p:custDataLst>
    <p:tags r:id="rId6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00D"/>
    <a:srgbClr val="14A1C6"/>
    <a:srgbClr val="0FC7D3"/>
    <a:srgbClr val="EC206C"/>
    <a:srgbClr val="BC148E"/>
    <a:srgbClr val="0A1A3B"/>
    <a:srgbClr val="FE67BE"/>
    <a:srgbClr val="84004C"/>
    <a:srgbClr val="8B2FC3"/>
    <a:srgbClr val="C924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2" autoAdjust="0"/>
    <p:restoredTop sz="92986" autoAdjust="0"/>
  </p:normalViewPr>
  <p:slideViewPr>
    <p:cSldViewPr>
      <p:cViewPr varScale="1">
        <p:scale>
          <a:sx n="84" d="100"/>
          <a:sy n="84" d="100"/>
        </p:scale>
        <p:origin x="312" y="77"/>
      </p:cViewPr>
      <p:guideLst>
        <p:guide pos="4003"/>
        <p:guide orient="horz" pos="906"/>
        <p:guide pos="8099"/>
        <p:guide pos="240"/>
        <p:guide pos="1419"/>
        <p:guide pos="7772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6" Type="http://schemas.openxmlformats.org/officeDocument/2006/relationships/tags" Target="tags/tag4.xml"/><Relationship Id="rId65" Type="http://schemas.openxmlformats.org/officeDocument/2006/relationships/commentAuthors" Target="commentAuthors.xml"/><Relationship Id="rId64" Type="http://schemas.openxmlformats.org/officeDocument/2006/relationships/tableStyles" Target="tableStyles.xml"/><Relationship Id="rId63" Type="http://schemas.openxmlformats.org/officeDocument/2006/relationships/viewProps" Target="viewProps.xml"/><Relationship Id="rId62" Type="http://schemas.openxmlformats.org/officeDocument/2006/relationships/presProps" Target="presProps.xml"/><Relationship Id="rId61" Type="http://schemas.openxmlformats.org/officeDocument/2006/relationships/handoutMaster" Target="handoutMasters/handoutMaster1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>
                <a:latin typeface="印品黑体" panose="00000500000000000000" pitchFamily="2" charset="-122"/>
              </a:rPr>
            </a:fld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>
                <a:latin typeface="印品黑体" panose="00000500000000000000" pitchFamily="2" charset="-122"/>
              </a:rPr>
            </a:fld>
            <a:endParaRPr lang="zh-CN" altLang="en-US" dirty="0">
              <a:latin typeface="印品黑体" panose="00000500000000000000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06024D97-E667-405D-B634-E583E2108D71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印品黑体" panose="00000500000000000000" pitchFamily="2" charset="-122"/>
              </a:defRPr>
            </a:lvl1pPr>
          </a:lstStyle>
          <a:p>
            <a:fld id="{418F03C3-53C1-4F10-8DAF-D1F318E96C6E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印品黑体" panose="00000500000000000000" pitchFamily="2" charset="-122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B313C-6B84-469A-A8BF-E1E0C9F599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" y="2841"/>
            <a:ext cx="12857747" cy="722696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039" y="385072"/>
            <a:ext cx="11090672" cy="82204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039" y="1438876"/>
            <a:ext cx="11090672" cy="5075532"/>
          </a:xfrm>
        </p:spPr>
        <p:txBody>
          <a:bodyPr/>
          <a:lstStyle>
            <a:lvl1pPr marL="241300" indent="-241300">
              <a:buClr>
                <a:schemeClr val="accent1"/>
              </a:buClr>
              <a:buSzPct val="70000"/>
              <a:buFont typeface="Wingdings 2" panose="05020102010507070707" pitchFamily="18" charset="2"/>
              <a:buChar char=""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39" y="6703595"/>
            <a:ext cx="2893219" cy="385072"/>
          </a:xfrm>
        </p:spPr>
        <p:txBody>
          <a:bodyPr/>
          <a:lstStyle/>
          <a:p>
            <a:fld id="{4732422F-A6E7-4B2D-BD23-573B749C8CA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1" y="6703595"/>
            <a:ext cx="4339828" cy="38507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1492" y="6703595"/>
            <a:ext cx="2893219" cy="385072"/>
          </a:xfrm>
        </p:spPr>
        <p:txBody>
          <a:bodyPr/>
          <a:lstStyle/>
          <a:p>
            <a:fld id="{AE25BD11-2248-468D-9820-4736688BEBD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k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800330" cy="72345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21180" y="1990090"/>
            <a:ext cx="9361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 sz="4000"/>
          </a:p>
        </p:txBody>
      </p:sp>
      <p:sp>
        <p:nvSpPr>
          <p:cNvPr id="7" name="矩形 6"/>
          <p:cNvSpPr/>
          <p:nvPr/>
        </p:nvSpPr>
        <p:spPr>
          <a:xfrm>
            <a:off x="3019425" y="3016885"/>
            <a:ext cx="6819900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40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赢标电子开评标系统功能汇报</a:t>
            </a:r>
            <a:endParaRPr lang="zh-CN" altLang="en-US" sz="40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885190" y="232410"/>
            <a:ext cx="957516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登录赢标电子开评标系统，登陆网址</a:t>
            </a:r>
            <a:r>
              <a:rPr lang="en-US" altLang="zh-CN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(</a:t>
            </a:r>
            <a:r>
              <a:rPr lang="zh-CN" altLang="en-US" kern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http://tianshui.fzbidding.com/login.html?role=tendering）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  <a:sym typeface="Helvetica Light"/>
            </a:endParaRPr>
          </a:p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	CA</a:t>
            </a:r>
            <a:r>
              <a:rPr lang="zh-CN" altLang="en-US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支持全省互认，在下载中心下载</a:t>
            </a:r>
            <a:r>
              <a:rPr lang="en-US" altLang="zh-CN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CA</a:t>
            </a:r>
            <a:r>
              <a:rPr lang="zh-CN" altLang="en-US" kern="0" dirty="0">
                <a:solidFill>
                  <a:srgbClr val="C00000"/>
                </a:solidFill>
                <a:latin typeface="华文楷体" panose="02010600040101010101" charset="-122"/>
                <a:ea typeface="华文楷体" panose="02010600040101010101" charset="-122"/>
                <a:sym typeface="Helvetica Light"/>
              </a:rPr>
              <a:t>驱动</a:t>
            </a:r>
            <a:endParaRPr lang="zh-CN" altLang="en-US"/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24485" y="979170"/>
            <a:ext cx="12160250" cy="61715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、创建项目</a:t>
            </a:r>
            <a:endParaRPr lang="zh-CN" altLang="en-US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" y="1234440"/>
            <a:ext cx="6342380" cy="5300980"/>
          </a:xfrm>
          <a:prstGeom prst="rect">
            <a:avLst/>
          </a:prstGeom>
        </p:spPr>
      </p:pic>
      <p:pic>
        <p:nvPicPr>
          <p:cNvPr id="5" name="图片 4" descr="图片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665" y="1384300"/>
            <a:ext cx="5830570" cy="52076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、添加标段信息</a:t>
            </a:r>
            <a:endParaRPr lang="zh-CN" altLang="en-US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图片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300" y="880745"/>
            <a:ext cx="12150090" cy="54832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、制作招标文件</a:t>
            </a:r>
            <a:endParaRPr lang="zh-CN" altLang="en-US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845" y="635635"/>
            <a:ext cx="12337415" cy="640461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、制作招标文件（基本信息）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1000" y="591820"/>
            <a:ext cx="12113895" cy="62884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图片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9195" y="2968625"/>
            <a:ext cx="7620000" cy="36861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、制作招标文件（开标一览表）</a:t>
            </a:r>
            <a:endParaRPr lang="zh-CN" altLang="en-US"/>
          </a:p>
        </p:txBody>
      </p:sp>
      <p:pic>
        <p:nvPicPr>
          <p:cNvPr id="10" name="内容占位符 9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755" y="591820"/>
            <a:ext cx="8779510" cy="40392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、制作招标文件（评审项目）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2755" y="591820"/>
            <a:ext cx="11965940" cy="63220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、制作招标文件（编辑正文）</a:t>
            </a:r>
            <a:endParaRPr lang="zh-CN" altLang="en-US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591820"/>
            <a:ext cx="12206605" cy="63525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、制作招标文件（投标文件目录）</a:t>
            </a:r>
            <a:endParaRPr lang="zh-CN" altLang="en-US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15" y="664210"/>
            <a:ext cx="12187555" cy="63277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、制作招标文件（工程量清单及图纸）</a:t>
            </a:r>
            <a:endParaRPr lang="zh-CN" altLang="en-US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245" y="591820"/>
            <a:ext cx="12075160" cy="64255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k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75"/>
            <a:ext cx="12851765" cy="72167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392189"/>
            <a:ext cx="12857163" cy="230397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91807" y="1622868"/>
            <a:ext cx="3817509" cy="3817012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solidFill>
              <a:schemeClr val="accent1"/>
            </a:soli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208" rIns="0" bIns="48208" rtlCol="0" anchor="ctr"/>
          <a:lstStyle/>
          <a:p>
            <a:pPr lvl="0" algn="ctr"/>
            <a:r>
              <a:rPr lang="en-US" altLang="zh-CN" sz="6750" b="1" dirty="0">
                <a:ln w="12700">
                  <a:noFill/>
                </a:ln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Part 1</a:t>
            </a:r>
            <a:endParaRPr lang="zh-CN" altLang="en-US" sz="6750" b="1" dirty="0">
              <a:ln w="12700">
                <a:noFill/>
              </a:ln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28581" y="2392189"/>
            <a:ext cx="0" cy="2303972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373591" y="3300541"/>
            <a:ext cx="1559560" cy="4603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项目进场</a:t>
            </a:r>
            <a:endParaRPr lang="zh-CN" altLang="en-US" sz="2400" b="1" spc="3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6945" y="5992495"/>
            <a:ext cx="111105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1"/>
                </a:solidFill>
              </a:rPr>
              <a:t>代理机构在成兴服务平台项目登记、创建标段信息</a:t>
            </a:r>
            <a:endParaRPr lang="en-US" altLang="zh-CN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、制作招标文件（生成招标文件）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2755" y="591820"/>
            <a:ext cx="11966575" cy="63347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k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985" y="0"/>
            <a:ext cx="12852400" cy="72561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392189"/>
            <a:ext cx="12857163" cy="230397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91807" y="1622868"/>
            <a:ext cx="3817509" cy="3817012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solidFill>
              <a:schemeClr val="accent1"/>
            </a:soli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208" rIns="0" bIns="48208" rtlCol="0" anchor="ctr"/>
          <a:lstStyle/>
          <a:p>
            <a:pPr lvl="0" algn="ctr"/>
            <a:r>
              <a:rPr lang="en-US" altLang="zh-CN" sz="6750" b="1" dirty="0">
                <a:ln w="12700">
                  <a:noFill/>
                </a:ln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Part 3</a:t>
            </a:r>
            <a:endParaRPr lang="zh-CN" altLang="en-US" sz="6750" b="1" dirty="0">
              <a:ln w="12700">
                <a:noFill/>
              </a:ln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28581" y="2392189"/>
            <a:ext cx="0" cy="2303972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373591" y="3300541"/>
            <a:ext cx="1559560" cy="4603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场地预约</a:t>
            </a:r>
            <a:endParaRPr lang="zh-CN" altLang="en-US" sz="2400" b="1" spc="3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360" y="5848985"/>
            <a:ext cx="11160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1"/>
                </a:solidFill>
              </a:rPr>
              <a:t>代理机构在成兴服务平台预约开标室、评标室</a:t>
            </a:r>
            <a:endParaRPr lang="zh-CN" alt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/>
              <a:t>申请开标室和评标时，提交中心工作人员审核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11250" y="815340"/>
            <a:ext cx="10634980" cy="56991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k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857480" cy="72205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392189"/>
            <a:ext cx="12857163" cy="230397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91807" y="1622868"/>
            <a:ext cx="3817509" cy="3817012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solidFill>
              <a:schemeClr val="accent1"/>
            </a:soli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208" rIns="0" bIns="48208" rtlCol="0" anchor="ctr"/>
          <a:lstStyle/>
          <a:p>
            <a:pPr lvl="0" algn="ctr"/>
            <a:r>
              <a:rPr lang="en-US" altLang="zh-CN" sz="6750" b="1" dirty="0">
                <a:ln w="12700">
                  <a:noFill/>
                </a:ln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Part 4</a:t>
            </a:r>
            <a:endParaRPr lang="zh-CN" altLang="en-US" sz="6750" b="1" dirty="0">
              <a:ln w="12700">
                <a:noFill/>
              </a:ln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28581" y="2392189"/>
            <a:ext cx="0" cy="2303972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373591" y="3300541"/>
            <a:ext cx="2247900" cy="4603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发布招标公告</a:t>
            </a:r>
            <a:endParaRPr lang="zh-CN" altLang="en-US" sz="2400" b="1" spc="3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360" y="5848985"/>
            <a:ext cx="1116012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1"/>
                </a:solidFill>
              </a:rPr>
              <a:t>代理机构在成兴服务平台发布招标公告</a:t>
            </a:r>
            <a:endParaRPr lang="zh-CN" altLang="en-US" sz="2400">
              <a:solidFill>
                <a:schemeClr val="accent1"/>
              </a:solidFill>
            </a:endParaRPr>
          </a:p>
          <a:p>
            <a:r>
              <a:rPr lang="zh-CN" altLang="en-US" sz="1800" b="1">
                <a:solidFill>
                  <a:schemeClr val="accent1"/>
                </a:solidFill>
              </a:rPr>
              <a:t>备注：发布招标公告前需要申请专家；招标文件是在赢标电子开评标系统制作的。</a:t>
            </a:r>
            <a:endParaRPr lang="zh-CN" altLang="en-US" sz="18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1</a:t>
            </a:r>
            <a:r>
              <a:rPr lang="zh-CN" altLang="en-US"/>
              <a:t>、选择要发公告的项目</a:t>
            </a:r>
            <a:endParaRPr lang="zh-CN" altLang="en-US"/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56970" y="636270"/>
            <a:ext cx="10728325" cy="587819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2</a:t>
            </a:r>
            <a:r>
              <a:rPr lang="zh-CN" altLang="en-US"/>
              <a:t>、添加公告附件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3920" y="921385"/>
            <a:ext cx="11090910" cy="497268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3</a:t>
            </a:r>
            <a:r>
              <a:rPr lang="zh-CN" altLang="en-US"/>
              <a:t>、上传招标文件</a:t>
            </a:r>
            <a:endParaRPr lang="zh-CN" altLang="en-US"/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92530" y="722630"/>
            <a:ext cx="10473055" cy="57918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4</a:t>
            </a:r>
            <a:r>
              <a:rPr lang="zh-CN" altLang="en-US"/>
              <a:t>、发公告前，先申请专家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3920" y="716915"/>
            <a:ext cx="11090910" cy="551878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5</a:t>
            </a:r>
            <a:r>
              <a:rPr lang="zh-CN" altLang="en-US"/>
              <a:t>、发布公告并提交中心工作人员审批</a:t>
            </a:r>
            <a:endParaRPr lang="zh-CN" altLang="en-US"/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3920" y="793750"/>
            <a:ext cx="11090910" cy="56197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k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685" y="0"/>
            <a:ext cx="12877165" cy="727329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392189"/>
            <a:ext cx="12857163" cy="230397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91807" y="1622868"/>
            <a:ext cx="3817509" cy="3817012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solidFill>
              <a:schemeClr val="accent1"/>
            </a:soli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208" rIns="0" bIns="48208" rtlCol="0" anchor="ctr"/>
          <a:lstStyle/>
          <a:p>
            <a:pPr lvl="0" algn="ctr"/>
            <a:r>
              <a:rPr lang="en-US" altLang="zh-CN" sz="6750" b="1" dirty="0">
                <a:ln w="12700">
                  <a:noFill/>
                </a:ln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Part 5</a:t>
            </a:r>
            <a:endParaRPr lang="zh-CN" altLang="en-US" sz="6750" b="1" dirty="0">
              <a:ln w="12700">
                <a:noFill/>
              </a:ln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28581" y="2392189"/>
            <a:ext cx="0" cy="2303972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373591" y="3300541"/>
            <a:ext cx="2592070" cy="4603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投标人登记报名</a:t>
            </a:r>
            <a:endParaRPr lang="zh-CN" altLang="en-US" sz="2400" b="1" spc="3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2800" y="5992495"/>
            <a:ext cx="111601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1"/>
                </a:solidFill>
              </a:rPr>
              <a:t>投标人在成兴服务平台投标登记报名</a:t>
            </a:r>
            <a:endParaRPr lang="zh-CN" alt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项目进场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82420" y="1812925"/>
            <a:ext cx="10274935" cy="51587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32890" y="138430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、登录服务平台</a:t>
            </a:r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1</a:t>
            </a:r>
            <a:r>
              <a:rPr lang="zh-CN" altLang="en-US"/>
              <a:t>、选择要报名登记的项目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3775" y="621030"/>
            <a:ext cx="10869930" cy="589343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2</a:t>
            </a:r>
            <a:r>
              <a:rPr lang="zh-CN" altLang="en-US"/>
              <a:t>、参加投标</a:t>
            </a:r>
            <a:endParaRPr lang="zh-CN" altLang="en-US"/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3920" y="815340"/>
            <a:ext cx="11090910" cy="546608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3</a:t>
            </a:r>
            <a:r>
              <a:rPr lang="zh-CN" altLang="en-US"/>
              <a:t>、选择项目标段》投标登记》填写登记信息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3920" y="814070"/>
            <a:ext cx="11090910" cy="546481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k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0" y="0"/>
            <a:ext cx="12875895" cy="72326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392189"/>
            <a:ext cx="12857163" cy="230397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91807" y="1622868"/>
            <a:ext cx="3817509" cy="3817012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solidFill>
              <a:schemeClr val="accent1"/>
            </a:soli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208" rIns="0" bIns="48208" rtlCol="0" anchor="ctr"/>
          <a:lstStyle/>
          <a:p>
            <a:pPr lvl="0" algn="ctr"/>
            <a:r>
              <a:rPr lang="en-US" altLang="zh-CN" sz="6750" b="1" dirty="0">
                <a:ln w="12700">
                  <a:noFill/>
                </a:ln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Part 6</a:t>
            </a:r>
            <a:endParaRPr lang="zh-CN" altLang="en-US" sz="6750" b="1" dirty="0">
              <a:ln w="12700">
                <a:noFill/>
              </a:ln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28581" y="2392189"/>
            <a:ext cx="0" cy="2303972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373591" y="3300541"/>
            <a:ext cx="2592070" cy="4603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投标人递交标书</a:t>
            </a:r>
            <a:endParaRPr lang="zh-CN" altLang="en-US" sz="2400" b="1" spc="3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360" y="5848985"/>
            <a:ext cx="111601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</a:rPr>
              <a:t>1</a:t>
            </a:r>
            <a:r>
              <a:rPr lang="zh-CN" altLang="en-US" sz="2400">
                <a:solidFill>
                  <a:schemeClr val="accent1"/>
                </a:solidFill>
              </a:rPr>
              <a:t>、投标人在成兴服务平台下载招标文件</a:t>
            </a:r>
            <a:r>
              <a:rPr lang="en-US" altLang="zh-CN" sz="2400">
                <a:solidFill>
                  <a:schemeClr val="accent1"/>
                </a:solidFill>
              </a:rPr>
              <a:t>                                      </a:t>
            </a:r>
            <a:endParaRPr lang="en-US" altLang="zh-CN" sz="2400">
              <a:solidFill>
                <a:schemeClr val="accent1"/>
              </a:solidFill>
            </a:endParaRPr>
          </a:p>
          <a:p>
            <a:r>
              <a:rPr lang="en-US" altLang="zh-CN" sz="2400">
                <a:solidFill>
                  <a:schemeClr val="accent1"/>
                </a:solidFill>
              </a:rPr>
              <a:t>2</a:t>
            </a:r>
            <a:r>
              <a:rPr lang="zh-CN" altLang="en-US" sz="2400">
                <a:solidFill>
                  <a:schemeClr val="accent1"/>
                </a:solidFill>
              </a:rPr>
              <a:t>、投标人在投标文件编制工具上制作投标文件</a:t>
            </a:r>
            <a:endParaRPr lang="zh-CN" altLang="en-US" sz="2400">
              <a:solidFill>
                <a:schemeClr val="accent1"/>
              </a:solidFill>
            </a:endParaRPr>
          </a:p>
          <a:p>
            <a:r>
              <a:rPr lang="en-US" altLang="zh-CN" sz="2400">
                <a:solidFill>
                  <a:schemeClr val="accent1"/>
                </a:solidFill>
              </a:rPr>
              <a:t>3</a:t>
            </a:r>
            <a:r>
              <a:rPr lang="zh-CN" altLang="en-US" sz="2400">
                <a:solidFill>
                  <a:schemeClr val="accent1"/>
                </a:solidFill>
              </a:rPr>
              <a:t>、投标人在赢标电子开评标系统递交标书</a:t>
            </a:r>
            <a:endParaRPr lang="zh-CN" alt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1</a:t>
            </a:r>
            <a:r>
              <a:rPr lang="zh-CN" altLang="en-US"/>
              <a:t>、下载招标文件</a:t>
            </a:r>
            <a:endParaRPr lang="zh-CN" altLang="en-US"/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3920" y="918845"/>
            <a:ext cx="11090910" cy="536194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2</a:t>
            </a:r>
            <a:r>
              <a:rPr lang="zh-CN" altLang="en-US"/>
              <a:t>、下载并投标文件编制工具</a:t>
            </a:r>
            <a:endParaRPr lang="zh-CN" altLang="en-US"/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24510" y="664210"/>
            <a:ext cx="11761470" cy="621982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3</a:t>
            </a:r>
            <a:r>
              <a:rPr lang="zh-CN" altLang="en-US"/>
              <a:t>、使用投标文件编制工具制作投标文件》选择招标文件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2755" y="807720"/>
            <a:ext cx="11933555" cy="607504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3</a:t>
            </a:r>
            <a:r>
              <a:rPr lang="zh-CN" altLang="en-US"/>
              <a:t>、使用投标文件编制工具制作投标文件》选择标段</a:t>
            </a:r>
            <a:endParaRPr lang="zh-CN" altLang="en-US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2755" y="591820"/>
            <a:ext cx="12138660" cy="633857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3</a:t>
            </a:r>
            <a:r>
              <a:rPr lang="zh-CN" altLang="en-US"/>
              <a:t>、使用投标文件编制工具制作投标文件》编辑投标文件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2755" y="735965"/>
            <a:ext cx="12088495" cy="618998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3</a:t>
            </a:r>
            <a:r>
              <a:rPr lang="zh-CN" altLang="en-US"/>
              <a:t>、使用投标文件编制工具制作投标文件》编辑开标一览表</a:t>
            </a:r>
            <a:endParaRPr lang="zh-CN" altLang="en-US"/>
          </a:p>
        </p:txBody>
      </p:sp>
      <p:pic>
        <p:nvPicPr>
          <p:cNvPr id="3" name="内容占位符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2755" y="807720"/>
            <a:ext cx="12033885" cy="62668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项目进场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32890" y="1384300"/>
            <a:ext cx="3041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、项目进场》选择项目类型</a:t>
            </a:r>
            <a:endParaRPr lang="zh-CN" altLang="en-US"/>
          </a:p>
        </p:txBody>
      </p:sp>
      <p:pic>
        <p:nvPicPr>
          <p:cNvPr id="8" name="内容占位符 7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22070" y="1743710"/>
            <a:ext cx="10652760" cy="465645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3</a:t>
            </a:r>
            <a:r>
              <a:rPr lang="zh-CN" altLang="en-US"/>
              <a:t>、使用投标文件编制工具制作投标文件》投标文件签章</a:t>
            </a:r>
            <a:r>
              <a:rPr lang="en-US" altLang="zh-CN"/>
              <a:t>(</a:t>
            </a:r>
            <a:r>
              <a:rPr lang="zh-CN" altLang="en-US"/>
              <a:t>关联评审项页码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图片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510" y="951865"/>
            <a:ext cx="11829415" cy="613156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3</a:t>
            </a:r>
            <a:r>
              <a:rPr lang="zh-CN" altLang="en-US"/>
              <a:t>、使用投标文件编制工具制作投标文件》生成投标文件</a:t>
            </a:r>
            <a:endParaRPr lang="en-US" altLang="zh-CN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510" y="591820"/>
            <a:ext cx="11843385" cy="643572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4</a:t>
            </a:r>
            <a:r>
              <a:rPr lang="zh-CN" altLang="en-US"/>
              <a:t>、递交投标文件</a:t>
            </a:r>
            <a:endParaRPr lang="en-US" altLang="zh-CN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图片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755" y="735965"/>
            <a:ext cx="12021185" cy="616140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4</a:t>
            </a:r>
            <a:r>
              <a:rPr lang="zh-CN" altLang="en-US"/>
              <a:t>、递交投标文件</a:t>
            </a:r>
            <a:endParaRPr lang="en-US" altLang="zh-CN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 descr="图片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664210"/>
            <a:ext cx="12059920" cy="627951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4</a:t>
            </a:r>
            <a:r>
              <a:rPr lang="zh-CN" altLang="en-US"/>
              <a:t>、递交投标文件</a:t>
            </a:r>
            <a:endParaRPr lang="en-US" altLang="zh-CN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图片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664210"/>
            <a:ext cx="12046585" cy="61658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4</a:t>
            </a:r>
            <a:r>
              <a:rPr lang="zh-CN" altLang="en-US"/>
              <a:t>、递交投标文件</a:t>
            </a:r>
            <a:endParaRPr lang="en-US" altLang="zh-CN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 descr="图片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735965"/>
            <a:ext cx="12085320" cy="613537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k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3020" y="-55880"/>
            <a:ext cx="12890500" cy="73037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392189"/>
            <a:ext cx="12857163" cy="230397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91807" y="1622868"/>
            <a:ext cx="3817509" cy="3817012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solidFill>
              <a:schemeClr val="accent1"/>
            </a:soli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208" rIns="0" bIns="48208" rtlCol="0" anchor="ctr"/>
          <a:lstStyle/>
          <a:p>
            <a:pPr lvl="0" algn="ctr"/>
            <a:r>
              <a:rPr lang="en-US" altLang="zh-CN" sz="6750" b="1" dirty="0">
                <a:ln w="12700">
                  <a:noFill/>
                </a:ln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Part 7</a:t>
            </a:r>
            <a:endParaRPr lang="zh-CN" altLang="en-US" sz="6750" b="1" dirty="0">
              <a:ln w="12700">
                <a:noFill/>
              </a:ln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28581" y="2392189"/>
            <a:ext cx="0" cy="2303972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373591" y="3300541"/>
            <a:ext cx="871220" cy="4603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开标</a:t>
            </a:r>
            <a:endParaRPr lang="zh-CN" altLang="en-US" sz="2400" b="1" spc="3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9630" y="5848350"/>
            <a:ext cx="111601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</a:rPr>
              <a:t>1</a:t>
            </a:r>
            <a:r>
              <a:rPr lang="zh-CN" altLang="en-US" sz="2400">
                <a:solidFill>
                  <a:schemeClr val="accent1"/>
                </a:solidFill>
              </a:rPr>
              <a:t>、代理机构在开标前进行开标设置</a:t>
            </a:r>
            <a:r>
              <a:rPr lang="en-US" altLang="zh-CN" sz="2400">
                <a:solidFill>
                  <a:schemeClr val="accent1"/>
                </a:solidFill>
              </a:rPr>
              <a:t>                                    2</a:t>
            </a:r>
            <a:r>
              <a:rPr lang="zh-CN" altLang="en-US" sz="2400">
                <a:solidFill>
                  <a:schemeClr val="accent1"/>
                </a:solidFill>
              </a:rPr>
              <a:t>、投标人开标签到</a:t>
            </a:r>
            <a:endParaRPr lang="zh-CN" altLang="en-US" sz="2400">
              <a:solidFill>
                <a:schemeClr val="accent1"/>
              </a:solidFill>
            </a:endParaRPr>
          </a:p>
          <a:p>
            <a:r>
              <a:rPr lang="en-US" altLang="zh-CN" sz="2400">
                <a:solidFill>
                  <a:schemeClr val="accent1"/>
                </a:solidFill>
              </a:rPr>
              <a:t>3</a:t>
            </a:r>
            <a:r>
              <a:rPr lang="zh-CN" altLang="en-US" sz="2400">
                <a:solidFill>
                  <a:schemeClr val="accent1"/>
                </a:solidFill>
              </a:rPr>
              <a:t>、解密</a:t>
            </a:r>
            <a:r>
              <a:rPr lang="en-US" altLang="zh-CN" sz="2400">
                <a:solidFill>
                  <a:schemeClr val="accent1"/>
                </a:solidFill>
              </a:rPr>
              <a:t>                                                                                         4</a:t>
            </a:r>
            <a:r>
              <a:rPr lang="zh-CN" altLang="en-US" sz="2400">
                <a:solidFill>
                  <a:schemeClr val="accent1"/>
                </a:solidFill>
              </a:rPr>
              <a:t>、投标人签名确认</a:t>
            </a:r>
            <a:endParaRPr lang="zh-CN" altLang="en-US" sz="2400">
              <a:solidFill>
                <a:schemeClr val="accent1"/>
              </a:solidFill>
            </a:endParaRPr>
          </a:p>
          <a:p>
            <a:r>
              <a:rPr lang="en-US" altLang="zh-CN" sz="2400">
                <a:solidFill>
                  <a:schemeClr val="accent1"/>
                </a:solidFill>
              </a:rPr>
              <a:t>5</a:t>
            </a:r>
            <a:r>
              <a:rPr lang="zh-CN" altLang="en-US" sz="2400">
                <a:solidFill>
                  <a:schemeClr val="accent1"/>
                </a:solidFill>
              </a:rPr>
              <a:t>、招标人、唱标人、监标人签字确认开标结果</a:t>
            </a:r>
            <a:r>
              <a:rPr lang="en-US" altLang="zh-CN" sz="2400">
                <a:solidFill>
                  <a:schemeClr val="accent1"/>
                </a:solidFill>
              </a:rPr>
              <a:t>              6</a:t>
            </a:r>
            <a:r>
              <a:rPr lang="zh-CN" altLang="en-US" sz="2400">
                <a:solidFill>
                  <a:schemeClr val="accent1"/>
                </a:solidFill>
              </a:rPr>
              <a:t>、结束开标</a:t>
            </a:r>
            <a:endParaRPr lang="zh-CN" altLang="en-US" sz="2400">
              <a:solidFill>
                <a:schemeClr val="accent1"/>
              </a:solidFill>
            </a:endParaRPr>
          </a:p>
          <a:p>
            <a:endParaRPr lang="en-US" altLang="zh-CN" sz="2400">
              <a:solidFill>
                <a:schemeClr val="accent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955" y="5480050"/>
            <a:ext cx="2697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chemeClr val="accent1"/>
                </a:solidFill>
              </a:rPr>
              <a:t>在赢标电子开评标系统：</a:t>
            </a:r>
            <a:endParaRPr lang="zh-CN" altLang="en-US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1</a:t>
            </a:r>
            <a:r>
              <a:rPr lang="zh-CN" altLang="en-US"/>
              <a:t>、开标设置</a:t>
            </a:r>
            <a:endParaRPr lang="en-US" altLang="zh-CN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图片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664210"/>
            <a:ext cx="12118975" cy="632206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1</a:t>
            </a:r>
            <a:r>
              <a:rPr lang="zh-CN" altLang="en-US"/>
              <a:t>、开标设置（设置解密时长、签字时长等）</a:t>
            </a:r>
            <a:endParaRPr lang="en-US" altLang="zh-CN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3" name="图片 2" descr="图片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" y="591820"/>
            <a:ext cx="12292965" cy="63627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2</a:t>
            </a:r>
            <a:r>
              <a:rPr lang="zh-CN" altLang="en-US"/>
              <a:t>、开标</a:t>
            </a:r>
            <a:endParaRPr lang="en-US" altLang="zh-CN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32130" y="680085"/>
            <a:ext cx="11837035" cy="63074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项目进场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532890" y="1384300"/>
            <a:ext cx="5099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3</a:t>
            </a:r>
            <a:r>
              <a:rPr lang="zh-CN" altLang="en-US"/>
              <a:t>、填写项目入场登记（</a:t>
            </a:r>
            <a:r>
              <a:rPr lang="zh-CN" altLang="en-US">
                <a:solidFill>
                  <a:srgbClr val="FF0000"/>
                </a:solidFill>
              </a:rPr>
              <a:t>开评标系统，选择赢标</a:t>
            </a:r>
            <a:r>
              <a:rPr lang="zh-CN" altLang="en-US"/>
              <a:t>）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36855" y="1816100"/>
            <a:ext cx="6112510" cy="4606290"/>
          </a:xfrm>
          <a:prstGeom prst="rect">
            <a:avLst/>
          </a:prstGeom>
        </p:spPr>
      </p:pic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140" y="1893570"/>
            <a:ext cx="6278245" cy="455041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k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0320" y="-55880"/>
            <a:ext cx="12912090" cy="728853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392189"/>
            <a:ext cx="12857163" cy="230397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91807" y="1622868"/>
            <a:ext cx="3817509" cy="3817012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solidFill>
              <a:schemeClr val="accent1"/>
            </a:soli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208" rIns="0" bIns="48208" rtlCol="0" anchor="ctr"/>
          <a:lstStyle/>
          <a:p>
            <a:pPr lvl="0" algn="ctr"/>
            <a:r>
              <a:rPr lang="en-US" altLang="zh-CN" sz="6750" b="1" dirty="0">
                <a:ln w="12700">
                  <a:noFill/>
                </a:ln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Part 8</a:t>
            </a:r>
            <a:endParaRPr lang="zh-CN" altLang="en-US" sz="6750" b="1" dirty="0">
              <a:ln w="12700">
                <a:noFill/>
              </a:ln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28581" y="2392189"/>
            <a:ext cx="0" cy="2303972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373591" y="3300541"/>
            <a:ext cx="871220" cy="4603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评标</a:t>
            </a:r>
            <a:endParaRPr lang="zh-CN" altLang="en-US" sz="2400" b="1" spc="3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9630" y="5848350"/>
            <a:ext cx="1116012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</a:rPr>
              <a:t>1</a:t>
            </a:r>
            <a:r>
              <a:rPr lang="zh-CN" altLang="en-US" sz="2400">
                <a:solidFill>
                  <a:schemeClr val="accent1"/>
                </a:solidFill>
              </a:rPr>
              <a:t>、代理机构组建评委会，选专家组长</a:t>
            </a:r>
            <a:r>
              <a:rPr lang="en-US" altLang="zh-CN" sz="2400">
                <a:solidFill>
                  <a:schemeClr val="accent1"/>
                </a:solidFill>
              </a:rPr>
              <a:t>                                2</a:t>
            </a:r>
            <a:r>
              <a:rPr lang="zh-CN" altLang="en-US" sz="2400">
                <a:solidFill>
                  <a:schemeClr val="accent1"/>
                </a:solidFill>
              </a:rPr>
              <a:t>、专家评标</a:t>
            </a:r>
            <a:endParaRPr lang="zh-CN" altLang="en-US" sz="2400">
              <a:solidFill>
                <a:schemeClr val="accent1"/>
              </a:solidFill>
            </a:endParaRPr>
          </a:p>
          <a:p>
            <a:r>
              <a:rPr lang="en-US" altLang="zh-CN" sz="2400">
                <a:solidFill>
                  <a:schemeClr val="accent1"/>
                </a:solidFill>
              </a:rPr>
              <a:t>3</a:t>
            </a:r>
            <a:r>
              <a:rPr lang="zh-CN" altLang="en-US" sz="2400">
                <a:solidFill>
                  <a:schemeClr val="accent1"/>
                </a:solidFill>
              </a:rPr>
              <a:t>、专家签字</a:t>
            </a:r>
            <a:r>
              <a:rPr lang="en-US" altLang="zh-CN" sz="2400">
                <a:solidFill>
                  <a:schemeClr val="accent1"/>
                </a:solidFill>
              </a:rPr>
              <a:t>                                                                                 4</a:t>
            </a:r>
            <a:r>
              <a:rPr lang="zh-CN" altLang="en-US" sz="2400">
                <a:solidFill>
                  <a:schemeClr val="accent1"/>
                </a:solidFill>
              </a:rPr>
              <a:t>、生成评标表格和报告</a:t>
            </a:r>
            <a:endParaRPr lang="zh-CN" altLang="en-US" sz="2400">
              <a:solidFill>
                <a:schemeClr val="accent1"/>
              </a:solidFill>
            </a:endParaRPr>
          </a:p>
          <a:p>
            <a:r>
              <a:rPr lang="en-US" altLang="zh-CN" sz="2400">
                <a:solidFill>
                  <a:schemeClr val="accent1"/>
                </a:solidFill>
              </a:rPr>
              <a:t>5</a:t>
            </a:r>
            <a:r>
              <a:rPr lang="zh-CN" altLang="en-US" sz="2400">
                <a:solidFill>
                  <a:schemeClr val="accent1"/>
                </a:solidFill>
              </a:rPr>
              <a:t>、结束评标</a:t>
            </a:r>
            <a:endParaRPr lang="zh-CN" altLang="en-US" sz="2400">
              <a:solidFill>
                <a:schemeClr val="accent1"/>
              </a:solidFill>
            </a:endParaRPr>
          </a:p>
          <a:p>
            <a:endParaRPr lang="en-US" altLang="zh-CN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4262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1</a:t>
            </a:r>
            <a:r>
              <a:rPr lang="zh-CN" altLang="en-US"/>
              <a:t>、组件评委会</a:t>
            </a:r>
            <a:endParaRPr lang="en-US" altLang="zh-CN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图片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610" y="664210"/>
            <a:ext cx="12267565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593090" y="160020"/>
            <a:ext cx="989647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2</a:t>
            </a:r>
            <a:r>
              <a:rPr lang="zh-CN" altLang="en-US"/>
              <a:t>、专家评标（专家使用评标工具，通过姓名和密码登录，密码是身份证后</a:t>
            </a:r>
            <a:r>
              <a:rPr lang="en-US" altLang="zh-CN"/>
              <a:t>6</a:t>
            </a:r>
            <a:r>
              <a:rPr lang="zh-CN" altLang="en-US"/>
              <a:t>位）</a:t>
            </a:r>
            <a:endParaRPr lang="en-US" altLang="zh-CN"/>
          </a:p>
        </p:txBody>
      </p:sp>
      <p:pic>
        <p:nvPicPr>
          <p:cNvPr id="5" name="内容占位符 4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81000" y="735965"/>
            <a:ext cx="12063095" cy="612203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8389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2</a:t>
            </a:r>
            <a:r>
              <a:rPr lang="zh-CN" altLang="en-US"/>
              <a:t>、专家评标》选择评审标段，点击进入</a:t>
            </a:r>
            <a:endParaRPr lang="en-US" altLang="zh-CN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图片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185" y="735965"/>
            <a:ext cx="11944985" cy="62547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1245235" y="160020"/>
            <a:ext cx="68389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defTabSz="58420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/>
              <a:t>3</a:t>
            </a:r>
            <a:r>
              <a:rPr lang="zh-CN" altLang="en-US"/>
              <a:t>、专家评标、汇总、签字、生成评标表格和评标报告</a:t>
            </a:r>
            <a:endParaRPr lang="en-US" altLang="zh-CN"/>
          </a:p>
        </p:txBody>
      </p:sp>
      <p:sp>
        <p:nvSpPr>
          <p:cNvPr id="2" name="内容占位符 1"/>
          <p:cNvSpPr/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图片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510" y="779145"/>
            <a:ext cx="11928475" cy="610108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k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8260" y="-128270"/>
            <a:ext cx="13039090" cy="736155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392189"/>
            <a:ext cx="12857163" cy="230397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91807" y="1622868"/>
            <a:ext cx="3817509" cy="3817012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solidFill>
              <a:schemeClr val="accent1"/>
            </a:soli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208" rIns="0" bIns="48208" rtlCol="0" anchor="ctr"/>
          <a:lstStyle/>
          <a:p>
            <a:pPr lvl="0" algn="ctr"/>
            <a:r>
              <a:rPr lang="en-US" altLang="zh-CN" sz="6750" b="1" dirty="0">
                <a:ln w="12700">
                  <a:noFill/>
                </a:ln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Part 9</a:t>
            </a:r>
            <a:endParaRPr lang="zh-CN" altLang="en-US" sz="6750" b="1" dirty="0">
              <a:ln w="12700">
                <a:noFill/>
              </a:ln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28581" y="2392189"/>
            <a:ext cx="0" cy="2303972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373591" y="3300541"/>
            <a:ext cx="1559560" cy="4603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数据推送</a:t>
            </a:r>
            <a:endParaRPr lang="zh-CN" altLang="en-US" sz="2400" b="1" spc="3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9630" y="5848350"/>
            <a:ext cx="111601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</a:rPr>
              <a:t>1</a:t>
            </a:r>
            <a:r>
              <a:rPr lang="zh-CN" altLang="en-US" sz="2400">
                <a:solidFill>
                  <a:schemeClr val="accent1"/>
                </a:solidFill>
              </a:rPr>
              <a:t>、向成兴服务系统推送开评标结果、开标一览表、投标文件、评标报告等信息</a:t>
            </a:r>
            <a:r>
              <a:rPr lang="en-US" altLang="zh-CN" sz="2400">
                <a:solidFill>
                  <a:schemeClr val="accent1"/>
                </a:solidFill>
              </a:rPr>
              <a:t>                               2</a:t>
            </a:r>
            <a:r>
              <a:rPr lang="zh-CN" altLang="en-US" sz="2400">
                <a:solidFill>
                  <a:schemeClr val="accent1"/>
                </a:solidFill>
              </a:rPr>
              <a:t>、向一网通办系统推送开评标结果数据、开评标过程数据、开评标文件等信息</a:t>
            </a:r>
            <a:endParaRPr lang="zh-CN" altLang="en-US" sz="2400">
              <a:solidFill>
                <a:schemeClr val="accent1"/>
              </a:solidFill>
            </a:endParaRPr>
          </a:p>
          <a:p>
            <a:endParaRPr lang="en-US" altLang="zh-CN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k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75"/>
            <a:ext cx="12858115" cy="72167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392189"/>
            <a:ext cx="12857163" cy="230397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91807" y="1622868"/>
            <a:ext cx="3817509" cy="3817012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solidFill>
              <a:schemeClr val="accent1"/>
            </a:soli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208" rIns="0" bIns="48208" rtlCol="0" anchor="ctr"/>
          <a:lstStyle/>
          <a:p>
            <a:pPr lvl="0" algn="ctr"/>
            <a:r>
              <a:rPr lang="en-US" altLang="zh-CN" sz="6750" b="1" dirty="0">
                <a:ln w="12700">
                  <a:noFill/>
                </a:ln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Part 10</a:t>
            </a:r>
            <a:endParaRPr lang="zh-CN" altLang="en-US" sz="6750" b="1" dirty="0">
              <a:ln w="12700">
                <a:noFill/>
              </a:ln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28581" y="2392189"/>
            <a:ext cx="0" cy="2303972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373591" y="3300541"/>
            <a:ext cx="1559560" cy="4603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中标公示</a:t>
            </a:r>
            <a:endParaRPr lang="zh-CN" altLang="en-US" sz="2400" b="1" spc="3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9630" y="5848350"/>
            <a:ext cx="111601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chemeClr val="accent1"/>
                </a:solidFill>
              </a:rPr>
              <a:t>代理机构在成兴服务系统发布中标结果公示等</a:t>
            </a:r>
            <a:endParaRPr lang="zh-CN" altLang="en-US" sz="2400">
              <a:solidFill>
                <a:schemeClr val="accent1"/>
              </a:solidFill>
            </a:endParaRPr>
          </a:p>
          <a:p>
            <a:endParaRPr lang="en-US" altLang="zh-CN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671" y="0"/>
            <a:ext cx="12766079" cy="7232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项目进场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83920" y="1384300"/>
            <a:ext cx="18986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4</a:t>
            </a:r>
            <a:r>
              <a:rPr lang="zh-CN" altLang="en-US"/>
              <a:t>、填写标段信息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3920" y="1872615"/>
            <a:ext cx="11090910" cy="4572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项目进场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83920" y="138430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5</a:t>
            </a:r>
            <a:r>
              <a:rPr lang="zh-CN" altLang="en-US"/>
              <a:t>、上传附件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3920" y="1840230"/>
            <a:ext cx="11090910" cy="46247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项目进场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83920" y="1384300"/>
            <a:ext cx="1441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6</a:t>
            </a:r>
            <a:r>
              <a:rPr lang="zh-CN" altLang="en-US"/>
              <a:t>、提交审批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83920" y="1945640"/>
            <a:ext cx="11090910" cy="44075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k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5875"/>
            <a:ext cx="12856845" cy="720598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392189"/>
            <a:ext cx="12857163" cy="230397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2463677" y="1905597"/>
            <a:ext cx="2842657" cy="3533610"/>
          </a:xfrm>
          <a:custGeom>
            <a:avLst/>
            <a:gdLst>
              <a:gd name="T0" fmla="*/ 1130 w 1696"/>
              <a:gd name="T1" fmla="*/ 0 h 2108"/>
              <a:gd name="T2" fmla="*/ 1696 w 1696"/>
              <a:gd name="T3" fmla="*/ 978 h 2108"/>
              <a:gd name="T4" fmla="*/ 566 w 1696"/>
              <a:gd name="T5" fmla="*/ 2108 h 2108"/>
              <a:gd name="T6" fmla="*/ 0 w 1696"/>
              <a:gd name="T7" fmla="*/ 1956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6" h="2108">
                <a:moveTo>
                  <a:pt x="1130" y="0"/>
                </a:moveTo>
                <a:cubicBezTo>
                  <a:pt x="1468" y="195"/>
                  <a:pt x="1696" y="560"/>
                  <a:pt x="1696" y="978"/>
                </a:cubicBezTo>
                <a:cubicBezTo>
                  <a:pt x="1696" y="1602"/>
                  <a:pt x="1190" y="2108"/>
                  <a:pt x="566" y="2108"/>
                </a:cubicBezTo>
                <a:cubicBezTo>
                  <a:pt x="360" y="2108"/>
                  <a:pt x="167" y="2052"/>
                  <a:pt x="0" y="1956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3" name="Freeform 7"/>
          <p:cNvSpPr/>
          <p:nvPr/>
        </p:nvSpPr>
        <p:spPr bwMode="auto">
          <a:xfrm>
            <a:off x="1519475" y="1652839"/>
            <a:ext cx="2837635" cy="3531936"/>
          </a:xfrm>
          <a:custGeom>
            <a:avLst/>
            <a:gdLst>
              <a:gd name="T0" fmla="*/ 563 w 1693"/>
              <a:gd name="T1" fmla="*/ 2107 h 2107"/>
              <a:gd name="T2" fmla="*/ 0 w 1693"/>
              <a:gd name="T3" fmla="*/ 1129 h 2107"/>
              <a:gd name="T4" fmla="*/ 1129 w 1693"/>
              <a:gd name="T5" fmla="*/ 0 h 2107"/>
              <a:gd name="T6" fmla="*/ 1693 w 1693"/>
              <a:gd name="T7" fmla="*/ 151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3" h="2107">
                <a:moveTo>
                  <a:pt x="563" y="2107"/>
                </a:moveTo>
                <a:cubicBezTo>
                  <a:pt x="227" y="1911"/>
                  <a:pt x="0" y="1547"/>
                  <a:pt x="0" y="1129"/>
                </a:cubicBezTo>
                <a:cubicBezTo>
                  <a:pt x="0" y="506"/>
                  <a:pt x="506" y="0"/>
                  <a:pt x="1129" y="0"/>
                </a:cubicBezTo>
                <a:cubicBezTo>
                  <a:pt x="1335" y="0"/>
                  <a:pt x="1527" y="55"/>
                  <a:pt x="1693" y="151"/>
                </a:cubicBezTo>
              </a:path>
            </a:pathLst>
          </a:custGeom>
          <a:noFill/>
          <a:ln w="2" cap="flat">
            <a:solidFill>
              <a:srgbClr val="CB10D7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417" tIns="48208" rIns="96417" bIns="48208" numCol="1" anchor="t" anchorCtr="0" compatLnSpc="1"/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91807" y="1622868"/>
            <a:ext cx="3817509" cy="3817012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solidFill>
              <a:schemeClr val="accent1"/>
            </a:soli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8208" rIns="0" bIns="48208" rtlCol="0" anchor="ctr"/>
          <a:lstStyle/>
          <a:p>
            <a:pPr lvl="0" algn="ctr"/>
            <a:r>
              <a:rPr lang="en-US" altLang="zh-CN" sz="6750" b="1" dirty="0">
                <a:ln w="12700">
                  <a:noFill/>
                </a:ln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Part 2</a:t>
            </a:r>
            <a:endParaRPr lang="zh-CN" altLang="en-US" sz="6750" b="1" dirty="0">
              <a:ln w="12700">
                <a:noFill/>
              </a:ln>
              <a:solidFill>
                <a:schemeClr val="accent2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7" name="直接连接符 16"/>
          <p:cNvCxnSpPr>
            <a:endCxn id="4" idx="0"/>
          </p:cNvCxnSpPr>
          <p:nvPr/>
        </p:nvCxnSpPr>
        <p:spPr>
          <a:xfrm flipV="1">
            <a:off x="6428581" y="2392189"/>
            <a:ext cx="0" cy="2303972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373591" y="3300541"/>
            <a:ext cx="1559560" cy="460375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项目进场</a:t>
            </a:r>
            <a:endParaRPr lang="zh-CN" altLang="en-US" sz="2400" b="1" spc="3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360" y="5848985"/>
            <a:ext cx="111601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chemeClr val="accent1"/>
                </a:solidFill>
              </a:rPr>
              <a:t>1</a:t>
            </a:r>
            <a:r>
              <a:rPr lang="zh-CN" altLang="en-US" sz="2400">
                <a:solidFill>
                  <a:schemeClr val="accent1"/>
                </a:solidFill>
              </a:rPr>
              <a:t>、代理机构在赢标电子开评标系统创建项目信息（</a:t>
            </a:r>
            <a:r>
              <a:rPr lang="zh-CN" altLang="en-US" sz="2400">
                <a:solidFill>
                  <a:srgbClr val="C00000"/>
                </a:solidFill>
              </a:rPr>
              <a:t>标段编号与服务平台标段编号必须一致</a:t>
            </a:r>
            <a:r>
              <a:rPr lang="zh-CN" altLang="en-US" sz="2400">
                <a:solidFill>
                  <a:schemeClr val="accent1"/>
                </a:solidFill>
              </a:rPr>
              <a:t>）</a:t>
            </a:r>
            <a:endParaRPr lang="zh-CN" altLang="en-US" sz="2400">
              <a:solidFill>
                <a:schemeClr val="accent1"/>
              </a:solidFill>
            </a:endParaRPr>
          </a:p>
          <a:p>
            <a:r>
              <a:rPr lang="en-US" altLang="zh-CN" sz="2400">
                <a:solidFill>
                  <a:schemeClr val="accent1"/>
                </a:solidFill>
              </a:rPr>
              <a:t>2</a:t>
            </a:r>
            <a:r>
              <a:rPr lang="zh-CN" altLang="en-US" sz="2400">
                <a:solidFill>
                  <a:schemeClr val="accent1"/>
                </a:solidFill>
              </a:rPr>
              <a:t>、制作招标文件</a:t>
            </a:r>
            <a:endParaRPr lang="zh-CN" altLang="en-US" sz="240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0">
        <p14:doors dir="vert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7993,&quot;width&quot;:14297}"/>
</p:tagLst>
</file>

<file path=ppt/tags/tag2.xml><?xml version="1.0" encoding="utf-8"?>
<p:tagLst xmlns:p="http://schemas.openxmlformats.org/presentationml/2006/main">
  <p:tag name="KSO_WM_UNIT_PLACING_PICTURE_USER_VIEWPORT" val="{&quot;height&quot;:11370,&quot;width&quot;:26010}"/>
</p:tagLst>
</file>

<file path=ppt/tags/tag3.xml><?xml version="1.0" encoding="utf-8"?>
<p:tagLst xmlns:p="http://schemas.openxmlformats.org/presentationml/2006/main">
  <p:tag name="KSO_WM_UNIT_PLACING_PICTURE_USER_VIEWPORT" val="{&quot;height&quot;:7993,&quot;width&quot;:16748}"/>
</p:tagLst>
</file>

<file path=ppt/tags/tag4.xml><?xml version="1.0" encoding="utf-8"?>
<p:tagLst xmlns:p="http://schemas.openxmlformats.org/presentationml/2006/main">
  <p:tag name="ISPRING_ULTRA_SCORM_COURSE_ID" val="242BDB8B-5249-469B-B194-B6DFC3593B2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484.pptx"/>
  <p:tag name="ISPRING_FIRST_PUBLISH" val="1"/>
  <p:tag name="KSO_WPP_MARK_KEY" val="05d3c4a9-0a12-4889-8ae5-53b3e61e4915"/>
  <p:tag name="COMMONDATA" val="eyJoZGlkIjoiOTYyN2ExNGIxNTUxYzY5YmFmOTI2MzIxMjI4OGE5NjAifQ=="/>
</p:tagLst>
</file>

<file path=ppt/theme/theme1.xml><?xml version="1.0" encoding="utf-8"?>
<a:theme xmlns:a="http://schemas.openxmlformats.org/drawingml/2006/main" name="1_自定义设计方案">
  <a:themeElements>
    <a:clrScheme name="自定义 2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72FD"/>
      </a:accent1>
      <a:accent2>
        <a:srgbClr val="00B0F1"/>
      </a:accent2>
      <a:accent3>
        <a:srgbClr val="1272FD"/>
      </a:accent3>
      <a:accent4>
        <a:srgbClr val="00B0F1"/>
      </a:accent4>
      <a:accent5>
        <a:srgbClr val="1272FD"/>
      </a:accent5>
      <a:accent6>
        <a:srgbClr val="00B0F1"/>
      </a:accent6>
      <a:hlink>
        <a:srgbClr val="1272FD"/>
      </a:hlink>
      <a:folHlink>
        <a:srgbClr val="00B0F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1621</Words>
  <Application>WPS 演示</Application>
  <PresentationFormat>自定义</PresentationFormat>
  <Paragraphs>179</Paragraphs>
  <Slides>57</Slides>
  <Notes>61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69" baseType="lpstr">
      <vt:lpstr>Arial</vt:lpstr>
      <vt:lpstr>宋体</vt:lpstr>
      <vt:lpstr>Wingdings</vt:lpstr>
      <vt:lpstr>Calibri</vt:lpstr>
      <vt:lpstr>印品黑体</vt:lpstr>
      <vt:lpstr>黑体</vt:lpstr>
      <vt:lpstr>Wingdings 2</vt:lpstr>
      <vt:lpstr>华文楷体</vt:lpstr>
      <vt:lpstr>Helvetica Light</vt:lpstr>
      <vt:lpstr>微软雅黑</vt:lpstr>
      <vt:lpstr>Arial Unicode MS</vt:lpstr>
      <vt:lpstr>1_自定义设计方案</vt:lpstr>
      <vt:lpstr>PowerPoint 演示文稿</vt:lpstr>
      <vt:lpstr>PowerPoint 演示文稿</vt:lpstr>
      <vt:lpstr>项目进场</vt:lpstr>
      <vt:lpstr>项目进场</vt:lpstr>
      <vt:lpstr>项目进场</vt:lpstr>
      <vt:lpstr>项目进场</vt:lpstr>
      <vt:lpstr>项目进场</vt:lpstr>
      <vt:lpstr>项目进场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bt484.pptx</dc:title>
  <dc:creator/>
  <cp:lastModifiedBy>张三</cp:lastModifiedBy>
  <cp:revision>400</cp:revision>
  <dcterms:created xsi:type="dcterms:W3CDTF">2016-10-17T14:00:00Z</dcterms:created>
  <dcterms:modified xsi:type="dcterms:W3CDTF">2022-12-08T00:47:53Z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9C49310D815A40B5BEE1C9D6C0EC7110</vt:lpwstr>
  </property>
</Properties>
</file>