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8"/>
  </p:handoutMasterIdLst>
  <p:sldIdLst>
    <p:sldId id="3226" r:id="rId3"/>
    <p:sldId id="3218" r:id="rId5"/>
    <p:sldId id="3461" r:id="rId6"/>
    <p:sldId id="3462" r:id="rId7"/>
    <p:sldId id="3463" r:id="rId8"/>
    <p:sldId id="3464" r:id="rId9"/>
    <p:sldId id="3638" r:id="rId10"/>
    <p:sldId id="3465" r:id="rId11"/>
    <p:sldId id="3466" r:id="rId12"/>
    <p:sldId id="3411" r:id="rId13"/>
    <p:sldId id="3468" r:id="rId14"/>
    <p:sldId id="3236" r:id="rId15"/>
    <p:sldId id="3249" r:id="rId16"/>
    <p:sldId id="3220" r:id="rId17"/>
    <p:sldId id="3260" r:id="rId18"/>
    <p:sldId id="3261" r:id="rId19"/>
    <p:sldId id="3262" r:id="rId20"/>
    <p:sldId id="3316" r:id="rId21"/>
    <p:sldId id="3317" r:id="rId22"/>
    <p:sldId id="3263" r:id="rId23"/>
    <p:sldId id="3265" r:id="rId24"/>
    <p:sldId id="3673" r:id="rId25"/>
    <p:sldId id="3266" r:id="rId26"/>
    <p:sldId id="3219" r:id="rId27"/>
    <p:sldId id="3252" r:id="rId28"/>
    <p:sldId id="3521" r:id="rId29"/>
    <p:sldId id="3522" r:id="rId30"/>
    <p:sldId id="3639" r:id="rId31"/>
    <p:sldId id="3640" r:id="rId32"/>
    <p:sldId id="3662" r:id="rId33"/>
    <p:sldId id="3669" r:id="rId34"/>
    <p:sldId id="3664" r:id="rId35"/>
    <p:sldId id="3668" r:id="rId36"/>
    <p:sldId id="3637" r:id="rId37"/>
  </p:sldIdLst>
  <p:sldSz cx="12858750" cy="7232650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0D"/>
    <a:srgbClr val="14A1C6"/>
    <a:srgbClr val="0FC7D3"/>
    <a:srgbClr val="EC206C"/>
    <a:srgbClr val="BC148E"/>
    <a:srgbClr val="0A1A3B"/>
    <a:srgbClr val="FE67BE"/>
    <a:srgbClr val="84004C"/>
    <a:srgbClr val="8B2FC3"/>
    <a:srgbClr val="C92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2986" autoAdjust="0"/>
  </p:normalViewPr>
  <p:slideViewPr>
    <p:cSldViewPr>
      <p:cViewPr varScale="1">
        <p:scale>
          <a:sx n="84" d="100"/>
          <a:sy n="84" d="100"/>
        </p:scale>
        <p:origin x="312" y="77"/>
      </p:cViewPr>
      <p:guideLst>
        <p:guide pos="4036"/>
        <p:guide orient="horz" pos="861"/>
        <p:guide pos="8100"/>
        <p:guide pos="240"/>
        <p:guide pos="1432"/>
        <p:guide pos="7772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2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11T14:44:38.455" idx="1">
    <p:pos x="6713" y="6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>
                <a:latin typeface="印品黑体" panose="00000500000000000000" pitchFamily="2" charset="-122"/>
              </a:rPr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>
                <a:latin typeface="印品黑体" panose="00000500000000000000" pitchFamily="2" charset="-122"/>
              </a:rPr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418F03C3-53C1-4F10-8DAF-D1F318E96C6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" y="2841"/>
            <a:ext cx="12857747" cy="7226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82204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438876"/>
            <a:ext cx="11090672" cy="5075532"/>
          </a:xfrm>
        </p:spPr>
        <p:txBody>
          <a:bodyPr/>
          <a:lstStyle>
            <a:lvl1pPr marL="241300" indent="-241300">
              <a:buClr>
                <a:schemeClr val="accent1"/>
              </a:buClr>
              <a:buSzPct val="70000"/>
              <a:buFont typeface="Wingdings 2" panose="05020102010507070707" pitchFamily="18" charset="2"/>
              <a:buChar char="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</p:spPr>
        <p:txBody>
          <a:bodyPr/>
          <a:lstStyle/>
          <a:p>
            <a:fld id="{4732422F-A6E7-4B2D-BD23-573B749C8CA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</p:spPr>
        <p:txBody>
          <a:bodyPr/>
          <a:lstStyle/>
          <a:p>
            <a:fld id="{AE25BD11-2248-468D-9820-4736688BE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7150"/>
            <a:ext cx="12916535" cy="72891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1180" y="1990090"/>
            <a:ext cx="936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000"/>
          </a:p>
        </p:txBody>
      </p:sp>
      <p:sp>
        <p:nvSpPr>
          <p:cNvPr id="7" name="矩形 6"/>
          <p:cNvSpPr/>
          <p:nvPr/>
        </p:nvSpPr>
        <p:spPr>
          <a:xfrm>
            <a:off x="1487805" y="3016885"/>
            <a:ext cx="988314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赢标电子开评标系统操作说明之代理机构篇</a:t>
            </a:r>
            <a:endParaRPr lang="zh-CN" altLang="en-US" sz="40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登录系统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3855" y="941706"/>
            <a:ext cx="1197546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注：登录赢标电子开评标系统，登陆网址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(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http://tianshui.fzbidding.com/login.html）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	CA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支持全省互认，在下载中心下载</a:t>
            </a:r>
            <a:r>
              <a:rPr lang="en-US" altLang="zh-CN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CA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驱动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678940"/>
            <a:ext cx="12266295" cy="549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4015" y="91598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①新建招标项目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项目基本信息③标段（包）信息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1383665"/>
            <a:ext cx="11837670" cy="575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4015" y="91598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①新建招标项目</a:t>
            </a:r>
            <a:r>
              <a:rPr lang="zh-CN" altLang="en-US" sz="2000" kern="0" dirty="0">
                <a:solidFill>
                  <a:schemeClr val="accent3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</a:t>
            </a:r>
            <a:r>
              <a:rPr lang="zh-CN" altLang="en-US" sz="2000" kern="0" dirty="0" smtClean="0">
                <a:solidFill>
                  <a:schemeClr val="accent3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项目基本信息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③标段（包）信息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 descr="图片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10005"/>
            <a:ext cx="12127230" cy="570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2094952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项目内容填写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030" y="943928"/>
            <a:ext cx="10014585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①新建招标项目②项目基本信息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chemeClr val="accent3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标段（包）信息</a:t>
            </a:r>
            <a:endParaRPr lang="zh-CN" altLang="en-US" sz="2000" kern="0" dirty="0" smtClean="0">
              <a:solidFill>
                <a:schemeClr val="accent3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 descr="图片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77315"/>
            <a:ext cx="12159615" cy="5633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0010" y="-55880"/>
            <a:ext cx="12938760" cy="73037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74135" y="2464438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2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354446" y="2464438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517607" y="3300541"/>
            <a:ext cx="224790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招标文件制作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518888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招标文件系统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3983" y="880088"/>
            <a:ext cx="1131197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：①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招标文件系统入口②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 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文件类型选择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5" name="图片 4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" y="1289685"/>
            <a:ext cx="12337415" cy="575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4015" y="915988"/>
            <a:ext cx="12261215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chemeClr val="accent5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②开标一览表③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工程量图纸清单⑦生成招标文件</a:t>
            </a:r>
            <a:endParaRPr lang="zh-CN" altLang="en-US" sz="2000" kern="0" dirty="0" smtClean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6" name="内容占位符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478915"/>
            <a:ext cx="12113895" cy="5401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9195" y="3255645"/>
            <a:ext cx="7493000" cy="368617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69328"/>
            <a:ext cx="12070715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⑤投标文件目录⑥工程量图纸清单⑦生成招标文件</a:t>
            </a:r>
            <a:endParaRPr lang="zh-CN" altLang="en-US" sz="2000" kern="0" dirty="0" smtClean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7810"/>
            <a:ext cx="7052310" cy="324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15670"/>
            <a:ext cx="1222629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⑤投标文件目录⑥工程量图纸清单⑦生成招标文件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299845"/>
            <a:ext cx="12291060" cy="5932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15670"/>
            <a:ext cx="12183745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⑤投标文件目录⑥工程量图纸清单⑦生成招标文件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83665"/>
            <a:ext cx="12177395" cy="5654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75"/>
            <a:ext cx="12858115" cy="72059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1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155956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项目进场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3540" y="885191"/>
            <a:ext cx="1209103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编辑文件正文(提前在网页登陆界面下载中心下载安装招标文件在线编辑驱动)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⑤投标文件目录⑥工程量图纸清单⑦生成招标文件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1600200"/>
            <a:ext cx="12206605" cy="549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810" y="1033781"/>
            <a:ext cx="120891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⑥工程量图纸清单⑦生成招标文件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442720"/>
            <a:ext cx="12187555" cy="5725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810" y="1033781"/>
            <a:ext cx="120891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⑥工程量图纸清单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⑦生成招标文件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1384300"/>
            <a:ext cx="12075160" cy="583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810" y="880110"/>
            <a:ext cx="120891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①基本信息②开标一览表③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⑤投标文件目录⑥工程量图纸清单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⑦生成招标文件</a:t>
            </a:r>
            <a:endParaRPr lang="zh-CN" altLang="en-US" sz="2000" kern="0" dirty="0" smtClean="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" y="1240155"/>
            <a:ext cx="12148820" cy="593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907645" cy="72459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11" y="2392824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3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35927" y="2392824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589615" y="3313342"/>
            <a:ext cx="224790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发布招标公告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2094952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发布招标公告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15988"/>
            <a:ext cx="1186688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：登陆系统 进入我的招标项目，选择对应的项目</a:t>
            </a:r>
            <a:endParaRPr lang="zh-CN" altLang="en-US" sz="2000" kern="0" dirty="0">
              <a:solidFill>
                <a:schemeClr val="accent3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1361440"/>
            <a:ext cx="12684125" cy="581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发布招标公告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984" y="915727"/>
            <a:ext cx="3679128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：添加公告附件</a:t>
            </a:r>
            <a:endParaRPr lang="zh-CN" altLang="en-US" sz="2000" kern="0" dirty="0">
              <a:solidFill>
                <a:schemeClr val="accent3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25880"/>
            <a:ext cx="12858750" cy="589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244475"/>
            <a:ext cx="317754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发布招标公告</a:t>
            </a:r>
            <a:r>
              <a:rPr lang="en-US" altLang="zh-CN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(</a:t>
            </a: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上传招标文件</a:t>
            </a:r>
            <a:r>
              <a:rPr kumimoji="0" lang="en-US" altLang="zh-CN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)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1230"/>
            <a:ext cx="12828905" cy="639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发布招标公告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984" y="915727"/>
            <a:ext cx="3679128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：发公告前，需要先申请专家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24610"/>
            <a:ext cx="12858750" cy="600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发布招标公告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3620"/>
            <a:ext cx="12858750" cy="6193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1000" y="95154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②项目进场③添加标段信息④上传附件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05890"/>
            <a:ext cx="12858750" cy="5887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开标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0" y="998855"/>
            <a:ext cx="4983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18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①开标设置</a:t>
            </a:r>
            <a:r>
              <a:rPr lang="zh-CN" altLang="en-US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</a:t>
            </a:r>
            <a:r>
              <a:rPr lang="zh-CN" altLang="en-US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解密</a:t>
            </a:r>
            <a:r>
              <a:rPr lang="zh-CN" altLang="en-US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④签名</a:t>
            </a:r>
            <a:r>
              <a:rPr lang="zh-CN" altLang="en-US" sz="18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⑤文件签字</a:t>
            </a:r>
            <a:endParaRPr lang="zh-CN" altLang="en-US"/>
          </a:p>
        </p:txBody>
      </p:sp>
      <p:pic>
        <p:nvPicPr>
          <p:cNvPr id="3" name="图片 2" descr="图片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" y="1473835"/>
            <a:ext cx="12118975" cy="5655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开标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0" y="998855"/>
            <a:ext cx="2468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18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①开标设置</a:t>
            </a:r>
            <a:r>
              <a:rPr lang="zh-CN" altLang="en-US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</a:t>
            </a:r>
            <a:endParaRPr lang="zh-CN" altLang="en-US"/>
          </a:p>
        </p:txBody>
      </p:sp>
      <p:pic>
        <p:nvPicPr>
          <p:cNvPr id="3" name="图片 2" descr="图片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473835"/>
            <a:ext cx="12197715" cy="548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开标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0" y="998855"/>
            <a:ext cx="125272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18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①开标设置</a:t>
            </a:r>
            <a:r>
              <a:rPr lang="zh-CN" altLang="en-US" sz="18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</a:t>
            </a:r>
            <a:endParaRPr lang="zh-CN" altLang="en-US" sz="1800" kern="0" dirty="0" smtClean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  <a:p>
            <a:r>
              <a:rPr lang="zh-CN" altLang="en-US"/>
              <a:t>点击开始开标启动开标流程，开始解密后投标人开始解密，解密结束后结束解密开始签名，投标人开始签名。结束签名后对</a:t>
            </a:r>
            <a:endParaRPr lang="zh-CN" altLang="en-US"/>
          </a:p>
          <a:p>
            <a:r>
              <a:rPr lang="zh-CN" altLang="en-US"/>
              <a:t>开标一览表和异议记录表进行签字。投标人解密结束后，可以进行唱标，播报投标人报价信息。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" y="1920875"/>
            <a:ext cx="12837795" cy="527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组建评委会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15988"/>
            <a:ext cx="56756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：选择组长抽取方式，选择专家类型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</p:txBody>
      </p:sp>
      <p:pic>
        <p:nvPicPr>
          <p:cNvPr id="4" name="图片 3" descr="图片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398270"/>
            <a:ext cx="12267565" cy="5590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71" y="0"/>
            <a:ext cx="12766079" cy="723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项目进场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4015" y="963614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②项目进场（选择项目类型）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③添加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标段信息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655" y="1456055"/>
            <a:ext cx="12791440" cy="584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4015" y="91598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②项目进场</a:t>
            </a:r>
            <a:r>
              <a:rPr lang="en-US" altLang="zh-CN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(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登记</a:t>
            </a:r>
            <a:r>
              <a:rPr lang="en-US" altLang="zh-CN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)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③添加标段信息④上传附件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1456055"/>
            <a:ext cx="12726670" cy="5805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8610" y="999490"/>
            <a:ext cx="1108075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②项目进场</a:t>
            </a:r>
            <a:r>
              <a:rPr lang="en-US" altLang="zh-CN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(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登记，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开评标系统选择赢标</a:t>
            </a:r>
            <a:r>
              <a:rPr lang="en-US" altLang="zh-CN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)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③添加标段信息④上传附件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 descr="图片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1456055"/>
            <a:ext cx="12124055" cy="548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8610" y="879794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①登录系统②项目进场</a:t>
            </a:r>
            <a:r>
              <a:rPr lang="en-US" altLang="zh-CN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(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添加标段信息</a:t>
            </a:r>
            <a:r>
              <a:rPr lang="en-US" altLang="zh-CN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)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③添加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标段信息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495" y="1311910"/>
            <a:ext cx="12853035" cy="5916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8610" y="94646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①登录系统②项目建立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③添加标段信息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" y="1361440"/>
            <a:ext cx="12663170" cy="580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4015" y="91598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①登录系统②项目建立③添加标段信息④上传附件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⑤提交审批</a:t>
            </a:r>
            <a:endParaRPr lang="zh-CN" altLang="en-US" sz="2000" kern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84300"/>
            <a:ext cx="12858115" cy="6124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1370,&quot;width&quot;:26010}"/>
</p:tagLst>
</file>

<file path=ppt/tags/tag2.xml><?xml version="1.0" encoding="utf-8"?>
<p:tagLst xmlns:p="http://schemas.openxmlformats.org/presentationml/2006/main">
  <p:tag name="ISPRING_ULTRA_SCORM_COURSE_ID" val="242BDB8B-5249-469B-B194-B6DFC3593B2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484.pptx"/>
  <p:tag name="ISPRING_FIRST_PUBLISH" val="1"/>
  <p:tag name="KSO_WPP_MARK_KEY" val="05d3c4a9-0a12-4889-8ae5-53b3e61e4915"/>
  <p:tag name="COMMONDATA" val="eyJoZGlkIjoiOTYyN2ExNGIxNTUxYzY5YmFmOTI2MzIxMjI4OGE5NjAifQ=="/>
</p:tagLst>
</file>

<file path=ppt/theme/theme1.xml><?xml version="1.0" encoding="utf-8"?>
<a:theme xmlns:a="http://schemas.openxmlformats.org/drawingml/2006/main" name="1_自定义设计方案">
  <a:themeElements>
    <a:clrScheme name="自定义 2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72FD"/>
      </a:accent1>
      <a:accent2>
        <a:srgbClr val="00B0F1"/>
      </a:accent2>
      <a:accent3>
        <a:srgbClr val="1272FD"/>
      </a:accent3>
      <a:accent4>
        <a:srgbClr val="00B0F1"/>
      </a:accent4>
      <a:accent5>
        <a:srgbClr val="1272FD"/>
      </a:accent5>
      <a:accent6>
        <a:srgbClr val="00B0F1"/>
      </a:accent6>
      <a:hlink>
        <a:srgbClr val="1272FD"/>
      </a:hlink>
      <a:folHlink>
        <a:srgbClr val="00B0F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WPS 演示</Application>
  <PresentationFormat>自定义</PresentationFormat>
  <Paragraphs>130</Paragraphs>
  <Slides>34</Slides>
  <Notes>61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印品黑体</vt:lpstr>
      <vt:lpstr>黑体</vt:lpstr>
      <vt:lpstr>Wingdings 2</vt:lpstr>
      <vt:lpstr>Helvetica Light</vt:lpstr>
      <vt:lpstr>华文楷体</vt:lpstr>
      <vt:lpstr>微软雅黑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bt484.pptx</dc:title>
  <dc:creator/>
  <cp:lastModifiedBy>张三</cp:lastModifiedBy>
  <cp:revision>235</cp:revision>
  <dcterms:created xsi:type="dcterms:W3CDTF">2016-10-17T14:00:00Z</dcterms:created>
  <dcterms:modified xsi:type="dcterms:W3CDTF">2022-12-07T06:58:10Z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9C49310D815A40B5BEE1C9D6C0EC7110</vt:lpwstr>
  </property>
</Properties>
</file>