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3226" r:id="rId3"/>
    <p:sldId id="3218" r:id="rId5"/>
    <p:sldId id="3461" r:id="rId6"/>
    <p:sldId id="3462" r:id="rId7"/>
    <p:sldId id="3463" r:id="rId8"/>
    <p:sldId id="3464" r:id="rId9"/>
    <p:sldId id="3638" r:id="rId10"/>
    <p:sldId id="3465" r:id="rId11"/>
    <p:sldId id="3466" r:id="rId12"/>
    <p:sldId id="3411" r:id="rId13"/>
    <p:sldId id="3468" r:id="rId14"/>
    <p:sldId id="3236" r:id="rId15"/>
    <p:sldId id="3249" r:id="rId16"/>
    <p:sldId id="3220" r:id="rId17"/>
    <p:sldId id="3260" r:id="rId18"/>
    <p:sldId id="3261" r:id="rId19"/>
    <p:sldId id="3262" r:id="rId20"/>
    <p:sldId id="3316" r:id="rId21"/>
    <p:sldId id="3317" r:id="rId22"/>
    <p:sldId id="3263" r:id="rId23"/>
    <p:sldId id="3264" r:id="rId24"/>
    <p:sldId id="3265" r:id="rId25"/>
    <p:sldId id="3266" r:id="rId26"/>
    <p:sldId id="3219" r:id="rId27"/>
    <p:sldId id="3252" r:id="rId28"/>
    <p:sldId id="3521" r:id="rId29"/>
    <p:sldId id="3522" r:id="rId30"/>
    <p:sldId id="3639" r:id="rId31"/>
    <p:sldId id="3640" r:id="rId32"/>
    <p:sldId id="3662" r:id="rId33"/>
    <p:sldId id="3669" r:id="rId34"/>
    <p:sldId id="3664" r:id="rId35"/>
    <p:sldId id="3674" r:id="rId36"/>
    <p:sldId id="3676" r:id="rId37"/>
    <p:sldId id="3675" r:id="rId38"/>
    <p:sldId id="3677" r:id="rId39"/>
    <p:sldId id="3637" r:id="rId40"/>
  </p:sldIdLst>
  <p:sldSz cx="12858750" cy="7232650"/>
  <p:notesSz cx="6858000" cy="9144000"/>
  <p:custDataLst>
    <p:tags r:id="rId4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D"/>
    <a:srgbClr val="14A1C6"/>
    <a:srgbClr val="0FC7D3"/>
    <a:srgbClr val="EC206C"/>
    <a:srgbClr val="BC148E"/>
    <a:srgbClr val="0A1A3B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2986" autoAdjust="0"/>
  </p:normalViewPr>
  <p:slideViewPr>
    <p:cSldViewPr>
      <p:cViewPr varScale="1">
        <p:scale>
          <a:sx n="84" d="100"/>
          <a:sy n="84" d="100"/>
        </p:scale>
        <p:origin x="312" y="77"/>
      </p:cViewPr>
      <p:guideLst>
        <p:guide pos="4050"/>
        <p:guide orient="horz" pos="861"/>
        <p:guide pos="8100"/>
        <p:guide pos="240"/>
        <p:guide pos="1432"/>
        <p:guide pos="777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3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1T14:44:38.455" idx="1">
    <p:pos x="6713" y="6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82204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438876"/>
            <a:ext cx="11090672" cy="5075532"/>
          </a:xfrm>
        </p:spPr>
        <p:txBody>
          <a:bodyPr/>
          <a:lstStyle>
            <a:lvl1pPr marL="241300" indent="-241300">
              <a:buClr>
                <a:schemeClr val="accent1"/>
              </a:buClr>
              <a:buSzPct val="70000"/>
              <a:buFont typeface="Wingdings 2" panose="05020102010507070707" pitchFamily="18" charset="2"/>
              <a:buChar char="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4732422F-A6E7-4B2D-BD23-573B749C8CA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AE25BD11-2248-468D-9820-4736688BE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5880"/>
            <a:ext cx="12958445" cy="7287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1180" y="1990090"/>
            <a:ext cx="936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/>
          </a:p>
        </p:txBody>
      </p:sp>
      <p:sp>
        <p:nvSpPr>
          <p:cNvPr id="7" name="矩形 6"/>
          <p:cNvSpPr/>
          <p:nvPr/>
        </p:nvSpPr>
        <p:spPr>
          <a:xfrm>
            <a:off x="1487805" y="3016885"/>
            <a:ext cx="990917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赢标电子开评标系统操作说明之</a:t>
            </a:r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代理机构篇</a:t>
            </a:r>
            <a:endParaRPr lang="zh-CN" alt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政采公开、邀请</a:t>
            </a:r>
            <a:endParaRPr lang="zh-CN" alt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登录系统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3855" y="941706"/>
            <a:ext cx="1197546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注：登录赢标电子开评标系统，登陆网址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(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http://tianshui.fzbidding.com/login.html）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	CA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支持全省互认，在下载中心下载</a:t>
            </a:r>
            <a:r>
              <a:rPr lang="en-US" altLang="zh-CN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CA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驱动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55" y="1600200"/>
            <a:ext cx="12376785" cy="558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项目基本信息③标段信息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384300"/>
            <a:ext cx="12103100" cy="569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</a:t>
            </a:r>
            <a:r>
              <a:rPr lang="zh-CN" altLang="en-US" sz="2000" kern="0" dirty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</a:t>
            </a:r>
            <a:r>
              <a:rPr lang="zh-CN" altLang="en-US" sz="2000" kern="0" dirty="0" smtClean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项目基本信息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③标段信息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12545"/>
            <a:ext cx="12102465" cy="5833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2094952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项目内容填写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030" y="943928"/>
            <a:ext cx="1001458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①新建招标项目②项目基本信息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3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标段信息</a:t>
            </a:r>
            <a:endParaRPr lang="zh-CN" altLang="en-US" sz="2000" kern="0" dirty="0" smtClean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030" y="1353185"/>
            <a:ext cx="12154535" cy="5856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965" y="-55880"/>
            <a:ext cx="12994005" cy="7366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74135" y="2464438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2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354446" y="2464438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517607" y="3300541"/>
            <a:ext cx="224790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招标文件制作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518888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招标文件系统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983" y="880088"/>
            <a:ext cx="11311976" cy="4103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：①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招标文件系统入口②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 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文件类型选择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290320"/>
            <a:ext cx="12176760" cy="577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4015" y="915988"/>
            <a:ext cx="1226121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chemeClr val="accent5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工程量图纸清单⑦生成招标文件</a:t>
            </a:r>
            <a:endParaRPr lang="zh-CN" altLang="en-US" sz="20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1361440"/>
            <a:ext cx="12251055" cy="575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69328"/>
            <a:ext cx="1207071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0455" y="3759835"/>
            <a:ext cx="7620000" cy="335724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" y="1397000"/>
            <a:ext cx="8779510" cy="367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607695"/>
            <a:ext cx="12226290" cy="1024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编辑文件正文(提前在网页登陆界面下载中心下载安装招标文件在线编辑驱动)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accent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备注：添加资格评审项时，是否资格性审查选择是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00200"/>
            <a:ext cx="12174220" cy="559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670"/>
            <a:ext cx="1218374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84300"/>
            <a:ext cx="12097385" cy="577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2865"/>
            <a:ext cx="12857480" cy="7320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1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项目进场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540" y="1039179"/>
            <a:ext cx="1209103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②开标一览表③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评审项目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⑤投标文件目录⑥工程量图纸清单⑦生成招标文件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 descr="图片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1448435"/>
            <a:ext cx="12090400" cy="566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670"/>
            <a:ext cx="1220978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④评审项目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⑤投标文件目录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⑥工程量图纸清单⑦生成招标文件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384300"/>
            <a:ext cx="12038330" cy="571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1033781"/>
            <a:ext cx="120891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②开标一览表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④评审项目⑤投标文件目录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⑥工程量图纸清单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⑦生成招标文件</a:t>
            </a:r>
            <a:endParaRPr lang="zh-CN" altLang="en-US" sz="2000" kern="0" dirty="0">
              <a:solidFill>
                <a:schemeClr val="accent1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 descr="图片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1456055"/>
            <a:ext cx="11913870" cy="5640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2643"/>
            <a:ext cx="1662904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Helvetica Light"/>
              </a:rPr>
              <a:t>招标文件制作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10" y="880110"/>
            <a:ext cx="120891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①基本信息②开标一览表③</a:t>
            </a:r>
            <a:r>
              <a:rPr lang="zh-CN" altLang="en-US" sz="2000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编辑文件正文</a:t>
            </a:r>
            <a:r>
              <a:rPr lang="zh-CN" altLang="en-US" sz="20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④评审项目⑤投标文件目录⑥工程量图纸清单</a:t>
            </a:r>
            <a:r>
              <a:rPr lang="zh-CN" altLang="en-US" sz="20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⑦生成招标文件</a:t>
            </a:r>
            <a:endParaRPr lang="zh-CN" altLang="en-US" sz="2000" kern="0" dirty="0" smtClean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745" y="1384300"/>
            <a:ext cx="12074525" cy="577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-65405"/>
            <a:ext cx="12932410" cy="72980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11" y="2392824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3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35927" y="2392824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589615" y="3313342"/>
            <a:ext cx="224790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发布招标公告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2094952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988"/>
            <a:ext cx="1186688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：登陆系统 进入我的招标项目，选择对应的项目</a:t>
            </a:r>
            <a:endParaRPr lang="zh-CN" altLang="en-US" sz="2000" kern="0" dirty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1361440"/>
            <a:ext cx="12684125" cy="581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984" y="915727"/>
            <a:ext cx="3679128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：添加公告附件</a:t>
            </a:r>
            <a:endParaRPr lang="zh-CN" altLang="en-US" sz="2000" kern="0" dirty="0">
              <a:solidFill>
                <a:schemeClr val="accent3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5880"/>
            <a:ext cx="12858750" cy="589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244475"/>
            <a:ext cx="3177540" cy="6553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r>
              <a:rPr lang="en-US" altLang="zh-CN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(</a:t>
            </a: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上传招标文件</a:t>
            </a:r>
            <a:r>
              <a:rPr kumimoji="0" lang="en-US" altLang="zh-CN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)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1230"/>
            <a:ext cx="12828905" cy="639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3984" y="915727"/>
            <a:ext cx="3679128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：发公告前，需要先申请专家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4610"/>
            <a:ext cx="12858750" cy="600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发布招标公告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3620"/>
            <a:ext cx="12858750" cy="619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项目进场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00" y="95154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5890"/>
            <a:ext cx="12858750" cy="5887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解密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④签名</a:t>
            </a:r>
            <a:r>
              <a:rPr lang="zh-CN" altLang="en-US" sz="18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⑤文件签字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1383665"/>
            <a:ext cx="12261850" cy="584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4983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解密</a:t>
            </a:r>
            <a:r>
              <a:rPr lang="zh-CN" altLang="en-US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④签名</a:t>
            </a:r>
            <a:r>
              <a:rPr lang="zh-CN" altLang="en-US" sz="18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⑤文件签字</a:t>
            </a:r>
            <a:endParaRPr lang="zh-CN" altLang="en-US"/>
          </a:p>
        </p:txBody>
      </p:sp>
      <p:pic>
        <p:nvPicPr>
          <p:cNvPr id="3" name="图片 2" descr="图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1486535"/>
            <a:ext cx="12812395" cy="5812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开标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998855"/>
            <a:ext cx="120796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注</a:t>
            </a:r>
            <a:r>
              <a:rPr lang="zh-CN" altLang="en-US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：</a:t>
            </a:r>
            <a:r>
              <a:rPr lang="zh-CN" altLang="en-US" sz="1800" kern="0" dirty="0" smtClean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①开标设置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②开标</a:t>
            </a:r>
            <a:endParaRPr lang="zh-CN" altLang="en-US" sz="1800" kern="0" dirty="0" smtClean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  <a:p>
            <a:r>
              <a:rPr lang="zh-CN" altLang="en-US"/>
              <a:t>开始时间到自动开始开标流程，开始解密后投标人开始解密，解密结束后结束解密开始签名，投标人开始签名。</a:t>
            </a:r>
            <a:endParaRPr lang="zh-CN" altLang="en-US"/>
          </a:p>
          <a:p>
            <a:r>
              <a:rPr lang="zh-CN" altLang="en-US"/>
              <a:t>结束签名后对开标一览表进行签字。投标人解密结束后，可以进行唱标，播报投标人报价信息。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920875"/>
            <a:ext cx="1239012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组建资格评委会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988"/>
            <a:ext cx="10032365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注：代理机构组建资格评审的评委会，由甲方代表和代理机构组成，组长统一评审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311910"/>
            <a:ext cx="12816840" cy="597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组建资格评委会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pic>
        <p:nvPicPr>
          <p:cNvPr id="2" name="图片 1" descr="图片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880110"/>
            <a:ext cx="12896850" cy="635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评审资格性审查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015" y="915988"/>
            <a:ext cx="925957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：登录方式是姓名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+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身份证后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6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位，选择评审的标段点击进入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361440"/>
            <a:ext cx="12165330" cy="548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015" y="382905"/>
            <a:ext cx="38011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评审资格性审查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000" y="839153"/>
            <a:ext cx="925957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：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 1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、通过下拉框切换投标企业，都评审完后点击提交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	2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、然后点击评审汇总，汇总资格性审查的评审结果点击签字确认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         3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、点击评审结果，生成并下载资格评审结果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	4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、结束评标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2131060"/>
            <a:ext cx="12706350" cy="514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71" y="0"/>
            <a:ext cx="12766079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项目进场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63614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②项目进场（选择项目类型）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655" y="1456055"/>
            <a:ext cx="12791440" cy="584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登记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1456055"/>
            <a:ext cx="12726670" cy="580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999490"/>
            <a:ext cx="1108075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登记，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开评标系统选择赢标</a:t>
            </a:r>
            <a:r>
              <a:rPr lang="en-US" altLang="zh-CN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527810"/>
            <a:ext cx="12783185" cy="5728970"/>
          </a:xfrm>
          <a:prstGeom prst="rect">
            <a:avLst/>
          </a:prstGeom>
        </p:spPr>
      </p:pic>
      <p:pic>
        <p:nvPicPr>
          <p:cNvPr id="2" name="图片 1" descr="图片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" y="1456055"/>
            <a:ext cx="12124055" cy="548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879794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①登录系统②项目进场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添加标段信息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)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dirty="0">
              <a:solidFill>
                <a:srgbClr val="C00000"/>
              </a:solidFill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1311910"/>
            <a:ext cx="12853035" cy="5916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610" y="94646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①登录系统②项目建立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③添加标段信息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1361440"/>
            <a:ext cx="12663170" cy="580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80703" y="880021"/>
            <a:ext cx="11958320" cy="0"/>
          </a:xfrm>
          <a:prstGeom prst="line">
            <a:avLst/>
          </a:prstGeom>
          <a:ln w="12700">
            <a:solidFill>
              <a:srgbClr val="CE00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983" y="383209"/>
            <a:ext cx="1872208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sym typeface="Helvetica Light"/>
              </a:rPr>
              <a:t>项目建立</a:t>
            </a:r>
            <a:endParaRPr kumimoji="0" lang="zh-CN" altLang="en-US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黑体" panose="02010609060101010101" charset="-122"/>
              <a:ea typeface="黑体" panose="02010609060101010101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4015" y="915988"/>
            <a:ext cx="10260330" cy="4089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Helvetica Light"/>
              </a:rPr>
              <a:t>注：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①登录系统②项目建立③添加标段信息④上传附件</a:t>
            </a:r>
            <a:r>
              <a:rPr lang="zh-CN" altLang="en-US" sz="2000" kern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⑤提交审批</a:t>
            </a:r>
            <a:endParaRPr lang="zh-CN" altLang="en-US" sz="2000" kern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sym typeface="Helvetica Ligh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4300"/>
            <a:ext cx="12858115" cy="612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1370,&quot;width&quot;:26010}"/>
</p:tagLst>
</file>

<file path=ppt/tags/tag2.xml><?xml version="1.0" encoding="utf-8"?>
<p:tagLst xmlns:p="http://schemas.openxmlformats.org/presentationml/2006/main">
  <p:tag name="KSO_WM_UNIT_PLACING_PICTURE_USER_VIEWPORT" val="{&quot;height&quot;:5610,&quot;width&quot;:12000}"/>
</p:tagLst>
</file>

<file path=ppt/tags/tag3.xml><?xml version="1.0" encoding="utf-8"?>
<p:tagLst xmlns:p="http://schemas.openxmlformats.org/presentationml/2006/main">
  <p:tag name="ISPRING_ULTRA_SCORM_COURSE_ID" val="242BDB8B-5249-469B-B194-B6DFC3593B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84.pptx"/>
  <p:tag name="ISPRING_FIRST_PUBLISH" val="1"/>
  <p:tag name="KSO_WPP_MARK_KEY" val="05d3c4a9-0a12-4889-8ae5-53b3e61e4915"/>
  <p:tag name="COMMONDATA" val="eyJoZGlkIjoiOTYyN2ExNGIxNTUxYzY5YmFmOTI2MzIxMjI4OGE5NjAifQ=="/>
</p:tagLst>
</file>

<file path=ppt/theme/theme1.xml><?xml version="1.0" encoding="utf-8"?>
<a:theme xmlns:a="http://schemas.openxmlformats.org/drawingml/2006/main" name="1_自定义设计方案">
  <a:themeElements>
    <a:clrScheme name="自定义 2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72FD"/>
      </a:accent1>
      <a:accent2>
        <a:srgbClr val="00B0F1"/>
      </a:accent2>
      <a:accent3>
        <a:srgbClr val="1272FD"/>
      </a:accent3>
      <a:accent4>
        <a:srgbClr val="00B0F1"/>
      </a:accent4>
      <a:accent5>
        <a:srgbClr val="1272FD"/>
      </a:accent5>
      <a:accent6>
        <a:srgbClr val="00B0F1"/>
      </a:accent6>
      <a:hlink>
        <a:srgbClr val="1272FD"/>
      </a:hlink>
      <a:folHlink>
        <a:srgbClr val="00B0F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演示</Application>
  <PresentationFormat>自定义</PresentationFormat>
  <Paragraphs>145</Paragraphs>
  <Slides>37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印品黑体</vt:lpstr>
      <vt:lpstr>黑体</vt:lpstr>
      <vt:lpstr>Wingdings 2</vt:lpstr>
      <vt:lpstr>Helvetica Light</vt:lpstr>
      <vt:lpstr>华文楷体</vt:lpstr>
      <vt:lpstr>微软雅黑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bt484.pptx</dc:title>
  <dc:creator/>
  <cp:lastModifiedBy>张三</cp:lastModifiedBy>
  <cp:revision>284</cp:revision>
  <dcterms:created xsi:type="dcterms:W3CDTF">2016-10-17T14:00:00Z</dcterms:created>
  <dcterms:modified xsi:type="dcterms:W3CDTF">2022-12-08T00:47:12Z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9C49310D815A40B5BEE1C9D6C0EC7110</vt:lpwstr>
  </property>
</Properties>
</file>