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charset="0"/>
        <a:ea typeface="宋体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9" autoAdjust="0"/>
    <p:restoredTop sz="99500" autoAdjust="0"/>
  </p:normalViewPr>
  <p:slideViewPr>
    <p:cSldViewPr snapToGrid="0">
      <p:cViewPr varScale="1">
        <p:scale>
          <a:sx n="87" d="100"/>
          <a:sy n="87" d="100"/>
        </p:scale>
        <p:origin x="91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‹#›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zh-CN" altLang="en-US" sz="1200">
                <a:latin typeface="等线" charset="0"/>
                <a:ea typeface="等线" charset="0"/>
                <a:cs typeface="等线" charset="0"/>
              </a:rPr>
              <a:t>2019-05-13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0" name="对象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" name="文本框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" name="文本框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91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等线" charset="0"/>
        <a:ea typeface="等线" charset="0"/>
        <a:cs typeface="等线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1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23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4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21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10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52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53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11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11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61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62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12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78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79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0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13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87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88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6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14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87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88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6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15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94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9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353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16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201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02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27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2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38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9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3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48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49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79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4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56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57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5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64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6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88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6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74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2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7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28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29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03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8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35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36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4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rPr>
              <a:t>9</a:t>
            </a:fld>
            <a:endParaRPr lang="zh-CN" altLang="en-US" sz="120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45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46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00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b="0" i="0" u="none" strike="noStrike" kern="1200" cap="none" spc="0" baseline="0">
                <a:solidFill>
                  <a:schemeClr val="tx1"/>
                </a:solidFill>
                <a:latin typeface="Cambria" charset="0"/>
                <a:ea typeface="黑体" charset="0"/>
                <a:cs typeface="Arial" pitchFamily="34" charset="0"/>
              </a:rPr>
              <a:t>单击此处编辑母版标题样式</a:t>
            </a:r>
          </a:p>
        </p:txBody>
      </p:sp>
      <p:sp>
        <p:nvSpPr>
          <p:cNvPr id="14" name="文本框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Arial" pitchFamily="34" charset="0"/>
              </a:rPr>
              <a:t>单击以编辑母版副标题样式</a:t>
            </a:r>
          </a:p>
        </p:txBody>
      </p:sp>
      <p:sp>
        <p:nvSpPr>
          <p:cNvPr id="15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6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7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1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77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78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fld id="{CAD2D6BD-DE1B-4B5F-8B41-2702339687B9}" type="slidenum"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Times New Roman" charset="0"/>
                <a:ea typeface="宋体" charset="0"/>
                <a:cs typeface="Times New Roman" charset="0"/>
              </a:rPr>
              <a:t>‹#›</a:t>
            </a:fld>
            <a:endParaRPr lang="zh-CN" altLang="en-US">
              <a:latin typeface="Times New Roman" charset="0"/>
              <a:ea typeface="宋体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3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03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6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26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67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60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2019-05-13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67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fld id="{CAD2D6BD-DE1B-4B5F-8B41-2702339687B9}" type="datetime1">
              <a:rPr lang="zh-CN" altLang="en-US" sz="120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2019-05-13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宋体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8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split orient="vert"/>
  </p:transition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mbria" charset="0"/>
          <a:ea typeface="黑体" charset="0"/>
          <a:cs typeface="Cambria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"/>
          <p:cNvSpPr>
            <a:spLocks/>
          </p:cNvSpPr>
          <p:nvPr/>
        </p:nvSpPr>
        <p:spPr>
          <a:xfrm>
            <a:off x="5238222" y="3044279"/>
            <a:ext cx="1640204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600" baseline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投标人</a:t>
            </a:r>
            <a:endParaRPr lang="zh-CN" altLang="en-US" sz="1400" b="0" i="0" u="none" strike="noStrike" kern="1200" cap="none" spc="600" baseline="0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Calibri" charset="0"/>
            </a:endParaRPr>
          </a:p>
        </p:txBody>
      </p:sp>
      <p:sp>
        <p:nvSpPr>
          <p:cNvPr id="19" name="矩形"/>
          <p:cNvSpPr>
            <a:spLocks/>
          </p:cNvSpPr>
          <p:nvPr/>
        </p:nvSpPr>
        <p:spPr>
          <a:xfrm>
            <a:off x="877045" y="1741400"/>
            <a:ext cx="10553704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i="0" u="none" strike="noStrike" kern="1200" cap="none" spc="600" baseline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限额以下政府采购项目阳光交易系统介绍</a:t>
            </a:r>
            <a:endParaRPr lang="zh-CN" altLang="en-US" sz="4000" b="0" i="0" u="none" strike="noStrike" kern="1200" cap="none" spc="600" baseline="0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Calibri" charset="0"/>
            </a:endParaRPr>
          </a:p>
        </p:txBody>
      </p:sp>
      <p:sp>
        <p:nvSpPr>
          <p:cNvPr id="20" name="矩形"/>
          <p:cNvSpPr>
            <a:spLocks/>
          </p:cNvSpPr>
          <p:nvPr/>
        </p:nvSpPr>
        <p:spPr>
          <a:xfrm>
            <a:off x="3105892" y="6023791"/>
            <a:ext cx="6096000" cy="36933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 dirty="0" smtClean="0">
                <a:solidFill>
                  <a:schemeClr val="tx1"/>
                </a:solidFill>
                <a:latin typeface="黑体" charset="0"/>
                <a:ea typeface="宋体" charset="0"/>
                <a:cs typeface="Calibri" charset="0"/>
              </a:rPr>
              <a:t>闫立佳</a:t>
            </a:r>
            <a:endParaRPr lang="zh-CN" altLang="en-US" sz="1800" b="0" i="0" u="none" strike="noStrike" kern="1200" cap="none" spc="0" baseline="0" dirty="0">
              <a:solidFill>
                <a:schemeClr val="tx1"/>
              </a:solidFill>
              <a:latin typeface="黑体" charset="0"/>
              <a:ea typeface="宋体" charset="0"/>
              <a:cs typeface="Calibri" charset="0"/>
            </a:endParaRPr>
          </a:p>
        </p:txBody>
      </p:sp>
      <p:pic>
        <p:nvPicPr>
          <p:cNvPr id="2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2" name="矩形"/>
          <p:cNvSpPr>
            <a:spLocks/>
          </p:cNvSpPr>
          <p:nvPr/>
        </p:nvSpPr>
        <p:spPr>
          <a:xfrm>
            <a:off x="3105892" y="5497441"/>
            <a:ext cx="6096000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黑体" charset="0"/>
                <a:ea typeface="宋体" charset="0"/>
                <a:cs typeface="Calibri" charset="0"/>
              </a:rPr>
              <a:t>甘肃文锐电子交易网络有限公司</a:t>
            </a:r>
          </a:p>
        </p:txBody>
      </p:sp>
    </p:spTree>
    <p:extLst>
      <p:ext uri="{BB962C8B-B14F-4D97-AF65-F5344CB8AC3E}">
        <p14:creationId xmlns:p14="http://schemas.microsoft.com/office/powerpoint/2010/main" val="6883825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矩形"/>
          <p:cNvSpPr>
            <a:spLocks/>
          </p:cNvSpPr>
          <p:nvPr/>
        </p:nvSpPr>
        <p:spPr>
          <a:xfrm>
            <a:off x="5457693" y="647699"/>
            <a:ext cx="14116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采购流程</a:t>
            </a:r>
            <a:endParaRPr lang="zh-CN" altLang="en-US" sz="1400" b="0" i="0" u="none" strike="noStrike" kern="1200" cap="none" spc="0" baseline="0">
              <a:solidFill>
                <a:srgbClr val="595959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148" name="直线"/>
          <p:cNvSpPr>
            <a:spLocks/>
          </p:cNvSpPr>
          <p:nvPr/>
        </p:nvSpPr>
        <p:spPr>
          <a:xfrm>
            <a:off x="5457693" y="1307490"/>
            <a:ext cx="1415772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sp>
        <p:nvSpPr>
          <p:cNvPr id="149" name="矩形"/>
          <p:cNvSpPr>
            <a:spLocks/>
          </p:cNvSpPr>
          <p:nvPr/>
        </p:nvSpPr>
        <p:spPr>
          <a:xfrm>
            <a:off x="390527" y="1454803"/>
            <a:ext cx="4566537" cy="48920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457200" lvl="1" indent="4572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采购流程：先由招标人添加采购项目、标段信息、设置竞价规则、发布采购公告，然后投标人报名、根据要求上传资质，再由招标人审核投标人的资质，资质审核通过的投标人参与网上竞价，竞价结束后由招标人发布成交公示，公示期结束后由招标人发布成交通知书，双方签署合同，上传合同并经确认后即可完成项目。</a:t>
            </a:r>
          </a:p>
        </p:txBody>
      </p:sp>
      <p:pic>
        <p:nvPicPr>
          <p:cNvPr id="150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5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8543" y="1505616"/>
            <a:ext cx="5059561" cy="52328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890601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矩形"/>
          <p:cNvSpPr>
            <a:spLocks/>
          </p:cNvSpPr>
          <p:nvPr/>
        </p:nvSpPr>
        <p:spPr>
          <a:xfrm>
            <a:off x="5457692" y="647699"/>
            <a:ext cx="1411604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报名管理</a:t>
            </a:r>
            <a:endParaRPr lang="zh-CN" altLang="en-US" sz="1400" b="0" i="0" u="none" strike="noStrike" kern="1200" cap="none" spc="0" baseline="0">
              <a:solidFill>
                <a:srgbClr val="595959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155" name="直线"/>
          <p:cNvSpPr>
            <a:spLocks/>
          </p:cNvSpPr>
          <p:nvPr/>
        </p:nvSpPr>
        <p:spPr>
          <a:xfrm>
            <a:off x="5457693" y="1307490"/>
            <a:ext cx="1415772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sp>
        <p:nvSpPr>
          <p:cNvPr id="156" name="矩形"/>
          <p:cNvSpPr>
            <a:spLocks/>
          </p:cNvSpPr>
          <p:nvPr/>
        </p:nvSpPr>
        <p:spPr>
          <a:xfrm>
            <a:off x="124237" y="1505616"/>
            <a:ext cx="11774929" cy="8915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457200" lvl="1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        投标人登录系统后打开左侧导航栏，依次点击【报名管理】→【投标报名】，输入弹框出现的所有信息，点击确定按钮，如果招标人需要投标人上传资质等要求附件，需在弹框的界面上传要求的资质，提交审核。</a:t>
            </a:r>
          </a:p>
        </p:txBody>
      </p:sp>
      <p:pic>
        <p:nvPicPr>
          <p:cNvPr id="157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169" y="2427300"/>
            <a:ext cx="9073662" cy="42107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169" y="2417253"/>
            <a:ext cx="9073662" cy="4267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169" y="2427301"/>
            <a:ext cx="9073662" cy="42249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225" y="2476892"/>
            <a:ext cx="8999551" cy="42279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169" y="2427299"/>
            <a:ext cx="9073662" cy="42507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697" y="2476893"/>
            <a:ext cx="9036607" cy="41888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697" y="2456796"/>
            <a:ext cx="9036607" cy="4235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9169" y="2441695"/>
            <a:ext cx="9073662" cy="41918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7697" y="2476892"/>
            <a:ext cx="9036607" cy="42170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2134" y="2445285"/>
            <a:ext cx="8187732" cy="42090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8433" y="2482538"/>
            <a:ext cx="9055135" cy="40439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3801" y="2456795"/>
            <a:ext cx="9064398" cy="42202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6961" y="2444016"/>
            <a:ext cx="9018079" cy="41661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3065" y="2441695"/>
            <a:ext cx="9045871" cy="42000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63801" y="2545041"/>
            <a:ext cx="9064399" cy="35643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73064" y="2539023"/>
            <a:ext cx="9045872" cy="38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33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"/>
          <p:cNvSpPr>
            <a:spLocks/>
          </p:cNvSpPr>
          <p:nvPr/>
        </p:nvSpPr>
        <p:spPr>
          <a:xfrm>
            <a:off x="5457692" y="647699"/>
            <a:ext cx="1411604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竞价管理</a:t>
            </a:r>
            <a:endParaRPr lang="zh-CN" altLang="en-US" sz="1400" b="0" i="0" u="none" strike="noStrike" kern="1200" cap="none" spc="0" baseline="0">
              <a:solidFill>
                <a:srgbClr val="595959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172" name="直线"/>
          <p:cNvSpPr>
            <a:spLocks/>
          </p:cNvSpPr>
          <p:nvPr/>
        </p:nvSpPr>
        <p:spPr>
          <a:xfrm>
            <a:off x="5457693" y="1307490"/>
            <a:ext cx="1415772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sp>
        <p:nvSpPr>
          <p:cNvPr id="173" name="矩形"/>
          <p:cNvSpPr>
            <a:spLocks/>
          </p:cNvSpPr>
          <p:nvPr/>
        </p:nvSpPr>
        <p:spPr>
          <a:xfrm>
            <a:off x="581890" y="1505616"/>
            <a:ext cx="10329670" cy="8915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457200" lvl="1" indent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【竞价管理】—【待竞价项目】找到需要报价的项目，点击“去竞价”按钮，在弹框出现的报价界面输入报价金额，点击“报价”按钮即可。</a:t>
            </a:r>
          </a:p>
        </p:txBody>
      </p:sp>
      <p:pic>
        <p:nvPicPr>
          <p:cNvPr id="174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453" y="2397156"/>
            <a:ext cx="9787095" cy="40422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551" y="2397156"/>
            <a:ext cx="9824898" cy="41141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002" y="2397156"/>
            <a:ext cx="9805996" cy="40654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002" y="2401678"/>
            <a:ext cx="9805997" cy="41390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452" y="2427300"/>
            <a:ext cx="9787096" cy="38485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276" y="2422778"/>
            <a:ext cx="9815449" cy="4120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7068" y="2394673"/>
            <a:ext cx="9377865" cy="42875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4759" y="2399837"/>
            <a:ext cx="9582482" cy="4332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0990" y="2470172"/>
            <a:ext cx="9430020" cy="42331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4236" y="2498139"/>
            <a:ext cx="9243528" cy="422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33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矩形"/>
          <p:cNvSpPr>
            <a:spLocks/>
          </p:cNvSpPr>
          <p:nvPr/>
        </p:nvSpPr>
        <p:spPr>
          <a:xfrm>
            <a:off x="5457701" y="480173"/>
            <a:ext cx="14116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公告公示</a:t>
            </a:r>
            <a:endParaRPr lang="zh-CN" altLang="en-US" sz="1400" b="0" i="0" u="none" strike="noStrike" kern="1200" cap="none" spc="0" baseline="0">
              <a:solidFill>
                <a:srgbClr val="595959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181" name="直线"/>
          <p:cNvSpPr>
            <a:spLocks/>
          </p:cNvSpPr>
          <p:nvPr/>
        </p:nvSpPr>
        <p:spPr>
          <a:xfrm>
            <a:off x="5388093" y="972978"/>
            <a:ext cx="1415771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pic>
        <p:nvPicPr>
          <p:cNvPr id="182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84" name="矩形"/>
          <p:cNvSpPr>
            <a:spLocks/>
          </p:cNvSpPr>
          <p:nvPr/>
        </p:nvSpPr>
        <p:spPr>
          <a:xfrm>
            <a:off x="844910" y="1307889"/>
            <a:ext cx="10244863" cy="36933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 dirty="0">
                <a:solidFill>
                  <a:schemeClr val="tx1"/>
                </a:solidFill>
                <a:latin typeface="Times New Roman" charset="0"/>
                <a:ea typeface="宋体" charset="0"/>
                <a:cs typeface="Arial" pitchFamily="34" charset="0"/>
              </a:rPr>
              <a:t>       【公告公示】--【成交公示】当中查看项目中标结果</a:t>
            </a:r>
            <a:r>
              <a:rPr lang="zh-CN" altLang="en-US" sz="1800" b="0" i="0" u="none" strike="noStrike" kern="1200" cap="none" spc="0" baseline="0" dirty="0" smtClean="0">
                <a:solidFill>
                  <a:schemeClr val="tx1"/>
                </a:solidFill>
                <a:latin typeface="Times New Roman" charset="0"/>
                <a:ea typeface="宋体" charset="0"/>
                <a:cs typeface="Arial" pitchFamily="34" charset="0"/>
              </a:rPr>
              <a:t>。</a:t>
            </a:r>
            <a:endParaRPr lang="zh-CN" altLang="en-US" sz="1800" b="0" i="0" u="none" strike="noStrike" kern="1200" cap="none" spc="0" baseline="0" dirty="0">
              <a:solidFill>
                <a:schemeClr val="tx1"/>
              </a:solidFill>
              <a:latin typeface="Times New Roman" charset="0"/>
              <a:ea typeface="宋体" charset="0"/>
              <a:cs typeface="Arial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96" y="2012131"/>
            <a:ext cx="10292809" cy="43422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96" y="2012131"/>
            <a:ext cx="10292809" cy="43101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946" y="2012131"/>
            <a:ext cx="9380109" cy="43676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184" y="2012131"/>
            <a:ext cx="9369632" cy="4367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991" y="2012129"/>
            <a:ext cx="9450019" cy="43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64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矩形"/>
          <p:cNvSpPr>
            <a:spLocks/>
          </p:cNvSpPr>
          <p:nvPr/>
        </p:nvSpPr>
        <p:spPr>
          <a:xfrm>
            <a:off x="5301729" y="480173"/>
            <a:ext cx="1723549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成交通知书</a:t>
            </a:r>
            <a:endParaRPr lang="zh-CN" altLang="en-US" sz="1400" b="0" i="0" u="none" strike="noStrike" kern="1200" cap="none" spc="0" baseline="0" dirty="0">
              <a:solidFill>
                <a:srgbClr val="595959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181" name="直线"/>
          <p:cNvSpPr>
            <a:spLocks/>
          </p:cNvSpPr>
          <p:nvPr/>
        </p:nvSpPr>
        <p:spPr>
          <a:xfrm flipV="1">
            <a:off x="5301729" y="941838"/>
            <a:ext cx="1651730" cy="8336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pic>
        <p:nvPicPr>
          <p:cNvPr id="182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84" name="矩形"/>
          <p:cNvSpPr>
            <a:spLocks/>
          </p:cNvSpPr>
          <p:nvPr/>
        </p:nvSpPr>
        <p:spPr>
          <a:xfrm>
            <a:off x="844910" y="1307889"/>
            <a:ext cx="10244863" cy="6463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 dirty="0" smtClean="0">
                <a:solidFill>
                  <a:schemeClr val="tx1"/>
                </a:solidFill>
                <a:latin typeface="Times New Roman" charset="0"/>
                <a:ea typeface="宋体" charset="0"/>
                <a:cs typeface="Arial" pitchFamily="34" charset="0"/>
              </a:rPr>
              <a:t>招标</a:t>
            </a:r>
            <a:r>
              <a:rPr lang="zh-CN" altLang="en-US" sz="1800" b="0" i="0" u="none" strike="noStrike" kern="1200" cap="none" spc="0" baseline="0" dirty="0">
                <a:solidFill>
                  <a:schemeClr val="tx1"/>
                </a:solidFill>
                <a:latin typeface="Times New Roman" charset="0"/>
                <a:ea typeface="宋体" charset="0"/>
                <a:cs typeface="Arial" pitchFamily="34" charset="0"/>
              </a:rPr>
              <a:t>人发布成交公示之后，会给中标企业发送成交通知书，可在</a:t>
            </a:r>
            <a:r>
              <a:rPr lang="zh-CN" altLang="en-US" sz="1800" b="0" i="0" u="none" strike="noStrike" kern="1200" cap="none" spc="0" baseline="0" dirty="0" smtClean="0">
                <a:solidFill>
                  <a:schemeClr val="tx1"/>
                </a:solidFill>
                <a:latin typeface="Times New Roman" charset="0"/>
                <a:ea typeface="宋体" charset="0"/>
                <a:cs typeface="Arial" pitchFamily="34" charset="0"/>
              </a:rPr>
              <a:t>【通知书管理】</a:t>
            </a:r>
            <a:r>
              <a:rPr lang="zh-CN" altLang="en-US" sz="1800" b="0" i="0" u="none" strike="noStrike" kern="1200" cap="none" spc="0" baseline="0" dirty="0">
                <a:solidFill>
                  <a:schemeClr val="tx1"/>
                </a:solidFill>
                <a:latin typeface="Times New Roman" charset="0"/>
                <a:ea typeface="宋体" charset="0"/>
                <a:cs typeface="Arial" pitchFamily="34" charset="0"/>
              </a:rPr>
              <a:t>--【成交通知书】当中查看。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51" y="1954220"/>
            <a:ext cx="10884299" cy="46995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53" y="1954220"/>
            <a:ext cx="10110295" cy="46995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365" y="1764283"/>
            <a:ext cx="3811270" cy="5079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41" y="1954220"/>
            <a:ext cx="10811318" cy="4679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96" y="1954219"/>
            <a:ext cx="10847809" cy="46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77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矩形"/>
          <p:cNvSpPr>
            <a:spLocks/>
          </p:cNvSpPr>
          <p:nvPr/>
        </p:nvSpPr>
        <p:spPr>
          <a:xfrm>
            <a:off x="5403853" y="385046"/>
            <a:ext cx="14116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合同管理</a:t>
            </a:r>
            <a:endParaRPr lang="zh-CN" altLang="en-US" sz="1400" b="0" i="0" u="none" strike="noStrike" kern="1200" cap="none" spc="0" baseline="0">
              <a:solidFill>
                <a:srgbClr val="595959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190" name="直线"/>
          <p:cNvSpPr>
            <a:spLocks/>
          </p:cNvSpPr>
          <p:nvPr/>
        </p:nvSpPr>
        <p:spPr>
          <a:xfrm>
            <a:off x="5401770" y="877851"/>
            <a:ext cx="1415771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sp>
        <p:nvSpPr>
          <p:cNvPr id="191" name="矩形"/>
          <p:cNvSpPr>
            <a:spLocks/>
          </p:cNvSpPr>
          <p:nvPr/>
        </p:nvSpPr>
        <p:spPr>
          <a:xfrm>
            <a:off x="147083" y="1093669"/>
            <a:ext cx="10933193" cy="9233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457200" indent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 dirty="0" smtClean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【合同管理】</a:t>
            </a:r>
            <a:r>
              <a:rPr lang="zh-CN" altLang="en-US" sz="1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—【投标合同管理】当中，点击“上传合同”，上传即可，文件格式必须为pdf格式。</a:t>
            </a:r>
            <a:endParaRPr lang="en-US" altLang="zh-CN" sz="1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  <a:p>
            <a:pPr marL="457200" indent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合同是由双方任意一方上传，另一方查看并确认。</a:t>
            </a:r>
          </a:p>
        </p:txBody>
      </p:sp>
      <p:pic>
        <p:nvPicPr>
          <p:cNvPr id="192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102" y="2168362"/>
            <a:ext cx="9501796" cy="41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92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组合"/>
          <p:cNvGrpSpPr>
            <a:grpSpLocks/>
          </p:cNvGrpSpPr>
          <p:nvPr/>
        </p:nvGrpSpPr>
        <p:grpSpPr>
          <a:xfrm>
            <a:off x="4340543" y="2500627"/>
            <a:ext cx="3510915" cy="1503978"/>
            <a:chOff x="4340543" y="2500627"/>
            <a:chExt cx="3510915" cy="1503978"/>
          </a:xfrm>
        </p:grpSpPr>
        <p:sp>
          <p:nvSpPr>
            <p:cNvPr id="196" name="矩形"/>
            <p:cNvSpPr>
              <a:spLocks/>
            </p:cNvSpPr>
            <p:nvPr/>
          </p:nvSpPr>
          <p:spPr>
            <a:xfrm>
              <a:off x="4895861" y="3617891"/>
              <a:ext cx="2392045" cy="3867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0" i="0" u="none" strike="noStrike" kern="1200" cap="none" spc="600" baseline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Calibri" charset="0"/>
                </a:rPr>
                <a:t>THANK YOU</a:t>
              </a:r>
              <a:endParaRPr lang="zh-CN" altLang="en-US" sz="2000" b="0" i="0" u="none" strike="noStrike" kern="1200" cap="none" spc="600" baseline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Calibri" charset="0"/>
              </a:endParaRPr>
            </a:p>
          </p:txBody>
        </p:sp>
        <p:sp>
          <p:nvSpPr>
            <p:cNvPr id="197" name="矩形"/>
            <p:cNvSpPr>
              <a:spLocks/>
            </p:cNvSpPr>
            <p:nvPr/>
          </p:nvSpPr>
          <p:spPr>
            <a:xfrm>
              <a:off x="4340543" y="2500627"/>
              <a:ext cx="3510915" cy="9963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6000" b="1" i="0" u="none" strike="noStrike" kern="1200" cap="none" spc="600" baseline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Calibri" charset="0"/>
                </a:rPr>
                <a:t>谢谢大家</a:t>
              </a:r>
            </a:p>
          </p:txBody>
        </p:sp>
      </p:grpSp>
      <p:pic>
        <p:nvPicPr>
          <p:cNvPr id="19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00" name="矩形"/>
          <p:cNvSpPr>
            <a:spLocks/>
          </p:cNvSpPr>
          <p:nvPr/>
        </p:nvSpPr>
        <p:spPr>
          <a:xfrm>
            <a:off x="4124509" y="4635316"/>
            <a:ext cx="3942973" cy="6343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客服电话：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17797661558</a:t>
            </a: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64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2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"/>
          <p:cNvSpPr>
            <a:spLocks/>
          </p:cNvSpPr>
          <p:nvPr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rgbClr val="BFBFBF"/>
          </a:solidFill>
          <a:ln w="12700" cap="flat" cmpd="sng">
            <a:noFill/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5005722" y="1131178"/>
            <a:ext cx="2180557" cy="11868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2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目录</a:t>
            </a:r>
          </a:p>
        </p:txBody>
      </p:sp>
      <p:sp>
        <p:nvSpPr>
          <p:cNvPr id="27" name="矩形"/>
          <p:cNvSpPr>
            <a:spLocks/>
          </p:cNvSpPr>
          <p:nvPr/>
        </p:nvSpPr>
        <p:spPr>
          <a:xfrm>
            <a:off x="5029554" y="2331507"/>
            <a:ext cx="2148204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>
                <a:solidFill>
                  <a:srgbClr val="595959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CONTANTS</a:t>
            </a:r>
            <a:endParaRPr lang="zh-CN" altLang="en-US" sz="2800" b="0" i="0" u="none" strike="noStrike" kern="1200" cap="none" spc="0" baseline="0">
              <a:solidFill>
                <a:srgbClr val="595959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pSp>
        <p:nvGrpSpPr>
          <p:cNvPr id="30" name="组合"/>
          <p:cNvGrpSpPr>
            <a:grpSpLocks/>
          </p:cNvGrpSpPr>
          <p:nvPr/>
        </p:nvGrpSpPr>
        <p:grpSpPr>
          <a:xfrm>
            <a:off x="1756873" y="4128662"/>
            <a:ext cx="1411604" cy="1206544"/>
            <a:chOff x="1756873" y="4128662"/>
            <a:chExt cx="1411604" cy="1206544"/>
          </a:xfrm>
        </p:grpSpPr>
        <p:sp>
          <p:nvSpPr>
            <p:cNvPr id="28" name="矩形"/>
            <p:cNvSpPr>
              <a:spLocks/>
            </p:cNvSpPr>
            <p:nvPr/>
          </p:nvSpPr>
          <p:spPr>
            <a:xfrm>
              <a:off x="2091073" y="4128662"/>
              <a:ext cx="747376" cy="63436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600" b="0" i="0" u="none" strike="noStrike" kern="1200" cap="none" spc="0" baseline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cs typeface="Calibri" charset="0"/>
                </a:rPr>
                <a:t>01</a:t>
              </a:r>
              <a:endParaRPr lang="zh-CN" altLang="en-US" sz="3600" b="0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Calibri" charset="0"/>
              </a:endParaRPr>
            </a:p>
          </p:txBody>
        </p:sp>
        <p:sp>
          <p:nvSpPr>
            <p:cNvPr id="29" name="矩形"/>
            <p:cNvSpPr>
              <a:spLocks/>
            </p:cNvSpPr>
            <p:nvPr/>
          </p:nvSpPr>
          <p:spPr>
            <a:xfrm>
              <a:off x="1756873" y="4881817"/>
              <a:ext cx="1411604" cy="45338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400" b="0" i="0" u="none" strike="noStrike" kern="1200" cap="none" spc="0" baseline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cs typeface="Calibri" charset="0"/>
                </a:rPr>
                <a:t>用户登录</a:t>
              </a:r>
            </a:p>
          </p:txBody>
        </p:sp>
      </p:grpSp>
      <p:grpSp>
        <p:nvGrpSpPr>
          <p:cNvPr id="33" name="组合"/>
          <p:cNvGrpSpPr>
            <a:grpSpLocks/>
          </p:cNvGrpSpPr>
          <p:nvPr/>
        </p:nvGrpSpPr>
        <p:grpSpPr>
          <a:xfrm>
            <a:off x="4956601" y="4128662"/>
            <a:ext cx="2021205" cy="1206544"/>
            <a:chOff x="4956601" y="4128662"/>
            <a:chExt cx="2021205" cy="1206544"/>
          </a:xfrm>
        </p:grpSpPr>
        <p:sp>
          <p:nvSpPr>
            <p:cNvPr id="31" name="矩形"/>
            <p:cNvSpPr>
              <a:spLocks/>
            </p:cNvSpPr>
            <p:nvPr/>
          </p:nvSpPr>
          <p:spPr>
            <a:xfrm>
              <a:off x="5598574" y="4128662"/>
              <a:ext cx="747376" cy="63436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600" b="0" i="0" u="none" strike="noStrike" kern="1200" cap="none" spc="0" baseline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cs typeface="Calibri" charset="0"/>
                </a:rPr>
                <a:t>02</a:t>
              </a:r>
              <a:endParaRPr lang="zh-CN" altLang="en-US" sz="3600" b="0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Calibri" charset="0"/>
              </a:endParaRPr>
            </a:p>
          </p:txBody>
        </p:sp>
        <p:sp>
          <p:nvSpPr>
            <p:cNvPr id="32" name="矩形"/>
            <p:cNvSpPr>
              <a:spLocks/>
            </p:cNvSpPr>
            <p:nvPr/>
          </p:nvSpPr>
          <p:spPr>
            <a:xfrm>
              <a:off x="4956601" y="4881817"/>
              <a:ext cx="2021205" cy="45338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400" b="0" i="0" u="none" strike="noStrike" kern="1200" cap="none" spc="0" baseline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cs typeface="Calibri" charset="0"/>
                </a:rPr>
                <a:t>系统功能说明</a:t>
              </a:r>
            </a:p>
          </p:txBody>
        </p:sp>
      </p:grpSp>
      <p:grpSp>
        <p:nvGrpSpPr>
          <p:cNvPr id="36" name="组合"/>
          <p:cNvGrpSpPr>
            <a:grpSpLocks/>
          </p:cNvGrpSpPr>
          <p:nvPr/>
        </p:nvGrpSpPr>
        <p:grpSpPr>
          <a:xfrm>
            <a:off x="8494802" y="4128662"/>
            <a:ext cx="1411604" cy="1206544"/>
            <a:chOff x="8494802" y="4128662"/>
            <a:chExt cx="1411604" cy="1206544"/>
          </a:xfrm>
        </p:grpSpPr>
        <p:sp>
          <p:nvSpPr>
            <p:cNvPr id="34" name="矩形"/>
            <p:cNvSpPr>
              <a:spLocks/>
            </p:cNvSpPr>
            <p:nvPr/>
          </p:nvSpPr>
          <p:spPr>
            <a:xfrm>
              <a:off x="8829001" y="4128662"/>
              <a:ext cx="747376" cy="63436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600" b="0" i="0" u="none" strike="noStrike" kern="1200" cap="none" spc="0" baseline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cs typeface="Calibri" charset="0"/>
                </a:rPr>
                <a:t>03</a:t>
              </a:r>
              <a:endParaRPr lang="zh-CN" altLang="en-US" sz="3600" b="0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Calibri" charset="0"/>
              </a:endParaRPr>
            </a:p>
          </p:txBody>
        </p:sp>
        <p:sp>
          <p:nvSpPr>
            <p:cNvPr id="35" name="矩形"/>
            <p:cNvSpPr>
              <a:spLocks/>
            </p:cNvSpPr>
            <p:nvPr/>
          </p:nvSpPr>
          <p:spPr>
            <a:xfrm>
              <a:off x="8494802" y="4881817"/>
              <a:ext cx="1411604" cy="45338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prstTxWarp prst="textNoShape">
                <a:avLst/>
              </a:prstTxWarp>
              <a:sp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400" b="0" i="0" u="none" strike="noStrike" kern="1200" cap="none" spc="0" baseline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cs typeface="Calibri" charset="0"/>
                </a:rPr>
                <a:t>采购流程</a:t>
              </a:r>
            </a:p>
          </p:txBody>
        </p:sp>
      </p:grpSp>
      <p:pic>
        <p:nvPicPr>
          <p:cNvPr id="37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8435052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"/>
          <p:cNvPicPr>
            <a:picLocks noChangeAspect="1"/>
          </p:cNvPicPr>
          <p:nvPr/>
        </p:nvPicPr>
        <p:blipFill>
          <a:blip r:embed="rId3" cstate="print">
            <a:grayscl/>
          </a:blip>
          <a:srcRect l="185" t="13865" r="-185" b="11980"/>
          <a:stretch>
            <a:fillRect/>
          </a:stretch>
        </p:blipFill>
        <p:spPr>
          <a:xfrm>
            <a:off x="1" y="2423884"/>
            <a:ext cx="4038600" cy="193491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1" name="矩形"/>
          <p:cNvSpPr>
            <a:spLocks/>
          </p:cNvSpPr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42" name="矩形"/>
          <p:cNvSpPr>
            <a:spLocks/>
          </p:cNvSpPr>
          <p:nvPr/>
        </p:nvSpPr>
        <p:spPr>
          <a:xfrm rot="2700000">
            <a:off x="4569440" y="4046923"/>
            <a:ext cx="370727" cy="370728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43" name="矩形"/>
          <p:cNvSpPr>
            <a:spLocks/>
          </p:cNvSpPr>
          <p:nvPr/>
        </p:nvSpPr>
        <p:spPr>
          <a:xfrm rot="2700000">
            <a:off x="5240973" y="4003712"/>
            <a:ext cx="181543" cy="181544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44" name="矩形"/>
          <p:cNvSpPr>
            <a:spLocks/>
          </p:cNvSpPr>
          <p:nvPr/>
        </p:nvSpPr>
        <p:spPr>
          <a:xfrm>
            <a:off x="3070710" y="2934380"/>
            <a:ext cx="1963492" cy="11772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PART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01</a:t>
            </a:r>
            <a:endParaRPr lang="zh-CN" altLang="en-US" sz="3600" b="0" i="0" u="none" strike="noStrike" kern="1200" cap="none" spc="0" baseline="0">
              <a:solidFill>
                <a:srgbClr val="262626"/>
              </a:solidFill>
              <a:latin typeface="微软雅黑" pitchFamily="34" charset="-122"/>
              <a:ea typeface="微软雅黑" pitchFamily="34" charset="-122"/>
              <a:cs typeface="Calibri" charset="0"/>
            </a:endParaRPr>
          </a:p>
        </p:txBody>
      </p:sp>
      <p:sp>
        <p:nvSpPr>
          <p:cNvPr id="45" name="直线"/>
          <p:cNvSpPr>
            <a:spLocks/>
          </p:cNvSpPr>
          <p:nvPr/>
        </p:nvSpPr>
        <p:spPr>
          <a:xfrm>
            <a:off x="5016947" y="3391343"/>
            <a:ext cx="7175053" cy="0"/>
          </a:xfrm>
          <a:prstGeom prst="line">
            <a:avLst/>
          </a:prstGeom>
          <a:noFill/>
          <a:ln w="6350" cap="flat" cmpd="sng">
            <a:solidFill>
              <a:srgbClr val="444444"/>
            </a:solidFill>
            <a:prstDash val="solid"/>
            <a:round/>
          </a:ln>
        </p:spPr>
      </p:sp>
      <p:pic>
        <p:nvPicPr>
          <p:cNvPr id="4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7" name="矩形"/>
          <p:cNvSpPr>
            <a:spLocks/>
          </p:cNvSpPr>
          <p:nvPr/>
        </p:nvSpPr>
        <p:spPr>
          <a:xfrm>
            <a:off x="5719347" y="2647978"/>
            <a:ext cx="1818005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用户登录</a:t>
            </a:r>
          </a:p>
        </p:txBody>
      </p:sp>
    </p:spTree>
    <p:extLst>
      <p:ext uri="{BB962C8B-B14F-4D97-AF65-F5344CB8AC3E}">
        <p14:creationId xmlns:p14="http://schemas.microsoft.com/office/powerpoint/2010/main" val="1126987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"/>
          <p:cNvSpPr>
            <a:spLocks/>
          </p:cNvSpPr>
          <p:nvPr/>
        </p:nvSpPr>
        <p:spPr>
          <a:xfrm>
            <a:off x="5457693" y="583548"/>
            <a:ext cx="14116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用户登录</a:t>
            </a:r>
          </a:p>
        </p:txBody>
      </p:sp>
      <p:sp>
        <p:nvSpPr>
          <p:cNvPr id="51" name="直线"/>
          <p:cNvSpPr>
            <a:spLocks/>
          </p:cNvSpPr>
          <p:nvPr/>
        </p:nvSpPr>
        <p:spPr>
          <a:xfrm>
            <a:off x="4971959" y="1087321"/>
            <a:ext cx="2324100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sp>
        <p:nvSpPr>
          <p:cNvPr id="52" name="矩形"/>
          <p:cNvSpPr>
            <a:spLocks/>
          </p:cNvSpPr>
          <p:nvPr/>
        </p:nvSpPr>
        <p:spPr>
          <a:xfrm>
            <a:off x="1080654" y="1448258"/>
            <a:ext cx="7836818" cy="6248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4572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用户登录分为两种模式，账号登录和证书登录，目前采用账号登录。</a:t>
            </a:r>
          </a:p>
        </p:txBody>
      </p:sp>
      <p:sp>
        <p:nvSpPr>
          <p:cNvPr id="53" name="矩形"/>
          <p:cNvSpPr>
            <a:spLocks/>
          </p:cNvSpPr>
          <p:nvPr/>
        </p:nvSpPr>
        <p:spPr>
          <a:xfrm>
            <a:off x="1080654" y="2321001"/>
            <a:ext cx="1310004" cy="4248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Calibri" charset="0"/>
                <a:sym typeface="方正姚体" pitchFamily="2" charset="-122"/>
              </a:rPr>
              <a:t>账号登录</a:t>
            </a:r>
            <a:endParaRPr lang="zh-CN" altLang="en-US" sz="2200" b="0" i="0" u="none" strike="noStrike" kern="1200" cap="none" spc="0" baseline="0">
              <a:solidFill>
                <a:srgbClr val="59595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pic>
        <p:nvPicPr>
          <p:cNvPr id="54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6747" y="2263757"/>
            <a:ext cx="5598505" cy="45009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644872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"/>
          <p:cNvSpPr>
            <a:spLocks/>
          </p:cNvSpPr>
          <p:nvPr/>
        </p:nvSpPr>
        <p:spPr>
          <a:xfrm>
            <a:off x="5457693" y="583548"/>
            <a:ext cx="1411605" cy="4533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用户登录</a:t>
            </a:r>
          </a:p>
        </p:txBody>
      </p:sp>
      <p:sp>
        <p:nvSpPr>
          <p:cNvPr id="59" name="直线"/>
          <p:cNvSpPr>
            <a:spLocks/>
          </p:cNvSpPr>
          <p:nvPr/>
        </p:nvSpPr>
        <p:spPr>
          <a:xfrm>
            <a:off x="4971959" y="1087321"/>
            <a:ext cx="2324100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sp>
        <p:nvSpPr>
          <p:cNvPr id="60" name="矩形"/>
          <p:cNvSpPr>
            <a:spLocks/>
          </p:cNvSpPr>
          <p:nvPr/>
        </p:nvSpPr>
        <p:spPr>
          <a:xfrm>
            <a:off x="1289993" y="1643114"/>
            <a:ext cx="8869852" cy="6463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4572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采用证书登录</a:t>
            </a:r>
            <a:r>
              <a:rPr lang="zh-CN" altLang="en-US" sz="1800" b="0" i="0" u="none" strike="noStrike" kern="1200" cap="none" spc="0" baseline="0" dirty="0" smtClean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方式</a:t>
            </a:r>
            <a:endParaRPr lang="zh-CN" altLang="en-US" sz="1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pic>
        <p:nvPicPr>
          <p:cNvPr id="6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2" name="矩形"/>
          <p:cNvSpPr>
            <a:spLocks/>
          </p:cNvSpPr>
          <p:nvPr/>
        </p:nvSpPr>
        <p:spPr>
          <a:xfrm>
            <a:off x="1174379" y="1441747"/>
            <a:ext cx="1310004" cy="4248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Calibri" charset="0"/>
                <a:sym typeface="方正姚体" pitchFamily="2" charset="-122"/>
              </a:rPr>
              <a:t>证书登录</a:t>
            </a:r>
            <a:endParaRPr lang="zh-CN" altLang="en-US" sz="2200" b="0" i="0" u="none" strike="noStrike" kern="1200" cap="none" spc="0" baseline="0">
              <a:solidFill>
                <a:srgbClr val="595959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pic>
        <p:nvPicPr>
          <p:cNvPr id="6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9015" y="2366409"/>
            <a:ext cx="4893970" cy="382569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256036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"/>
          <p:cNvPicPr>
            <a:picLocks noChangeAspect="1"/>
          </p:cNvPicPr>
          <p:nvPr/>
        </p:nvPicPr>
        <p:blipFill>
          <a:blip r:embed="rId3" cstate="print">
            <a:grayscl/>
          </a:blip>
          <a:srcRect l="185" t="13865" r="-185" b="11980"/>
          <a:stretch>
            <a:fillRect/>
          </a:stretch>
        </p:blipFill>
        <p:spPr>
          <a:xfrm>
            <a:off x="1" y="2423884"/>
            <a:ext cx="4038600" cy="193491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7" name="矩形"/>
          <p:cNvSpPr>
            <a:spLocks/>
          </p:cNvSpPr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68" name="矩形"/>
          <p:cNvSpPr>
            <a:spLocks/>
          </p:cNvSpPr>
          <p:nvPr/>
        </p:nvSpPr>
        <p:spPr>
          <a:xfrm rot="2700000">
            <a:off x="4569440" y="4046923"/>
            <a:ext cx="370727" cy="370728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69" name="矩形"/>
          <p:cNvSpPr>
            <a:spLocks/>
          </p:cNvSpPr>
          <p:nvPr/>
        </p:nvSpPr>
        <p:spPr>
          <a:xfrm rot="2700000">
            <a:off x="5240973" y="4003712"/>
            <a:ext cx="181543" cy="181544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70" name="矩形"/>
          <p:cNvSpPr>
            <a:spLocks/>
          </p:cNvSpPr>
          <p:nvPr/>
        </p:nvSpPr>
        <p:spPr>
          <a:xfrm>
            <a:off x="3070710" y="2934380"/>
            <a:ext cx="1963492" cy="11772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PART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02</a:t>
            </a:r>
            <a:endParaRPr lang="zh-CN" altLang="en-US" sz="3600" b="0" i="0" u="none" strike="noStrike" kern="1200" cap="none" spc="0" baseline="0">
              <a:solidFill>
                <a:srgbClr val="262626"/>
              </a:solidFill>
              <a:latin typeface="微软雅黑" pitchFamily="34" charset="-122"/>
              <a:ea typeface="微软雅黑" pitchFamily="34" charset="-122"/>
              <a:cs typeface="Calibri" charset="0"/>
            </a:endParaRPr>
          </a:p>
        </p:txBody>
      </p:sp>
      <p:sp>
        <p:nvSpPr>
          <p:cNvPr id="71" name="直线"/>
          <p:cNvSpPr>
            <a:spLocks/>
          </p:cNvSpPr>
          <p:nvPr/>
        </p:nvSpPr>
        <p:spPr>
          <a:xfrm>
            <a:off x="5016947" y="3391343"/>
            <a:ext cx="7175053" cy="0"/>
          </a:xfrm>
          <a:prstGeom prst="line">
            <a:avLst/>
          </a:prstGeom>
          <a:noFill/>
          <a:ln w="6350" cap="flat" cmpd="sng">
            <a:solidFill>
              <a:srgbClr val="444444"/>
            </a:solidFill>
            <a:prstDash val="solid"/>
            <a:round/>
          </a:ln>
        </p:spPr>
      </p:sp>
      <p:sp>
        <p:nvSpPr>
          <p:cNvPr id="72" name="矩形"/>
          <p:cNvSpPr>
            <a:spLocks/>
          </p:cNvSpPr>
          <p:nvPr/>
        </p:nvSpPr>
        <p:spPr>
          <a:xfrm>
            <a:off x="5203373" y="2801566"/>
            <a:ext cx="2630805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系统功能说明</a:t>
            </a:r>
          </a:p>
        </p:txBody>
      </p:sp>
      <p:pic>
        <p:nvPicPr>
          <p:cNvPr id="7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4723353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"/>
          <p:cNvSpPr>
            <a:spLocks/>
          </p:cNvSpPr>
          <p:nvPr/>
        </p:nvSpPr>
        <p:spPr>
          <a:xfrm>
            <a:off x="5157933" y="374620"/>
            <a:ext cx="2021204" cy="4533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系统功能说明</a:t>
            </a:r>
          </a:p>
        </p:txBody>
      </p:sp>
      <p:sp>
        <p:nvSpPr>
          <p:cNvPr id="80" name="直线"/>
          <p:cNvSpPr>
            <a:spLocks/>
          </p:cNvSpPr>
          <p:nvPr/>
        </p:nvSpPr>
        <p:spPr>
          <a:xfrm>
            <a:off x="4987205" y="878394"/>
            <a:ext cx="2324100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sp>
        <p:nvSpPr>
          <p:cNvPr id="81" name="矩形"/>
          <p:cNvSpPr>
            <a:spLocks/>
          </p:cNvSpPr>
          <p:nvPr/>
        </p:nvSpPr>
        <p:spPr>
          <a:xfrm>
            <a:off x="1567917" y="1243503"/>
            <a:ext cx="9056165" cy="4914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系统功能共有七个模块，如下图所示：</a:t>
            </a:r>
          </a:p>
        </p:txBody>
      </p:sp>
      <p:pic>
        <p:nvPicPr>
          <p:cNvPr id="82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83" name="曲线"/>
          <p:cNvSpPr>
            <a:spLocks/>
          </p:cNvSpPr>
          <p:nvPr/>
        </p:nvSpPr>
        <p:spPr>
          <a:xfrm>
            <a:off x="6095998" y="2815446"/>
            <a:ext cx="5165911" cy="458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14562"/>
                </a:lnTo>
                <a:lnTo>
                  <a:pt x="21598" y="14562"/>
                </a:lnTo>
                <a:lnTo>
                  <a:pt x="21598" y="21600"/>
                </a:lnTo>
              </a:path>
            </a:pathLst>
          </a:custGeom>
          <a:noFill/>
          <a:ln w="12700" cap="flat" cmpd="sng">
            <a:solidFill>
              <a:srgbClr val="1C1C1C"/>
            </a:solidFill>
            <a:prstDash val="solid"/>
            <a:miter/>
          </a:ln>
        </p:spPr>
      </p:sp>
      <p:sp>
        <p:nvSpPr>
          <p:cNvPr id="84" name="曲线"/>
          <p:cNvSpPr>
            <a:spLocks/>
          </p:cNvSpPr>
          <p:nvPr/>
        </p:nvSpPr>
        <p:spPr>
          <a:xfrm>
            <a:off x="9494219" y="3985845"/>
            <a:ext cx="91440" cy="35761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212121"/>
            </a:solidFill>
            <a:prstDash val="solid"/>
            <a:miter/>
          </a:ln>
        </p:spPr>
      </p:sp>
      <p:sp>
        <p:nvSpPr>
          <p:cNvPr id="85" name="曲线"/>
          <p:cNvSpPr>
            <a:spLocks/>
          </p:cNvSpPr>
          <p:nvPr/>
        </p:nvSpPr>
        <p:spPr>
          <a:xfrm>
            <a:off x="6095998" y="2815446"/>
            <a:ext cx="3443938" cy="458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14562"/>
                </a:lnTo>
                <a:lnTo>
                  <a:pt x="21600" y="14562"/>
                </a:lnTo>
                <a:lnTo>
                  <a:pt x="21600" y="21600"/>
                </a:lnTo>
              </a:path>
            </a:pathLst>
          </a:custGeom>
          <a:noFill/>
          <a:ln w="12700" cap="flat" cmpd="sng">
            <a:solidFill>
              <a:srgbClr val="1C1C1C"/>
            </a:solidFill>
            <a:prstDash val="solid"/>
            <a:miter/>
          </a:ln>
        </p:spPr>
      </p:sp>
      <p:sp>
        <p:nvSpPr>
          <p:cNvPr id="86" name="曲线"/>
          <p:cNvSpPr>
            <a:spLocks/>
          </p:cNvSpPr>
          <p:nvPr/>
        </p:nvSpPr>
        <p:spPr>
          <a:xfrm>
            <a:off x="7772248" y="3985845"/>
            <a:ext cx="91440" cy="35761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212121"/>
            </a:solidFill>
            <a:prstDash val="solid"/>
            <a:miter/>
          </a:ln>
        </p:spPr>
      </p:sp>
      <p:sp>
        <p:nvSpPr>
          <p:cNvPr id="87" name="曲线"/>
          <p:cNvSpPr>
            <a:spLocks/>
          </p:cNvSpPr>
          <p:nvPr/>
        </p:nvSpPr>
        <p:spPr>
          <a:xfrm>
            <a:off x="6095998" y="2815446"/>
            <a:ext cx="1721969" cy="458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14562"/>
                </a:lnTo>
                <a:lnTo>
                  <a:pt x="21600" y="14562"/>
                </a:lnTo>
                <a:lnTo>
                  <a:pt x="21600" y="21600"/>
                </a:lnTo>
              </a:path>
            </a:pathLst>
          </a:custGeom>
          <a:noFill/>
          <a:ln w="12700" cap="flat" cmpd="sng">
            <a:solidFill>
              <a:srgbClr val="1C1C1C"/>
            </a:solidFill>
            <a:prstDash val="solid"/>
            <a:miter/>
          </a:ln>
        </p:spPr>
      </p:sp>
      <p:sp>
        <p:nvSpPr>
          <p:cNvPr id="88" name="曲线"/>
          <p:cNvSpPr>
            <a:spLocks/>
          </p:cNvSpPr>
          <p:nvPr/>
        </p:nvSpPr>
        <p:spPr>
          <a:xfrm>
            <a:off x="6107427" y="5074067"/>
            <a:ext cx="91440" cy="15662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212121"/>
            </a:solidFill>
            <a:prstDash val="solid"/>
            <a:miter/>
          </a:ln>
        </p:spPr>
      </p:sp>
      <p:sp>
        <p:nvSpPr>
          <p:cNvPr id="89" name="曲线"/>
          <p:cNvSpPr>
            <a:spLocks/>
          </p:cNvSpPr>
          <p:nvPr/>
        </p:nvSpPr>
        <p:spPr>
          <a:xfrm>
            <a:off x="6050278" y="3985845"/>
            <a:ext cx="91440" cy="35761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212121"/>
            </a:solidFill>
            <a:prstDash val="solid"/>
            <a:miter/>
          </a:ln>
        </p:spPr>
      </p:sp>
      <p:sp>
        <p:nvSpPr>
          <p:cNvPr id="90" name="曲线"/>
          <p:cNvSpPr>
            <a:spLocks/>
          </p:cNvSpPr>
          <p:nvPr/>
        </p:nvSpPr>
        <p:spPr>
          <a:xfrm>
            <a:off x="6050278" y="2815446"/>
            <a:ext cx="91440" cy="458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1C1C1C"/>
            </a:solidFill>
            <a:prstDash val="solid"/>
            <a:miter/>
          </a:ln>
        </p:spPr>
      </p:sp>
      <p:sp>
        <p:nvSpPr>
          <p:cNvPr id="91" name="曲线"/>
          <p:cNvSpPr>
            <a:spLocks/>
          </p:cNvSpPr>
          <p:nvPr/>
        </p:nvSpPr>
        <p:spPr>
          <a:xfrm>
            <a:off x="4374028" y="2815446"/>
            <a:ext cx="1721969" cy="458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0"/>
                </a:moveTo>
                <a:lnTo>
                  <a:pt x="21600" y="14562"/>
                </a:lnTo>
                <a:lnTo>
                  <a:pt x="0" y="14562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1C1C1C"/>
            </a:solidFill>
            <a:prstDash val="solid"/>
            <a:miter/>
          </a:ln>
        </p:spPr>
      </p:sp>
      <p:sp>
        <p:nvSpPr>
          <p:cNvPr id="92" name="曲线"/>
          <p:cNvSpPr>
            <a:spLocks/>
          </p:cNvSpPr>
          <p:nvPr/>
        </p:nvSpPr>
        <p:spPr>
          <a:xfrm>
            <a:off x="2601564" y="5060967"/>
            <a:ext cx="96212" cy="24592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212121"/>
            </a:solidFill>
            <a:prstDash val="solid"/>
            <a:miter/>
          </a:ln>
        </p:spPr>
      </p:sp>
      <p:sp>
        <p:nvSpPr>
          <p:cNvPr id="93" name="曲线"/>
          <p:cNvSpPr>
            <a:spLocks/>
          </p:cNvSpPr>
          <p:nvPr/>
        </p:nvSpPr>
        <p:spPr>
          <a:xfrm>
            <a:off x="2606337" y="3985845"/>
            <a:ext cx="91440" cy="35761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212121"/>
            </a:solidFill>
            <a:prstDash val="solid"/>
            <a:miter/>
          </a:ln>
        </p:spPr>
      </p:sp>
      <p:sp>
        <p:nvSpPr>
          <p:cNvPr id="94" name="曲线"/>
          <p:cNvSpPr>
            <a:spLocks/>
          </p:cNvSpPr>
          <p:nvPr/>
        </p:nvSpPr>
        <p:spPr>
          <a:xfrm>
            <a:off x="2652057" y="2815446"/>
            <a:ext cx="3443938" cy="458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600" y="0"/>
                </a:moveTo>
                <a:lnTo>
                  <a:pt x="21600" y="14562"/>
                </a:lnTo>
                <a:lnTo>
                  <a:pt x="0" y="14562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1C1C1C"/>
            </a:solidFill>
            <a:prstDash val="solid"/>
            <a:miter/>
          </a:ln>
        </p:spPr>
      </p:sp>
      <p:sp>
        <p:nvSpPr>
          <p:cNvPr id="95" name="曲线"/>
          <p:cNvSpPr>
            <a:spLocks/>
          </p:cNvSpPr>
          <p:nvPr/>
        </p:nvSpPr>
        <p:spPr>
          <a:xfrm>
            <a:off x="930087" y="2815446"/>
            <a:ext cx="5165910" cy="45884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21598" y="0"/>
                </a:moveTo>
                <a:lnTo>
                  <a:pt x="21598" y="14562"/>
                </a:lnTo>
                <a:lnTo>
                  <a:pt x="0" y="14562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1C1C1C"/>
            </a:solidFill>
            <a:prstDash val="solid"/>
            <a:miter/>
          </a:ln>
        </p:spPr>
      </p:sp>
      <p:sp>
        <p:nvSpPr>
          <p:cNvPr id="96" name="矩形"/>
          <p:cNvSpPr>
            <a:spLocks/>
          </p:cNvSpPr>
          <p:nvPr/>
        </p:nvSpPr>
        <p:spPr>
          <a:xfrm>
            <a:off x="4741625" y="2051440"/>
            <a:ext cx="2708741" cy="764005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97" name="矩形"/>
          <p:cNvSpPr>
            <a:spLocks/>
          </p:cNvSpPr>
          <p:nvPr/>
        </p:nvSpPr>
        <p:spPr>
          <a:xfrm>
            <a:off x="4741625" y="2051440"/>
            <a:ext cx="2708741" cy="7640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10668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系统功能模块</a:t>
            </a:r>
          </a:p>
        </p:txBody>
      </p:sp>
      <p:sp>
        <p:nvSpPr>
          <p:cNvPr id="98" name="矩形"/>
          <p:cNvSpPr>
            <a:spLocks/>
          </p:cNvSpPr>
          <p:nvPr/>
        </p:nvSpPr>
        <p:spPr>
          <a:xfrm>
            <a:off x="218529" y="3274288"/>
            <a:ext cx="1423116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99" name="矩形"/>
          <p:cNvSpPr>
            <a:spLocks/>
          </p:cNvSpPr>
          <p:nvPr/>
        </p:nvSpPr>
        <p:spPr>
          <a:xfrm>
            <a:off x="218529" y="3274288"/>
            <a:ext cx="1423116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我的面板</a:t>
            </a:r>
          </a:p>
        </p:txBody>
      </p:sp>
      <p:sp>
        <p:nvSpPr>
          <p:cNvPr id="100" name="矩形"/>
          <p:cNvSpPr>
            <a:spLocks/>
          </p:cNvSpPr>
          <p:nvPr/>
        </p:nvSpPr>
        <p:spPr>
          <a:xfrm>
            <a:off x="1940500" y="3274288"/>
            <a:ext cx="1423115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01" name="矩形"/>
          <p:cNvSpPr>
            <a:spLocks/>
          </p:cNvSpPr>
          <p:nvPr/>
        </p:nvSpPr>
        <p:spPr>
          <a:xfrm>
            <a:off x="1940500" y="3274288"/>
            <a:ext cx="1423115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公告公示</a:t>
            </a:r>
          </a:p>
        </p:txBody>
      </p:sp>
      <p:sp>
        <p:nvSpPr>
          <p:cNvPr id="102" name="矩形"/>
          <p:cNvSpPr>
            <a:spLocks/>
          </p:cNvSpPr>
          <p:nvPr/>
        </p:nvSpPr>
        <p:spPr>
          <a:xfrm>
            <a:off x="1940500" y="4343461"/>
            <a:ext cx="1423115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03" name="矩形"/>
          <p:cNvSpPr>
            <a:spLocks/>
          </p:cNvSpPr>
          <p:nvPr/>
        </p:nvSpPr>
        <p:spPr>
          <a:xfrm>
            <a:off x="1940500" y="4343461"/>
            <a:ext cx="1423115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采购公告</a:t>
            </a:r>
          </a:p>
        </p:txBody>
      </p:sp>
      <p:sp>
        <p:nvSpPr>
          <p:cNvPr id="104" name="矩形"/>
          <p:cNvSpPr>
            <a:spLocks/>
          </p:cNvSpPr>
          <p:nvPr/>
        </p:nvSpPr>
        <p:spPr>
          <a:xfrm>
            <a:off x="1940500" y="5281682"/>
            <a:ext cx="1423115" cy="711556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05" name="矩形"/>
          <p:cNvSpPr>
            <a:spLocks/>
          </p:cNvSpPr>
          <p:nvPr/>
        </p:nvSpPr>
        <p:spPr>
          <a:xfrm>
            <a:off x="1950023" y="5306895"/>
            <a:ext cx="1423115" cy="71155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成交公示</a:t>
            </a:r>
          </a:p>
        </p:txBody>
      </p:sp>
      <p:sp>
        <p:nvSpPr>
          <p:cNvPr id="106" name="矩形"/>
          <p:cNvSpPr>
            <a:spLocks/>
          </p:cNvSpPr>
          <p:nvPr/>
        </p:nvSpPr>
        <p:spPr>
          <a:xfrm>
            <a:off x="3662469" y="3274288"/>
            <a:ext cx="1423116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07" name="矩形"/>
          <p:cNvSpPr>
            <a:spLocks/>
          </p:cNvSpPr>
          <p:nvPr/>
        </p:nvSpPr>
        <p:spPr>
          <a:xfrm>
            <a:off x="3662469" y="3274288"/>
            <a:ext cx="1423116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报名管理</a:t>
            </a:r>
          </a:p>
        </p:txBody>
      </p:sp>
      <p:sp>
        <p:nvSpPr>
          <p:cNvPr id="108" name="矩形"/>
          <p:cNvSpPr>
            <a:spLocks/>
          </p:cNvSpPr>
          <p:nvPr/>
        </p:nvSpPr>
        <p:spPr>
          <a:xfrm>
            <a:off x="5384440" y="3274288"/>
            <a:ext cx="1423115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09" name="矩形"/>
          <p:cNvSpPr>
            <a:spLocks/>
          </p:cNvSpPr>
          <p:nvPr/>
        </p:nvSpPr>
        <p:spPr>
          <a:xfrm>
            <a:off x="5384440" y="3274288"/>
            <a:ext cx="1423115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竞价管理</a:t>
            </a:r>
          </a:p>
        </p:txBody>
      </p:sp>
      <p:sp>
        <p:nvSpPr>
          <p:cNvPr id="110" name="矩形"/>
          <p:cNvSpPr>
            <a:spLocks/>
          </p:cNvSpPr>
          <p:nvPr/>
        </p:nvSpPr>
        <p:spPr>
          <a:xfrm>
            <a:off x="5384440" y="4343461"/>
            <a:ext cx="1423115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11" name="矩形"/>
          <p:cNvSpPr>
            <a:spLocks/>
          </p:cNvSpPr>
          <p:nvPr/>
        </p:nvSpPr>
        <p:spPr>
          <a:xfrm>
            <a:off x="5384440" y="4343461"/>
            <a:ext cx="1423115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待竞价项目</a:t>
            </a:r>
          </a:p>
        </p:txBody>
      </p:sp>
      <p:sp>
        <p:nvSpPr>
          <p:cNvPr id="112" name="矩形"/>
          <p:cNvSpPr>
            <a:spLocks/>
          </p:cNvSpPr>
          <p:nvPr/>
        </p:nvSpPr>
        <p:spPr>
          <a:xfrm>
            <a:off x="5393964" y="5301777"/>
            <a:ext cx="1423114" cy="711556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13" name="矩形"/>
          <p:cNvSpPr>
            <a:spLocks/>
          </p:cNvSpPr>
          <p:nvPr/>
        </p:nvSpPr>
        <p:spPr>
          <a:xfrm>
            <a:off x="5298716" y="5230696"/>
            <a:ext cx="1423115" cy="71155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竞价结果</a:t>
            </a:r>
          </a:p>
        </p:txBody>
      </p:sp>
      <p:sp>
        <p:nvSpPr>
          <p:cNvPr id="114" name="矩形"/>
          <p:cNvSpPr>
            <a:spLocks/>
          </p:cNvSpPr>
          <p:nvPr/>
        </p:nvSpPr>
        <p:spPr>
          <a:xfrm>
            <a:off x="7106411" y="3274288"/>
            <a:ext cx="1423115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15" name="矩形"/>
          <p:cNvSpPr>
            <a:spLocks/>
          </p:cNvSpPr>
          <p:nvPr/>
        </p:nvSpPr>
        <p:spPr>
          <a:xfrm>
            <a:off x="7106411" y="3274288"/>
            <a:ext cx="1423115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通知书管理</a:t>
            </a:r>
          </a:p>
        </p:txBody>
      </p:sp>
      <p:sp>
        <p:nvSpPr>
          <p:cNvPr id="116" name="矩形"/>
          <p:cNvSpPr>
            <a:spLocks/>
          </p:cNvSpPr>
          <p:nvPr/>
        </p:nvSpPr>
        <p:spPr>
          <a:xfrm>
            <a:off x="7106411" y="4343461"/>
            <a:ext cx="1423115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17" name="矩形"/>
          <p:cNvSpPr>
            <a:spLocks/>
          </p:cNvSpPr>
          <p:nvPr/>
        </p:nvSpPr>
        <p:spPr>
          <a:xfrm>
            <a:off x="7106411" y="4343461"/>
            <a:ext cx="1423115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成交通知书</a:t>
            </a:r>
          </a:p>
        </p:txBody>
      </p:sp>
      <p:sp>
        <p:nvSpPr>
          <p:cNvPr id="118" name="矩形"/>
          <p:cNvSpPr>
            <a:spLocks/>
          </p:cNvSpPr>
          <p:nvPr/>
        </p:nvSpPr>
        <p:spPr>
          <a:xfrm>
            <a:off x="8828381" y="3274288"/>
            <a:ext cx="1423113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19" name="矩形"/>
          <p:cNvSpPr>
            <a:spLocks/>
          </p:cNvSpPr>
          <p:nvPr/>
        </p:nvSpPr>
        <p:spPr>
          <a:xfrm>
            <a:off x="8828381" y="3274288"/>
            <a:ext cx="1423113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合同管理</a:t>
            </a:r>
          </a:p>
        </p:txBody>
      </p:sp>
      <p:sp>
        <p:nvSpPr>
          <p:cNvPr id="120" name="矩形"/>
          <p:cNvSpPr>
            <a:spLocks/>
          </p:cNvSpPr>
          <p:nvPr/>
        </p:nvSpPr>
        <p:spPr>
          <a:xfrm>
            <a:off x="8828381" y="4343461"/>
            <a:ext cx="1423113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21" name="矩形"/>
          <p:cNvSpPr>
            <a:spLocks/>
          </p:cNvSpPr>
          <p:nvPr/>
        </p:nvSpPr>
        <p:spPr>
          <a:xfrm>
            <a:off x="8828381" y="4343461"/>
            <a:ext cx="1423113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投标合同管理</a:t>
            </a:r>
          </a:p>
        </p:txBody>
      </p:sp>
      <p:sp>
        <p:nvSpPr>
          <p:cNvPr id="122" name="矩形"/>
          <p:cNvSpPr>
            <a:spLocks/>
          </p:cNvSpPr>
          <p:nvPr/>
        </p:nvSpPr>
        <p:spPr>
          <a:xfrm>
            <a:off x="10550353" y="3274288"/>
            <a:ext cx="1423112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</p:sp>
      <p:sp>
        <p:nvSpPr>
          <p:cNvPr id="123" name="矩形"/>
          <p:cNvSpPr>
            <a:spLocks/>
          </p:cNvSpPr>
          <p:nvPr/>
        </p:nvSpPr>
        <p:spPr>
          <a:xfrm>
            <a:off x="10550353" y="3274288"/>
            <a:ext cx="1423112" cy="7115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2700" tIns="12700" rIns="12700" bIns="12700" anchor="ctr" anchorCtr="0">
            <a:prstTxWarp prst="textNoShape">
              <a:avLst/>
            </a:prstTxWarp>
          </a:bodyPr>
          <a:lstStyle/>
          <a:p>
            <a:pPr marL="0" indent="0" algn="ctr" defTabSz="8890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zh-CN" altLang="en-US" sz="2000" b="1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通知管理</a:t>
            </a:r>
          </a:p>
        </p:txBody>
      </p:sp>
      <p:sp>
        <p:nvSpPr>
          <p:cNvPr id="124" name="矩形"/>
          <p:cNvSpPr>
            <a:spLocks/>
          </p:cNvSpPr>
          <p:nvPr/>
        </p:nvSpPr>
        <p:spPr>
          <a:xfrm>
            <a:off x="3666891" y="5286707"/>
            <a:ext cx="1423115" cy="711556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报名登记</a:t>
            </a:r>
          </a:p>
        </p:txBody>
      </p:sp>
      <p:sp>
        <p:nvSpPr>
          <p:cNvPr id="125" name="曲线"/>
          <p:cNvSpPr>
            <a:spLocks/>
          </p:cNvSpPr>
          <p:nvPr/>
        </p:nvSpPr>
        <p:spPr>
          <a:xfrm>
            <a:off x="4376545" y="3986132"/>
            <a:ext cx="28573" cy="357614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212121"/>
            </a:solidFill>
            <a:prstDash val="solid"/>
            <a:miter/>
          </a:ln>
        </p:spPr>
      </p:sp>
      <p:sp>
        <p:nvSpPr>
          <p:cNvPr id="126" name="曲线"/>
          <p:cNvSpPr>
            <a:spLocks/>
          </p:cNvSpPr>
          <p:nvPr/>
        </p:nvSpPr>
        <p:spPr>
          <a:xfrm>
            <a:off x="4356220" y="5045779"/>
            <a:ext cx="128459" cy="24891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212121"/>
            </a:solidFill>
            <a:prstDash val="solid"/>
            <a:miter/>
          </a:ln>
        </p:spPr>
      </p:sp>
      <p:sp>
        <p:nvSpPr>
          <p:cNvPr id="127" name="矩形"/>
          <p:cNvSpPr>
            <a:spLocks/>
          </p:cNvSpPr>
          <p:nvPr/>
        </p:nvSpPr>
        <p:spPr>
          <a:xfrm>
            <a:off x="3676416" y="4397535"/>
            <a:ext cx="1423115" cy="711557"/>
          </a:xfrm>
          <a:prstGeom prst="rect">
            <a:avLst/>
          </a:prstGeom>
          <a:gradFill rotWithShape="0">
            <a:gsLst>
              <a:gs pos="0">
                <a:srgbClr val="5D7FCA">
                  <a:lumMod val="98000"/>
                  <a:lumOff val="2000"/>
                  <a:alpha val="100000"/>
                </a:srgbClr>
              </a:gs>
              <a:gs pos="50000">
                <a:srgbClr val="3E70CA">
                  <a:alpha val="100000"/>
                </a:srgbClr>
              </a:gs>
              <a:gs pos="100000">
                <a:srgbClr val="3062BB">
                  <a:lumMod val="99000"/>
                  <a:alpha val="100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FFFFFF"/>
                </a:solidFill>
                <a:latin typeface="宋体" charset="0"/>
                <a:ea typeface="宋体" charset="0"/>
                <a:cs typeface="Calibri" charset="0"/>
              </a:rPr>
              <a:t>投标报名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Times New Roman" charset="0"/>
              <a:ea typeface="宋体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769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"/>
          <p:cNvSpPr>
            <a:spLocks/>
          </p:cNvSpPr>
          <p:nvPr/>
        </p:nvSpPr>
        <p:spPr>
          <a:xfrm>
            <a:off x="5157933" y="374620"/>
            <a:ext cx="2021204" cy="4533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系统功能说明</a:t>
            </a:r>
          </a:p>
        </p:txBody>
      </p:sp>
      <p:sp>
        <p:nvSpPr>
          <p:cNvPr id="131" name="直线"/>
          <p:cNvSpPr>
            <a:spLocks/>
          </p:cNvSpPr>
          <p:nvPr/>
        </p:nvSpPr>
        <p:spPr>
          <a:xfrm>
            <a:off x="4987205" y="878394"/>
            <a:ext cx="2324100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prstDash val="solid"/>
            <a:round/>
          </a:ln>
        </p:spPr>
      </p:sp>
      <p:sp>
        <p:nvSpPr>
          <p:cNvPr id="132" name="矩形"/>
          <p:cNvSpPr>
            <a:spLocks/>
          </p:cNvSpPr>
          <p:nvPr/>
        </p:nvSpPr>
        <p:spPr>
          <a:xfrm>
            <a:off x="1567917" y="1243503"/>
            <a:ext cx="1295355" cy="4914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系统首页</a:t>
            </a:r>
          </a:p>
        </p:txBody>
      </p:sp>
      <p:pic>
        <p:nvPicPr>
          <p:cNvPr id="133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9" y="1833928"/>
            <a:ext cx="11205882" cy="3676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90" y="2106734"/>
            <a:ext cx="10852220" cy="31313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725" y="1833928"/>
            <a:ext cx="6958551" cy="46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8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D8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"/>
          <p:cNvPicPr>
            <a:picLocks noChangeAspect="1"/>
          </p:cNvPicPr>
          <p:nvPr/>
        </p:nvPicPr>
        <p:blipFill>
          <a:blip r:embed="rId3" cstate="print">
            <a:grayscl/>
          </a:blip>
          <a:srcRect l="185" t="13865" r="-185" b="11980"/>
          <a:stretch>
            <a:fillRect/>
          </a:stretch>
        </p:blipFill>
        <p:spPr>
          <a:xfrm>
            <a:off x="1" y="2423884"/>
            <a:ext cx="4038600" cy="193491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38" name="矩形"/>
          <p:cNvSpPr>
            <a:spLocks/>
          </p:cNvSpPr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139" name="矩形"/>
          <p:cNvSpPr>
            <a:spLocks/>
          </p:cNvSpPr>
          <p:nvPr/>
        </p:nvSpPr>
        <p:spPr>
          <a:xfrm rot="2700000">
            <a:off x="4569440" y="4046923"/>
            <a:ext cx="370727" cy="370728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140" name="矩形"/>
          <p:cNvSpPr>
            <a:spLocks/>
          </p:cNvSpPr>
          <p:nvPr/>
        </p:nvSpPr>
        <p:spPr>
          <a:xfrm rot="2700000">
            <a:off x="5240973" y="4003712"/>
            <a:ext cx="181543" cy="181544"/>
          </a:xfrm>
          <a:prstGeom prst="rect">
            <a:avLst/>
          </a:prstGeom>
          <a:solidFill>
            <a:srgbClr val="7F7F7F"/>
          </a:solidFill>
          <a:ln w="12700" cap="flat" cmpd="sng">
            <a:noFill/>
            <a:prstDash val="solid"/>
            <a:round/>
          </a:ln>
        </p:spPr>
      </p:sp>
      <p:sp>
        <p:nvSpPr>
          <p:cNvPr id="141" name="矩形"/>
          <p:cNvSpPr>
            <a:spLocks/>
          </p:cNvSpPr>
          <p:nvPr/>
        </p:nvSpPr>
        <p:spPr>
          <a:xfrm>
            <a:off x="3070710" y="2934380"/>
            <a:ext cx="1963492" cy="11772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PART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03</a:t>
            </a:r>
            <a:endParaRPr lang="zh-CN" altLang="en-US" sz="3600" b="0" i="0" u="none" strike="noStrike" kern="1200" cap="none" spc="0" baseline="0">
              <a:solidFill>
                <a:srgbClr val="262626"/>
              </a:solidFill>
              <a:latin typeface="微软雅黑" pitchFamily="34" charset="-122"/>
              <a:ea typeface="微软雅黑" pitchFamily="34" charset="-122"/>
              <a:cs typeface="Calibri" charset="0"/>
            </a:endParaRPr>
          </a:p>
        </p:txBody>
      </p:sp>
      <p:sp>
        <p:nvSpPr>
          <p:cNvPr id="142" name="直线"/>
          <p:cNvSpPr>
            <a:spLocks/>
          </p:cNvSpPr>
          <p:nvPr/>
        </p:nvSpPr>
        <p:spPr>
          <a:xfrm>
            <a:off x="5016947" y="3391343"/>
            <a:ext cx="7175053" cy="0"/>
          </a:xfrm>
          <a:prstGeom prst="line">
            <a:avLst/>
          </a:prstGeom>
          <a:noFill/>
          <a:ln w="6350" cap="flat" cmpd="sng">
            <a:solidFill>
              <a:srgbClr val="444444"/>
            </a:solidFill>
            <a:prstDash val="solid"/>
            <a:round/>
          </a:ln>
        </p:spPr>
      </p:sp>
      <p:sp>
        <p:nvSpPr>
          <p:cNvPr id="143" name="矩形"/>
          <p:cNvSpPr>
            <a:spLocks/>
          </p:cNvSpPr>
          <p:nvPr/>
        </p:nvSpPr>
        <p:spPr>
          <a:xfrm>
            <a:off x="5663260" y="2672770"/>
            <a:ext cx="1818003" cy="577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采购流程</a:t>
            </a:r>
          </a:p>
        </p:txBody>
      </p:sp>
      <p:pic>
        <p:nvPicPr>
          <p:cNvPr id="14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9873"/>
            <a:ext cx="2161309" cy="10746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453329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2626"/>
      </a:accent1>
      <a:accent2>
        <a:srgbClr val="3F3F3F"/>
      </a:accent2>
      <a:accent3>
        <a:srgbClr val="7F7F7F"/>
      </a:accent3>
      <a:accent4>
        <a:srgbClr val="7F7F7F"/>
      </a:accent4>
      <a:accent5>
        <a:srgbClr val="A5A5A5"/>
      </a:accent5>
      <a:accent6>
        <a:srgbClr val="BFBFBF"/>
      </a:accent6>
      <a:hlink>
        <a:srgbClr val="F2F2F2"/>
      </a:hlink>
      <a:folHlink>
        <a:srgbClr val="F2F2F2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Theme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539</TotalTime>
  <Words>404</Words>
  <Application>Microsoft Office PowerPoint</Application>
  <PresentationFormat>宽屏</PresentationFormat>
  <Paragraphs>79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Meiryo UI</vt:lpstr>
      <vt:lpstr>等线</vt:lpstr>
      <vt:lpstr>方正姚体</vt:lpstr>
      <vt:lpstr>黑体</vt:lpstr>
      <vt:lpstr>宋体</vt:lpstr>
      <vt:lpstr>微软雅黑</vt:lpstr>
      <vt:lpstr>Arial</vt:lpstr>
      <vt:lpstr>Calibri</vt:lpstr>
      <vt:lpstr>Cambria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FIVE</dc:creator>
  <cp:lastModifiedBy>闫 立佳</cp:lastModifiedBy>
  <cp:revision>285</cp:revision>
  <dcterms:created xsi:type="dcterms:W3CDTF">2017-06-09T02:05:25Z</dcterms:created>
  <dcterms:modified xsi:type="dcterms:W3CDTF">2019-05-13T03:24:28Z</dcterms:modified>
</cp:coreProperties>
</file>