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9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5" r:id="rId27"/>
    <p:sldId id="282" r:id="rId28"/>
    <p:sldId id="283" r:id="rId29"/>
    <p:sldId id="284" r:id="rId30"/>
  </p:sldIdLst>
  <p:sldSz cx="12192000" cy="6858000"/>
  <p:notesSz cx="6858000" cy="9144000"/>
  <p:kinsoku lang="zh-CN" invalStChars="!%),.:;?]}¨·ˇˉ་―‖’”…‰∶、。〃々〉》」』】〕〗！＂＇％），．：；？］｀｜｝～￠" invalEndChars="([{·‘“〈《「『【〔〖（．［｛￡￥"/>
  <p:defaultTextStyle>
    <a:defPPr>
      <a:defRPr lang="zh-CN"/>
    </a:defPPr>
    <a:lvl1pPr marL="0" indent="0" algn="l" defTabSz="914400" eaLnBrk="1" fontAlgn="auto" latinLnBrk="0" hangingPunct="1">
      <a:buNone/>
      <a:defRPr sz="1800" kern="1200">
        <a:solidFill>
          <a:schemeClr val="tx1"/>
        </a:solidFill>
        <a:latin typeface="Times New Roman" charset="0"/>
        <a:ea typeface="宋体" charset="0"/>
        <a:cs typeface="Times New Roman" charset="0"/>
      </a:defRPr>
    </a:lvl1pPr>
    <a:lvl2pPr marL="457200" indent="0" algn="l" defTabSz="914400" eaLnBrk="1" fontAlgn="auto" latinLnBrk="0" hangingPunct="1">
      <a:buNone/>
      <a:defRPr sz="1800" kern="1200">
        <a:solidFill>
          <a:schemeClr val="tx1"/>
        </a:solidFill>
        <a:latin typeface="Times New Roman" charset="0"/>
        <a:ea typeface="宋体" charset="0"/>
        <a:cs typeface="Times New Roman" charset="0"/>
      </a:defRPr>
    </a:lvl2pPr>
    <a:lvl3pPr marL="914400" indent="0" algn="l" defTabSz="914400" eaLnBrk="1" fontAlgn="auto" latinLnBrk="0" hangingPunct="1">
      <a:buNone/>
      <a:defRPr sz="1800" kern="1200">
        <a:solidFill>
          <a:schemeClr val="tx1"/>
        </a:solidFill>
        <a:latin typeface="Times New Roman" charset="0"/>
        <a:ea typeface="宋体" charset="0"/>
        <a:cs typeface="Times New Roman" charset="0"/>
      </a:defRPr>
    </a:lvl3pPr>
    <a:lvl4pPr marL="1371600" indent="0" algn="l" defTabSz="914400" eaLnBrk="1" fontAlgn="auto" latinLnBrk="0" hangingPunct="1">
      <a:buNone/>
      <a:defRPr sz="1800" kern="1200">
        <a:solidFill>
          <a:schemeClr val="tx1"/>
        </a:solidFill>
        <a:latin typeface="Times New Roman" charset="0"/>
        <a:ea typeface="宋体" charset="0"/>
        <a:cs typeface="Times New Roman" charset="0"/>
      </a:defRPr>
    </a:lvl4pPr>
    <a:lvl5pPr marL="1828800" indent="0" algn="l" defTabSz="914400" eaLnBrk="1" fontAlgn="auto" latinLnBrk="0" hangingPunct="1">
      <a:buNone/>
      <a:defRPr sz="1800" kern="1200">
        <a:solidFill>
          <a:schemeClr val="tx1"/>
        </a:solidFill>
        <a:latin typeface="Times New Roman" charset="0"/>
        <a:ea typeface="宋体" charset="0"/>
        <a:cs typeface="Times New Roman" charset="0"/>
      </a:defRPr>
    </a:lvl5pPr>
    <a:lvl6pPr marL="2286000" indent="0" algn="l" defTabSz="914400" eaLnBrk="1" fontAlgn="auto" latinLnBrk="0" hangingPunct="1">
      <a:buNone/>
      <a:defRPr sz="1800" kern="1200">
        <a:solidFill>
          <a:schemeClr val="tx1"/>
        </a:solidFill>
        <a:latin typeface="Times New Roman" charset="0"/>
        <a:ea typeface="宋体" charset="0"/>
        <a:cs typeface="Times New Roman" charset="0"/>
      </a:defRPr>
    </a:lvl6pPr>
    <a:lvl7pPr marL="2743200" indent="0" algn="l" defTabSz="914400" eaLnBrk="1" fontAlgn="auto" latinLnBrk="0" hangingPunct="1">
      <a:buNone/>
      <a:defRPr sz="1800" kern="1200">
        <a:solidFill>
          <a:schemeClr val="tx1"/>
        </a:solidFill>
        <a:latin typeface="Times New Roman" charset="0"/>
        <a:ea typeface="宋体" charset="0"/>
        <a:cs typeface="Times New Roman" charset="0"/>
      </a:defRPr>
    </a:lvl7pPr>
    <a:lvl8pPr marL="3200400" indent="0" algn="l" defTabSz="914400" eaLnBrk="1" fontAlgn="auto" latinLnBrk="0" hangingPunct="1">
      <a:buNone/>
      <a:defRPr sz="1800" kern="1200">
        <a:solidFill>
          <a:schemeClr val="tx1"/>
        </a:solidFill>
        <a:latin typeface="Times New Roman" charset="0"/>
        <a:ea typeface="宋体" charset="0"/>
        <a:cs typeface="Times New Roman" charset="0"/>
      </a:defRPr>
    </a:lvl8pPr>
    <a:lvl9pPr marL="3200400" indent="0" algn="l" defTabSz="914400" eaLnBrk="1" fontAlgn="auto" latinLnBrk="0" hangingPunct="1">
      <a:buNone/>
      <a:defRPr sz="1800" kern="1200">
        <a:solidFill>
          <a:schemeClr val="tx1"/>
        </a:solidFill>
        <a:latin typeface="Times New Roman" charset="0"/>
        <a:ea typeface="宋体" charset="0"/>
        <a:cs typeface="Times New Roman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2" autoAdjust="0"/>
    <p:restoredTop sz="99500" autoAdjust="0"/>
  </p:normalViewPr>
  <p:slideViewPr>
    <p:cSldViewPr snapToGrid="0">
      <p:cViewPr>
        <p:scale>
          <a:sx n="70" d="100"/>
          <a:sy n="70" d="100"/>
        </p:scale>
        <p:origin x="278" y="4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0" y="0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rPr>
              <a:t>‹#›</a:t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7" name="文本框"/>
          <p:cNvSpPr>
            <a:spLocks noGrp="1"/>
          </p:cNvSpPr>
          <p:nvPr>
            <p:ph type="hdr"/>
          </p:nvPr>
        </p:nvSpPr>
        <p:spPr>
          <a:xfrm>
            <a:off x="0" y="0"/>
            <a:ext cx="2971799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algn="l"/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8" name="文本框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algn="r"/>
            <a:fld id="{CAD2D6BD-DE1B-4B5F-8B41-2702339687B9}" type="datetime1">
              <a:rPr lang="zh-CN" altLang="en-US" sz="1200">
                <a:latin typeface="等线" charset="0"/>
                <a:ea typeface="等线" charset="0"/>
                <a:cs typeface="等线" charset="0"/>
              </a:rPr>
              <a:t>2019-05-13</a:t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9" name="对象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10" name="文本框"/>
          <p:cNvSpPr>
            <a:spLocks noGrp="1"/>
          </p:cNvSpPr>
          <p:nvPr>
            <p:ph type="body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r>
              <a:rPr lang="zh-CN" altLang="en-US"/>
              <a:t>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文本框"/>
          <p:cNvSpPr>
            <a:spLocks noGrp="1"/>
          </p:cNvSpPr>
          <p:nvPr>
            <p:ph type="ftr" idx="4"/>
          </p:nvPr>
        </p:nvSpPr>
        <p:spPr>
          <a:xfrm>
            <a:off x="0" y="8685213"/>
            <a:ext cx="2971799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l"/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4305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等线" charset="0"/>
        <a:ea typeface="等线" charset="0"/>
        <a:cs typeface="等线" charset="0"/>
      </a:defRPr>
    </a:lvl1pPr>
    <a:lvl2pPr marL="4572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等线" charset="0"/>
        <a:ea typeface="等线" charset="0"/>
        <a:cs typeface="等线" charset="0"/>
      </a:defRPr>
    </a:lvl2pPr>
    <a:lvl3pPr marL="9144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等线" charset="0"/>
        <a:ea typeface="等线" charset="0"/>
        <a:cs typeface="等线" charset="0"/>
      </a:defRPr>
    </a:lvl3pPr>
    <a:lvl4pPr marL="13716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等线" charset="0"/>
        <a:ea typeface="等线" charset="0"/>
        <a:cs typeface="等线" charset="0"/>
      </a:defRPr>
    </a:lvl4pPr>
    <a:lvl5pPr marL="18288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等线" charset="0"/>
        <a:ea typeface="等线" charset="0"/>
        <a:cs typeface="等线" charset="0"/>
      </a:defRPr>
    </a:lvl5pPr>
    <a:lvl6pPr marL="22860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等线" charset="0"/>
        <a:ea typeface="等线" charset="0"/>
        <a:cs typeface="等线" charset="0"/>
      </a:defRPr>
    </a:lvl6pPr>
    <a:lvl7pPr marL="27432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等线" charset="0"/>
        <a:ea typeface="等线" charset="0"/>
        <a:cs typeface="等线" charset="0"/>
      </a:defRPr>
    </a:lvl7pPr>
    <a:lvl8pPr marL="32004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等线" charset="0"/>
        <a:ea typeface="等线" charset="0"/>
        <a:cs typeface="等线" charset="0"/>
      </a:defRPr>
    </a:lvl8pPr>
    <a:lvl9pPr marL="32004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等线" charset="0"/>
        <a:ea typeface="等线" charset="0"/>
        <a:cs typeface="等线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rPr>
              <a:t>1</a:t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23" name="对象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24" name="文本框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722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rPr>
              <a:t>10</a:t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104" name="对象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105" name="文本框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321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rPr>
              <a:t>11</a:t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111" name="对象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112" name="文本框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761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rPr>
              <a:t>12</a:t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118" name="对象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119" name="文本框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951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rPr>
              <a:t>13</a:t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130" name="对象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131" name="文本框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4863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rPr>
              <a:t>14</a:t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150" name="对象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151" name="文本框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7905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rPr>
              <a:t>15</a:t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157" name="对象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158" name="文本框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956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rPr>
              <a:t>16</a:t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165" name="对象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166" name="文本框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21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rPr>
              <a:t>17</a:t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173" name="对象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174" name="文本框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406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rPr>
              <a:t>18</a:t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187" name="对象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188" name="文本框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8298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rPr>
              <a:t>19</a:t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195" name="对象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196" name="文本框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901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rPr>
              <a:t>2</a:t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38" name="对象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39" name="文本框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888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rPr>
              <a:t>20</a:t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205" name="对象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206" name="文本框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5315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rPr>
              <a:t>21</a:t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212" name="对象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213" name="文本框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4386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rPr>
              <a:t>22</a:t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230" name="对象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231" name="文本框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8905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rPr>
              <a:t>23</a:t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240" name="对象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241" name="文本框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4029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rPr>
              <a:t>24</a:t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255" name="对象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256" name="文本框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552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rPr>
              <a:t>25</a:t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275" name="对象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276" name="文本框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5117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rPr>
              <a:t>26</a:t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275" name="对象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276" name="文本框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3489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rPr>
              <a:t>27</a:t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290" name="对象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291" name="文本框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9451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rPr>
              <a:t>28</a:t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297" name="对象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298" name="文本框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788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rPr>
              <a:t>29</a:t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304" name="对象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305" name="文本框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545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rPr>
              <a:t>3</a:t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48" name="对象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49" name="文本框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051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rPr>
              <a:t>4</a:t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56" name="对象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57" name="文本框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908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rPr>
              <a:t>5</a:t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64" name="对象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65" name="文本框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065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rPr>
              <a:t>6</a:t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74" name="对象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75" name="文本框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953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rPr>
              <a:t>7</a:t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351" name="对象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352" name="文本框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417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rPr>
              <a:t>8</a:t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87" name="对象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88" name="文本框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918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rPr>
              <a:t>9</a:t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97" name="对象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98" name="文本框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918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6000" b="0" i="0" u="none" strike="noStrike" kern="1200" cap="none" spc="0" baseline="0">
                <a:solidFill>
                  <a:schemeClr val="tx1"/>
                </a:solidFill>
                <a:latin typeface="Cambria" charset="0"/>
                <a:ea typeface="黑体" charset="0"/>
                <a:cs typeface="Arial" pitchFamily="34" charset="0"/>
              </a:rPr>
              <a:t>单击此处编辑母版标题样式</a:t>
            </a:r>
          </a:p>
        </p:txBody>
      </p:sp>
      <p:sp>
        <p:nvSpPr>
          <p:cNvPr id="14" name="文本框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CN" altLang="en-US" sz="24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Arial" pitchFamily="34" charset="0"/>
              </a:rPr>
              <a:t>单击以编辑母版副标题样式</a:t>
            </a:r>
          </a:p>
        </p:txBody>
      </p:sp>
      <p:sp>
        <p:nvSpPr>
          <p:cNvPr id="15" name="文本框"/>
          <p:cNvSpPr>
            <a:spLocks noGrp="1"/>
          </p:cNvSpPr>
          <p:nvPr>
            <p:ph type="dt" idx="10"/>
          </p:nvPr>
        </p:nvSpPr>
        <p:spPr>
          <a:xfrm>
            <a:off x="838200" y="6356349"/>
            <a:ext cx="27432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1200" b="0" i="0" u="none" strike="noStrike" kern="1200" cap="none" spc="0" baseline="0">
              <a:solidFill>
                <a:srgbClr val="898989"/>
              </a:solidFill>
              <a:latin typeface="Calibri" charset="0"/>
              <a:ea typeface="宋体" charset="0"/>
              <a:cs typeface="Calibri" charset="0"/>
            </a:endParaRPr>
          </a:p>
        </p:txBody>
      </p:sp>
      <p:sp>
        <p:nvSpPr>
          <p:cNvPr id="16" name="文本框"/>
          <p:cNvSpPr>
            <a:spLocks noGrp="1"/>
          </p:cNvSpPr>
          <p:nvPr>
            <p:ph type="ftr"/>
          </p:nvPr>
        </p:nvSpPr>
        <p:spPr>
          <a:xfrm>
            <a:off x="4038600" y="6356349"/>
            <a:ext cx="41148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1200" b="0" i="0" u="none" strike="noStrike" kern="1200" cap="none" spc="0" baseline="0">
              <a:solidFill>
                <a:srgbClr val="898989"/>
              </a:solidFill>
              <a:latin typeface="Calibri" charset="0"/>
              <a:ea typeface="宋体" charset="0"/>
              <a:cs typeface="Calibri" charset="0"/>
            </a:endParaRPr>
          </a:p>
        </p:txBody>
      </p:sp>
      <p:sp>
        <p:nvSpPr>
          <p:cNvPr id="17" name="文本框"/>
          <p:cNvSpPr>
            <a:spLocks noGrp="1"/>
          </p:cNvSpPr>
          <p:nvPr>
            <p:ph type="sldNum"/>
          </p:nvPr>
        </p:nvSpPr>
        <p:spPr>
          <a:xfrm>
            <a:off x="8610600" y="6356349"/>
            <a:ext cx="27432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200" b="0" i="0" u="none" strike="noStrike" kern="1200" cap="none" spc="0" baseline="0">
                <a:solidFill>
                  <a:srgbClr val="898989"/>
                </a:solidFill>
                <a:latin typeface="Calibri" charset="0"/>
                <a:ea typeface="宋体" charset="0"/>
                <a:cs typeface="Calibri" charset="0"/>
              </a:rPr>
              <a:t>‹#›</a:t>
            </a:fld>
            <a:endParaRPr lang="zh-CN" altLang="en-US" sz="1200" b="0" i="0" u="none" strike="noStrike" kern="1200" cap="none" spc="0" baseline="0">
              <a:solidFill>
                <a:srgbClr val="898989"/>
              </a:solidFill>
              <a:latin typeface="Calibri" charset="0"/>
              <a:ea typeface="宋体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44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2019-05-13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907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2019-05-13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041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2019-05-13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281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2019-05-13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421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2019-05-13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14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文本框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2019-05-13</a:t>
            </a:fld>
            <a:endParaRPr lang="zh-CN" altLang="en-US"/>
          </a:p>
        </p:txBody>
      </p:sp>
      <p:sp>
        <p:nvSpPr>
          <p:cNvPr id="8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133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2019-05-13</a:t>
            </a:fld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467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2019-05-13</a:t>
            </a:fld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592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2019-05-13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593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2019-05-13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877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56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r>
              <a:rPr lang="zh-CN" altLang="en-US"/>
              <a:t>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idx="2"/>
          </p:nvPr>
        </p:nvSpPr>
        <p:spPr>
          <a:xfrm>
            <a:off x="838200" y="6356349"/>
            <a:ext cx="27432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algn="l"/>
            <a:fld id="{CAD2D6BD-DE1B-4B5F-8B41-2702339687B9}" type="datetime1">
              <a:rPr lang="zh-CN" altLang="en-US" sz="1200">
                <a:solidFill>
                  <a:srgbClr val="898989"/>
                </a:solidFill>
                <a:latin typeface="Calibri" charset="0"/>
                <a:ea typeface="宋体" charset="0"/>
                <a:cs typeface="Calibri" charset="0"/>
              </a:rPr>
              <a:t>2019-05-13</a:t>
            </a:fld>
            <a:endParaRPr lang="zh-CN" altLang="en-US" sz="1200">
              <a:solidFill>
                <a:srgbClr val="898989"/>
              </a:solidFill>
              <a:latin typeface="Calibri" charset="0"/>
              <a:ea typeface="宋体" charset="0"/>
              <a:cs typeface="Calibri" charset="0"/>
            </a:endParaRPr>
          </a:p>
        </p:txBody>
      </p:sp>
      <p:sp>
        <p:nvSpPr>
          <p:cNvPr id="5" name="文本框"/>
          <p:cNvSpPr>
            <a:spLocks noGrp="1"/>
          </p:cNvSpPr>
          <p:nvPr>
            <p:ph type="ftr" idx="3"/>
          </p:nvPr>
        </p:nvSpPr>
        <p:spPr>
          <a:xfrm>
            <a:off x="4038600" y="6356349"/>
            <a:ext cx="41148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algn="ctr"/>
            <a:endParaRPr lang="zh-CN" altLang="en-US" sz="1200">
              <a:solidFill>
                <a:srgbClr val="898989"/>
              </a:solidFill>
              <a:latin typeface="Calibri" charset="0"/>
              <a:ea typeface="宋体" charset="0"/>
              <a:cs typeface="Calibri" charset="0"/>
            </a:endParaRPr>
          </a:p>
        </p:txBody>
      </p:sp>
      <p:sp>
        <p:nvSpPr>
          <p:cNvPr id="6" name="文本框"/>
          <p:cNvSpPr>
            <a:spLocks noGrp="1"/>
          </p:cNvSpPr>
          <p:nvPr>
            <p:ph type="sldNum" idx="4"/>
          </p:nvPr>
        </p:nvSpPr>
        <p:spPr>
          <a:xfrm>
            <a:off x="8610600" y="6356349"/>
            <a:ext cx="27432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rgbClr val="898989"/>
                </a:solidFill>
                <a:latin typeface="Calibri" charset="0"/>
                <a:ea typeface="宋体" charset="0"/>
                <a:cs typeface="Calibri" charset="0"/>
              </a:rPr>
              <a:t>‹#›</a:t>
            </a:fld>
            <a:endParaRPr lang="zh-CN" altLang="en-US" sz="1200">
              <a:solidFill>
                <a:srgbClr val="898989"/>
              </a:solidFill>
              <a:latin typeface="Calibri" charset="0"/>
              <a:ea typeface="宋体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86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slow">
    <p:split orient="vert"/>
  </p:transition>
  <p:hf sldNum="0" hdr="0" ftr="0" dt="0"/>
  <p:txStyles>
    <p:titleStyle>
      <a:lvl1pPr algn="l" defTabSz="914400" eaLnBrk="1" fontAlgn="auto" latinLnBrk="0" hangingPunct="1">
        <a:lnSpc>
          <a:spcPct val="90000"/>
        </a:lnSpc>
        <a:spcBef>
          <a:spcPts val="0"/>
        </a:spcBef>
        <a:buNone/>
        <a:defRPr sz="4400" kern="1200">
          <a:solidFill>
            <a:schemeClr val="tx1"/>
          </a:solidFill>
          <a:latin typeface="Cambria" charset="0"/>
          <a:ea typeface="黑体" charset="0"/>
          <a:cs typeface="Cambria" charset="0"/>
        </a:defRPr>
      </a:lvl1pPr>
    </p:titleStyle>
    <p:bodyStyle>
      <a:lvl1pPr marL="228600" indent="-228600" algn="l" defTabSz="914400" eaLnBrk="1" fontAlgn="auto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Calibri" charset="0"/>
          <a:ea typeface="宋体" charset="0"/>
          <a:cs typeface="Calibri" charset="0"/>
        </a:defRPr>
      </a:lvl1pPr>
      <a:lvl2pPr marL="685800" indent="-228600" algn="l" defTabSz="914400" eaLnBrk="1" fontAlgn="auto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alibri" charset="0"/>
          <a:ea typeface="宋体" charset="0"/>
          <a:cs typeface="Calibri" charset="0"/>
        </a:defRPr>
      </a:lvl2pPr>
      <a:lvl3pPr marL="1143000" indent="-228600" algn="l" defTabSz="914400" eaLnBrk="1" fontAlgn="auto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Calibri" charset="0"/>
          <a:ea typeface="宋体" charset="0"/>
          <a:cs typeface="Calibri" charset="0"/>
        </a:defRPr>
      </a:lvl3pPr>
      <a:lvl4pPr marL="1600200" indent="-228600" algn="l" defTabSz="914400" eaLnBrk="1" fontAlgn="auto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Calibri" charset="0"/>
          <a:ea typeface="宋体" charset="0"/>
          <a:cs typeface="Calibri" charset="0"/>
        </a:defRPr>
      </a:lvl4pPr>
      <a:lvl5pPr marL="2057400" indent="-228600" algn="l" defTabSz="914400" eaLnBrk="1" fontAlgn="auto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Calibri" charset="0"/>
          <a:ea typeface="宋体" charset="0"/>
          <a:cs typeface="Calibri" charset="0"/>
        </a:defRPr>
      </a:lvl5pPr>
      <a:lvl6pPr marL="2514600" indent="-228600" algn="l" defTabSz="914400" eaLnBrk="1" fontAlgn="auto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Calibri" charset="0"/>
          <a:ea typeface="宋体" charset="0"/>
          <a:cs typeface="Calibri" charset="0"/>
        </a:defRPr>
      </a:lvl6pPr>
      <a:lvl7pPr marL="2971800" indent="-228600" algn="l" defTabSz="914400" eaLnBrk="1" fontAlgn="auto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Calibri" charset="0"/>
          <a:ea typeface="宋体" charset="0"/>
          <a:cs typeface="Calibri" charset="0"/>
        </a:defRPr>
      </a:lvl7pPr>
      <a:lvl8pPr marL="3429000" indent="-228600" algn="l" defTabSz="914400" eaLnBrk="1" fontAlgn="auto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Calibri" charset="0"/>
          <a:ea typeface="宋体" charset="0"/>
          <a:cs typeface="Calibri" charset="0"/>
        </a:defRPr>
      </a:lvl8pPr>
      <a:lvl9pPr marL="3429000" indent="-228600" algn="l" defTabSz="914400" eaLnBrk="1" fontAlgn="auto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Calibri" charset="0"/>
          <a:ea typeface="宋体" charset="0"/>
          <a:cs typeface="Calibri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1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1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D8D8D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"/>
          <p:cNvSpPr>
            <a:spLocks/>
          </p:cNvSpPr>
          <p:nvPr/>
        </p:nvSpPr>
        <p:spPr>
          <a:xfrm>
            <a:off x="5238223" y="3044279"/>
            <a:ext cx="1646604" cy="58477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1" i="0" u="none" strike="noStrike" kern="1200" cap="none" spc="600" baseline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  <a:cs typeface="Calibri" charset="0"/>
              </a:rPr>
              <a:t>招标人</a:t>
            </a:r>
            <a:endParaRPr lang="zh-CN" altLang="en-US" sz="1400" b="0" i="0" u="none" strike="noStrike" kern="1200" cap="none" spc="600" baseline="0">
              <a:solidFill>
                <a:srgbClr val="404040"/>
              </a:solidFill>
              <a:latin typeface="微软雅黑" pitchFamily="34" charset="-122"/>
              <a:ea typeface="微软雅黑" pitchFamily="34" charset="-122"/>
              <a:cs typeface="Calibri" charset="0"/>
            </a:endParaRPr>
          </a:p>
        </p:txBody>
      </p:sp>
      <p:sp>
        <p:nvSpPr>
          <p:cNvPr id="19" name="矩形"/>
          <p:cNvSpPr>
            <a:spLocks/>
          </p:cNvSpPr>
          <p:nvPr/>
        </p:nvSpPr>
        <p:spPr>
          <a:xfrm>
            <a:off x="752418" y="1741400"/>
            <a:ext cx="10802958" cy="70788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000" b="1" i="0" u="none" strike="noStrike" kern="1200" cap="none" spc="600" baseline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  <a:cs typeface="Calibri" charset="0"/>
              </a:rPr>
              <a:t>限额以下政府采购项目阳光交易系统介绍</a:t>
            </a:r>
            <a:endParaRPr lang="zh-CN" altLang="en-US" sz="4000" b="0" i="0" u="none" strike="noStrike" kern="1200" cap="none" spc="600" baseline="0">
              <a:solidFill>
                <a:srgbClr val="404040"/>
              </a:solidFill>
              <a:latin typeface="微软雅黑" pitchFamily="34" charset="-122"/>
              <a:ea typeface="微软雅黑" pitchFamily="34" charset="-122"/>
              <a:cs typeface="Calibri" charset="0"/>
            </a:endParaRPr>
          </a:p>
        </p:txBody>
      </p:sp>
      <p:sp>
        <p:nvSpPr>
          <p:cNvPr id="20" name="矩形"/>
          <p:cNvSpPr>
            <a:spLocks/>
          </p:cNvSpPr>
          <p:nvPr/>
        </p:nvSpPr>
        <p:spPr>
          <a:xfrm>
            <a:off x="3105892" y="6023791"/>
            <a:ext cx="6096000" cy="369331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 dirty="0" smtClean="0">
                <a:solidFill>
                  <a:schemeClr val="tx1"/>
                </a:solidFill>
                <a:latin typeface="黑体" charset="0"/>
                <a:ea typeface="宋体" charset="0"/>
                <a:cs typeface="Calibri" charset="0"/>
              </a:rPr>
              <a:t>闫立佳</a:t>
            </a:r>
            <a:endParaRPr lang="zh-CN" altLang="en-US" sz="1800" b="0" i="0" u="none" strike="noStrike" kern="1200" cap="none" spc="0" baseline="0" dirty="0">
              <a:solidFill>
                <a:schemeClr val="tx1"/>
              </a:solidFill>
              <a:latin typeface="黑体" charset="0"/>
              <a:ea typeface="宋体" charset="0"/>
              <a:cs typeface="Calibri" charset="0"/>
            </a:endParaRPr>
          </a:p>
        </p:txBody>
      </p:sp>
      <p:pic>
        <p:nvPicPr>
          <p:cNvPr id="21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873"/>
            <a:ext cx="2161309" cy="1074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22" name="矩形"/>
          <p:cNvSpPr>
            <a:spLocks/>
          </p:cNvSpPr>
          <p:nvPr/>
        </p:nvSpPr>
        <p:spPr>
          <a:xfrm>
            <a:off x="3105892" y="5497441"/>
            <a:ext cx="6096000" cy="3693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黑体" charset="0"/>
                <a:ea typeface="宋体" charset="0"/>
                <a:cs typeface="Calibri" charset="0"/>
              </a:rPr>
              <a:t>甘肃文锐电子交易网络有限公司</a:t>
            </a:r>
          </a:p>
        </p:txBody>
      </p:sp>
    </p:spTree>
    <p:extLst>
      <p:ext uri="{BB962C8B-B14F-4D97-AF65-F5344CB8AC3E}">
        <p14:creationId xmlns:p14="http://schemas.microsoft.com/office/powerpoint/2010/main" val="99884792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D8D8D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矩形"/>
          <p:cNvSpPr>
            <a:spLocks/>
          </p:cNvSpPr>
          <p:nvPr/>
        </p:nvSpPr>
        <p:spPr>
          <a:xfrm>
            <a:off x="5457693" y="647699"/>
            <a:ext cx="1411605" cy="4533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1200" cap="none" spc="0" baseline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采购流程</a:t>
            </a:r>
            <a:endParaRPr lang="zh-CN" altLang="en-US" sz="1400" b="0" i="0" u="none" strike="noStrike" kern="1200" cap="none" spc="0" baseline="0">
              <a:solidFill>
                <a:srgbClr val="595959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</p:txBody>
      </p:sp>
      <p:sp>
        <p:nvSpPr>
          <p:cNvPr id="100" name="直线"/>
          <p:cNvSpPr>
            <a:spLocks/>
          </p:cNvSpPr>
          <p:nvPr/>
        </p:nvSpPr>
        <p:spPr>
          <a:xfrm>
            <a:off x="5457693" y="1307490"/>
            <a:ext cx="1415772" cy="0"/>
          </a:xfrm>
          <a:prstGeom prst="line">
            <a:avLst/>
          </a:prstGeom>
          <a:noFill/>
          <a:ln w="6350" cap="flat" cmpd="sng">
            <a:solidFill>
              <a:srgbClr val="7F7F7F"/>
            </a:solidFill>
            <a:prstDash val="solid"/>
            <a:round/>
          </a:ln>
        </p:spPr>
      </p:sp>
      <p:sp>
        <p:nvSpPr>
          <p:cNvPr id="101" name="矩形"/>
          <p:cNvSpPr>
            <a:spLocks/>
          </p:cNvSpPr>
          <p:nvPr/>
        </p:nvSpPr>
        <p:spPr>
          <a:xfrm>
            <a:off x="609600" y="1626251"/>
            <a:ext cx="4257964" cy="43776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457200" lvl="1" indent="45720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采购流程：先由招标人添加采购项目、标段信息、设置竞价规则、发布采购公告，然后投标人报名、根据要求上传资质，再由招标人审核投标人的资质，资质审核通过的投标人参与网上竞价，竞价结束后由招标人发布成交公示，公示期结束后由招标人发布成交通知书，双方签署合同，上传合同并经确认后即可完成项目。</a:t>
            </a:r>
          </a:p>
        </p:txBody>
      </p:sp>
      <p:pic>
        <p:nvPicPr>
          <p:cNvPr id="102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873"/>
            <a:ext cx="2161309" cy="1074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103" name="图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28543" y="1505616"/>
            <a:ext cx="5059561" cy="523283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174375466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D8D8D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矩形"/>
          <p:cNvSpPr>
            <a:spLocks/>
          </p:cNvSpPr>
          <p:nvPr/>
        </p:nvSpPr>
        <p:spPr>
          <a:xfrm>
            <a:off x="5457693" y="647699"/>
            <a:ext cx="1411604" cy="4533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1200" cap="none" spc="0" baseline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采购项目</a:t>
            </a:r>
            <a:endParaRPr lang="zh-CN" altLang="en-US" sz="1400" b="0" i="0" u="none" strike="noStrike" kern="1200" cap="none" spc="0" baseline="0">
              <a:solidFill>
                <a:srgbClr val="595959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</p:txBody>
      </p:sp>
      <p:sp>
        <p:nvSpPr>
          <p:cNvPr id="107" name="直线"/>
          <p:cNvSpPr>
            <a:spLocks/>
          </p:cNvSpPr>
          <p:nvPr/>
        </p:nvSpPr>
        <p:spPr>
          <a:xfrm>
            <a:off x="5457693" y="1307490"/>
            <a:ext cx="1415772" cy="0"/>
          </a:xfrm>
          <a:prstGeom prst="line">
            <a:avLst/>
          </a:prstGeom>
          <a:noFill/>
          <a:ln w="6350" cap="flat" cmpd="sng">
            <a:solidFill>
              <a:srgbClr val="7F7F7F"/>
            </a:solidFill>
            <a:prstDash val="solid"/>
            <a:round/>
          </a:ln>
        </p:spPr>
      </p:sp>
      <p:sp>
        <p:nvSpPr>
          <p:cNvPr id="108" name="矩形"/>
          <p:cNvSpPr>
            <a:spLocks/>
          </p:cNvSpPr>
          <p:nvPr/>
        </p:nvSpPr>
        <p:spPr>
          <a:xfrm>
            <a:off x="581890" y="1505616"/>
            <a:ext cx="8774546" cy="44862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457200" lvl="1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招标人登录系统后打开左侧导航栏，依次点击【项目管理】→【采购项目】</a:t>
            </a:r>
          </a:p>
        </p:txBody>
      </p:sp>
      <p:pic>
        <p:nvPicPr>
          <p:cNvPr id="109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873"/>
            <a:ext cx="2161309" cy="1074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225" y="2052372"/>
            <a:ext cx="9415550" cy="440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3190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D8D8D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矩形"/>
          <p:cNvSpPr>
            <a:spLocks/>
          </p:cNvSpPr>
          <p:nvPr/>
        </p:nvSpPr>
        <p:spPr>
          <a:xfrm>
            <a:off x="5457693" y="647699"/>
            <a:ext cx="1411604" cy="4533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1200" cap="none" spc="0" baseline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采购项目</a:t>
            </a:r>
            <a:endParaRPr lang="zh-CN" altLang="en-US" sz="1400" b="0" i="0" u="none" strike="noStrike" kern="1200" cap="none" spc="0" baseline="0">
              <a:solidFill>
                <a:srgbClr val="595959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</p:txBody>
      </p:sp>
      <p:sp>
        <p:nvSpPr>
          <p:cNvPr id="114" name="直线"/>
          <p:cNvSpPr>
            <a:spLocks/>
          </p:cNvSpPr>
          <p:nvPr/>
        </p:nvSpPr>
        <p:spPr>
          <a:xfrm>
            <a:off x="5457693" y="1307490"/>
            <a:ext cx="1415772" cy="0"/>
          </a:xfrm>
          <a:prstGeom prst="line">
            <a:avLst/>
          </a:prstGeom>
          <a:noFill/>
          <a:ln w="6350" cap="flat" cmpd="sng">
            <a:solidFill>
              <a:srgbClr val="7F7F7F"/>
            </a:solidFill>
            <a:prstDash val="solid"/>
            <a:round/>
          </a:ln>
        </p:spPr>
      </p:sp>
      <p:sp>
        <p:nvSpPr>
          <p:cNvPr id="115" name="矩形"/>
          <p:cNvSpPr>
            <a:spLocks/>
          </p:cNvSpPr>
          <p:nvPr/>
        </p:nvSpPr>
        <p:spPr>
          <a:xfrm>
            <a:off x="581890" y="1505616"/>
            <a:ext cx="8774546" cy="4914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457200" lvl="1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新建采购项目，点击“添加”按钮，进入</a:t>
            </a:r>
            <a:r>
              <a:rPr lang="en-US" altLang="zh-CN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“</a:t>
            </a: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新增采购项目</a:t>
            </a:r>
            <a:r>
              <a:rPr lang="en-US" altLang="zh-CN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”</a:t>
            </a: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窗口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</p:txBody>
      </p:sp>
      <p:pic>
        <p:nvPicPr>
          <p:cNvPr id="116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873"/>
            <a:ext cx="2161309" cy="1074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235" y="2075180"/>
            <a:ext cx="9791531" cy="458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1809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D8D8D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矩形"/>
          <p:cNvSpPr>
            <a:spLocks/>
          </p:cNvSpPr>
          <p:nvPr/>
        </p:nvSpPr>
        <p:spPr>
          <a:xfrm>
            <a:off x="5390198" y="647699"/>
            <a:ext cx="1411604" cy="4533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1200" cap="none" spc="0" baseline="0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采购项目</a:t>
            </a:r>
            <a:endParaRPr lang="zh-CN" altLang="en-US" sz="1400" b="0" i="0" u="none" strike="noStrike" kern="1200" cap="none" spc="0" baseline="0" dirty="0">
              <a:solidFill>
                <a:srgbClr val="595959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</p:txBody>
      </p:sp>
      <p:sp>
        <p:nvSpPr>
          <p:cNvPr id="121" name="直线"/>
          <p:cNvSpPr>
            <a:spLocks/>
          </p:cNvSpPr>
          <p:nvPr/>
        </p:nvSpPr>
        <p:spPr>
          <a:xfrm>
            <a:off x="5388114" y="1307490"/>
            <a:ext cx="1415772" cy="0"/>
          </a:xfrm>
          <a:prstGeom prst="line">
            <a:avLst/>
          </a:prstGeom>
          <a:noFill/>
          <a:ln w="6350" cap="flat" cmpd="sng">
            <a:solidFill>
              <a:srgbClr val="7F7F7F"/>
            </a:solidFill>
            <a:prstDash val="solid"/>
            <a:round/>
          </a:ln>
        </p:spPr>
      </p:sp>
      <p:sp>
        <p:nvSpPr>
          <p:cNvPr id="122" name="矩形"/>
          <p:cNvSpPr>
            <a:spLocks/>
          </p:cNvSpPr>
          <p:nvPr/>
        </p:nvSpPr>
        <p:spPr>
          <a:xfrm>
            <a:off x="581890" y="1505616"/>
            <a:ext cx="8774546" cy="4914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457200" lvl="1" indent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新增采购项目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</p:txBody>
      </p:sp>
      <p:pic>
        <p:nvPicPr>
          <p:cNvPr id="123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873"/>
            <a:ext cx="2161309" cy="1074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895" y="1997106"/>
            <a:ext cx="10109200" cy="473868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632" y="1997106"/>
            <a:ext cx="10077725" cy="47186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060" y="2015892"/>
            <a:ext cx="9961880" cy="47004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846" y="2087720"/>
            <a:ext cx="9952308" cy="46444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2556" y="2017743"/>
            <a:ext cx="9766888" cy="455279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6640" y="2585085"/>
            <a:ext cx="10078720" cy="31758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8247" y="2215116"/>
            <a:ext cx="9795507" cy="428266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3180" y="2132361"/>
            <a:ext cx="10025640" cy="43235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9556" y="2009958"/>
            <a:ext cx="9512888" cy="462266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8250" y="2142358"/>
            <a:ext cx="9935501" cy="41708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5500" y="2054067"/>
            <a:ext cx="10461001" cy="45167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7226" y="2107134"/>
            <a:ext cx="10797549" cy="45383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0300" y="2094433"/>
            <a:ext cx="10751399" cy="456374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0920" y="2569979"/>
            <a:ext cx="10170160" cy="344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633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D8D8D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矩形"/>
          <p:cNvSpPr>
            <a:spLocks/>
          </p:cNvSpPr>
          <p:nvPr/>
        </p:nvSpPr>
        <p:spPr>
          <a:xfrm>
            <a:off x="5419593" y="385046"/>
            <a:ext cx="1411604" cy="4533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1200" cap="none" spc="0" baseline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标段信息</a:t>
            </a:r>
            <a:endParaRPr lang="zh-CN" altLang="en-US" sz="1400" b="0" i="0" u="none" strike="noStrike" kern="1200" cap="none" spc="0" baseline="0">
              <a:solidFill>
                <a:srgbClr val="595959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</p:txBody>
      </p:sp>
      <p:sp>
        <p:nvSpPr>
          <p:cNvPr id="144" name="直线"/>
          <p:cNvSpPr>
            <a:spLocks/>
          </p:cNvSpPr>
          <p:nvPr/>
        </p:nvSpPr>
        <p:spPr>
          <a:xfrm>
            <a:off x="5388113" y="877851"/>
            <a:ext cx="1415772" cy="0"/>
          </a:xfrm>
          <a:prstGeom prst="line">
            <a:avLst/>
          </a:prstGeom>
          <a:noFill/>
          <a:ln w="6350" cap="flat" cmpd="sng">
            <a:solidFill>
              <a:srgbClr val="7F7F7F"/>
            </a:solidFill>
            <a:prstDash val="solid"/>
            <a:round/>
          </a:ln>
        </p:spPr>
      </p:sp>
      <p:sp>
        <p:nvSpPr>
          <p:cNvPr id="145" name="矩形"/>
          <p:cNvSpPr>
            <a:spLocks/>
          </p:cNvSpPr>
          <p:nvPr/>
        </p:nvSpPr>
        <p:spPr>
          <a:xfrm>
            <a:off x="542325" y="848391"/>
            <a:ext cx="11107347" cy="129137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邀请采购：</a:t>
            </a:r>
            <a:endParaRPr lang="en-US" altLang="zh-CN" sz="1800" b="0" i="0" u="none" strike="noStrike" kern="1200" cap="none" spc="0" baseline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  <a:p>
            <a:pPr marL="0" indent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招标人采用邀请招标人式进行采购的项目，在填写标包时，需选择邀请企业，并在之后的竞价中，只有被邀请且资质审核通过的企业可以参与竞价。</a:t>
            </a:r>
            <a:endParaRPr lang="zh-CN" altLang="en-US" sz="2000" b="0" i="0" u="none" strike="noStrike" kern="1200" cap="none" spc="0" baseline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</p:txBody>
      </p:sp>
      <p:pic>
        <p:nvPicPr>
          <p:cNvPr id="146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873"/>
            <a:ext cx="2161309" cy="1074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543810"/>
            <a:ext cx="11277600" cy="35359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691" y="2543810"/>
            <a:ext cx="11272618" cy="357898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569" y="2249805"/>
            <a:ext cx="10094863" cy="452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3267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D8D8D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873"/>
            <a:ext cx="2161309" cy="1074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153" name="矩形"/>
          <p:cNvSpPr>
            <a:spLocks/>
          </p:cNvSpPr>
          <p:nvPr/>
        </p:nvSpPr>
        <p:spPr>
          <a:xfrm>
            <a:off x="591315" y="1144566"/>
            <a:ext cx="3773295" cy="489204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采购类别：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  <a:p>
            <a:pPr marL="0" indent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可选择“工程</a:t>
            </a:r>
            <a:r>
              <a:rPr lang="en-US" altLang="zh-CN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-</a:t>
            </a: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施工”、“货物”、“服务</a:t>
            </a:r>
            <a:r>
              <a:rPr lang="en-US" altLang="zh-CN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-</a:t>
            </a: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勘察”、“服务</a:t>
            </a:r>
            <a:r>
              <a:rPr lang="en-US" altLang="zh-CN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-</a:t>
            </a: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设计”和“服务</a:t>
            </a:r>
            <a:r>
              <a:rPr lang="en-US" altLang="zh-CN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-</a:t>
            </a: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监理”。</a:t>
            </a:r>
            <a:endParaRPr lang="en-US" altLang="zh-CN" sz="2000" b="0" i="0" u="none" strike="noStrike" kern="1200" cap="none" spc="0" baseline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最高限价：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  <a:p>
            <a:pPr marL="0" indent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最高限价以“元”为单位，在系统中已注明，工程类限额</a:t>
            </a:r>
            <a:r>
              <a:rPr lang="en-US" altLang="zh-CN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50</a:t>
            </a: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万，货物类限额</a:t>
            </a:r>
            <a:r>
              <a:rPr lang="en-US" altLang="zh-CN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30</a:t>
            </a: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万，服务类限额</a:t>
            </a:r>
            <a:r>
              <a:rPr lang="en-US" altLang="zh-CN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20</a:t>
            </a: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万。</a:t>
            </a:r>
            <a:endParaRPr lang="en-US" altLang="zh-CN" sz="1800" b="0" i="0" u="none" strike="noStrike" kern="1200" cap="none" spc="0" baseline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  <a:p>
            <a:pPr marL="0" indent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在本系统中，“最高限价”填写不能超过相对应的“采购类别”限额要求。</a:t>
            </a:r>
            <a:endParaRPr lang="en-US" altLang="zh-CN" sz="1800" b="0" i="0" u="none" strike="noStrike" kern="1200" cap="none" spc="0" baseline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  <a:p>
            <a:pPr marL="0" indent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</p:txBody>
      </p:sp>
      <p:sp>
        <p:nvSpPr>
          <p:cNvPr id="155" name="矩形"/>
          <p:cNvSpPr>
            <a:spLocks/>
          </p:cNvSpPr>
          <p:nvPr/>
        </p:nvSpPr>
        <p:spPr>
          <a:xfrm>
            <a:off x="5419593" y="450359"/>
            <a:ext cx="1411604" cy="4533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1200" cap="none" spc="0" baseline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标段信息</a:t>
            </a:r>
            <a:endParaRPr lang="zh-CN" altLang="en-US" sz="1400" b="0" i="0" u="none" strike="noStrike" kern="1200" cap="none" spc="0" baseline="0">
              <a:solidFill>
                <a:srgbClr val="595959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</p:txBody>
      </p:sp>
      <p:sp>
        <p:nvSpPr>
          <p:cNvPr id="156" name="直线"/>
          <p:cNvSpPr>
            <a:spLocks/>
          </p:cNvSpPr>
          <p:nvPr/>
        </p:nvSpPr>
        <p:spPr>
          <a:xfrm>
            <a:off x="5388113" y="943164"/>
            <a:ext cx="1415772" cy="0"/>
          </a:xfrm>
          <a:prstGeom prst="line">
            <a:avLst/>
          </a:prstGeom>
          <a:noFill/>
          <a:ln w="6350" cap="flat" cmpd="sng">
            <a:solidFill>
              <a:srgbClr val="7F7F7F"/>
            </a:solidFill>
            <a:prstDash val="solid"/>
            <a:round/>
          </a:ln>
        </p:spPr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360" y="1889738"/>
            <a:ext cx="7550583" cy="340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534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D8D8D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矩形"/>
          <p:cNvSpPr>
            <a:spLocks/>
          </p:cNvSpPr>
          <p:nvPr/>
        </p:nvSpPr>
        <p:spPr>
          <a:xfrm>
            <a:off x="581889" y="1505616"/>
            <a:ext cx="3490488" cy="409194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是否需要投标人资格条件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  <a:p>
            <a:pPr marL="0" indent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招标人可自行选择是否需要审核投标人的资格条件，即是否需要投标人上传资质文件。</a:t>
            </a:r>
            <a:endParaRPr lang="en-US" altLang="zh-CN" sz="1800" b="0" i="0" u="none" strike="noStrike" kern="1200" cap="none" spc="0" baseline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  <a:p>
            <a:pPr marL="0" indent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系统列出“营业执照”、“税务登记证”、“组织机构代码证”为可选项，可选择也可不选择。</a:t>
            </a:r>
            <a:endParaRPr lang="en-US" altLang="zh-CN" sz="1800" b="0" i="0" u="none" strike="noStrike" kern="1200" cap="none" spc="0" baseline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  <a:p>
            <a:pPr marL="0" indent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系统支持招标人需要投标人上传的其它资质文件，并可添加多个。</a:t>
            </a:r>
          </a:p>
        </p:txBody>
      </p:sp>
      <p:pic>
        <p:nvPicPr>
          <p:cNvPr id="160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873"/>
            <a:ext cx="2161309" cy="1074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163" name="矩形"/>
          <p:cNvSpPr>
            <a:spLocks/>
          </p:cNvSpPr>
          <p:nvPr/>
        </p:nvSpPr>
        <p:spPr>
          <a:xfrm>
            <a:off x="5419593" y="515666"/>
            <a:ext cx="1411604" cy="4533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1200" cap="none" spc="0" baseline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标段信息</a:t>
            </a:r>
            <a:endParaRPr lang="zh-CN" altLang="en-US" sz="1400" b="0" i="0" u="none" strike="noStrike" kern="1200" cap="none" spc="0" baseline="0">
              <a:solidFill>
                <a:srgbClr val="595959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</p:txBody>
      </p:sp>
      <p:sp>
        <p:nvSpPr>
          <p:cNvPr id="164" name="直线"/>
          <p:cNvSpPr>
            <a:spLocks/>
          </p:cNvSpPr>
          <p:nvPr/>
        </p:nvSpPr>
        <p:spPr>
          <a:xfrm>
            <a:off x="5388113" y="1008471"/>
            <a:ext cx="1415772" cy="0"/>
          </a:xfrm>
          <a:prstGeom prst="line">
            <a:avLst/>
          </a:prstGeom>
          <a:noFill/>
          <a:ln w="6350" cap="flat" cmpd="sng">
            <a:solidFill>
              <a:srgbClr val="7F7F7F"/>
            </a:solidFill>
            <a:prstDash val="solid"/>
            <a:round/>
          </a:ln>
        </p:spPr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885" y="1650819"/>
            <a:ext cx="7903029" cy="35563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884" y="1650819"/>
            <a:ext cx="7903029" cy="350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742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D8D8D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矩形"/>
          <p:cNvSpPr>
            <a:spLocks/>
          </p:cNvSpPr>
          <p:nvPr/>
        </p:nvSpPr>
        <p:spPr>
          <a:xfrm>
            <a:off x="1639957" y="1159652"/>
            <a:ext cx="8251027" cy="89154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是否需要施工方案要求</a:t>
            </a:r>
            <a:endParaRPr lang="en-US" altLang="zh-CN" sz="1800" b="1" i="0" u="none" strike="noStrike" kern="1200" cap="none" spc="0" baseline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  <a:p>
            <a:pPr marL="0" indent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招标人可自行选择是否需要投标人上传施工方案，并对施工方案提出要求。</a:t>
            </a:r>
          </a:p>
        </p:txBody>
      </p:sp>
      <p:pic>
        <p:nvPicPr>
          <p:cNvPr id="168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873"/>
            <a:ext cx="2161309" cy="1074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169" name="矩形"/>
          <p:cNvSpPr>
            <a:spLocks/>
          </p:cNvSpPr>
          <p:nvPr/>
        </p:nvSpPr>
        <p:spPr>
          <a:xfrm>
            <a:off x="5419593" y="515666"/>
            <a:ext cx="1411604" cy="4533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1200" cap="none" spc="0" baseline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标段信息</a:t>
            </a:r>
            <a:endParaRPr lang="zh-CN" altLang="en-US" sz="1400" b="0" i="0" u="none" strike="noStrike" kern="1200" cap="none" spc="0" baseline="0">
              <a:solidFill>
                <a:srgbClr val="595959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</p:txBody>
      </p:sp>
      <p:sp>
        <p:nvSpPr>
          <p:cNvPr id="170" name="直线"/>
          <p:cNvSpPr>
            <a:spLocks/>
          </p:cNvSpPr>
          <p:nvPr/>
        </p:nvSpPr>
        <p:spPr>
          <a:xfrm>
            <a:off x="5388113" y="1008471"/>
            <a:ext cx="1415772" cy="0"/>
          </a:xfrm>
          <a:prstGeom prst="line">
            <a:avLst/>
          </a:prstGeom>
          <a:noFill/>
          <a:ln w="6350" cap="flat" cmpd="sng">
            <a:solidFill>
              <a:srgbClr val="7F7F7F"/>
            </a:solidFill>
            <a:prstDash val="solid"/>
            <a:round/>
          </a:ln>
        </p:spPr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791" y="2241788"/>
            <a:ext cx="9646419" cy="426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881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D8D8D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矩形"/>
          <p:cNvSpPr>
            <a:spLocks/>
          </p:cNvSpPr>
          <p:nvPr/>
        </p:nvSpPr>
        <p:spPr>
          <a:xfrm>
            <a:off x="284946" y="814952"/>
            <a:ext cx="11680898" cy="1754326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 dirty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邀请企业</a:t>
            </a:r>
            <a:endParaRPr lang="en-US" altLang="zh-CN" sz="1800" b="1" i="0" u="none" strike="noStrike" kern="1200" cap="none" spc="0" baseline="0" dirty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  <a:p>
            <a:pPr marL="0" indent="45720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 dirty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采用“邀请采购”的采购项目，需在填写标包时选择被邀请的企业，招标人可以选择系统中已添加完成的企业，或者招标人可自行添加企业。</a:t>
            </a:r>
          </a:p>
        </p:txBody>
      </p:sp>
      <p:pic>
        <p:nvPicPr>
          <p:cNvPr id="176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873"/>
            <a:ext cx="2161309" cy="1074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177" name="矩形"/>
          <p:cNvSpPr>
            <a:spLocks/>
          </p:cNvSpPr>
          <p:nvPr/>
        </p:nvSpPr>
        <p:spPr>
          <a:xfrm>
            <a:off x="356066" y="1105812"/>
            <a:ext cx="8686334" cy="646331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45720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 dirty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标包内所需信息全部填写完成后，点击“确定”按钮，进入下一流程</a:t>
            </a:r>
          </a:p>
        </p:txBody>
      </p:sp>
      <p:sp>
        <p:nvSpPr>
          <p:cNvPr id="178" name="矩形"/>
          <p:cNvSpPr>
            <a:spLocks/>
          </p:cNvSpPr>
          <p:nvPr/>
        </p:nvSpPr>
        <p:spPr>
          <a:xfrm>
            <a:off x="5419593" y="515666"/>
            <a:ext cx="1411604" cy="4533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1200" cap="none" spc="0" baseline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标段信息</a:t>
            </a:r>
            <a:endParaRPr lang="zh-CN" altLang="en-US" sz="1400" b="0" i="0" u="none" strike="noStrike" kern="1200" cap="none" spc="0" baseline="0">
              <a:solidFill>
                <a:srgbClr val="595959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</p:txBody>
      </p:sp>
      <p:sp>
        <p:nvSpPr>
          <p:cNvPr id="179" name="直线"/>
          <p:cNvSpPr>
            <a:spLocks/>
          </p:cNvSpPr>
          <p:nvPr/>
        </p:nvSpPr>
        <p:spPr>
          <a:xfrm>
            <a:off x="5388113" y="1008471"/>
            <a:ext cx="1415772" cy="0"/>
          </a:xfrm>
          <a:prstGeom prst="line">
            <a:avLst/>
          </a:prstGeom>
          <a:noFill/>
          <a:ln w="6350" cap="flat" cmpd="sng">
            <a:solidFill>
              <a:srgbClr val="7F7F7F"/>
            </a:solidFill>
            <a:prstDash val="solid"/>
            <a:round/>
          </a:ln>
        </p:spPr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446" y="2489232"/>
            <a:ext cx="9509108" cy="4244430"/>
          </a:xfrm>
          <a:prstGeom prst="rect">
            <a:avLst/>
          </a:prstGeom>
        </p:spPr>
      </p:pic>
      <p:sp>
        <p:nvSpPr>
          <p:cNvPr id="16" name="矩形"/>
          <p:cNvSpPr>
            <a:spLocks/>
          </p:cNvSpPr>
          <p:nvPr/>
        </p:nvSpPr>
        <p:spPr>
          <a:xfrm>
            <a:off x="356066" y="1500971"/>
            <a:ext cx="11680898" cy="397031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 dirty="0" smtClean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邀请</a:t>
            </a:r>
            <a:r>
              <a:rPr lang="zh-CN" altLang="en-US" b="1" dirty="0" smtClean="0">
                <a:latin typeface="Calibri" charset="0"/>
                <a:cs typeface="Calibri" charset="0"/>
              </a:rPr>
              <a:t>步骤</a:t>
            </a:r>
            <a:endParaRPr lang="en-US" altLang="zh-CN" b="1" dirty="0">
              <a:latin typeface="Calibri" charset="0"/>
              <a:cs typeface="Calibri" charset="0"/>
            </a:endParaRPr>
          </a:p>
          <a:p>
            <a:pPr marL="0" indent="45720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 smtClean="0">
                <a:latin typeface="Calibri" charset="0"/>
                <a:cs typeface="Calibri" charset="0"/>
              </a:rPr>
              <a:t>1</a:t>
            </a:r>
            <a:r>
              <a:rPr lang="zh-CN" altLang="en-US" dirty="0">
                <a:latin typeface="Calibri" charset="0"/>
                <a:cs typeface="Calibri" charset="0"/>
              </a:rPr>
              <a:t>：请先输入企业名称进行搜索查询，支持按照企业名称关键字进行查询，若没有搜索出结果，则进行添加邀请企业信息，若有搜索结果，直接进行选择，假如出现两个及以上企业信息相同的情况，请选择有单位地址的企业</a:t>
            </a:r>
            <a:r>
              <a:rPr lang="zh-CN" altLang="en-US" dirty="0" smtClean="0">
                <a:latin typeface="Calibri" charset="0"/>
                <a:cs typeface="Calibri" charset="0"/>
              </a:rPr>
              <a:t>；</a:t>
            </a:r>
            <a:endParaRPr lang="en-US" altLang="zh-CN" dirty="0">
              <a:latin typeface="Calibri" charset="0"/>
              <a:cs typeface="Calibri" charset="0"/>
            </a:endParaRPr>
          </a:p>
          <a:p>
            <a:pPr marL="0" indent="45720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 smtClean="0">
                <a:latin typeface="Calibri" charset="0"/>
                <a:cs typeface="Calibri" charset="0"/>
              </a:rPr>
              <a:t>2</a:t>
            </a:r>
            <a:r>
              <a:rPr lang="zh-CN" altLang="en-US" dirty="0">
                <a:latin typeface="Calibri" charset="0"/>
                <a:cs typeface="Calibri" charset="0"/>
              </a:rPr>
              <a:t>：添加邀请企业信息时，一定要填写正确的企业信息，可以在国家企业信用信息公示系统</a:t>
            </a:r>
            <a:r>
              <a:rPr lang="en-US" altLang="zh-CN" dirty="0">
                <a:latin typeface="Calibri" charset="0"/>
                <a:cs typeface="Calibri" charset="0"/>
              </a:rPr>
              <a:t>www.gsxt.gov.cn</a:t>
            </a:r>
            <a:r>
              <a:rPr lang="zh-CN" altLang="en-US" dirty="0">
                <a:latin typeface="Calibri" charset="0"/>
                <a:cs typeface="Calibri" charset="0"/>
              </a:rPr>
              <a:t>中查询企业信息，然后输入正确的企业名称和统一社会信用代码</a:t>
            </a:r>
            <a:r>
              <a:rPr lang="zh-CN" altLang="en-US" dirty="0" smtClean="0">
                <a:latin typeface="Calibri" charset="0"/>
                <a:cs typeface="Calibri" charset="0"/>
              </a:rPr>
              <a:t>；</a:t>
            </a:r>
            <a:endParaRPr lang="en-US" altLang="zh-CN" dirty="0" smtClean="0">
              <a:latin typeface="Calibri" charset="0"/>
              <a:cs typeface="Calibri" charset="0"/>
            </a:endParaRPr>
          </a:p>
          <a:p>
            <a:pPr marL="0" indent="45720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 smtClean="0">
                <a:latin typeface="Calibri" charset="0"/>
                <a:cs typeface="Calibri" charset="0"/>
              </a:rPr>
              <a:t>3</a:t>
            </a:r>
            <a:r>
              <a:rPr lang="zh-CN" altLang="en-US" dirty="0">
                <a:latin typeface="Calibri" charset="0"/>
                <a:cs typeface="Calibri" charset="0"/>
              </a:rPr>
              <a:t>：当前只能修改和删除自己添加的邀请企业信息，若您添加的邀请企业已与主体共享平台关联，则不能进行删除和修改操作，邀请完成，尽可能删除自己添加且不用的邀请企业信息，以免造成垃圾</a:t>
            </a:r>
            <a:r>
              <a:rPr lang="zh-CN" altLang="en-US" dirty="0" smtClean="0">
                <a:latin typeface="Calibri" charset="0"/>
                <a:cs typeface="Calibri" charset="0"/>
              </a:rPr>
              <a:t>数据。</a:t>
            </a:r>
            <a:endParaRPr lang="zh-CN" altLang="en-US" sz="1800" b="0" i="0" u="none" strike="noStrike" kern="1200" cap="none" spc="0" baseline="0" dirty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40" y="1774012"/>
            <a:ext cx="10485120" cy="468553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640" y="1978100"/>
            <a:ext cx="10332720" cy="460667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000" y="2086854"/>
            <a:ext cx="10160000" cy="449791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618" y="2223610"/>
            <a:ext cx="10038764" cy="442333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2520" y="1962516"/>
            <a:ext cx="9966960" cy="442283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1357" y="1931148"/>
            <a:ext cx="10069286" cy="45574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2494" y="1884946"/>
            <a:ext cx="10427012" cy="46215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9215" y="1862800"/>
            <a:ext cx="10613571" cy="420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240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/>
      <p:bldP spid="175" grpId="1"/>
      <p:bldP spid="177" grpId="0"/>
      <p:bldP spid="16" grpId="0"/>
      <p:bldP spid="1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D8D8D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矩形"/>
          <p:cNvSpPr>
            <a:spLocks/>
          </p:cNvSpPr>
          <p:nvPr/>
        </p:nvSpPr>
        <p:spPr>
          <a:xfrm>
            <a:off x="581889" y="1059295"/>
            <a:ext cx="11107347" cy="129137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公开采购：</a:t>
            </a:r>
            <a:endParaRPr lang="en-US" altLang="zh-CN" sz="1800" b="0" i="0" u="none" strike="noStrike" kern="1200" cap="none" spc="0" baseline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  <a:p>
            <a:pPr marL="0" indent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招标人采用公开招标人式进行采购的项目，在填写标包时，不需选择邀请企业，并在之后的竞价中，只要资质审核通过，均可以参与竞价。</a:t>
            </a:r>
            <a:endParaRPr lang="zh-CN" altLang="en-US" sz="2000" b="0" i="0" u="none" strike="noStrike" kern="1200" cap="none" spc="0" baseline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</p:txBody>
      </p:sp>
      <p:pic>
        <p:nvPicPr>
          <p:cNvPr id="190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873"/>
            <a:ext cx="2161309" cy="1074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191" name="矩形"/>
          <p:cNvSpPr>
            <a:spLocks/>
          </p:cNvSpPr>
          <p:nvPr/>
        </p:nvSpPr>
        <p:spPr>
          <a:xfrm>
            <a:off x="5419593" y="515666"/>
            <a:ext cx="1411604" cy="4533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1200" cap="none" spc="0" baseline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标段信息</a:t>
            </a:r>
            <a:endParaRPr lang="zh-CN" altLang="en-US" sz="1400" b="0" i="0" u="none" strike="noStrike" kern="1200" cap="none" spc="0" baseline="0">
              <a:solidFill>
                <a:srgbClr val="595959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</p:txBody>
      </p:sp>
      <p:sp>
        <p:nvSpPr>
          <p:cNvPr id="192" name="直线"/>
          <p:cNvSpPr>
            <a:spLocks/>
          </p:cNvSpPr>
          <p:nvPr/>
        </p:nvSpPr>
        <p:spPr>
          <a:xfrm>
            <a:off x="5388113" y="1008471"/>
            <a:ext cx="1415772" cy="0"/>
          </a:xfrm>
          <a:prstGeom prst="line">
            <a:avLst/>
          </a:prstGeom>
          <a:noFill/>
          <a:ln w="6350" cap="flat" cmpd="sng">
            <a:solidFill>
              <a:srgbClr val="7F7F7F"/>
            </a:solidFill>
            <a:prstDash val="solid"/>
            <a:round/>
          </a:ln>
        </p:spPr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576" y="2451798"/>
            <a:ext cx="9370848" cy="420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0649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D8D8D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"/>
          <p:cNvSpPr>
            <a:spLocks/>
          </p:cNvSpPr>
          <p:nvPr/>
        </p:nvSpPr>
        <p:spPr>
          <a:xfrm>
            <a:off x="0" y="0"/>
            <a:ext cx="12192000" cy="3543300"/>
          </a:xfrm>
          <a:prstGeom prst="rect">
            <a:avLst/>
          </a:prstGeom>
          <a:solidFill>
            <a:srgbClr val="BFBFBF"/>
          </a:solidFill>
          <a:ln w="12700" cap="flat" cmpd="sng">
            <a:noFill/>
            <a:prstDash val="solid"/>
            <a:round/>
          </a:ln>
        </p:spPr>
      </p:sp>
      <p:sp>
        <p:nvSpPr>
          <p:cNvPr id="26" name="矩形"/>
          <p:cNvSpPr>
            <a:spLocks/>
          </p:cNvSpPr>
          <p:nvPr/>
        </p:nvSpPr>
        <p:spPr>
          <a:xfrm>
            <a:off x="5005722" y="1131178"/>
            <a:ext cx="2180557" cy="118681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7200" b="1" i="0" u="none" strike="noStrike" kern="1200" cap="none" spc="0" baseline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Calibri" charset="0"/>
              </a:rPr>
              <a:t>目录</a:t>
            </a:r>
          </a:p>
        </p:txBody>
      </p:sp>
      <p:sp>
        <p:nvSpPr>
          <p:cNvPr id="27" name="矩形"/>
          <p:cNvSpPr>
            <a:spLocks/>
          </p:cNvSpPr>
          <p:nvPr/>
        </p:nvSpPr>
        <p:spPr>
          <a:xfrm>
            <a:off x="5029554" y="2331507"/>
            <a:ext cx="2148204" cy="52006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0" i="0" u="none" strike="noStrike" kern="1200" cap="none" spc="0" baseline="0">
                <a:solidFill>
                  <a:srgbClr val="595959"/>
                </a:solidFill>
                <a:latin typeface="Arial" pitchFamily="34" charset="0"/>
                <a:ea typeface="Meiryo UI" pitchFamily="34" charset="-128"/>
                <a:cs typeface="Arial" pitchFamily="34" charset="0"/>
              </a:rPr>
              <a:t>CONTANTS</a:t>
            </a:r>
            <a:endParaRPr lang="zh-CN" altLang="en-US" sz="2800" b="0" i="0" u="none" strike="noStrike" kern="1200" cap="none" spc="0" baseline="0">
              <a:solidFill>
                <a:srgbClr val="595959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</p:txBody>
      </p:sp>
      <p:grpSp>
        <p:nvGrpSpPr>
          <p:cNvPr id="30" name="组合"/>
          <p:cNvGrpSpPr>
            <a:grpSpLocks/>
          </p:cNvGrpSpPr>
          <p:nvPr/>
        </p:nvGrpSpPr>
        <p:grpSpPr>
          <a:xfrm>
            <a:off x="1756873" y="4128662"/>
            <a:ext cx="1411604" cy="1206545"/>
            <a:chOff x="1756873" y="4128662"/>
            <a:chExt cx="1411604" cy="1206545"/>
          </a:xfrm>
        </p:grpSpPr>
        <p:sp>
          <p:nvSpPr>
            <p:cNvPr id="28" name="矩形"/>
            <p:cNvSpPr>
              <a:spLocks/>
            </p:cNvSpPr>
            <p:nvPr/>
          </p:nvSpPr>
          <p:spPr>
            <a:xfrm>
              <a:off x="2091073" y="4128662"/>
              <a:ext cx="747376" cy="634365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3600" b="0" i="0" u="none" strike="noStrike" kern="1200" cap="none" spc="0" baseline="0">
                  <a:solidFill>
                    <a:srgbClr val="595959"/>
                  </a:solidFill>
                  <a:latin typeface="微软雅黑" pitchFamily="34" charset="-122"/>
                  <a:ea typeface="微软雅黑" pitchFamily="34" charset="-122"/>
                  <a:cs typeface="Calibri" charset="0"/>
                </a:rPr>
                <a:t>01</a:t>
              </a:r>
              <a:endParaRPr lang="zh-CN" altLang="en-US" sz="3600" b="0" i="0" u="none" strike="noStrike" kern="1200" cap="none" spc="0" baseline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Calibri" charset="0"/>
              </a:endParaRPr>
            </a:p>
          </p:txBody>
        </p:sp>
        <p:sp>
          <p:nvSpPr>
            <p:cNvPr id="29" name="矩形"/>
            <p:cNvSpPr>
              <a:spLocks/>
            </p:cNvSpPr>
            <p:nvPr/>
          </p:nvSpPr>
          <p:spPr>
            <a:xfrm>
              <a:off x="1756873" y="4881817"/>
              <a:ext cx="1411604" cy="453389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none" lIns="91440" tIns="45720" rIns="91440" bIns="45720" anchor="t" anchorCtr="0">
              <a:prstTxWarp prst="textNoShape">
                <a:avLst/>
              </a:prstTxWarp>
              <a:sp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400" b="0" i="0" u="none" strike="noStrike" kern="1200" cap="none" spc="0" baseline="0">
                  <a:solidFill>
                    <a:srgbClr val="595959"/>
                  </a:solidFill>
                  <a:latin typeface="微软雅黑" pitchFamily="34" charset="-122"/>
                  <a:ea typeface="微软雅黑" pitchFamily="34" charset="-122"/>
                  <a:cs typeface="Calibri" charset="0"/>
                </a:rPr>
                <a:t>用户登录</a:t>
              </a:r>
            </a:p>
          </p:txBody>
        </p:sp>
      </p:grpSp>
      <p:grpSp>
        <p:nvGrpSpPr>
          <p:cNvPr id="33" name="组合"/>
          <p:cNvGrpSpPr>
            <a:grpSpLocks/>
          </p:cNvGrpSpPr>
          <p:nvPr/>
        </p:nvGrpSpPr>
        <p:grpSpPr>
          <a:xfrm>
            <a:off x="4956601" y="4128662"/>
            <a:ext cx="2021205" cy="1206545"/>
            <a:chOff x="4956601" y="4128662"/>
            <a:chExt cx="2021205" cy="1206545"/>
          </a:xfrm>
        </p:grpSpPr>
        <p:sp>
          <p:nvSpPr>
            <p:cNvPr id="31" name="矩形"/>
            <p:cNvSpPr>
              <a:spLocks/>
            </p:cNvSpPr>
            <p:nvPr/>
          </p:nvSpPr>
          <p:spPr>
            <a:xfrm>
              <a:off x="5598574" y="4128662"/>
              <a:ext cx="747377" cy="634365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3600" b="0" i="0" u="none" strike="noStrike" kern="1200" cap="none" spc="0" baseline="0">
                  <a:solidFill>
                    <a:srgbClr val="595959"/>
                  </a:solidFill>
                  <a:latin typeface="微软雅黑" pitchFamily="34" charset="-122"/>
                  <a:ea typeface="微软雅黑" pitchFamily="34" charset="-122"/>
                  <a:cs typeface="Calibri" charset="0"/>
                </a:rPr>
                <a:t>02</a:t>
              </a:r>
              <a:endParaRPr lang="zh-CN" altLang="en-US" sz="3600" b="0" i="0" u="none" strike="noStrike" kern="1200" cap="none" spc="0" baseline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Calibri" charset="0"/>
              </a:endParaRPr>
            </a:p>
          </p:txBody>
        </p:sp>
        <p:sp>
          <p:nvSpPr>
            <p:cNvPr id="32" name="矩形"/>
            <p:cNvSpPr>
              <a:spLocks/>
            </p:cNvSpPr>
            <p:nvPr/>
          </p:nvSpPr>
          <p:spPr>
            <a:xfrm>
              <a:off x="4956601" y="4881817"/>
              <a:ext cx="2021205" cy="453389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none" lIns="91440" tIns="45720" rIns="91440" bIns="45720" anchor="t" anchorCtr="0">
              <a:prstTxWarp prst="textNoShape">
                <a:avLst/>
              </a:prstTxWarp>
              <a:sp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400" b="0" i="0" u="none" strike="noStrike" kern="1200" cap="none" spc="0" baseline="0">
                  <a:solidFill>
                    <a:srgbClr val="595959"/>
                  </a:solidFill>
                  <a:latin typeface="微软雅黑" pitchFamily="34" charset="-122"/>
                  <a:ea typeface="微软雅黑" pitchFamily="34" charset="-122"/>
                  <a:cs typeface="Calibri" charset="0"/>
                </a:rPr>
                <a:t>系统功能说明</a:t>
              </a:r>
            </a:p>
          </p:txBody>
        </p:sp>
      </p:grpSp>
      <p:grpSp>
        <p:nvGrpSpPr>
          <p:cNvPr id="36" name="组合"/>
          <p:cNvGrpSpPr>
            <a:grpSpLocks/>
          </p:cNvGrpSpPr>
          <p:nvPr/>
        </p:nvGrpSpPr>
        <p:grpSpPr>
          <a:xfrm>
            <a:off x="8494802" y="4128662"/>
            <a:ext cx="1411604" cy="1206545"/>
            <a:chOff x="8494802" y="4128662"/>
            <a:chExt cx="1411604" cy="1206545"/>
          </a:xfrm>
        </p:grpSpPr>
        <p:sp>
          <p:nvSpPr>
            <p:cNvPr id="34" name="矩形"/>
            <p:cNvSpPr>
              <a:spLocks/>
            </p:cNvSpPr>
            <p:nvPr/>
          </p:nvSpPr>
          <p:spPr>
            <a:xfrm>
              <a:off x="8829001" y="4128662"/>
              <a:ext cx="747376" cy="634365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3600" b="0" i="0" u="none" strike="noStrike" kern="1200" cap="none" spc="0" baseline="0">
                  <a:solidFill>
                    <a:srgbClr val="595959"/>
                  </a:solidFill>
                  <a:latin typeface="微软雅黑" pitchFamily="34" charset="-122"/>
                  <a:ea typeface="微软雅黑" pitchFamily="34" charset="-122"/>
                  <a:cs typeface="Calibri" charset="0"/>
                </a:rPr>
                <a:t>03</a:t>
              </a:r>
              <a:endParaRPr lang="zh-CN" altLang="en-US" sz="3600" b="0" i="0" u="none" strike="noStrike" kern="1200" cap="none" spc="0" baseline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Calibri" charset="0"/>
              </a:endParaRPr>
            </a:p>
          </p:txBody>
        </p:sp>
        <p:sp>
          <p:nvSpPr>
            <p:cNvPr id="35" name="矩形"/>
            <p:cNvSpPr>
              <a:spLocks/>
            </p:cNvSpPr>
            <p:nvPr/>
          </p:nvSpPr>
          <p:spPr>
            <a:xfrm>
              <a:off x="8494802" y="4881817"/>
              <a:ext cx="1411604" cy="453389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none" lIns="91440" tIns="45720" rIns="91440" bIns="45720" anchor="t" anchorCtr="0">
              <a:prstTxWarp prst="textNoShape">
                <a:avLst/>
              </a:prstTxWarp>
              <a:sp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400" b="0" i="0" u="none" strike="noStrike" kern="1200" cap="none" spc="0" baseline="0">
                  <a:solidFill>
                    <a:srgbClr val="595959"/>
                  </a:solidFill>
                  <a:latin typeface="微软雅黑" pitchFamily="34" charset="-122"/>
                  <a:ea typeface="微软雅黑" pitchFamily="34" charset="-122"/>
                  <a:cs typeface="Calibri" charset="0"/>
                </a:rPr>
                <a:t>采购流程</a:t>
              </a:r>
            </a:p>
          </p:txBody>
        </p:sp>
      </p:grpSp>
      <p:pic>
        <p:nvPicPr>
          <p:cNvPr id="37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873"/>
            <a:ext cx="2161309" cy="1074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37178167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D8D8D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矩形"/>
          <p:cNvSpPr>
            <a:spLocks/>
          </p:cNvSpPr>
          <p:nvPr/>
        </p:nvSpPr>
        <p:spPr>
          <a:xfrm>
            <a:off x="135574" y="1243007"/>
            <a:ext cx="11107347" cy="44862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lvl="1" indent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设置竞价规则，点击“添加”按钮，弹出“新增竞价规则”窗口。</a:t>
            </a:r>
          </a:p>
        </p:txBody>
      </p:sp>
      <p:pic>
        <p:nvPicPr>
          <p:cNvPr id="198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873"/>
            <a:ext cx="2161309" cy="1074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199" name="矩形"/>
          <p:cNvSpPr>
            <a:spLocks/>
          </p:cNvSpPr>
          <p:nvPr/>
        </p:nvSpPr>
        <p:spPr>
          <a:xfrm>
            <a:off x="5403853" y="515666"/>
            <a:ext cx="1411604" cy="4533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1200" cap="none" spc="0" baseline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竞价规则</a:t>
            </a:r>
            <a:endParaRPr lang="zh-CN" altLang="en-US" sz="1400" b="0" i="0" u="none" strike="noStrike" kern="1200" cap="none" spc="0" baseline="0">
              <a:solidFill>
                <a:srgbClr val="595959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</p:txBody>
      </p:sp>
      <p:sp>
        <p:nvSpPr>
          <p:cNvPr id="200" name="直线"/>
          <p:cNvSpPr>
            <a:spLocks/>
          </p:cNvSpPr>
          <p:nvPr/>
        </p:nvSpPr>
        <p:spPr>
          <a:xfrm>
            <a:off x="5401769" y="1008471"/>
            <a:ext cx="1415772" cy="0"/>
          </a:xfrm>
          <a:prstGeom prst="line">
            <a:avLst/>
          </a:prstGeom>
          <a:noFill/>
          <a:ln w="6350" cap="flat" cmpd="sng">
            <a:solidFill>
              <a:srgbClr val="7F7F7F"/>
            </a:solidFill>
            <a:prstDash val="solid"/>
            <a:round/>
          </a:ln>
        </p:spPr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57" y="2144939"/>
            <a:ext cx="11136086" cy="34394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609" y="2144938"/>
            <a:ext cx="11230783" cy="343942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079" y="1965585"/>
            <a:ext cx="10811843" cy="47245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900" y="1965585"/>
            <a:ext cx="10744200" cy="45383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283" y="2144937"/>
            <a:ext cx="11183435" cy="429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8212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D8D8D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矩形"/>
          <p:cNvSpPr>
            <a:spLocks/>
          </p:cNvSpPr>
          <p:nvPr/>
        </p:nvSpPr>
        <p:spPr>
          <a:xfrm>
            <a:off x="5457693" y="647699"/>
            <a:ext cx="1411604" cy="4533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1200" cap="none" spc="0" baseline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发布公告</a:t>
            </a:r>
            <a:endParaRPr lang="zh-CN" altLang="en-US" sz="1400" b="0" i="0" u="none" strike="noStrike" kern="1200" cap="none" spc="0" baseline="0">
              <a:solidFill>
                <a:srgbClr val="595959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</p:txBody>
      </p:sp>
      <p:sp>
        <p:nvSpPr>
          <p:cNvPr id="208" name="直线"/>
          <p:cNvSpPr>
            <a:spLocks/>
          </p:cNvSpPr>
          <p:nvPr/>
        </p:nvSpPr>
        <p:spPr>
          <a:xfrm>
            <a:off x="5457693" y="1179437"/>
            <a:ext cx="1415772" cy="0"/>
          </a:xfrm>
          <a:prstGeom prst="line">
            <a:avLst/>
          </a:prstGeom>
          <a:noFill/>
          <a:ln w="6350" cap="flat" cmpd="sng">
            <a:solidFill>
              <a:srgbClr val="7F7F7F"/>
            </a:solidFill>
            <a:prstDash val="solid"/>
            <a:round/>
          </a:ln>
        </p:spPr>
      </p:sp>
      <p:sp>
        <p:nvSpPr>
          <p:cNvPr id="209" name="矩形"/>
          <p:cNvSpPr>
            <a:spLocks/>
          </p:cNvSpPr>
          <p:nvPr/>
        </p:nvSpPr>
        <p:spPr>
          <a:xfrm>
            <a:off x="637024" y="1350404"/>
            <a:ext cx="10684569" cy="116211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lvl="1" indent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招标人在填写完成“竞价规则”的内容后，在采购项目流程页面上方进度条中点击“发布公告”，进入“采购公告”页面；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  <a:p>
            <a:pPr marL="0" lvl="1" indent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采购项目发布公告，点击“添加”按钮，弹出“新增添加采购公告”窗口。</a:t>
            </a:r>
          </a:p>
        </p:txBody>
      </p:sp>
      <p:pic>
        <p:nvPicPr>
          <p:cNvPr id="210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873"/>
            <a:ext cx="2161309" cy="1074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204" y="2761832"/>
            <a:ext cx="11321593" cy="35438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631" y="2761832"/>
            <a:ext cx="11190739" cy="361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854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D8D8D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矩形"/>
          <p:cNvSpPr>
            <a:spLocks/>
          </p:cNvSpPr>
          <p:nvPr/>
        </p:nvSpPr>
        <p:spPr>
          <a:xfrm>
            <a:off x="5457693" y="647699"/>
            <a:ext cx="1411604" cy="4533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1200" cap="none" spc="0" baseline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发布公告</a:t>
            </a:r>
            <a:endParaRPr lang="zh-CN" altLang="en-US" sz="1400" b="0" i="0" u="none" strike="noStrike" kern="1200" cap="none" spc="0" baseline="0">
              <a:solidFill>
                <a:srgbClr val="595959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</p:txBody>
      </p:sp>
      <p:sp>
        <p:nvSpPr>
          <p:cNvPr id="215" name="直线"/>
          <p:cNvSpPr>
            <a:spLocks/>
          </p:cNvSpPr>
          <p:nvPr/>
        </p:nvSpPr>
        <p:spPr>
          <a:xfrm>
            <a:off x="5457693" y="1179437"/>
            <a:ext cx="1415772" cy="0"/>
          </a:xfrm>
          <a:prstGeom prst="line">
            <a:avLst/>
          </a:prstGeom>
          <a:noFill/>
          <a:ln w="6350" cap="flat" cmpd="sng">
            <a:solidFill>
              <a:srgbClr val="7F7F7F"/>
            </a:solidFill>
            <a:prstDash val="solid"/>
            <a:round/>
          </a:ln>
        </p:spPr>
      </p:sp>
      <p:sp>
        <p:nvSpPr>
          <p:cNvPr id="216" name="矩形"/>
          <p:cNvSpPr>
            <a:spLocks/>
          </p:cNvSpPr>
          <p:nvPr/>
        </p:nvSpPr>
        <p:spPr>
          <a:xfrm>
            <a:off x="637023" y="1350404"/>
            <a:ext cx="9366948" cy="44862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lvl="1" indent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公告（报名）开始时间：根据采购项目要求，选择公告开始时间（公告、报名起始时间一致）。</a:t>
            </a:r>
          </a:p>
        </p:txBody>
      </p:sp>
      <p:pic>
        <p:nvPicPr>
          <p:cNvPr id="217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873"/>
            <a:ext cx="2161309" cy="1074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220" name="矩形"/>
          <p:cNvSpPr>
            <a:spLocks/>
          </p:cNvSpPr>
          <p:nvPr/>
        </p:nvSpPr>
        <p:spPr>
          <a:xfrm>
            <a:off x="579293" y="1318424"/>
            <a:ext cx="9366947" cy="44862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lvl="1" indent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“新增添加采购公告”基本内容填写完成后，点击“确定”按钮即添加完成。</a:t>
            </a:r>
          </a:p>
        </p:txBody>
      </p:sp>
      <p:sp>
        <p:nvSpPr>
          <p:cNvPr id="221" name="矩形"/>
          <p:cNvSpPr>
            <a:spLocks/>
          </p:cNvSpPr>
          <p:nvPr/>
        </p:nvSpPr>
        <p:spPr>
          <a:xfrm>
            <a:off x="637022" y="1249510"/>
            <a:ext cx="10760321" cy="89154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lvl="1" indent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招标人可以下载公告模板进行公告内容编制，内容可以自行修改，在</a:t>
            </a:r>
            <a:r>
              <a:rPr lang="en-US" altLang="zh-CN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word</a:t>
            </a: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中编制好公告内容后直接复制在系统中的公告内容文本框即可。</a:t>
            </a:r>
            <a:endParaRPr lang="zh-CN" altLang="en-US" sz="1600" b="0" i="0" u="none" strike="noStrike" kern="1200" cap="none" spc="0" baseline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461" y="2205688"/>
            <a:ext cx="9985079" cy="44308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461" y="2205688"/>
            <a:ext cx="9985079" cy="4399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103" y="2205688"/>
            <a:ext cx="9949795" cy="43996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794" y="2249233"/>
            <a:ext cx="9986413" cy="41297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2282" y="2249233"/>
            <a:ext cx="9967437" cy="449572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3127" y="2314908"/>
            <a:ext cx="9985746" cy="37602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2282" y="2403284"/>
            <a:ext cx="9958616" cy="37033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3127" y="2348854"/>
            <a:ext cx="9985747" cy="429595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6461" y="2205688"/>
            <a:ext cx="9979079" cy="429308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2282" y="2211843"/>
            <a:ext cx="9967437" cy="389353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9603" y="2303127"/>
            <a:ext cx="9952795" cy="363380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6602" y="2335943"/>
            <a:ext cx="9954295" cy="394542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2880" y="2480688"/>
            <a:ext cx="9946240" cy="380068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00754" y="2226313"/>
            <a:ext cx="9990493" cy="444368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7371" y="2470449"/>
            <a:ext cx="9977258" cy="398051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12837" y="2413216"/>
            <a:ext cx="9966327" cy="379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0124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/>
      <p:bldP spid="216" grpId="1"/>
      <p:bldP spid="220" grpId="0"/>
      <p:bldP spid="221" grpId="0"/>
      <p:bldP spid="22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D8D8D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矩形"/>
          <p:cNvSpPr>
            <a:spLocks/>
          </p:cNvSpPr>
          <p:nvPr/>
        </p:nvSpPr>
        <p:spPr>
          <a:xfrm>
            <a:off x="5457693" y="647699"/>
            <a:ext cx="1411604" cy="4533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1200" cap="none" spc="0" baseline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资质审核</a:t>
            </a:r>
            <a:endParaRPr lang="zh-CN" altLang="en-US" sz="1400" b="0" i="0" u="none" strike="noStrike" kern="1200" cap="none" spc="0" baseline="0">
              <a:solidFill>
                <a:srgbClr val="595959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</p:txBody>
      </p:sp>
      <p:sp>
        <p:nvSpPr>
          <p:cNvPr id="233" name="直线"/>
          <p:cNvSpPr>
            <a:spLocks/>
          </p:cNvSpPr>
          <p:nvPr/>
        </p:nvSpPr>
        <p:spPr>
          <a:xfrm>
            <a:off x="5457693" y="1179437"/>
            <a:ext cx="1415772" cy="0"/>
          </a:xfrm>
          <a:prstGeom prst="line">
            <a:avLst/>
          </a:prstGeom>
          <a:noFill/>
          <a:ln w="6350" cap="flat" cmpd="sng">
            <a:solidFill>
              <a:srgbClr val="7F7F7F"/>
            </a:solidFill>
            <a:prstDash val="solid"/>
            <a:round/>
          </a:ln>
        </p:spPr>
      </p:sp>
      <p:sp>
        <p:nvSpPr>
          <p:cNvPr id="234" name="矩形"/>
          <p:cNvSpPr>
            <a:spLocks/>
          </p:cNvSpPr>
          <p:nvPr/>
        </p:nvSpPr>
        <p:spPr>
          <a:xfrm>
            <a:off x="637024" y="1350404"/>
            <a:ext cx="3416502" cy="43776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lvl="1" indent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投标人在报名及上传资质后，招标人便可审核资质。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  <a:p>
            <a:pPr marL="0" lvl="1" indent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招标人在采购项目流程页面上方进度条中点击“资质审核”，打开审核记录列表，在“待审核”选项中逐条执行“审核”操作。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  <a:p>
            <a:pPr marL="0" lvl="1" indent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审核过程是对投标人上传的文件逐项查看，根据项目要求判断是否通过审核，之后填写审核人信息，最后点击“确定”按钮。</a:t>
            </a:r>
            <a:endParaRPr lang="en-US" altLang="zh-CN" sz="1600" b="0" i="0" u="none" strike="noStrike" kern="1200" cap="none" spc="0" baseline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  <a:p>
            <a:pPr marL="0" lvl="1" indent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审核完成进入“已审核”选项，招标人也可以查看审核结果。</a:t>
            </a:r>
          </a:p>
        </p:txBody>
      </p:sp>
      <p:pic>
        <p:nvPicPr>
          <p:cNvPr id="235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873"/>
            <a:ext cx="2161309" cy="1074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526" y="1801446"/>
            <a:ext cx="8053874" cy="32551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3526" y="1790960"/>
            <a:ext cx="8053874" cy="32760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3526" y="1639277"/>
            <a:ext cx="7982039" cy="35794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4021" y="1638337"/>
            <a:ext cx="8032884" cy="358132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7055" y="1630801"/>
            <a:ext cx="6879081" cy="47130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4021" y="1639555"/>
            <a:ext cx="7971544" cy="35788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53525" y="1836783"/>
            <a:ext cx="8019867" cy="31844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53523" y="1714109"/>
            <a:ext cx="7982041" cy="342978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4020" y="1641492"/>
            <a:ext cx="8009372" cy="357501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64018" y="1627099"/>
            <a:ext cx="7971545" cy="36038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64015" y="1701637"/>
            <a:ext cx="7982039" cy="3454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64014" y="1675230"/>
            <a:ext cx="7980382" cy="35075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62356" y="1654704"/>
            <a:ext cx="8034549" cy="354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1318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D8D8D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矩形"/>
          <p:cNvSpPr>
            <a:spLocks/>
          </p:cNvSpPr>
          <p:nvPr/>
        </p:nvSpPr>
        <p:spPr>
          <a:xfrm>
            <a:off x="5765468" y="647699"/>
            <a:ext cx="802005" cy="4533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1200" cap="none" spc="0" baseline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竞价</a:t>
            </a:r>
            <a:endParaRPr lang="zh-CN" altLang="en-US" sz="1400" b="0" i="0" u="none" strike="noStrike" kern="1200" cap="none" spc="0" baseline="0">
              <a:solidFill>
                <a:srgbClr val="595959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</p:txBody>
      </p:sp>
      <p:sp>
        <p:nvSpPr>
          <p:cNvPr id="243" name="直线"/>
          <p:cNvSpPr>
            <a:spLocks/>
          </p:cNvSpPr>
          <p:nvPr/>
        </p:nvSpPr>
        <p:spPr>
          <a:xfrm>
            <a:off x="5457693" y="1307490"/>
            <a:ext cx="1415772" cy="0"/>
          </a:xfrm>
          <a:prstGeom prst="line">
            <a:avLst/>
          </a:prstGeom>
          <a:noFill/>
          <a:ln w="6350" cap="flat" cmpd="sng">
            <a:solidFill>
              <a:srgbClr val="7F7F7F"/>
            </a:solidFill>
            <a:prstDash val="solid"/>
            <a:round/>
          </a:ln>
        </p:spPr>
      </p:sp>
      <p:sp>
        <p:nvSpPr>
          <p:cNvPr id="244" name="矩形"/>
          <p:cNvSpPr>
            <a:spLocks/>
          </p:cNvSpPr>
          <p:nvPr/>
        </p:nvSpPr>
        <p:spPr>
          <a:xfrm>
            <a:off x="581889" y="1505616"/>
            <a:ext cx="11107347" cy="46038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 dirty="0" smtClean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在</a:t>
            </a:r>
            <a:r>
              <a:rPr lang="zh-CN" altLang="en-US" sz="1800" b="0" i="0" u="none" strike="noStrike" kern="1200" cap="none" spc="0" baseline="0" dirty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采购项目流程页面上方进度条中点击“竞价</a:t>
            </a:r>
            <a:r>
              <a:rPr lang="en-US" altLang="zh-CN" sz="1800" b="0" i="0" u="none" strike="noStrike" kern="1200" cap="none" spc="0" baseline="0" dirty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”</a:t>
            </a:r>
            <a:r>
              <a:rPr lang="zh-CN" altLang="en-US" sz="1800" b="0" i="0" u="none" strike="noStrike" kern="1200" cap="none" spc="0" baseline="0" dirty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，进入“竞价结果列表”页面。</a:t>
            </a:r>
            <a:endParaRPr lang="zh-CN" altLang="en-US" sz="2000" b="0" i="0" u="none" strike="noStrike" kern="1200" cap="none" spc="0" baseline="0" dirty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</p:txBody>
      </p:sp>
      <p:pic>
        <p:nvPicPr>
          <p:cNvPr id="245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873"/>
            <a:ext cx="2161309" cy="1074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13" y="2274531"/>
            <a:ext cx="11133574" cy="38561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89" y="2314794"/>
            <a:ext cx="11160023" cy="382296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750" y="2274531"/>
            <a:ext cx="11192500" cy="26290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4069" y="2214889"/>
            <a:ext cx="8563863" cy="391580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2335" y="2238830"/>
            <a:ext cx="7947331" cy="40052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379" y="2164123"/>
            <a:ext cx="10513243" cy="417679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6548" y="2102693"/>
            <a:ext cx="10178904" cy="4277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6448" y="2181944"/>
            <a:ext cx="10559105" cy="414114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9213" y="2256707"/>
            <a:ext cx="11133574" cy="3664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3149" y="2161848"/>
            <a:ext cx="10685702" cy="426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5239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D8D8D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矩形"/>
          <p:cNvSpPr>
            <a:spLocks/>
          </p:cNvSpPr>
          <p:nvPr/>
        </p:nvSpPr>
        <p:spPr>
          <a:xfrm>
            <a:off x="5459776" y="647699"/>
            <a:ext cx="1411605" cy="4533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1200" cap="none" spc="0" baseline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成交公示</a:t>
            </a:r>
            <a:endParaRPr lang="zh-CN" altLang="en-US" sz="1400" b="0" i="0" u="none" strike="noStrike" kern="1200" cap="none" spc="0" baseline="0">
              <a:solidFill>
                <a:srgbClr val="595959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</p:txBody>
      </p:sp>
      <p:sp>
        <p:nvSpPr>
          <p:cNvPr id="258" name="直线"/>
          <p:cNvSpPr>
            <a:spLocks/>
          </p:cNvSpPr>
          <p:nvPr/>
        </p:nvSpPr>
        <p:spPr>
          <a:xfrm>
            <a:off x="5457692" y="1307490"/>
            <a:ext cx="1415772" cy="0"/>
          </a:xfrm>
          <a:prstGeom prst="line">
            <a:avLst/>
          </a:prstGeom>
          <a:noFill/>
          <a:ln w="6350" cap="flat" cmpd="sng">
            <a:solidFill>
              <a:srgbClr val="7F7F7F"/>
            </a:solidFill>
            <a:prstDash val="solid"/>
            <a:round/>
          </a:ln>
        </p:spPr>
      </p:sp>
      <p:sp>
        <p:nvSpPr>
          <p:cNvPr id="259" name="矩形"/>
          <p:cNvSpPr>
            <a:spLocks/>
          </p:cNvSpPr>
          <p:nvPr/>
        </p:nvSpPr>
        <p:spPr>
          <a:xfrm>
            <a:off x="732717" y="1505616"/>
            <a:ext cx="11107346" cy="4914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竞价结束后，在采购项目流程页面上方进度条中点击“成交公示”，进入“成交公示”页面。</a:t>
            </a:r>
            <a:endParaRPr lang="zh-CN" altLang="en-US" sz="2000" b="0" i="0" u="none" strike="noStrike" kern="1200" cap="none" spc="0" baseline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</p:txBody>
      </p:sp>
      <p:pic>
        <p:nvPicPr>
          <p:cNvPr id="260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873"/>
            <a:ext cx="2161309" cy="1074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48" y="2195231"/>
            <a:ext cx="11244105" cy="34317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48" y="2195231"/>
            <a:ext cx="11244105" cy="350792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948" y="2195231"/>
            <a:ext cx="11244105" cy="346287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314" y="2195230"/>
            <a:ext cx="10765372" cy="45584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963" y="2199045"/>
            <a:ext cx="10618074" cy="45513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1033" y="2199044"/>
            <a:ext cx="10669935" cy="45513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947" y="2191975"/>
            <a:ext cx="11244106" cy="43570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7807" y="2195787"/>
            <a:ext cx="11196387" cy="380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0918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D8D8D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矩形"/>
          <p:cNvSpPr>
            <a:spLocks/>
          </p:cNvSpPr>
          <p:nvPr/>
        </p:nvSpPr>
        <p:spPr>
          <a:xfrm>
            <a:off x="5303801" y="647699"/>
            <a:ext cx="1723549" cy="46166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1200" cap="none" spc="0" baseline="0" dirty="0" smtClean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成交</a:t>
            </a:r>
            <a:r>
              <a:rPr lang="zh-CN" altLang="en-US" sz="24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通知书</a:t>
            </a:r>
            <a:endParaRPr lang="zh-CN" altLang="en-US" sz="1400" b="0" i="0" u="none" strike="noStrike" kern="1200" cap="none" spc="0" baseline="0" dirty="0">
              <a:solidFill>
                <a:srgbClr val="595959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</p:txBody>
      </p:sp>
      <p:sp>
        <p:nvSpPr>
          <p:cNvPr id="258" name="直线"/>
          <p:cNvSpPr>
            <a:spLocks/>
          </p:cNvSpPr>
          <p:nvPr/>
        </p:nvSpPr>
        <p:spPr>
          <a:xfrm flipV="1">
            <a:off x="5303801" y="1300989"/>
            <a:ext cx="1723549" cy="17387"/>
          </a:xfrm>
          <a:prstGeom prst="line">
            <a:avLst/>
          </a:prstGeom>
          <a:noFill/>
          <a:ln w="6350" cap="flat" cmpd="sng">
            <a:solidFill>
              <a:srgbClr val="7F7F7F"/>
            </a:solidFill>
            <a:prstDash val="solid"/>
            <a:round/>
          </a:ln>
        </p:spPr>
      </p:sp>
      <p:sp>
        <p:nvSpPr>
          <p:cNvPr id="259" name="矩形"/>
          <p:cNvSpPr>
            <a:spLocks/>
          </p:cNvSpPr>
          <p:nvPr/>
        </p:nvSpPr>
        <p:spPr>
          <a:xfrm>
            <a:off x="732717" y="1505616"/>
            <a:ext cx="11107346" cy="507831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 dirty="0" smtClean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在公示期结束之后</a:t>
            </a:r>
            <a:r>
              <a:rPr lang="zh-CN" altLang="en-US" sz="1800" b="0" i="0" u="none" strike="noStrike" kern="1200" cap="none" spc="0" baseline="0" dirty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，在采购项目流程页面上方进度条中点击</a:t>
            </a:r>
            <a:r>
              <a:rPr lang="zh-CN" altLang="en-US" sz="1800" b="0" i="0" u="none" strike="noStrike" kern="1200" cap="none" spc="0" baseline="0" dirty="0" smtClean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“成交通知书”</a:t>
            </a:r>
            <a:r>
              <a:rPr lang="zh-CN" altLang="en-US" sz="1800" b="0" i="0" u="none" strike="noStrike" kern="1200" cap="none" spc="0" baseline="0" dirty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，进入</a:t>
            </a:r>
            <a:r>
              <a:rPr lang="zh-CN" altLang="en-US" sz="1800" b="0" i="0" u="none" strike="noStrike" kern="1200" cap="none" spc="0" baseline="0" dirty="0" smtClean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“成交通知书”</a:t>
            </a:r>
            <a:r>
              <a:rPr lang="zh-CN" altLang="en-US" sz="1800" b="0" i="0" u="none" strike="noStrike" kern="1200" cap="none" spc="0" baseline="0" dirty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页面。</a:t>
            </a:r>
            <a:endParaRPr lang="zh-CN" altLang="en-US" sz="2000" b="0" i="0" u="none" strike="noStrike" kern="1200" cap="none" spc="0" baseline="0" dirty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</p:txBody>
      </p:sp>
      <p:pic>
        <p:nvPicPr>
          <p:cNvPr id="260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873"/>
            <a:ext cx="2161309" cy="1074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40" y="2178915"/>
            <a:ext cx="11339320" cy="35317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40" y="2178915"/>
            <a:ext cx="11339320" cy="37325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2289" y="2180837"/>
            <a:ext cx="9587422" cy="427439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6883" y="2178915"/>
            <a:ext cx="9558234" cy="427631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436" y="2178915"/>
            <a:ext cx="11399129" cy="445872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388" y="2178915"/>
            <a:ext cx="11369225" cy="359433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388" y="2189800"/>
            <a:ext cx="11369225" cy="395554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418" y="2189799"/>
            <a:ext cx="10881165" cy="432979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30994" y="2054424"/>
            <a:ext cx="3469162" cy="460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4404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D8D8D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矩形"/>
          <p:cNvSpPr>
            <a:spLocks/>
          </p:cNvSpPr>
          <p:nvPr/>
        </p:nvSpPr>
        <p:spPr>
          <a:xfrm>
            <a:off x="5457692" y="647699"/>
            <a:ext cx="1411605" cy="4533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1200" cap="none" spc="0" baseline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签署合同</a:t>
            </a:r>
            <a:endParaRPr lang="zh-CN" altLang="en-US" sz="1400" b="0" i="0" u="none" strike="noStrike" kern="1200" cap="none" spc="0" baseline="0">
              <a:solidFill>
                <a:srgbClr val="595959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</p:txBody>
      </p:sp>
      <p:sp>
        <p:nvSpPr>
          <p:cNvPr id="278" name="直线"/>
          <p:cNvSpPr>
            <a:spLocks/>
          </p:cNvSpPr>
          <p:nvPr/>
        </p:nvSpPr>
        <p:spPr>
          <a:xfrm>
            <a:off x="5457693" y="1307490"/>
            <a:ext cx="1415772" cy="0"/>
          </a:xfrm>
          <a:prstGeom prst="line">
            <a:avLst/>
          </a:prstGeom>
          <a:noFill/>
          <a:ln w="6350" cap="flat" cmpd="sng">
            <a:solidFill>
              <a:srgbClr val="7F7F7F"/>
            </a:solidFill>
            <a:prstDash val="solid"/>
            <a:round/>
          </a:ln>
        </p:spPr>
      </p:sp>
      <p:sp>
        <p:nvSpPr>
          <p:cNvPr id="279" name="矩形"/>
          <p:cNvSpPr>
            <a:spLocks/>
          </p:cNvSpPr>
          <p:nvPr/>
        </p:nvSpPr>
        <p:spPr>
          <a:xfrm>
            <a:off x="743601" y="1332006"/>
            <a:ext cx="11107346" cy="4914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 dirty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招标人在发布成交公示之后，在采购项目流程页面上方进度条中点击“签署合同</a:t>
            </a:r>
            <a:r>
              <a:rPr lang="en-US" altLang="zh-CN" sz="1800" b="0" i="0" u="none" strike="noStrike" kern="1200" cap="none" spc="0" baseline="0" dirty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”</a:t>
            </a:r>
            <a:r>
              <a:rPr lang="zh-CN" altLang="en-US" sz="1800" b="0" i="0" u="none" strike="noStrike" kern="1200" cap="none" spc="0" baseline="0" dirty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，进入“合同列表”页面。</a:t>
            </a:r>
            <a:endParaRPr lang="zh-CN" altLang="en-US" sz="2000" b="0" i="0" u="none" strike="noStrike" kern="1200" cap="none" spc="0" baseline="0" dirty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</p:txBody>
      </p:sp>
      <p:pic>
        <p:nvPicPr>
          <p:cNvPr id="280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873"/>
            <a:ext cx="2161309" cy="1074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284" name="矩形"/>
          <p:cNvSpPr>
            <a:spLocks/>
          </p:cNvSpPr>
          <p:nvPr/>
        </p:nvSpPr>
        <p:spPr>
          <a:xfrm>
            <a:off x="609820" y="1814993"/>
            <a:ext cx="11107347" cy="4914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1200" cap="none" spc="0" baseline="0" dirty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合同需招标人与成交的投标人签署并盖章之后，扫描成</a:t>
            </a:r>
            <a:r>
              <a:rPr lang="en-US" altLang="zh-CN" sz="1800" b="0" i="0" u="none" strike="noStrike" kern="1200" cap="none" spc="0" baseline="0" dirty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PDF</a:t>
            </a:r>
            <a:r>
              <a:rPr lang="zh-CN" altLang="en-US" sz="1800" b="0" i="0" u="none" strike="noStrike" kern="1200" cap="none" spc="0" baseline="0" dirty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文档，由任意一方上传，另一方确定即可。</a:t>
            </a:r>
            <a:endParaRPr lang="zh-CN" altLang="en-US" sz="2000" b="0" i="0" u="none" strike="noStrike" kern="1200" cap="none" spc="0" baseline="0" dirty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09" y="2461265"/>
            <a:ext cx="11018983" cy="406898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743" y="2461264"/>
            <a:ext cx="10926514" cy="406898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662" y="2461263"/>
            <a:ext cx="10306677" cy="406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4384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0"/>
      <p:bldP spid="28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D8D8D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矩形"/>
          <p:cNvSpPr>
            <a:spLocks/>
          </p:cNvSpPr>
          <p:nvPr/>
        </p:nvSpPr>
        <p:spPr>
          <a:xfrm>
            <a:off x="5765468" y="647699"/>
            <a:ext cx="802005" cy="4533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1200" cap="none" spc="0" baseline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完成</a:t>
            </a:r>
            <a:endParaRPr lang="zh-CN" altLang="en-US" sz="1400" b="0" i="0" u="none" strike="noStrike" kern="1200" cap="none" spc="0" baseline="0">
              <a:solidFill>
                <a:srgbClr val="595959"/>
              </a:solidFill>
              <a:latin typeface="Arial" pitchFamily="34" charset="0"/>
              <a:ea typeface="Meiryo UI" pitchFamily="34" charset="-128"/>
              <a:cs typeface="Arial" pitchFamily="34" charset="0"/>
            </a:endParaRPr>
          </a:p>
        </p:txBody>
      </p:sp>
      <p:sp>
        <p:nvSpPr>
          <p:cNvPr id="293" name="直线"/>
          <p:cNvSpPr>
            <a:spLocks/>
          </p:cNvSpPr>
          <p:nvPr/>
        </p:nvSpPr>
        <p:spPr>
          <a:xfrm>
            <a:off x="5457693" y="1307490"/>
            <a:ext cx="1415772" cy="0"/>
          </a:xfrm>
          <a:prstGeom prst="line">
            <a:avLst/>
          </a:prstGeom>
          <a:noFill/>
          <a:ln w="6350" cap="flat" cmpd="sng">
            <a:solidFill>
              <a:srgbClr val="7F7F7F"/>
            </a:solidFill>
            <a:prstDash val="solid"/>
            <a:round/>
          </a:ln>
        </p:spPr>
      </p:sp>
      <p:sp>
        <p:nvSpPr>
          <p:cNvPr id="294" name="矩形"/>
          <p:cNvSpPr>
            <a:spLocks/>
          </p:cNvSpPr>
          <p:nvPr/>
        </p:nvSpPr>
        <p:spPr>
          <a:xfrm>
            <a:off x="1514716" y="1505616"/>
            <a:ext cx="3942977" cy="46038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Calibri" charset="0"/>
                <a:cs typeface="Calibri" charset="0"/>
              </a:rPr>
              <a:t>“签署合同”</a:t>
            </a:r>
            <a:r>
              <a:rPr lang="zh-CN" altLang="en-US" sz="1800" b="0" i="0" u="none" strike="noStrike" kern="1200" cap="none" spc="0" baseline="0" dirty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完成后，采购项目完成。</a:t>
            </a:r>
            <a:endParaRPr lang="zh-CN" altLang="en-US" sz="2000" b="0" i="0" u="none" strike="noStrike" kern="1200" cap="none" spc="0" baseline="0" dirty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</p:txBody>
      </p:sp>
      <p:pic>
        <p:nvPicPr>
          <p:cNvPr id="295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873"/>
            <a:ext cx="2161309" cy="1074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71" y="2053086"/>
            <a:ext cx="11366059" cy="413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0318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D8D8D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组合"/>
          <p:cNvGrpSpPr>
            <a:grpSpLocks/>
          </p:cNvGrpSpPr>
          <p:nvPr/>
        </p:nvGrpSpPr>
        <p:grpSpPr>
          <a:xfrm>
            <a:off x="4340543" y="2500627"/>
            <a:ext cx="3510915" cy="1503978"/>
            <a:chOff x="4340543" y="2500627"/>
            <a:chExt cx="3510915" cy="1503978"/>
          </a:xfrm>
        </p:grpSpPr>
        <p:sp>
          <p:nvSpPr>
            <p:cNvPr id="299" name="矩形"/>
            <p:cNvSpPr>
              <a:spLocks/>
            </p:cNvSpPr>
            <p:nvPr/>
          </p:nvSpPr>
          <p:spPr>
            <a:xfrm>
              <a:off x="4895861" y="3617891"/>
              <a:ext cx="2392045" cy="386715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none" lIns="91440" tIns="45720" rIns="91440" bIns="45720" anchor="t" anchorCtr="0">
              <a:prstTxWarp prst="textNoShape">
                <a:avLst/>
              </a:prstTxWarp>
              <a:sp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2000" b="0" i="0" u="none" strike="noStrike" kern="1200" cap="none" spc="600" baseline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  <a:cs typeface="Calibri" charset="0"/>
                </a:rPr>
                <a:t>THANK YOU</a:t>
              </a:r>
              <a:endParaRPr lang="zh-CN" altLang="en-US" sz="2000" b="0" i="0" u="none" strike="noStrike" kern="1200" cap="none" spc="600" baseline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  <a:cs typeface="Calibri" charset="0"/>
              </a:endParaRPr>
            </a:p>
          </p:txBody>
        </p:sp>
        <p:sp>
          <p:nvSpPr>
            <p:cNvPr id="300" name="矩形"/>
            <p:cNvSpPr>
              <a:spLocks/>
            </p:cNvSpPr>
            <p:nvPr/>
          </p:nvSpPr>
          <p:spPr>
            <a:xfrm>
              <a:off x="4340543" y="2500627"/>
              <a:ext cx="3510915" cy="996315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none" lIns="91440" tIns="45720" rIns="91440" bIns="45720" anchor="t" anchorCtr="0">
              <a:prstTxWarp prst="textNoShape">
                <a:avLst/>
              </a:prstTxWarp>
              <a:sp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6000" b="1" i="0" u="none" strike="noStrike" kern="1200" cap="none" spc="600" baseline="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  <a:cs typeface="Calibri" charset="0"/>
                </a:rPr>
                <a:t>谢谢大家</a:t>
              </a:r>
            </a:p>
          </p:txBody>
        </p:sp>
      </p:grpSp>
      <p:pic>
        <p:nvPicPr>
          <p:cNvPr id="302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873"/>
            <a:ext cx="2161309" cy="1074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303" name="矩形"/>
          <p:cNvSpPr>
            <a:spLocks/>
          </p:cNvSpPr>
          <p:nvPr/>
        </p:nvSpPr>
        <p:spPr>
          <a:xfrm>
            <a:off x="4124509" y="4635316"/>
            <a:ext cx="3942976" cy="63436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0" i="0" u="none" strike="noStrike" kern="1200" cap="none" spc="0" baseline="0" dirty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客服电话：</a:t>
            </a:r>
            <a:r>
              <a:rPr lang="en-US" altLang="zh-CN" sz="2400" b="0" i="0" u="none" strike="noStrike" kern="1200" cap="none" spc="0" baseline="0" dirty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17797661558</a:t>
            </a:r>
            <a:endParaRPr lang="zh-CN" altLang="en-US" sz="2800" b="0" i="0" u="none" strike="noStrike" kern="1200" cap="none" spc="0" baseline="0" dirty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97371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" grpId="0" animBg="1"/>
      <p:bldP spid="30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D8D8D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"/>
          <p:cNvPicPr>
            <a:picLocks noChangeAspect="1"/>
          </p:cNvPicPr>
          <p:nvPr/>
        </p:nvPicPr>
        <p:blipFill>
          <a:blip r:embed="rId3" cstate="print">
            <a:grayscl/>
          </a:blip>
          <a:srcRect l="185" t="13865" r="-185" b="11980"/>
          <a:stretch>
            <a:fillRect/>
          </a:stretch>
        </p:blipFill>
        <p:spPr>
          <a:xfrm>
            <a:off x="1" y="2423884"/>
            <a:ext cx="4038600" cy="193491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41" name="矩形"/>
          <p:cNvSpPr>
            <a:spLocks/>
          </p:cNvSpPr>
          <p:nvPr/>
        </p:nvSpPr>
        <p:spPr>
          <a:xfrm rot="2700000">
            <a:off x="3365391" y="2707247"/>
            <a:ext cx="1368193" cy="1368193"/>
          </a:xfrm>
          <a:prstGeom prst="rect">
            <a:avLst/>
          </a:prstGeom>
          <a:solidFill>
            <a:srgbClr val="7F7F7F"/>
          </a:solidFill>
          <a:ln w="12700" cap="flat" cmpd="sng">
            <a:noFill/>
            <a:prstDash val="solid"/>
            <a:round/>
          </a:ln>
        </p:spPr>
      </p:sp>
      <p:sp>
        <p:nvSpPr>
          <p:cNvPr id="42" name="矩形"/>
          <p:cNvSpPr>
            <a:spLocks/>
          </p:cNvSpPr>
          <p:nvPr/>
        </p:nvSpPr>
        <p:spPr>
          <a:xfrm rot="2700000">
            <a:off x="4569440" y="4046923"/>
            <a:ext cx="370727" cy="370728"/>
          </a:xfrm>
          <a:prstGeom prst="rect">
            <a:avLst/>
          </a:prstGeom>
          <a:solidFill>
            <a:srgbClr val="7F7F7F"/>
          </a:solidFill>
          <a:ln w="12700" cap="flat" cmpd="sng">
            <a:noFill/>
            <a:prstDash val="solid"/>
            <a:round/>
          </a:ln>
        </p:spPr>
      </p:sp>
      <p:sp>
        <p:nvSpPr>
          <p:cNvPr id="43" name="矩形"/>
          <p:cNvSpPr>
            <a:spLocks/>
          </p:cNvSpPr>
          <p:nvPr/>
        </p:nvSpPr>
        <p:spPr>
          <a:xfrm rot="2700000">
            <a:off x="5240973" y="4003712"/>
            <a:ext cx="181544" cy="181544"/>
          </a:xfrm>
          <a:prstGeom prst="rect">
            <a:avLst/>
          </a:prstGeom>
          <a:solidFill>
            <a:srgbClr val="7F7F7F"/>
          </a:solidFill>
          <a:ln w="12700" cap="flat" cmpd="sng">
            <a:noFill/>
            <a:prstDash val="solid"/>
            <a:round/>
          </a:ln>
        </p:spPr>
      </p:sp>
      <p:sp>
        <p:nvSpPr>
          <p:cNvPr id="44" name="矩形"/>
          <p:cNvSpPr>
            <a:spLocks/>
          </p:cNvSpPr>
          <p:nvPr/>
        </p:nvSpPr>
        <p:spPr>
          <a:xfrm>
            <a:off x="3070710" y="2934380"/>
            <a:ext cx="1963492" cy="11772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0" i="0" u="none" strike="noStrike" kern="1200" cap="none" spc="0" baseline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cs typeface="Calibri" charset="0"/>
              </a:rPr>
              <a:t>PART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0" i="0" u="none" strike="noStrike" kern="1200" cap="none" spc="0" baseline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cs typeface="Calibri" charset="0"/>
              </a:rPr>
              <a:t>01</a:t>
            </a:r>
            <a:endParaRPr lang="zh-CN" altLang="en-US" sz="3600" b="0" i="0" u="none" strike="noStrike" kern="1200" cap="none" spc="0" baseline="0">
              <a:solidFill>
                <a:srgbClr val="262626"/>
              </a:solidFill>
              <a:latin typeface="微软雅黑" pitchFamily="34" charset="-122"/>
              <a:ea typeface="微软雅黑" pitchFamily="34" charset="-122"/>
              <a:cs typeface="Calibri" charset="0"/>
            </a:endParaRPr>
          </a:p>
        </p:txBody>
      </p:sp>
      <p:sp>
        <p:nvSpPr>
          <p:cNvPr id="45" name="直线"/>
          <p:cNvSpPr>
            <a:spLocks/>
          </p:cNvSpPr>
          <p:nvPr/>
        </p:nvSpPr>
        <p:spPr>
          <a:xfrm>
            <a:off x="5016947" y="3391343"/>
            <a:ext cx="7175053" cy="0"/>
          </a:xfrm>
          <a:prstGeom prst="line">
            <a:avLst/>
          </a:prstGeom>
          <a:noFill/>
          <a:ln w="6350" cap="flat" cmpd="sng">
            <a:solidFill>
              <a:srgbClr val="444444"/>
            </a:solidFill>
            <a:prstDash val="solid"/>
            <a:round/>
          </a:ln>
        </p:spPr>
      </p:sp>
      <p:pic>
        <p:nvPicPr>
          <p:cNvPr id="46" name="图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9873"/>
            <a:ext cx="2161309" cy="1074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47" name="矩形"/>
          <p:cNvSpPr>
            <a:spLocks/>
          </p:cNvSpPr>
          <p:nvPr/>
        </p:nvSpPr>
        <p:spPr>
          <a:xfrm>
            <a:off x="5719347" y="2647978"/>
            <a:ext cx="1818005" cy="57721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1" i="0" u="none" strike="noStrike" kern="1200" cap="none" spc="0" baseline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用户登录</a:t>
            </a:r>
          </a:p>
        </p:txBody>
      </p:sp>
    </p:spTree>
    <p:extLst>
      <p:ext uri="{BB962C8B-B14F-4D97-AF65-F5344CB8AC3E}">
        <p14:creationId xmlns:p14="http://schemas.microsoft.com/office/powerpoint/2010/main" val="15701416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D8D8D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"/>
          <p:cNvSpPr>
            <a:spLocks/>
          </p:cNvSpPr>
          <p:nvPr/>
        </p:nvSpPr>
        <p:spPr>
          <a:xfrm>
            <a:off x="5457693" y="583548"/>
            <a:ext cx="1411605" cy="4533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1200" cap="none" spc="0" baseline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用户登录</a:t>
            </a:r>
          </a:p>
        </p:txBody>
      </p:sp>
      <p:sp>
        <p:nvSpPr>
          <p:cNvPr id="51" name="直线"/>
          <p:cNvSpPr>
            <a:spLocks/>
          </p:cNvSpPr>
          <p:nvPr/>
        </p:nvSpPr>
        <p:spPr>
          <a:xfrm>
            <a:off x="4971959" y="1087321"/>
            <a:ext cx="2324100" cy="0"/>
          </a:xfrm>
          <a:prstGeom prst="line">
            <a:avLst/>
          </a:prstGeom>
          <a:noFill/>
          <a:ln w="6350" cap="flat" cmpd="sng">
            <a:solidFill>
              <a:srgbClr val="7F7F7F"/>
            </a:solidFill>
            <a:prstDash val="solid"/>
            <a:round/>
          </a:ln>
        </p:spPr>
      </p:sp>
      <p:sp>
        <p:nvSpPr>
          <p:cNvPr id="52" name="矩形"/>
          <p:cNvSpPr>
            <a:spLocks/>
          </p:cNvSpPr>
          <p:nvPr/>
        </p:nvSpPr>
        <p:spPr>
          <a:xfrm>
            <a:off x="1080654" y="1448258"/>
            <a:ext cx="6925912" cy="5676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45720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用户登录分为两种模式，账号登录和证书登录，目前采用账号登录。</a:t>
            </a:r>
          </a:p>
        </p:txBody>
      </p:sp>
      <p:sp>
        <p:nvSpPr>
          <p:cNvPr id="53" name="矩形"/>
          <p:cNvSpPr>
            <a:spLocks/>
          </p:cNvSpPr>
          <p:nvPr/>
        </p:nvSpPr>
        <p:spPr>
          <a:xfrm>
            <a:off x="1080654" y="2321001"/>
            <a:ext cx="1106805" cy="35813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Calibri" charset="0"/>
                <a:sym typeface="方正姚体" pitchFamily="2" charset="-122"/>
              </a:rPr>
              <a:t>账号登录</a:t>
            </a:r>
            <a:endParaRPr lang="zh-CN" altLang="en-US" sz="1800" b="0" i="0" u="none" strike="noStrike" kern="1200" cap="none" spc="0" baseline="0">
              <a:solidFill>
                <a:srgbClr val="595959"/>
              </a:solidFill>
              <a:latin typeface="Calibri" charset="0"/>
              <a:ea typeface="宋体" charset="0"/>
              <a:cs typeface="Calibri" charset="0"/>
            </a:endParaRPr>
          </a:p>
        </p:txBody>
      </p:sp>
      <p:pic>
        <p:nvPicPr>
          <p:cNvPr id="54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873"/>
            <a:ext cx="2161309" cy="1074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55" name="图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6747" y="2263757"/>
            <a:ext cx="5598505" cy="450096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5407856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D8D8D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"/>
          <p:cNvSpPr>
            <a:spLocks/>
          </p:cNvSpPr>
          <p:nvPr/>
        </p:nvSpPr>
        <p:spPr>
          <a:xfrm>
            <a:off x="5457693" y="583548"/>
            <a:ext cx="1411605" cy="4533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1200" cap="none" spc="0" baseline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用户登录</a:t>
            </a:r>
          </a:p>
        </p:txBody>
      </p:sp>
      <p:sp>
        <p:nvSpPr>
          <p:cNvPr id="59" name="直线"/>
          <p:cNvSpPr>
            <a:spLocks/>
          </p:cNvSpPr>
          <p:nvPr/>
        </p:nvSpPr>
        <p:spPr>
          <a:xfrm>
            <a:off x="4971959" y="1087321"/>
            <a:ext cx="2324100" cy="0"/>
          </a:xfrm>
          <a:prstGeom prst="line">
            <a:avLst/>
          </a:prstGeom>
          <a:noFill/>
          <a:ln w="6350" cap="flat" cmpd="sng">
            <a:solidFill>
              <a:srgbClr val="7F7F7F"/>
            </a:solidFill>
            <a:prstDash val="solid"/>
            <a:round/>
          </a:ln>
        </p:spPr>
      </p:sp>
      <p:sp>
        <p:nvSpPr>
          <p:cNvPr id="60" name="矩形"/>
          <p:cNvSpPr>
            <a:spLocks/>
          </p:cNvSpPr>
          <p:nvPr/>
        </p:nvSpPr>
        <p:spPr>
          <a:xfrm>
            <a:off x="1289993" y="1643114"/>
            <a:ext cx="8643876" cy="51180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45720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0" baseline="0" dirty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采用证书登录</a:t>
            </a:r>
            <a:r>
              <a:rPr lang="zh-CN" altLang="en-US" sz="1600" b="0" i="0" u="none" strike="noStrike" kern="1200" cap="none" spc="0" baseline="0" dirty="0" smtClean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方式</a:t>
            </a:r>
            <a:endParaRPr lang="zh-CN" altLang="en-US" sz="1600" b="0" i="0" u="none" strike="noStrike" kern="1200" cap="none" spc="0" baseline="0" dirty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</p:txBody>
      </p:sp>
      <p:pic>
        <p:nvPicPr>
          <p:cNvPr id="61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873"/>
            <a:ext cx="2161309" cy="1074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62" name="矩形"/>
          <p:cNvSpPr>
            <a:spLocks/>
          </p:cNvSpPr>
          <p:nvPr/>
        </p:nvSpPr>
        <p:spPr>
          <a:xfrm>
            <a:off x="1174379" y="1441747"/>
            <a:ext cx="1106804" cy="35813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1" i="0" u="none" strike="noStrike" kern="1200" cap="none" spc="0" baseline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Calibri" charset="0"/>
                <a:sym typeface="方正姚体" pitchFamily="2" charset="-122"/>
              </a:rPr>
              <a:t>证书登录</a:t>
            </a:r>
            <a:endParaRPr lang="zh-CN" altLang="en-US" sz="1800" b="0" i="0" u="none" strike="noStrike" kern="1200" cap="none" spc="0" baseline="0">
              <a:solidFill>
                <a:srgbClr val="595959"/>
              </a:solidFill>
              <a:latin typeface="Calibri" charset="0"/>
              <a:ea typeface="宋体" charset="0"/>
              <a:cs typeface="Calibri" charset="0"/>
            </a:endParaRPr>
          </a:p>
        </p:txBody>
      </p:sp>
      <p:pic>
        <p:nvPicPr>
          <p:cNvPr id="63" name="图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8542" y="2356288"/>
            <a:ext cx="5354916" cy="4186026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5105481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D8D8D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"/>
          <p:cNvPicPr>
            <a:picLocks noChangeAspect="1"/>
          </p:cNvPicPr>
          <p:nvPr/>
        </p:nvPicPr>
        <p:blipFill>
          <a:blip r:embed="rId3" cstate="print">
            <a:grayscl/>
          </a:blip>
          <a:srcRect l="185" t="13865" r="-185" b="11980"/>
          <a:stretch>
            <a:fillRect/>
          </a:stretch>
        </p:blipFill>
        <p:spPr>
          <a:xfrm>
            <a:off x="1" y="2423884"/>
            <a:ext cx="4038600" cy="193491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67" name="矩形"/>
          <p:cNvSpPr>
            <a:spLocks/>
          </p:cNvSpPr>
          <p:nvPr/>
        </p:nvSpPr>
        <p:spPr>
          <a:xfrm rot="2700000">
            <a:off x="3365391" y="2707247"/>
            <a:ext cx="1368193" cy="1368193"/>
          </a:xfrm>
          <a:prstGeom prst="rect">
            <a:avLst/>
          </a:prstGeom>
          <a:solidFill>
            <a:srgbClr val="7F7F7F"/>
          </a:solidFill>
          <a:ln w="12700" cap="flat" cmpd="sng">
            <a:noFill/>
            <a:prstDash val="solid"/>
            <a:round/>
          </a:ln>
        </p:spPr>
      </p:sp>
      <p:sp>
        <p:nvSpPr>
          <p:cNvPr id="68" name="矩形"/>
          <p:cNvSpPr>
            <a:spLocks/>
          </p:cNvSpPr>
          <p:nvPr/>
        </p:nvSpPr>
        <p:spPr>
          <a:xfrm rot="2700000">
            <a:off x="4569440" y="4046923"/>
            <a:ext cx="370727" cy="370728"/>
          </a:xfrm>
          <a:prstGeom prst="rect">
            <a:avLst/>
          </a:prstGeom>
          <a:solidFill>
            <a:srgbClr val="7F7F7F"/>
          </a:solidFill>
          <a:ln w="12700" cap="flat" cmpd="sng">
            <a:noFill/>
            <a:prstDash val="solid"/>
            <a:round/>
          </a:ln>
        </p:spPr>
      </p:sp>
      <p:sp>
        <p:nvSpPr>
          <p:cNvPr id="69" name="矩形"/>
          <p:cNvSpPr>
            <a:spLocks/>
          </p:cNvSpPr>
          <p:nvPr/>
        </p:nvSpPr>
        <p:spPr>
          <a:xfrm rot="2700000">
            <a:off x="5240973" y="4003712"/>
            <a:ext cx="181544" cy="181544"/>
          </a:xfrm>
          <a:prstGeom prst="rect">
            <a:avLst/>
          </a:prstGeom>
          <a:solidFill>
            <a:srgbClr val="7F7F7F"/>
          </a:solidFill>
          <a:ln w="12700" cap="flat" cmpd="sng">
            <a:noFill/>
            <a:prstDash val="solid"/>
            <a:round/>
          </a:ln>
        </p:spPr>
      </p:sp>
      <p:sp>
        <p:nvSpPr>
          <p:cNvPr id="70" name="矩形"/>
          <p:cNvSpPr>
            <a:spLocks/>
          </p:cNvSpPr>
          <p:nvPr/>
        </p:nvSpPr>
        <p:spPr>
          <a:xfrm>
            <a:off x="3070710" y="2934380"/>
            <a:ext cx="1963492" cy="11772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0" i="0" u="none" strike="noStrike" kern="1200" cap="none" spc="0" baseline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cs typeface="Calibri" charset="0"/>
              </a:rPr>
              <a:t>PART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0" i="0" u="none" strike="noStrike" kern="1200" cap="none" spc="0" baseline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cs typeface="Calibri" charset="0"/>
              </a:rPr>
              <a:t>02</a:t>
            </a:r>
            <a:endParaRPr lang="zh-CN" altLang="en-US" sz="3600" b="0" i="0" u="none" strike="noStrike" kern="1200" cap="none" spc="0" baseline="0">
              <a:solidFill>
                <a:srgbClr val="262626"/>
              </a:solidFill>
              <a:latin typeface="微软雅黑" pitchFamily="34" charset="-122"/>
              <a:ea typeface="微软雅黑" pitchFamily="34" charset="-122"/>
              <a:cs typeface="Calibri" charset="0"/>
            </a:endParaRPr>
          </a:p>
        </p:txBody>
      </p:sp>
      <p:sp>
        <p:nvSpPr>
          <p:cNvPr id="71" name="直线"/>
          <p:cNvSpPr>
            <a:spLocks/>
          </p:cNvSpPr>
          <p:nvPr/>
        </p:nvSpPr>
        <p:spPr>
          <a:xfrm>
            <a:off x="5016947" y="3391343"/>
            <a:ext cx="7175053" cy="0"/>
          </a:xfrm>
          <a:prstGeom prst="line">
            <a:avLst/>
          </a:prstGeom>
          <a:noFill/>
          <a:ln w="6350" cap="flat" cmpd="sng">
            <a:solidFill>
              <a:srgbClr val="444444"/>
            </a:solidFill>
            <a:prstDash val="solid"/>
            <a:round/>
          </a:ln>
        </p:spPr>
      </p:sp>
      <p:sp>
        <p:nvSpPr>
          <p:cNvPr id="72" name="矩形"/>
          <p:cNvSpPr>
            <a:spLocks/>
          </p:cNvSpPr>
          <p:nvPr/>
        </p:nvSpPr>
        <p:spPr>
          <a:xfrm>
            <a:off x="5203373" y="2801566"/>
            <a:ext cx="2630805" cy="57721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1" i="0" u="none" strike="noStrike" kern="1200" cap="none" spc="0" baseline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系统功能说明</a:t>
            </a:r>
          </a:p>
        </p:txBody>
      </p:sp>
      <p:pic>
        <p:nvPicPr>
          <p:cNvPr id="73" name="图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9873"/>
            <a:ext cx="2161309" cy="1074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136642613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D8D8D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矩形"/>
          <p:cNvSpPr>
            <a:spLocks/>
          </p:cNvSpPr>
          <p:nvPr/>
        </p:nvSpPr>
        <p:spPr>
          <a:xfrm>
            <a:off x="5157933" y="374620"/>
            <a:ext cx="2021204" cy="4533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1200" cap="none" spc="0" baseline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系统功能说明</a:t>
            </a:r>
          </a:p>
        </p:txBody>
      </p:sp>
      <p:sp>
        <p:nvSpPr>
          <p:cNvPr id="307" name="直线"/>
          <p:cNvSpPr>
            <a:spLocks/>
          </p:cNvSpPr>
          <p:nvPr/>
        </p:nvSpPr>
        <p:spPr>
          <a:xfrm>
            <a:off x="4987205" y="878394"/>
            <a:ext cx="2324100" cy="0"/>
          </a:xfrm>
          <a:prstGeom prst="line">
            <a:avLst/>
          </a:prstGeom>
          <a:noFill/>
          <a:ln w="6350" cap="flat" cmpd="sng">
            <a:solidFill>
              <a:srgbClr val="7F7F7F"/>
            </a:solidFill>
            <a:prstDash val="solid"/>
            <a:round/>
          </a:ln>
        </p:spPr>
      </p:sp>
      <p:sp>
        <p:nvSpPr>
          <p:cNvPr id="308" name="矩形"/>
          <p:cNvSpPr>
            <a:spLocks/>
          </p:cNvSpPr>
          <p:nvPr/>
        </p:nvSpPr>
        <p:spPr>
          <a:xfrm>
            <a:off x="1567917" y="1243503"/>
            <a:ext cx="9056165" cy="44862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系统功能共有七个模块，如下图所示：</a:t>
            </a:r>
          </a:p>
        </p:txBody>
      </p:sp>
      <p:pic>
        <p:nvPicPr>
          <p:cNvPr id="309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873"/>
            <a:ext cx="2161309" cy="1074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grpSp>
        <p:nvGrpSpPr>
          <p:cNvPr id="2" name="组合 1"/>
          <p:cNvGrpSpPr/>
          <p:nvPr/>
        </p:nvGrpSpPr>
        <p:grpSpPr>
          <a:xfrm>
            <a:off x="218529" y="2051440"/>
            <a:ext cx="11754939" cy="3871763"/>
            <a:chOff x="218529" y="2051440"/>
            <a:chExt cx="11754939" cy="3871763"/>
          </a:xfrm>
        </p:grpSpPr>
        <p:sp>
          <p:nvSpPr>
            <p:cNvPr id="310" name="曲线"/>
            <p:cNvSpPr>
              <a:spLocks/>
            </p:cNvSpPr>
            <p:nvPr/>
          </p:nvSpPr>
          <p:spPr>
            <a:xfrm>
              <a:off x="6095998" y="2815446"/>
              <a:ext cx="5165911" cy="458841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0" y="14565"/>
                  </a:lnTo>
                  <a:lnTo>
                    <a:pt x="21599" y="14565"/>
                  </a:lnTo>
                  <a:lnTo>
                    <a:pt x="21599" y="21600"/>
                  </a:lnTo>
                </a:path>
              </a:pathLst>
            </a:custGeom>
            <a:noFill/>
            <a:ln w="12700" cap="flat" cmpd="sng">
              <a:solidFill>
                <a:srgbClr val="1C1C1C"/>
              </a:solidFill>
              <a:prstDash val="solid"/>
              <a:miter/>
            </a:ln>
          </p:spPr>
        </p:sp>
        <p:sp>
          <p:nvSpPr>
            <p:cNvPr id="311" name="曲线"/>
            <p:cNvSpPr>
              <a:spLocks/>
            </p:cNvSpPr>
            <p:nvPr/>
          </p:nvSpPr>
          <p:spPr>
            <a:xfrm>
              <a:off x="9494219" y="3985845"/>
              <a:ext cx="91440" cy="357614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</a:path>
              </a:pathLst>
            </a:custGeom>
            <a:noFill/>
            <a:ln w="12700" cap="flat" cmpd="sng">
              <a:solidFill>
                <a:srgbClr val="212121"/>
              </a:solidFill>
              <a:prstDash val="solid"/>
              <a:miter/>
            </a:ln>
          </p:spPr>
        </p:sp>
        <p:sp>
          <p:nvSpPr>
            <p:cNvPr id="312" name="曲线"/>
            <p:cNvSpPr>
              <a:spLocks/>
            </p:cNvSpPr>
            <p:nvPr/>
          </p:nvSpPr>
          <p:spPr>
            <a:xfrm>
              <a:off x="6095998" y="2815446"/>
              <a:ext cx="3443939" cy="458841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0" y="14565"/>
                  </a:lnTo>
                  <a:lnTo>
                    <a:pt x="21600" y="14565"/>
                  </a:lnTo>
                  <a:lnTo>
                    <a:pt x="21600" y="21600"/>
                  </a:lnTo>
                </a:path>
              </a:pathLst>
            </a:custGeom>
            <a:noFill/>
            <a:ln w="12700" cap="flat" cmpd="sng">
              <a:solidFill>
                <a:srgbClr val="1C1C1C"/>
              </a:solidFill>
              <a:prstDash val="solid"/>
              <a:miter/>
            </a:ln>
          </p:spPr>
        </p:sp>
        <p:sp>
          <p:nvSpPr>
            <p:cNvPr id="313" name="曲线"/>
            <p:cNvSpPr>
              <a:spLocks/>
            </p:cNvSpPr>
            <p:nvPr/>
          </p:nvSpPr>
          <p:spPr>
            <a:xfrm>
              <a:off x="7772249" y="3985845"/>
              <a:ext cx="91440" cy="357614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</a:path>
              </a:pathLst>
            </a:custGeom>
            <a:noFill/>
            <a:ln w="12700" cap="flat" cmpd="sng">
              <a:solidFill>
                <a:srgbClr val="212121"/>
              </a:solidFill>
              <a:prstDash val="solid"/>
              <a:miter/>
            </a:ln>
          </p:spPr>
        </p:sp>
        <p:sp>
          <p:nvSpPr>
            <p:cNvPr id="314" name="曲线"/>
            <p:cNvSpPr>
              <a:spLocks/>
            </p:cNvSpPr>
            <p:nvPr/>
          </p:nvSpPr>
          <p:spPr>
            <a:xfrm>
              <a:off x="6095998" y="2815446"/>
              <a:ext cx="1721969" cy="458841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0" y="14565"/>
                  </a:lnTo>
                  <a:lnTo>
                    <a:pt x="21600" y="14565"/>
                  </a:lnTo>
                  <a:lnTo>
                    <a:pt x="21600" y="21600"/>
                  </a:lnTo>
                </a:path>
              </a:pathLst>
            </a:custGeom>
            <a:noFill/>
            <a:ln w="12700" cap="flat" cmpd="sng">
              <a:solidFill>
                <a:srgbClr val="1C1C1C"/>
              </a:solidFill>
              <a:prstDash val="solid"/>
              <a:miter/>
            </a:ln>
          </p:spPr>
        </p:sp>
        <p:sp>
          <p:nvSpPr>
            <p:cNvPr id="315" name="曲线"/>
            <p:cNvSpPr>
              <a:spLocks/>
            </p:cNvSpPr>
            <p:nvPr/>
          </p:nvSpPr>
          <p:spPr>
            <a:xfrm>
              <a:off x="6050278" y="5055018"/>
              <a:ext cx="91440" cy="156628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</a:path>
              </a:pathLst>
            </a:custGeom>
            <a:noFill/>
            <a:ln w="12700" cap="flat" cmpd="sng">
              <a:solidFill>
                <a:srgbClr val="212121"/>
              </a:solidFill>
              <a:prstDash val="solid"/>
              <a:miter/>
            </a:ln>
          </p:spPr>
        </p:sp>
        <p:sp>
          <p:nvSpPr>
            <p:cNvPr id="316" name="曲线"/>
            <p:cNvSpPr>
              <a:spLocks/>
            </p:cNvSpPr>
            <p:nvPr/>
          </p:nvSpPr>
          <p:spPr>
            <a:xfrm>
              <a:off x="6050278" y="3985845"/>
              <a:ext cx="91440" cy="357614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</a:path>
              </a:pathLst>
            </a:custGeom>
            <a:noFill/>
            <a:ln w="12700" cap="flat" cmpd="sng">
              <a:solidFill>
                <a:srgbClr val="212121"/>
              </a:solidFill>
              <a:prstDash val="solid"/>
              <a:miter/>
            </a:ln>
          </p:spPr>
        </p:sp>
        <p:sp>
          <p:nvSpPr>
            <p:cNvPr id="317" name="曲线"/>
            <p:cNvSpPr>
              <a:spLocks/>
            </p:cNvSpPr>
            <p:nvPr/>
          </p:nvSpPr>
          <p:spPr>
            <a:xfrm>
              <a:off x="6050278" y="3117660"/>
              <a:ext cx="91440" cy="156627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</a:path>
              </a:pathLst>
            </a:custGeom>
            <a:noFill/>
            <a:ln w="12700" cap="flat" cmpd="sng">
              <a:solidFill>
                <a:srgbClr val="1C1C1C"/>
              </a:solidFill>
              <a:prstDash val="solid"/>
              <a:miter/>
            </a:ln>
          </p:spPr>
        </p:sp>
        <p:sp>
          <p:nvSpPr>
            <p:cNvPr id="318" name="曲线"/>
            <p:cNvSpPr>
              <a:spLocks/>
            </p:cNvSpPr>
            <p:nvPr/>
          </p:nvSpPr>
          <p:spPr>
            <a:xfrm>
              <a:off x="4374028" y="2815446"/>
              <a:ext cx="1721969" cy="458841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21600" y="0"/>
                  </a:moveTo>
                  <a:lnTo>
                    <a:pt x="21600" y="14565"/>
                  </a:lnTo>
                  <a:lnTo>
                    <a:pt x="0" y="14565"/>
                  </a:lnTo>
                  <a:lnTo>
                    <a:pt x="0" y="21600"/>
                  </a:lnTo>
                </a:path>
              </a:pathLst>
            </a:custGeom>
            <a:noFill/>
            <a:ln w="12700" cap="flat" cmpd="sng">
              <a:solidFill>
                <a:srgbClr val="1C1C1C"/>
              </a:solidFill>
              <a:prstDash val="solid"/>
              <a:miter/>
            </a:ln>
          </p:spPr>
        </p:sp>
        <p:sp>
          <p:nvSpPr>
            <p:cNvPr id="319" name="曲线"/>
            <p:cNvSpPr>
              <a:spLocks/>
            </p:cNvSpPr>
            <p:nvPr/>
          </p:nvSpPr>
          <p:spPr>
            <a:xfrm>
              <a:off x="2606337" y="5055018"/>
              <a:ext cx="91440" cy="156628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</a:path>
              </a:pathLst>
            </a:custGeom>
            <a:noFill/>
            <a:ln w="12700" cap="flat" cmpd="sng">
              <a:solidFill>
                <a:srgbClr val="212121"/>
              </a:solidFill>
              <a:prstDash val="solid"/>
              <a:miter/>
            </a:ln>
          </p:spPr>
        </p:sp>
        <p:sp>
          <p:nvSpPr>
            <p:cNvPr id="320" name="曲线"/>
            <p:cNvSpPr>
              <a:spLocks/>
            </p:cNvSpPr>
            <p:nvPr/>
          </p:nvSpPr>
          <p:spPr>
            <a:xfrm>
              <a:off x="2606337" y="3985845"/>
              <a:ext cx="91440" cy="357614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</a:path>
              </a:pathLst>
            </a:custGeom>
            <a:noFill/>
            <a:ln w="12700" cap="flat" cmpd="sng">
              <a:solidFill>
                <a:srgbClr val="212121"/>
              </a:solidFill>
              <a:prstDash val="solid"/>
              <a:miter/>
            </a:ln>
          </p:spPr>
        </p:sp>
        <p:sp>
          <p:nvSpPr>
            <p:cNvPr id="321" name="曲线"/>
            <p:cNvSpPr>
              <a:spLocks/>
            </p:cNvSpPr>
            <p:nvPr/>
          </p:nvSpPr>
          <p:spPr>
            <a:xfrm>
              <a:off x="2652057" y="2815446"/>
              <a:ext cx="3443939" cy="458841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21600" y="0"/>
                  </a:moveTo>
                  <a:lnTo>
                    <a:pt x="21600" y="14565"/>
                  </a:lnTo>
                  <a:lnTo>
                    <a:pt x="0" y="14565"/>
                  </a:lnTo>
                  <a:lnTo>
                    <a:pt x="0" y="21600"/>
                  </a:lnTo>
                </a:path>
              </a:pathLst>
            </a:custGeom>
            <a:noFill/>
            <a:ln w="12700" cap="flat" cmpd="sng">
              <a:solidFill>
                <a:srgbClr val="1C1C1C"/>
              </a:solidFill>
              <a:prstDash val="solid"/>
              <a:miter/>
            </a:ln>
          </p:spPr>
        </p:sp>
        <p:sp>
          <p:nvSpPr>
            <p:cNvPr id="322" name="曲线"/>
            <p:cNvSpPr>
              <a:spLocks/>
            </p:cNvSpPr>
            <p:nvPr/>
          </p:nvSpPr>
          <p:spPr>
            <a:xfrm>
              <a:off x="930087" y="2815446"/>
              <a:ext cx="5165910" cy="458841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21600" y="0"/>
                  </a:moveTo>
                  <a:lnTo>
                    <a:pt x="21600" y="14565"/>
                  </a:lnTo>
                  <a:lnTo>
                    <a:pt x="0" y="14565"/>
                  </a:lnTo>
                  <a:lnTo>
                    <a:pt x="0" y="21600"/>
                  </a:lnTo>
                </a:path>
              </a:pathLst>
            </a:custGeom>
            <a:noFill/>
            <a:ln w="12700" cap="flat" cmpd="sng">
              <a:solidFill>
                <a:srgbClr val="1C1C1C"/>
              </a:solidFill>
              <a:prstDash val="solid"/>
              <a:miter/>
            </a:ln>
          </p:spPr>
        </p:sp>
        <p:sp>
          <p:nvSpPr>
            <p:cNvPr id="323" name="矩形"/>
            <p:cNvSpPr>
              <a:spLocks/>
            </p:cNvSpPr>
            <p:nvPr/>
          </p:nvSpPr>
          <p:spPr>
            <a:xfrm>
              <a:off x="4741625" y="2051440"/>
              <a:ext cx="2708743" cy="764005"/>
            </a:xfrm>
            <a:prstGeom prst="rect">
              <a:avLst/>
            </a:prstGeom>
            <a:gradFill rotWithShape="0">
              <a:gsLst>
                <a:gs pos="0">
                  <a:srgbClr val="5D7FCA">
                    <a:lumMod val="98000"/>
                    <a:lumOff val="2000"/>
                    <a:alpha val="100000"/>
                  </a:srgbClr>
                </a:gs>
                <a:gs pos="50000">
                  <a:srgbClr val="3E70CA">
                    <a:alpha val="100000"/>
                  </a:srgbClr>
                </a:gs>
                <a:gs pos="100000">
                  <a:srgbClr val="3062BB">
                    <a:lumMod val="99000"/>
                    <a:alpha val="100000"/>
                  </a:srgb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</a:ln>
          </p:spPr>
        </p:sp>
        <p:sp>
          <p:nvSpPr>
            <p:cNvPr id="324" name="矩形"/>
            <p:cNvSpPr>
              <a:spLocks/>
            </p:cNvSpPr>
            <p:nvPr/>
          </p:nvSpPr>
          <p:spPr>
            <a:xfrm>
              <a:off x="4741625" y="2051440"/>
              <a:ext cx="2708743" cy="764005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12700" tIns="12700" rIns="12700" bIns="12700" anchor="ctr" anchorCtr="0">
              <a:prstTxWarp prst="textNoShape">
                <a:avLst/>
              </a:prstTxWarp>
            </a:bodyPr>
            <a:lstStyle/>
            <a:p>
              <a:pPr marL="0" indent="0" algn="ctr" defTabSz="1066800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None/>
              </a:pPr>
              <a:r>
                <a:rPr lang="zh-CN" altLang="en-US" sz="2400" b="1" i="0" u="none" strike="noStrike" kern="1200" cap="none" spc="0" baseline="0" dirty="0">
                  <a:solidFill>
                    <a:srgbClr val="FFFFFF"/>
                  </a:solidFill>
                  <a:latin typeface="宋体" charset="0"/>
                  <a:ea typeface="宋体" charset="0"/>
                  <a:cs typeface="Calibri" charset="0"/>
                </a:rPr>
                <a:t>系统功能模块</a:t>
              </a:r>
            </a:p>
          </p:txBody>
        </p:sp>
        <p:sp>
          <p:nvSpPr>
            <p:cNvPr id="325" name="矩形"/>
            <p:cNvSpPr>
              <a:spLocks/>
            </p:cNvSpPr>
            <p:nvPr/>
          </p:nvSpPr>
          <p:spPr>
            <a:xfrm>
              <a:off x="218529" y="3274288"/>
              <a:ext cx="1423116" cy="711557"/>
            </a:xfrm>
            <a:prstGeom prst="rect">
              <a:avLst/>
            </a:prstGeom>
            <a:gradFill rotWithShape="0">
              <a:gsLst>
                <a:gs pos="0">
                  <a:srgbClr val="5D7FCA">
                    <a:lumMod val="98000"/>
                    <a:lumOff val="2000"/>
                    <a:alpha val="100000"/>
                  </a:srgbClr>
                </a:gs>
                <a:gs pos="50000">
                  <a:srgbClr val="3E70CA">
                    <a:alpha val="100000"/>
                  </a:srgbClr>
                </a:gs>
                <a:gs pos="100000">
                  <a:srgbClr val="3062BB">
                    <a:lumMod val="99000"/>
                    <a:alpha val="100000"/>
                  </a:srgb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</a:ln>
          </p:spPr>
        </p:sp>
        <p:sp>
          <p:nvSpPr>
            <p:cNvPr id="326" name="矩形"/>
            <p:cNvSpPr>
              <a:spLocks/>
            </p:cNvSpPr>
            <p:nvPr/>
          </p:nvSpPr>
          <p:spPr>
            <a:xfrm>
              <a:off x="218529" y="3274288"/>
              <a:ext cx="1423116" cy="711557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12700" tIns="12700" rIns="12700" bIns="12700" anchor="ctr" anchorCtr="0">
              <a:prstTxWarp prst="textNoShape">
                <a:avLst/>
              </a:prstTxWarp>
            </a:bodyPr>
            <a:lstStyle/>
            <a:p>
              <a:pPr marL="0" indent="0" algn="ctr" defTabSz="889000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None/>
              </a:pPr>
              <a:r>
                <a:rPr lang="zh-CN" altLang="en-US" sz="2000" b="1" i="0" u="none" strike="noStrike" kern="1200" cap="none" spc="0" baseline="0">
                  <a:solidFill>
                    <a:srgbClr val="FFFFFF"/>
                  </a:solidFill>
                  <a:latin typeface="宋体" charset="0"/>
                  <a:ea typeface="宋体" charset="0"/>
                  <a:cs typeface="Calibri" charset="0"/>
                </a:rPr>
                <a:t>我的面板</a:t>
              </a:r>
            </a:p>
          </p:txBody>
        </p:sp>
        <p:sp>
          <p:nvSpPr>
            <p:cNvPr id="327" name="矩形"/>
            <p:cNvSpPr>
              <a:spLocks/>
            </p:cNvSpPr>
            <p:nvPr/>
          </p:nvSpPr>
          <p:spPr>
            <a:xfrm>
              <a:off x="1940500" y="3274288"/>
              <a:ext cx="1423115" cy="711557"/>
            </a:xfrm>
            <a:prstGeom prst="rect">
              <a:avLst/>
            </a:prstGeom>
            <a:gradFill rotWithShape="0">
              <a:gsLst>
                <a:gs pos="0">
                  <a:srgbClr val="5D7FCA">
                    <a:lumMod val="98000"/>
                    <a:lumOff val="2000"/>
                    <a:alpha val="100000"/>
                  </a:srgbClr>
                </a:gs>
                <a:gs pos="50000">
                  <a:srgbClr val="3E70CA">
                    <a:alpha val="100000"/>
                  </a:srgbClr>
                </a:gs>
                <a:gs pos="100000">
                  <a:srgbClr val="3062BB">
                    <a:lumMod val="99000"/>
                    <a:alpha val="100000"/>
                  </a:srgb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</a:ln>
          </p:spPr>
        </p:sp>
        <p:sp>
          <p:nvSpPr>
            <p:cNvPr id="328" name="矩形"/>
            <p:cNvSpPr>
              <a:spLocks/>
            </p:cNvSpPr>
            <p:nvPr/>
          </p:nvSpPr>
          <p:spPr>
            <a:xfrm>
              <a:off x="1940500" y="3274288"/>
              <a:ext cx="1423115" cy="711557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12700" tIns="12700" rIns="12700" bIns="12700" anchor="ctr" anchorCtr="0">
              <a:prstTxWarp prst="textNoShape">
                <a:avLst/>
              </a:prstTxWarp>
            </a:bodyPr>
            <a:lstStyle/>
            <a:p>
              <a:pPr marL="0" indent="0" algn="ctr" defTabSz="889000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None/>
              </a:pPr>
              <a:r>
                <a:rPr lang="zh-CN" altLang="en-US" sz="2000" b="1" i="0" u="none" strike="noStrike" kern="1200" cap="none" spc="0" baseline="0">
                  <a:solidFill>
                    <a:srgbClr val="FFFFFF"/>
                  </a:solidFill>
                  <a:latin typeface="宋体" charset="0"/>
                  <a:ea typeface="宋体" charset="0"/>
                  <a:cs typeface="Calibri" charset="0"/>
                </a:rPr>
                <a:t>项目管理</a:t>
              </a:r>
            </a:p>
          </p:txBody>
        </p:sp>
        <p:sp>
          <p:nvSpPr>
            <p:cNvPr id="329" name="矩形"/>
            <p:cNvSpPr>
              <a:spLocks/>
            </p:cNvSpPr>
            <p:nvPr/>
          </p:nvSpPr>
          <p:spPr>
            <a:xfrm>
              <a:off x="1940500" y="4343461"/>
              <a:ext cx="1423115" cy="711557"/>
            </a:xfrm>
            <a:prstGeom prst="rect">
              <a:avLst/>
            </a:prstGeom>
            <a:gradFill rotWithShape="0">
              <a:gsLst>
                <a:gs pos="0">
                  <a:srgbClr val="5D7FCA">
                    <a:lumMod val="98000"/>
                    <a:lumOff val="2000"/>
                    <a:alpha val="100000"/>
                  </a:srgbClr>
                </a:gs>
                <a:gs pos="50000">
                  <a:srgbClr val="3E70CA">
                    <a:alpha val="100000"/>
                  </a:srgbClr>
                </a:gs>
                <a:gs pos="100000">
                  <a:srgbClr val="3062BB">
                    <a:lumMod val="99000"/>
                    <a:alpha val="100000"/>
                  </a:srgb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</a:ln>
          </p:spPr>
        </p:sp>
        <p:sp>
          <p:nvSpPr>
            <p:cNvPr id="330" name="矩形"/>
            <p:cNvSpPr>
              <a:spLocks/>
            </p:cNvSpPr>
            <p:nvPr/>
          </p:nvSpPr>
          <p:spPr>
            <a:xfrm>
              <a:off x="1940500" y="4343461"/>
              <a:ext cx="1423115" cy="711557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12700" tIns="12700" rIns="12700" bIns="12700" anchor="ctr" anchorCtr="0">
              <a:prstTxWarp prst="textNoShape">
                <a:avLst/>
              </a:prstTxWarp>
            </a:bodyPr>
            <a:lstStyle/>
            <a:p>
              <a:pPr marL="0" indent="0" algn="ctr" defTabSz="889000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None/>
              </a:pPr>
              <a:r>
                <a:rPr lang="zh-CN" altLang="en-US" sz="2000" b="0" i="0" u="none" strike="noStrike" kern="1200" cap="none" spc="0" baseline="0">
                  <a:solidFill>
                    <a:srgbClr val="FFFFFF"/>
                  </a:solidFill>
                  <a:latin typeface="宋体" charset="0"/>
                  <a:ea typeface="宋体" charset="0"/>
                  <a:cs typeface="Calibri" charset="0"/>
                </a:rPr>
                <a:t>采购项目</a:t>
              </a:r>
            </a:p>
          </p:txBody>
        </p:sp>
        <p:sp>
          <p:nvSpPr>
            <p:cNvPr id="331" name="矩形"/>
            <p:cNvSpPr>
              <a:spLocks/>
            </p:cNvSpPr>
            <p:nvPr/>
          </p:nvSpPr>
          <p:spPr>
            <a:xfrm>
              <a:off x="1940500" y="5211646"/>
              <a:ext cx="1423115" cy="711557"/>
            </a:xfrm>
            <a:prstGeom prst="rect">
              <a:avLst/>
            </a:prstGeom>
            <a:gradFill rotWithShape="0">
              <a:gsLst>
                <a:gs pos="0">
                  <a:srgbClr val="5D7FCA">
                    <a:lumMod val="98000"/>
                    <a:lumOff val="2000"/>
                    <a:alpha val="100000"/>
                  </a:srgbClr>
                </a:gs>
                <a:gs pos="50000">
                  <a:srgbClr val="3E70CA">
                    <a:alpha val="100000"/>
                  </a:srgbClr>
                </a:gs>
                <a:gs pos="100000">
                  <a:srgbClr val="3062BB">
                    <a:lumMod val="99000"/>
                    <a:alpha val="100000"/>
                  </a:srgb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</a:ln>
          </p:spPr>
        </p:sp>
        <p:sp>
          <p:nvSpPr>
            <p:cNvPr id="332" name="矩形"/>
            <p:cNvSpPr>
              <a:spLocks/>
            </p:cNvSpPr>
            <p:nvPr/>
          </p:nvSpPr>
          <p:spPr>
            <a:xfrm>
              <a:off x="1940500" y="5211646"/>
              <a:ext cx="1423115" cy="711557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12700" tIns="12700" rIns="12700" bIns="12700" anchor="ctr" anchorCtr="0">
              <a:prstTxWarp prst="textNoShape">
                <a:avLst/>
              </a:prstTxWarp>
            </a:bodyPr>
            <a:lstStyle/>
            <a:p>
              <a:pPr marL="0" indent="0" algn="ctr" defTabSz="889000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None/>
              </a:pPr>
              <a:r>
                <a:rPr lang="zh-CN" altLang="en-US" sz="2000" b="0" i="0" u="none" strike="noStrike" kern="1200" cap="none" spc="0" baseline="0">
                  <a:solidFill>
                    <a:srgbClr val="FFFFFF"/>
                  </a:solidFill>
                  <a:latin typeface="宋体" charset="0"/>
                  <a:ea typeface="宋体" charset="0"/>
                  <a:cs typeface="Calibri" charset="0"/>
                </a:rPr>
                <a:t>标段管理</a:t>
              </a:r>
            </a:p>
          </p:txBody>
        </p:sp>
        <p:sp>
          <p:nvSpPr>
            <p:cNvPr id="333" name="矩形"/>
            <p:cNvSpPr>
              <a:spLocks/>
            </p:cNvSpPr>
            <p:nvPr/>
          </p:nvSpPr>
          <p:spPr>
            <a:xfrm>
              <a:off x="3662469" y="3274288"/>
              <a:ext cx="1423116" cy="711557"/>
            </a:xfrm>
            <a:prstGeom prst="rect">
              <a:avLst/>
            </a:prstGeom>
            <a:gradFill rotWithShape="0">
              <a:gsLst>
                <a:gs pos="0">
                  <a:srgbClr val="5D7FCA">
                    <a:lumMod val="98000"/>
                    <a:lumOff val="2000"/>
                    <a:alpha val="100000"/>
                  </a:srgbClr>
                </a:gs>
                <a:gs pos="50000">
                  <a:srgbClr val="3E70CA">
                    <a:alpha val="100000"/>
                  </a:srgbClr>
                </a:gs>
                <a:gs pos="100000">
                  <a:srgbClr val="3062BB">
                    <a:lumMod val="99000"/>
                    <a:alpha val="100000"/>
                  </a:srgb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</a:ln>
          </p:spPr>
        </p:sp>
        <p:sp>
          <p:nvSpPr>
            <p:cNvPr id="334" name="矩形"/>
            <p:cNvSpPr>
              <a:spLocks/>
            </p:cNvSpPr>
            <p:nvPr/>
          </p:nvSpPr>
          <p:spPr>
            <a:xfrm>
              <a:off x="3662469" y="3274288"/>
              <a:ext cx="1423116" cy="711557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12700" tIns="12700" rIns="12700" bIns="12700" anchor="ctr" anchorCtr="0">
              <a:prstTxWarp prst="textNoShape">
                <a:avLst/>
              </a:prstTxWarp>
            </a:bodyPr>
            <a:lstStyle/>
            <a:p>
              <a:pPr marL="0" indent="0" algn="ctr" defTabSz="889000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None/>
              </a:pPr>
              <a:r>
                <a:rPr lang="zh-CN" altLang="en-US" sz="2000" b="1" i="0" u="none" strike="noStrike" kern="1200" cap="none" spc="0" baseline="0">
                  <a:solidFill>
                    <a:srgbClr val="FFFFFF"/>
                  </a:solidFill>
                  <a:latin typeface="宋体" charset="0"/>
                  <a:ea typeface="宋体" charset="0"/>
                  <a:cs typeface="Calibri" charset="0"/>
                </a:rPr>
                <a:t>竞价规则</a:t>
              </a:r>
            </a:p>
          </p:txBody>
        </p:sp>
        <p:sp>
          <p:nvSpPr>
            <p:cNvPr id="335" name="矩形"/>
            <p:cNvSpPr>
              <a:spLocks/>
            </p:cNvSpPr>
            <p:nvPr/>
          </p:nvSpPr>
          <p:spPr>
            <a:xfrm>
              <a:off x="5384440" y="3274288"/>
              <a:ext cx="1423115" cy="711557"/>
            </a:xfrm>
            <a:prstGeom prst="rect">
              <a:avLst/>
            </a:prstGeom>
            <a:gradFill rotWithShape="0">
              <a:gsLst>
                <a:gs pos="0">
                  <a:srgbClr val="5D7FCA">
                    <a:lumMod val="98000"/>
                    <a:lumOff val="2000"/>
                    <a:alpha val="100000"/>
                  </a:srgbClr>
                </a:gs>
                <a:gs pos="50000">
                  <a:srgbClr val="3E70CA">
                    <a:alpha val="100000"/>
                  </a:srgbClr>
                </a:gs>
                <a:gs pos="100000">
                  <a:srgbClr val="3062BB">
                    <a:lumMod val="99000"/>
                    <a:alpha val="100000"/>
                  </a:srgb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</a:ln>
          </p:spPr>
        </p:sp>
        <p:sp>
          <p:nvSpPr>
            <p:cNvPr id="336" name="矩形"/>
            <p:cNvSpPr>
              <a:spLocks/>
            </p:cNvSpPr>
            <p:nvPr/>
          </p:nvSpPr>
          <p:spPr>
            <a:xfrm>
              <a:off x="5384440" y="3274288"/>
              <a:ext cx="1423115" cy="711557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12700" tIns="12700" rIns="12700" bIns="12700" anchor="ctr" anchorCtr="0">
              <a:prstTxWarp prst="textNoShape">
                <a:avLst/>
              </a:prstTxWarp>
            </a:bodyPr>
            <a:lstStyle/>
            <a:p>
              <a:pPr marL="0" indent="0" algn="ctr" defTabSz="889000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None/>
              </a:pPr>
              <a:r>
                <a:rPr lang="zh-CN" altLang="en-US" sz="2000" b="1" i="0" u="none" strike="noStrike" kern="1200" cap="none" spc="0" baseline="0">
                  <a:solidFill>
                    <a:srgbClr val="FFFFFF"/>
                  </a:solidFill>
                  <a:latin typeface="宋体" charset="0"/>
                  <a:ea typeface="宋体" charset="0"/>
                  <a:cs typeface="Calibri" charset="0"/>
                </a:rPr>
                <a:t>发布管理</a:t>
              </a:r>
            </a:p>
          </p:txBody>
        </p:sp>
        <p:sp>
          <p:nvSpPr>
            <p:cNvPr id="337" name="矩形"/>
            <p:cNvSpPr>
              <a:spLocks/>
            </p:cNvSpPr>
            <p:nvPr/>
          </p:nvSpPr>
          <p:spPr>
            <a:xfrm>
              <a:off x="5384440" y="4343461"/>
              <a:ext cx="1423115" cy="711557"/>
            </a:xfrm>
            <a:prstGeom prst="rect">
              <a:avLst/>
            </a:prstGeom>
            <a:gradFill rotWithShape="0">
              <a:gsLst>
                <a:gs pos="0">
                  <a:srgbClr val="5D7FCA">
                    <a:lumMod val="98000"/>
                    <a:lumOff val="2000"/>
                    <a:alpha val="100000"/>
                  </a:srgbClr>
                </a:gs>
                <a:gs pos="50000">
                  <a:srgbClr val="3E70CA">
                    <a:alpha val="100000"/>
                  </a:srgbClr>
                </a:gs>
                <a:gs pos="100000">
                  <a:srgbClr val="3062BB">
                    <a:lumMod val="99000"/>
                    <a:alpha val="100000"/>
                  </a:srgb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</a:ln>
          </p:spPr>
        </p:sp>
        <p:sp>
          <p:nvSpPr>
            <p:cNvPr id="338" name="矩形"/>
            <p:cNvSpPr>
              <a:spLocks/>
            </p:cNvSpPr>
            <p:nvPr/>
          </p:nvSpPr>
          <p:spPr>
            <a:xfrm>
              <a:off x="5384440" y="4343461"/>
              <a:ext cx="1423115" cy="711557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12700" tIns="12700" rIns="12700" bIns="12700" anchor="ctr" anchorCtr="0">
              <a:prstTxWarp prst="textNoShape">
                <a:avLst/>
              </a:prstTxWarp>
            </a:bodyPr>
            <a:lstStyle/>
            <a:p>
              <a:pPr marL="0" indent="0" algn="ctr" defTabSz="889000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None/>
              </a:pPr>
              <a:r>
                <a:rPr lang="zh-CN" altLang="en-US" sz="2000" b="0" i="0" u="none" strike="noStrike" kern="1200" cap="none" spc="0" baseline="0">
                  <a:solidFill>
                    <a:srgbClr val="FFFFFF"/>
                  </a:solidFill>
                  <a:latin typeface="宋体" charset="0"/>
                  <a:ea typeface="宋体" charset="0"/>
                  <a:cs typeface="Calibri" charset="0"/>
                </a:rPr>
                <a:t>公告管理</a:t>
              </a:r>
            </a:p>
          </p:txBody>
        </p:sp>
        <p:sp>
          <p:nvSpPr>
            <p:cNvPr id="339" name="矩形"/>
            <p:cNvSpPr>
              <a:spLocks/>
            </p:cNvSpPr>
            <p:nvPr/>
          </p:nvSpPr>
          <p:spPr>
            <a:xfrm>
              <a:off x="5384440" y="5211646"/>
              <a:ext cx="1423115" cy="711557"/>
            </a:xfrm>
            <a:prstGeom prst="rect">
              <a:avLst/>
            </a:prstGeom>
            <a:gradFill rotWithShape="0">
              <a:gsLst>
                <a:gs pos="0">
                  <a:srgbClr val="5D7FCA">
                    <a:lumMod val="98000"/>
                    <a:lumOff val="2000"/>
                    <a:alpha val="100000"/>
                  </a:srgbClr>
                </a:gs>
                <a:gs pos="50000">
                  <a:srgbClr val="3E70CA">
                    <a:alpha val="100000"/>
                  </a:srgbClr>
                </a:gs>
                <a:gs pos="100000">
                  <a:srgbClr val="3062BB">
                    <a:lumMod val="99000"/>
                    <a:alpha val="100000"/>
                  </a:srgb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</a:ln>
          </p:spPr>
        </p:sp>
        <p:sp>
          <p:nvSpPr>
            <p:cNvPr id="340" name="矩形"/>
            <p:cNvSpPr>
              <a:spLocks/>
            </p:cNvSpPr>
            <p:nvPr/>
          </p:nvSpPr>
          <p:spPr>
            <a:xfrm>
              <a:off x="5384440" y="5211646"/>
              <a:ext cx="1423115" cy="711557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12700" tIns="12700" rIns="12700" bIns="12700" anchor="ctr" anchorCtr="0">
              <a:prstTxWarp prst="textNoShape">
                <a:avLst/>
              </a:prstTxWarp>
            </a:bodyPr>
            <a:lstStyle/>
            <a:p>
              <a:pPr marL="0" indent="0" algn="ctr" defTabSz="889000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None/>
              </a:pPr>
              <a:r>
                <a:rPr lang="zh-CN" altLang="en-US" sz="2000" b="0" i="0" u="none" strike="noStrike" kern="1200" cap="none" spc="0" baseline="0">
                  <a:solidFill>
                    <a:srgbClr val="FFFFFF"/>
                  </a:solidFill>
                  <a:latin typeface="宋体" charset="0"/>
                  <a:ea typeface="宋体" charset="0"/>
                  <a:cs typeface="Calibri" charset="0"/>
                </a:rPr>
                <a:t>公示管理</a:t>
              </a:r>
            </a:p>
          </p:txBody>
        </p:sp>
        <p:sp>
          <p:nvSpPr>
            <p:cNvPr id="341" name="矩形"/>
            <p:cNvSpPr>
              <a:spLocks/>
            </p:cNvSpPr>
            <p:nvPr/>
          </p:nvSpPr>
          <p:spPr>
            <a:xfrm>
              <a:off x="7106411" y="3274288"/>
              <a:ext cx="1423115" cy="711557"/>
            </a:xfrm>
            <a:prstGeom prst="rect">
              <a:avLst/>
            </a:prstGeom>
            <a:gradFill rotWithShape="0">
              <a:gsLst>
                <a:gs pos="0">
                  <a:srgbClr val="5D7FCA">
                    <a:lumMod val="98000"/>
                    <a:lumOff val="2000"/>
                    <a:alpha val="100000"/>
                  </a:srgbClr>
                </a:gs>
                <a:gs pos="50000">
                  <a:srgbClr val="3E70CA">
                    <a:alpha val="100000"/>
                  </a:srgbClr>
                </a:gs>
                <a:gs pos="100000">
                  <a:srgbClr val="3062BB">
                    <a:lumMod val="99000"/>
                    <a:alpha val="100000"/>
                  </a:srgb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</a:ln>
          </p:spPr>
        </p:sp>
        <p:sp>
          <p:nvSpPr>
            <p:cNvPr id="342" name="矩形"/>
            <p:cNvSpPr>
              <a:spLocks/>
            </p:cNvSpPr>
            <p:nvPr/>
          </p:nvSpPr>
          <p:spPr>
            <a:xfrm>
              <a:off x="7106411" y="3274288"/>
              <a:ext cx="1423115" cy="711557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12700" tIns="12700" rIns="12700" bIns="12700" anchor="ctr" anchorCtr="0">
              <a:prstTxWarp prst="textNoShape">
                <a:avLst/>
              </a:prstTxWarp>
            </a:bodyPr>
            <a:lstStyle/>
            <a:p>
              <a:pPr marL="0" indent="0" algn="ctr" defTabSz="889000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None/>
              </a:pPr>
              <a:r>
                <a:rPr lang="zh-CN" altLang="en-US" sz="2000" b="1" i="0" u="none" strike="noStrike" kern="1200" cap="none" spc="0" baseline="0">
                  <a:solidFill>
                    <a:srgbClr val="FFFFFF"/>
                  </a:solidFill>
                  <a:latin typeface="宋体" charset="0"/>
                  <a:ea typeface="宋体" charset="0"/>
                  <a:cs typeface="Calibri" charset="0"/>
                </a:rPr>
                <a:t>通知书管理</a:t>
              </a:r>
            </a:p>
          </p:txBody>
        </p:sp>
        <p:sp>
          <p:nvSpPr>
            <p:cNvPr id="343" name="矩形"/>
            <p:cNvSpPr>
              <a:spLocks/>
            </p:cNvSpPr>
            <p:nvPr/>
          </p:nvSpPr>
          <p:spPr>
            <a:xfrm>
              <a:off x="7106411" y="4343461"/>
              <a:ext cx="1423115" cy="711557"/>
            </a:xfrm>
            <a:prstGeom prst="rect">
              <a:avLst/>
            </a:prstGeom>
            <a:gradFill rotWithShape="0">
              <a:gsLst>
                <a:gs pos="0">
                  <a:srgbClr val="5D7FCA">
                    <a:lumMod val="98000"/>
                    <a:lumOff val="2000"/>
                    <a:alpha val="100000"/>
                  </a:srgbClr>
                </a:gs>
                <a:gs pos="50000">
                  <a:srgbClr val="3E70CA">
                    <a:alpha val="100000"/>
                  </a:srgbClr>
                </a:gs>
                <a:gs pos="100000">
                  <a:srgbClr val="3062BB">
                    <a:lumMod val="99000"/>
                    <a:alpha val="100000"/>
                  </a:srgb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</a:ln>
          </p:spPr>
        </p:sp>
        <p:sp>
          <p:nvSpPr>
            <p:cNvPr id="344" name="矩形"/>
            <p:cNvSpPr>
              <a:spLocks/>
            </p:cNvSpPr>
            <p:nvPr/>
          </p:nvSpPr>
          <p:spPr>
            <a:xfrm>
              <a:off x="7106411" y="4343461"/>
              <a:ext cx="1423115" cy="711557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12700" tIns="12700" rIns="12700" bIns="12700" anchor="ctr" anchorCtr="0">
              <a:prstTxWarp prst="textNoShape">
                <a:avLst/>
              </a:prstTxWarp>
            </a:bodyPr>
            <a:lstStyle/>
            <a:p>
              <a:pPr marL="0" indent="0" algn="ctr" defTabSz="889000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None/>
              </a:pPr>
              <a:r>
                <a:rPr lang="zh-CN" altLang="en-US" sz="2000" b="0" i="0" u="none" strike="noStrike" kern="1200" cap="none" spc="0" baseline="0">
                  <a:solidFill>
                    <a:srgbClr val="FFFFFF"/>
                  </a:solidFill>
                  <a:latin typeface="宋体" charset="0"/>
                  <a:ea typeface="宋体" charset="0"/>
                  <a:cs typeface="Calibri" charset="0"/>
                </a:rPr>
                <a:t>成交通知书</a:t>
              </a:r>
            </a:p>
          </p:txBody>
        </p:sp>
        <p:sp>
          <p:nvSpPr>
            <p:cNvPr id="345" name="矩形"/>
            <p:cNvSpPr>
              <a:spLocks/>
            </p:cNvSpPr>
            <p:nvPr/>
          </p:nvSpPr>
          <p:spPr>
            <a:xfrm>
              <a:off x="8828381" y="3274288"/>
              <a:ext cx="1423116" cy="711557"/>
            </a:xfrm>
            <a:prstGeom prst="rect">
              <a:avLst/>
            </a:prstGeom>
            <a:gradFill rotWithShape="0">
              <a:gsLst>
                <a:gs pos="0">
                  <a:srgbClr val="5D7FCA">
                    <a:lumMod val="98000"/>
                    <a:lumOff val="2000"/>
                    <a:alpha val="100000"/>
                  </a:srgbClr>
                </a:gs>
                <a:gs pos="50000">
                  <a:srgbClr val="3E70CA">
                    <a:alpha val="100000"/>
                  </a:srgbClr>
                </a:gs>
                <a:gs pos="100000">
                  <a:srgbClr val="3062BB">
                    <a:lumMod val="99000"/>
                    <a:alpha val="100000"/>
                  </a:srgb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</a:ln>
          </p:spPr>
        </p:sp>
        <p:sp>
          <p:nvSpPr>
            <p:cNvPr id="346" name="矩形"/>
            <p:cNvSpPr>
              <a:spLocks/>
            </p:cNvSpPr>
            <p:nvPr/>
          </p:nvSpPr>
          <p:spPr>
            <a:xfrm>
              <a:off x="8828381" y="3274288"/>
              <a:ext cx="1423116" cy="711557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12700" tIns="12700" rIns="12700" bIns="12700" anchor="ctr" anchorCtr="0">
              <a:prstTxWarp prst="textNoShape">
                <a:avLst/>
              </a:prstTxWarp>
            </a:bodyPr>
            <a:lstStyle/>
            <a:p>
              <a:pPr marL="0" indent="0" algn="ctr" defTabSz="889000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None/>
              </a:pPr>
              <a:r>
                <a:rPr lang="zh-CN" altLang="en-US" sz="2000" b="1" i="0" u="none" strike="noStrike" kern="1200" cap="none" spc="0" baseline="0">
                  <a:solidFill>
                    <a:srgbClr val="FFFFFF"/>
                  </a:solidFill>
                  <a:latin typeface="宋体" charset="0"/>
                  <a:ea typeface="宋体" charset="0"/>
                  <a:cs typeface="Calibri" charset="0"/>
                </a:rPr>
                <a:t>合同管理</a:t>
              </a:r>
            </a:p>
          </p:txBody>
        </p:sp>
        <p:sp>
          <p:nvSpPr>
            <p:cNvPr id="347" name="矩形"/>
            <p:cNvSpPr>
              <a:spLocks/>
            </p:cNvSpPr>
            <p:nvPr/>
          </p:nvSpPr>
          <p:spPr>
            <a:xfrm>
              <a:off x="8828381" y="4343461"/>
              <a:ext cx="1423116" cy="711557"/>
            </a:xfrm>
            <a:prstGeom prst="rect">
              <a:avLst/>
            </a:prstGeom>
            <a:gradFill rotWithShape="0">
              <a:gsLst>
                <a:gs pos="0">
                  <a:srgbClr val="5D7FCA">
                    <a:lumMod val="98000"/>
                    <a:lumOff val="2000"/>
                    <a:alpha val="100000"/>
                  </a:srgbClr>
                </a:gs>
                <a:gs pos="50000">
                  <a:srgbClr val="3E70CA">
                    <a:alpha val="100000"/>
                  </a:srgbClr>
                </a:gs>
                <a:gs pos="100000">
                  <a:srgbClr val="3062BB">
                    <a:lumMod val="99000"/>
                    <a:alpha val="100000"/>
                  </a:srgb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</a:ln>
          </p:spPr>
        </p:sp>
        <p:sp>
          <p:nvSpPr>
            <p:cNvPr id="348" name="矩形"/>
            <p:cNvSpPr>
              <a:spLocks/>
            </p:cNvSpPr>
            <p:nvPr/>
          </p:nvSpPr>
          <p:spPr>
            <a:xfrm>
              <a:off x="8828381" y="4343461"/>
              <a:ext cx="1423116" cy="711557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12700" tIns="12700" rIns="12700" bIns="12700" anchor="ctr" anchorCtr="0">
              <a:prstTxWarp prst="textNoShape">
                <a:avLst/>
              </a:prstTxWarp>
            </a:bodyPr>
            <a:lstStyle/>
            <a:p>
              <a:pPr marL="0" indent="0" algn="ctr" defTabSz="889000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None/>
              </a:pPr>
              <a:r>
                <a:rPr lang="zh-CN" altLang="en-US" sz="2000" b="0" i="0" u="none" strike="noStrike" kern="1200" cap="none" spc="0" baseline="0">
                  <a:solidFill>
                    <a:srgbClr val="FFFFFF"/>
                  </a:solidFill>
                  <a:latin typeface="宋体" charset="0"/>
                  <a:ea typeface="宋体" charset="0"/>
                  <a:cs typeface="Calibri" charset="0"/>
                </a:rPr>
                <a:t>采购合同</a:t>
              </a:r>
            </a:p>
          </p:txBody>
        </p:sp>
        <p:sp>
          <p:nvSpPr>
            <p:cNvPr id="349" name="矩形"/>
            <p:cNvSpPr>
              <a:spLocks/>
            </p:cNvSpPr>
            <p:nvPr/>
          </p:nvSpPr>
          <p:spPr>
            <a:xfrm>
              <a:off x="10550353" y="3274288"/>
              <a:ext cx="1423115" cy="711557"/>
            </a:xfrm>
            <a:prstGeom prst="rect">
              <a:avLst/>
            </a:prstGeom>
            <a:gradFill rotWithShape="0">
              <a:gsLst>
                <a:gs pos="0">
                  <a:srgbClr val="5D7FCA">
                    <a:lumMod val="98000"/>
                    <a:lumOff val="2000"/>
                    <a:alpha val="100000"/>
                  </a:srgbClr>
                </a:gs>
                <a:gs pos="50000">
                  <a:srgbClr val="3E70CA">
                    <a:alpha val="100000"/>
                  </a:srgbClr>
                </a:gs>
                <a:gs pos="100000">
                  <a:srgbClr val="3062BB">
                    <a:lumMod val="99000"/>
                    <a:alpha val="100000"/>
                  </a:srgb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</a:ln>
          </p:spPr>
        </p:sp>
        <p:sp>
          <p:nvSpPr>
            <p:cNvPr id="350" name="矩形"/>
            <p:cNvSpPr>
              <a:spLocks/>
            </p:cNvSpPr>
            <p:nvPr/>
          </p:nvSpPr>
          <p:spPr>
            <a:xfrm>
              <a:off x="10550353" y="3274288"/>
              <a:ext cx="1423115" cy="711557"/>
            </a:xfrm>
            <a:prstGeom prst="rect">
              <a:avLst/>
            </a:prstGeom>
            <a:noFill/>
            <a:ln w="9525" cap="flat" cmpd="sng">
              <a:noFill/>
              <a:prstDash val="solid"/>
              <a:miter/>
            </a:ln>
          </p:spPr>
          <p:txBody>
            <a:bodyPr vert="horz" wrap="square" lIns="12700" tIns="12700" rIns="12700" bIns="12700" anchor="ctr" anchorCtr="0">
              <a:prstTxWarp prst="textNoShape">
                <a:avLst/>
              </a:prstTxWarp>
            </a:bodyPr>
            <a:lstStyle/>
            <a:p>
              <a:pPr marL="0" indent="0" algn="ctr" defTabSz="889000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None/>
              </a:pPr>
              <a:r>
                <a:rPr lang="zh-CN" altLang="en-US" sz="2000" b="1" i="0" u="none" strike="noStrike" kern="1200" cap="none" spc="0" baseline="0" smtClean="0">
                  <a:solidFill>
                    <a:srgbClr val="FFFFFF"/>
                  </a:solidFill>
                  <a:latin typeface="宋体" charset="0"/>
                  <a:ea typeface="宋体" charset="0"/>
                  <a:cs typeface="Calibri" charset="0"/>
                </a:rPr>
                <a:t>通知管理</a:t>
              </a:r>
              <a:endParaRPr lang="zh-CN" altLang="en-US" sz="2000" b="1" i="0" u="none" strike="noStrike" kern="1200" cap="none" spc="0" baseline="0">
                <a:solidFill>
                  <a:srgbClr val="FFFFFF"/>
                </a:solidFill>
                <a:latin typeface="宋体" charset="0"/>
                <a:ea typeface="宋体" charset="0"/>
                <a:cs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235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D8D8D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矩形"/>
          <p:cNvSpPr>
            <a:spLocks/>
          </p:cNvSpPr>
          <p:nvPr/>
        </p:nvSpPr>
        <p:spPr>
          <a:xfrm>
            <a:off x="5157933" y="374620"/>
            <a:ext cx="2021204" cy="4533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i="0" u="none" strike="noStrike" kern="1200" cap="none" spc="0" baseline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系统功能说明</a:t>
            </a:r>
          </a:p>
        </p:txBody>
      </p:sp>
      <p:sp>
        <p:nvSpPr>
          <p:cNvPr id="83" name="直线"/>
          <p:cNvSpPr>
            <a:spLocks/>
          </p:cNvSpPr>
          <p:nvPr/>
        </p:nvSpPr>
        <p:spPr>
          <a:xfrm>
            <a:off x="4987205" y="878394"/>
            <a:ext cx="2324100" cy="0"/>
          </a:xfrm>
          <a:prstGeom prst="line">
            <a:avLst/>
          </a:prstGeom>
          <a:noFill/>
          <a:ln w="6350" cap="flat" cmpd="sng">
            <a:solidFill>
              <a:srgbClr val="7F7F7F"/>
            </a:solidFill>
            <a:prstDash val="solid"/>
            <a:round/>
          </a:ln>
        </p:spPr>
      </p:sp>
      <p:sp>
        <p:nvSpPr>
          <p:cNvPr id="84" name="矩形"/>
          <p:cNvSpPr>
            <a:spLocks/>
          </p:cNvSpPr>
          <p:nvPr/>
        </p:nvSpPr>
        <p:spPr>
          <a:xfrm>
            <a:off x="1567917" y="1243503"/>
            <a:ext cx="1295356" cy="44862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系统首页</a:t>
            </a:r>
          </a:p>
        </p:txBody>
      </p:sp>
      <p:pic>
        <p:nvPicPr>
          <p:cNvPr id="85" name="图片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873"/>
            <a:ext cx="2161309" cy="1074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60" y="1933307"/>
            <a:ext cx="11206480" cy="429581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329" y="2664732"/>
            <a:ext cx="11397343" cy="234476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3146" y="1814908"/>
            <a:ext cx="7365709" cy="490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1401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F2F2"/>
            </a:gs>
            <a:gs pos="100000">
              <a:srgbClr val="D8D8D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图片"/>
          <p:cNvPicPr>
            <a:picLocks noChangeAspect="1"/>
          </p:cNvPicPr>
          <p:nvPr/>
        </p:nvPicPr>
        <p:blipFill>
          <a:blip r:embed="rId3" cstate="print">
            <a:grayscl/>
          </a:blip>
          <a:srcRect l="185" t="13865" r="-185" b="11980"/>
          <a:stretch>
            <a:fillRect/>
          </a:stretch>
        </p:blipFill>
        <p:spPr>
          <a:xfrm>
            <a:off x="1" y="2423884"/>
            <a:ext cx="4038600" cy="193491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  <p:sp>
        <p:nvSpPr>
          <p:cNvPr id="90" name="矩形"/>
          <p:cNvSpPr>
            <a:spLocks/>
          </p:cNvSpPr>
          <p:nvPr/>
        </p:nvSpPr>
        <p:spPr>
          <a:xfrm rot="2700000">
            <a:off x="3365391" y="2707247"/>
            <a:ext cx="1368193" cy="1368193"/>
          </a:xfrm>
          <a:prstGeom prst="rect">
            <a:avLst/>
          </a:prstGeom>
          <a:solidFill>
            <a:srgbClr val="7F7F7F"/>
          </a:solidFill>
          <a:ln w="12700" cap="flat" cmpd="sng">
            <a:noFill/>
            <a:prstDash val="solid"/>
            <a:round/>
          </a:ln>
        </p:spPr>
      </p:sp>
      <p:sp>
        <p:nvSpPr>
          <p:cNvPr id="91" name="矩形"/>
          <p:cNvSpPr>
            <a:spLocks/>
          </p:cNvSpPr>
          <p:nvPr/>
        </p:nvSpPr>
        <p:spPr>
          <a:xfrm rot="2700000">
            <a:off x="4569440" y="4046923"/>
            <a:ext cx="370727" cy="370728"/>
          </a:xfrm>
          <a:prstGeom prst="rect">
            <a:avLst/>
          </a:prstGeom>
          <a:solidFill>
            <a:srgbClr val="7F7F7F"/>
          </a:solidFill>
          <a:ln w="12700" cap="flat" cmpd="sng">
            <a:noFill/>
            <a:prstDash val="solid"/>
            <a:round/>
          </a:ln>
        </p:spPr>
      </p:sp>
      <p:sp>
        <p:nvSpPr>
          <p:cNvPr id="92" name="矩形"/>
          <p:cNvSpPr>
            <a:spLocks/>
          </p:cNvSpPr>
          <p:nvPr/>
        </p:nvSpPr>
        <p:spPr>
          <a:xfrm rot="2700000">
            <a:off x="5240973" y="4003712"/>
            <a:ext cx="181544" cy="181544"/>
          </a:xfrm>
          <a:prstGeom prst="rect">
            <a:avLst/>
          </a:prstGeom>
          <a:solidFill>
            <a:srgbClr val="7F7F7F"/>
          </a:solidFill>
          <a:ln w="12700" cap="flat" cmpd="sng">
            <a:noFill/>
            <a:prstDash val="solid"/>
            <a:round/>
          </a:ln>
        </p:spPr>
      </p:sp>
      <p:sp>
        <p:nvSpPr>
          <p:cNvPr id="93" name="矩形"/>
          <p:cNvSpPr>
            <a:spLocks/>
          </p:cNvSpPr>
          <p:nvPr/>
        </p:nvSpPr>
        <p:spPr>
          <a:xfrm>
            <a:off x="3070710" y="2934380"/>
            <a:ext cx="1963492" cy="117729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0" i="0" u="none" strike="noStrike" kern="1200" cap="none" spc="0" baseline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cs typeface="Calibri" charset="0"/>
              </a:rPr>
              <a:t>PART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0" i="0" u="none" strike="noStrike" kern="1200" cap="none" spc="0" baseline="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  <a:cs typeface="Calibri" charset="0"/>
              </a:rPr>
              <a:t>03</a:t>
            </a:r>
            <a:endParaRPr lang="zh-CN" altLang="en-US" sz="3600" b="0" i="0" u="none" strike="noStrike" kern="1200" cap="none" spc="0" baseline="0">
              <a:solidFill>
                <a:srgbClr val="262626"/>
              </a:solidFill>
              <a:latin typeface="微软雅黑" pitchFamily="34" charset="-122"/>
              <a:ea typeface="微软雅黑" pitchFamily="34" charset="-122"/>
              <a:cs typeface="Calibri" charset="0"/>
            </a:endParaRPr>
          </a:p>
        </p:txBody>
      </p:sp>
      <p:sp>
        <p:nvSpPr>
          <p:cNvPr id="94" name="直线"/>
          <p:cNvSpPr>
            <a:spLocks/>
          </p:cNvSpPr>
          <p:nvPr/>
        </p:nvSpPr>
        <p:spPr>
          <a:xfrm>
            <a:off x="5016947" y="3391343"/>
            <a:ext cx="7175053" cy="0"/>
          </a:xfrm>
          <a:prstGeom prst="line">
            <a:avLst/>
          </a:prstGeom>
          <a:noFill/>
          <a:ln w="6350" cap="flat" cmpd="sng">
            <a:solidFill>
              <a:srgbClr val="444444"/>
            </a:solidFill>
            <a:prstDash val="solid"/>
            <a:round/>
          </a:ln>
        </p:spPr>
      </p:sp>
      <p:sp>
        <p:nvSpPr>
          <p:cNvPr id="95" name="矩形"/>
          <p:cNvSpPr>
            <a:spLocks/>
          </p:cNvSpPr>
          <p:nvPr/>
        </p:nvSpPr>
        <p:spPr>
          <a:xfrm>
            <a:off x="5663260" y="2672770"/>
            <a:ext cx="1818004" cy="57721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non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200" b="1" i="0" u="none" strike="noStrike" kern="1200" cap="none" spc="0" baseline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采购流程</a:t>
            </a:r>
          </a:p>
        </p:txBody>
      </p:sp>
      <p:pic>
        <p:nvPicPr>
          <p:cNvPr id="96" name="图片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9873"/>
            <a:ext cx="2161309" cy="107469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209478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62626"/>
      </a:accent1>
      <a:accent2>
        <a:srgbClr val="3F3F3F"/>
      </a:accent2>
      <a:accent3>
        <a:srgbClr val="7F7F7F"/>
      </a:accent3>
      <a:accent4>
        <a:srgbClr val="7F7F7F"/>
      </a:accent4>
      <a:accent5>
        <a:srgbClr val="A5A5A5"/>
      </a:accent5>
      <a:accent6>
        <a:srgbClr val="BFBFBF"/>
      </a:accent6>
      <a:hlink>
        <a:srgbClr val="F2F2F2"/>
      </a:hlink>
      <a:folHlink>
        <a:srgbClr val="F2F2F2"/>
      </a:folHlink>
    </a:clrScheme>
    <a:fontScheme name="Office Them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 Theme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otesMaster1">
  <a:themeElements>
    <a:clrScheme name="notesMaster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otesMaster1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notesMaster1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Normal.eit</Template>
  <TotalTime>752</TotalTime>
  <Words>1153</Words>
  <Application>Microsoft Office PowerPoint</Application>
  <PresentationFormat>宽屏</PresentationFormat>
  <Paragraphs>138</Paragraphs>
  <Slides>29</Slides>
  <Notes>29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0" baseType="lpstr">
      <vt:lpstr>Meiryo UI</vt:lpstr>
      <vt:lpstr>等线</vt:lpstr>
      <vt:lpstr>方正姚体</vt:lpstr>
      <vt:lpstr>黑体</vt:lpstr>
      <vt:lpstr>宋体</vt:lpstr>
      <vt:lpstr>微软雅黑</vt:lpstr>
      <vt:lpstr>Arial</vt:lpstr>
      <vt:lpstr>Calibri</vt:lpstr>
      <vt:lpstr>Cambria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FIVE</dc:creator>
  <cp:lastModifiedBy>闫 立佳</cp:lastModifiedBy>
  <cp:revision>305</cp:revision>
  <dcterms:created xsi:type="dcterms:W3CDTF">2017-06-09T02:05:25Z</dcterms:created>
  <dcterms:modified xsi:type="dcterms:W3CDTF">2019-05-13T03:20:23Z</dcterms:modified>
</cp:coreProperties>
</file>