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
  </p:notesMasterIdLst>
  <p:handoutMasterIdLst>
    <p:handoutMasterId r:id="rId73"/>
  </p:handoutMasterIdLst>
  <p:sldIdLst>
    <p:sldId id="478" r:id="rId3"/>
    <p:sldId id="479" r:id="rId5"/>
    <p:sldId id="480" r:id="rId6"/>
    <p:sldId id="330" r:id="rId7"/>
    <p:sldId id="302" r:id="rId8"/>
    <p:sldId id="304" r:id="rId9"/>
    <p:sldId id="334" r:id="rId10"/>
    <p:sldId id="389" r:id="rId11"/>
    <p:sldId id="390" r:id="rId12"/>
    <p:sldId id="491" r:id="rId13"/>
    <p:sldId id="333" r:id="rId14"/>
    <p:sldId id="305" r:id="rId15"/>
    <p:sldId id="481" r:id="rId16"/>
    <p:sldId id="339" r:id="rId17"/>
    <p:sldId id="484" r:id="rId18"/>
    <p:sldId id="492" r:id="rId19"/>
    <p:sldId id="338" r:id="rId20"/>
    <p:sldId id="306" r:id="rId21"/>
    <p:sldId id="486" r:id="rId22"/>
    <p:sldId id="485" r:id="rId23"/>
    <p:sldId id="487" r:id="rId24"/>
    <p:sldId id="488" r:id="rId25"/>
    <p:sldId id="422" r:id="rId26"/>
    <p:sldId id="423" r:id="rId27"/>
    <p:sldId id="457" r:id="rId28"/>
    <p:sldId id="458" r:id="rId29"/>
    <p:sldId id="459" r:id="rId30"/>
    <p:sldId id="460" r:id="rId31"/>
    <p:sldId id="461" r:id="rId32"/>
    <p:sldId id="462" r:id="rId33"/>
    <p:sldId id="493" r:id="rId34"/>
    <p:sldId id="347" r:id="rId35"/>
    <p:sldId id="348" r:id="rId36"/>
    <p:sldId id="309" r:id="rId37"/>
    <p:sldId id="425" r:id="rId38"/>
    <p:sldId id="444" r:id="rId39"/>
    <p:sldId id="489" r:id="rId40"/>
    <p:sldId id="447" r:id="rId41"/>
    <p:sldId id="448" r:id="rId42"/>
    <p:sldId id="450" r:id="rId43"/>
    <p:sldId id="451" r:id="rId44"/>
    <p:sldId id="453" r:id="rId45"/>
    <p:sldId id="452" r:id="rId46"/>
    <p:sldId id="490" r:id="rId47"/>
    <p:sldId id="454" r:id="rId48"/>
    <p:sldId id="455" r:id="rId49"/>
    <p:sldId id="456" r:id="rId50"/>
    <p:sldId id="494" r:id="rId51"/>
    <p:sldId id="495" r:id="rId52"/>
    <p:sldId id="496" r:id="rId53"/>
    <p:sldId id="497" r:id="rId54"/>
    <p:sldId id="498" r:id="rId55"/>
    <p:sldId id="511" r:id="rId56"/>
    <p:sldId id="512" r:id="rId57"/>
    <p:sldId id="513" r:id="rId58"/>
    <p:sldId id="499" r:id="rId59"/>
    <p:sldId id="500" r:id="rId60"/>
    <p:sldId id="514" r:id="rId61"/>
    <p:sldId id="515" r:id="rId62"/>
    <p:sldId id="516" r:id="rId63"/>
    <p:sldId id="517" r:id="rId64"/>
    <p:sldId id="504" r:id="rId65"/>
    <p:sldId id="505" r:id="rId66"/>
    <p:sldId id="518" r:id="rId67"/>
    <p:sldId id="519" r:id="rId68"/>
    <p:sldId id="506" r:id="rId69"/>
    <p:sldId id="507" r:id="rId70"/>
    <p:sldId id="520" r:id="rId71"/>
    <p:sldId id="521" r:id="rId72"/>
  </p:sldIdLst>
  <p:sldSz cx="12192000" cy="6858000"/>
  <p:notesSz cx="6858000" cy="9144000"/>
  <p:embeddedFontLst>
    <p:embeddedFont>
      <p:font typeface="微软雅黑" panose="020B0503020204020204" charset="-122"/>
      <p:regular r:id="rId78"/>
    </p:embeddedFont>
    <p:embeddedFont>
      <p:font typeface="Calibri" panose="020F0502020204030204" charset="0"/>
      <p:regular r:id="rId79"/>
      <p:bold r:id="rId80"/>
      <p:italic r:id="rId81"/>
      <p:boldItalic r:id="rId82"/>
    </p:embeddedFont>
    <p:embeddedFont>
      <p:font typeface="Impact" panose="020B0806030902050204" pitchFamily="34" charset="0"/>
      <p:regular r:id="rId83"/>
    </p:embeddedFont>
    <p:embeddedFont>
      <p:font typeface="汉仪铸字招牌黑简" panose="00020600040101010101" charset="-122"/>
      <p:regular r:id="rId84"/>
    </p:embeddedFont>
    <p:embeddedFont>
      <p:font typeface="汉仪铸字招牌黑W" panose="00020600040101010101" charset="-122"/>
      <p:regular r:id="rId85"/>
    </p:embeddedFont>
  </p:embeddedFontLst>
  <p:custDataLst>
    <p:tags r:id="rId8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60" userDrawn="1">
          <p15:clr>
            <a:srgbClr val="A4A3A4"/>
          </p15:clr>
        </p15:guide>
        <p15:guide id="2" pos="364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novo" initials="L" lastIdx="1" clrIdx="0"/>
  <p:cmAuthor id="2" name="Administrator" initials="A" lastIdx="1" clrIdx="1"/>
  <p:cmAuthor id="3" name="容与" initials="容"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60"/>
        <p:guide pos="364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6" Type="http://schemas.openxmlformats.org/officeDocument/2006/relationships/tags" Target="tags/tag218.xml"/><Relationship Id="rId85" Type="http://schemas.openxmlformats.org/officeDocument/2006/relationships/font" Target="fonts/font8.fntdata"/><Relationship Id="rId84" Type="http://schemas.openxmlformats.org/officeDocument/2006/relationships/font" Target="fonts/font7.fntdata"/><Relationship Id="rId83" Type="http://schemas.openxmlformats.org/officeDocument/2006/relationships/font" Target="fonts/font6.fntdata"/><Relationship Id="rId82" Type="http://schemas.openxmlformats.org/officeDocument/2006/relationships/font" Target="fonts/font5.fntdata"/><Relationship Id="rId81" Type="http://schemas.openxmlformats.org/officeDocument/2006/relationships/font" Target="fonts/font4.fntdata"/><Relationship Id="rId80" Type="http://schemas.openxmlformats.org/officeDocument/2006/relationships/font" Target="fonts/font3.fntdata"/><Relationship Id="rId8" Type="http://schemas.openxmlformats.org/officeDocument/2006/relationships/slide" Target="slides/slide5.xml"/><Relationship Id="rId79" Type="http://schemas.openxmlformats.org/officeDocument/2006/relationships/font" Target="fonts/font2.fntdata"/><Relationship Id="rId78" Type="http://schemas.openxmlformats.org/officeDocument/2006/relationships/font" Target="fonts/font1.fntdata"/><Relationship Id="rId77" Type="http://schemas.openxmlformats.org/officeDocument/2006/relationships/commentAuthors" Target="commentAuthors.xml"/><Relationship Id="rId76" Type="http://schemas.openxmlformats.org/officeDocument/2006/relationships/tableStyles" Target="tableStyles.xml"/><Relationship Id="rId75" Type="http://schemas.openxmlformats.org/officeDocument/2006/relationships/viewProps" Target="viewProps.xml"/><Relationship Id="rId74" Type="http://schemas.openxmlformats.org/officeDocument/2006/relationships/presProps" Target="presProps.xml"/><Relationship Id="rId73" Type="http://schemas.openxmlformats.org/officeDocument/2006/relationships/handoutMaster" Target="handoutMasters/handoutMaster1.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1BF2980-540F-4F7F-A4CC-709C5E98033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1BF2980-540F-4F7F-A4CC-709C5E98033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3.pn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5.png"/><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image" Target="file:///C:\Users\1V994W2\Documents\Tencent%20Files\574576071\FileRecv\&#25340;&#35013;&#32032;&#26448;\&#20845;&#21313;\\10\subject_holdleft_166,111,80_0_staid_full_0.png" TargetMode="External"/><Relationship Id="rId3" Type="http://schemas.openxmlformats.org/officeDocument/2006/relationships/image" Target="../media/image4.png"/><Relationship Id="rId2" Type="http://schemas.openxmlformats.org/officeDocument/2006/relationships/tags" Target="../tags/tag7.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17600" y="486833"/>
            <a:ext cx="14020800" cy="1767417"/>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1117600" y="8475133"/>
            <a:ext cx="3657600" cy="486833"/>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5384800" y="8475133"/>
            <a:ext cx="5486400" cy="486833"/>
          </a:xfrm>
        </p:spPr>
        <p:txBody>
          <a:bodyPr/>
          <a:lstStyle/>
          <a:p>
            <a:endParaRPr lang="zh-CN" altLang="en-US"/>
          </a:p>
        </p:txBody>
      </p:sp>
      <p:sp>
        <p:nvSpPr>
          <p:cNvPr id="5" name="灯片编号占位符 4"/>
          <p:cNvSpPr>
            <a:spLocks noGrp="1"/>
          </p:cNvSpPr>
          <p:nvPr>
            <p:ph type="sldNum" sz="quarter" idx="12"/>
          </p:nvPr>
        </p:nvSpPr>
        <p:spPr>
          <a:xfrm>
            <a:off x="11480800" y="8475133"/>
            <a:ext cx="3657600" cy="486833"/>
          </a:xfrm>
        </p:spPr>
        <p:txBody>
          <a:bodyPr/>
          <a:lstStyle/>
          <a:p>
            <a:fld id="{E077DA78-E013-4A8C-AD75-63A150561B1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11333815" y="322557"/>
            <a:ext cx="487977" cy="28706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93" tIns="60945" rIns="121893" bIns="60945" rtlCol="0" anchor="ctr"/>
          <a:lstStyle/>
          <a:p>
            <a:pPr algn="ctr"/>
            <a:endParaRPr lang="en-US" sz="2400" dirty="0"/>
          </a:p>
        </p:txBody>
      </p:sp>
      <p:sp>
        <p:nvSpPr>
          <p:cNvPr id="6" name="Isosceles Triangle 10"/>
          <p:cNvSpPr/>
          <p:nvPr userDrawn="1"/>
        </p:nvSpPr>
        <p:spPr>
          <a:xfrm rot="10610802">
            <a:off x="11339648" y="421679"/>
            <a:ext cx="488775" cy="261855"/>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93" tIns="60945" rIns="121893" bIns="60945" rtlCol="0" anchor="ctr"/>
          <a:lstStyle/>
          <a:p>
            <a:pPr algn="ctr"/>
            <a:endParaRPr lang="en-US" sz="2400"/>
          </a:p>
        </p:txBody>
      </p:sp>
      <p:sp>
        <p:nvSpPr>
          <p:cNvPr id="7" name="Slide Number Placeholder 5"/>
          <p:cNvSpPr txBox="1"/>
          <p:nvPr userDrawn="1"/>
        </p:nvSpPr>
        <p:spPr>
          <a:xfrm>
            <a:off x="11359313" y="273253"/>
            <a:ext cx="449441" cy="467448"/>
          </a:xfrm>
          <a:prstGeom prst="rect">
            <a:avLst/>
          </a:prstGeom>
        </p:spPr>
        <p:txBody>
          <a:bodyPr vert="horz" lIns="0" tIns="0" rIns="0" bIns="60945"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335" smtClean="0"/>
            </a:fld>
            <a:endParaRPr lang="en-US" sz="1335" dirty="0"/>
          </a:p>
        </p:txBody>
      </p:sp>
      <p:grpSp>
        <p:nvGrpSpPr>
          <p:cNvPr id="8" name="Group 5"/>
          <p:cNvGrpSpPr/>
          <p:nvPr userDrawn="1"/>
        </p:nvGrpSpPr>
        <p:grpSpPr>
          <a:xfrm>
            <a:off x="463225" y="6309321"/>
            <a:ext cx="298776" cy="294875"/>
            <a:chOff x="4328868" y="5502988"/>
            <a:chExt cx="500307" cy="493774"/>
          </a:xfrm>
        </p:grpSpPr>
        <p:sp>
          <p:nvSpPr>
            <p:cNvPr id="9" name="Freeform 7">
              <a:hlinkClick r:id="" action="ppaction://hlinkshowjump?jump=previousslide"/>
            </p:cNvPr>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id-ID" sz="2400"/>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id-ID" sz="2400"/>
            </a:p>
          </p:txBody>
        </p:sp>
      </p:grpSp>
      <p:grpSp>
        <p:nvGrpSpPr>
          <p:cNvPr id="11" name="Group 9"/>
          <p:cNvGrpSpPr/>
          <p:nvPr userDrawn="1"/>
        </p:nvGrpSpPr>
        <p:grpSpPr>
          <a:xfrm flipH="1">
            <a:off x="1244945" y="6309321"/>
            <a:ext cx="298776" cy="294875"/>
            <a:chOff x="4328868" y="5502988"/>
            <a:chExt cx="500307" cy="493774"/>
          </a:xfrm>
        </p:grpSpPr>
        <p:sp>
          <p:nvSpPr>
            <p:cNvPr id="12" name="Freeform 10">
              <a:hlinkClick r:id="" action="ppaction://hlinkshowjump?jump=nextslide"/>
            </p:cNvPr>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id-ID" sz="2400"/>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id-ID" sz="2400"/>
            </a:p>
          </p:txBody>
        </p:sp>
      </p:grpSp>
      <p:cxnSp>
        <p:nvCxnSpPr>
          <p:cNvPr id="14" name="Straight Connector 3"/>
          <p:cNvCxnSpPr/>
          <p:nvPr userDrawn="1"/>
        </p:nvCxnSpPr>
        <p:spPr>
          <a:xfrm>
            <a:off x="736945" y="6460467"/>
            <a:ext cx="508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Portfolio 1">
    <p:spTree>
      <p:nvGrpSpPr>
        <p:cNvPr id="1" name=""/>
        <p:cNvGrpSpPr/>
        <p:nvPr/>
      </p:nvGrpSpPr>
      <p:grpSpPr>
        <a:xfrm>
          <a:off x="0" y="0"/>
          <a:ext cx="0" cy="0"/>
          <a:chOff x="0" y="0"/>
          <a:chExt cx="0" cy="0"/>
        </a:xfrm>
      </p:grpSpPr>
      <p:sp>
        <p:nvSpPr>
          <p:cNvPr id="14" name="Picture Placeholder 13"/>
          <p:cNvSpPr>
            <a:spLocks noGrp="1"/>
          </p:cNvSpPr>
          <p:nvPr>
            <p:ph type="pic" sz="quarter" idx="10"/>
          </p:nvPr>
        </p:nvSpPr>
        <p:spPr>
          <a:xfrm>
            <a:off x="1811583" y="1723564"/>
            <a:ext cx="2357967" cy="2355851"/>
          </a:xfrm>
          <a:prstGeom prst="ellipse">
            <a:avLst/>
          </a:prstGeom>
        </p:spPr>
        <p:txBody>
          <a:bodyPr/>
          <a:lstStyle>
            <a:lvl1pPr>
              <a:defRPr sz="1465"/>
            </a:lvl1pPr>
          </a:lstStyle>
          <a:p>
            <a:endParaRPr lang="en-US" dirty="0"/>
          </a:p>
        </p:txBody>
      </p:sp>
      <p:sp>
        <p:nvSpPr>
          <p:cNvPr id="15" name="Picture Placeholder 13"/>
          <p:cNvSpPr>
            <a:spLocks noGrp="1"/>
          </p:cNvSpPr>
          <p:nvPr>
            <p:ph type="pic" sz="quarter" idx="11"/>
          </p:nvPr>
        </p:nvSpPr>
        <p:spPr>
          <a:xfrm>
            <a:off x="4915403" y="1723564"/>
            <a:ext cx="2357967" cy="2355851"/>
          </a:xfrm>
          <a:prstGeom prst="ellipse">
            <a:avLst/>
          </a:prstGeom>
        </p:spPr>
        <p:txBody>
          <a:bodyPr/>
          <a:lstStyle>
            <a:lvl1pPr>
              <a:defRPr sz="1465"/>
            </a:lvl1pPr>
          </a:lstStyle>
          <a:p>
            <a:endParaRPr lang="en-US"/>
          </a:p>
        </p:txBody>
      </p:sp>
      <p:sp>
        <p:nvSpPr>
          <p:cNvPr id="17" name="Picture Placeholder 13"/>
          <p:cNvSpPr>
            <a:spLocks noGrp="1"/>
          </p:cNvSpPr>
          <p:nvPr>
            <p:ph type="pic" sz="quarter" idx="12"/>
          </p:nvPr>
        </p:nvSpPr>
        <p:spPr>
          <a:xfrm>
            <a:off x="8019223" y="1723564"/>
            <a:ext cx="2357967" cy="2355851"/>
          </a:xfrm>
          <a:prstGeom prst="ellipse">
            <a:avLst/>
          </a:prstGeom>
        </p:spPr>
        <p:txBody>
          <a:bodyPr/>
          <a:lstStyle>
            <a:lvl1pPr>
              <a:defRPr sz="1465"/>
            </a:lvl1pPr>
          </a:lstStyle>
          <a:p>
            <a:endParaRPr lang="en-US"/>
          </a:p>
        </p:txBody>
      </p:sp>
      <p:sp>
        <p:nvSpPr>
          <p:cNvPr id="13" name="Picture Placeholder 13"/>
          <p:cNvSpPr>
            <a:spLocks noGrp="1"/>
          </p:cNvSpPr>
          <p:nvPr>
            <p:ph type="pic" sz="quarter" idx="13"/>
          </p:nvPr>
        </p:nvSpPr>
        <p:spPr>
          <a:xfrm>
            <a:off x="3408155" y="3836201"/>
            <a:ext cx="2357967" cy="2355851"/>
          </a:xfrm>
          <a:prstGeom prst="ellipse">
            <a:avLst/>
          </a:prstGeom>
        </p:spPr>
        <p:txBody>
          <a:bodyPr/>
          <a:lstStyle>
            <a:lvl1pPr>
              <a:defRPr sz="1465"/>
            </a:lvl1pPr>
          </a:lstStyle>
          <a:p>
            <a:endParaRPr lang="en-US"/>
          </a:p>
        </p:txBody>
      </p:sp>
      <p:sp>
        <p:nvSpPr>
          <p:cNvPr id="16" name="Picture Placeholder 13"/>
          <p:cNvSpPr>
            <a:spLocks noGrp="1"/>
          </p:cNvSpPr>
          <p:nvPr>
            <p:ph type="pic" sz="quarter" idx="14"/>
          </p:nvPr>
        </p:nvSpPr>
        <p:spPr>
          <a:xfrm>
            <a:off x="6511975" y="3836201"/>
            <a:ext cx="2357967" cy="2355851"/>
          </a:xfrm>
          <a:prstGeom prst="ellipse">
            <a:avLst/>
          </a:prstGeom>
        </p:spPr>
        <p:txBody>
          <a:bodyPr/>
          <a:lstStyle>
            <a:lvl1pPr>
              <a:defRPr sz="1465"/>
            </a:lvl1pPr>
          </a:lstStyle>
          <a:p>
            <a:endParaRPr lang="en-US"/>
          </a:p>
        </p:txBody>
      </p:sp>
      <p:sp>
        <p:nvSpPr>
          <p:cNvPr id="7" name="Rectangle 9"/>
          <p:cNvSpPr/>
          <p:nvPr userDrawn="1"/>
        </p:nvSpPr>
        <p:spPr>
          <a:xfrm>
            <a:off x="11333815" y="322557"/>
            <a:ext cx="487977" cy="28706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93" tIns="60945" rIns="121893" bIns="60945" rtlCol="0" anchor="ctr"/>
          <a:lstStyle/>
          <a:p>
            <a:pPr algn="ctr"/>
            <a:endParaRPr lang="en-US" sz="2400" dirty="0"/>
          </a:p>
        </p:txBody>
      </p:sp>
      <p:sp>
        <p:nvSpPr>
          <p:cNvPr id="8" name="Isosceles Triangle 10"/>
          <p:cNvSpPr/>
          <p:nvPr userDrawn="1"/>
        </p:nvSpPr>
        <p:spPr>
          <a:xfrm rot="10610802">
            <a:off x="11339648" y="421679"/>
            <a:ext cx="488775" cy="261855"/>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93" tIns="60945" rIns="121893" bIns="60945" rtlCol="0" anchor="ctr"/>
          <a:lstStyle/>
          <a:p>
            <a:pPr algn="ctr"/>
            <a:endParaRPr lang="en-US" sz="2400"/>
          </a:p>
        </p:txBody>
      </p:sp>
      <p:sp>
        <p:nvSpPr>
          <p:cNvPr id="9" name="Slide Number Placeholder 5"/>
          <p:cNvSpPr txBox="1"/>
          <p:nvPr userDrawn="1"/>
        </p:nvSpPr>
        <p:spPr>
          <a:xfrm>
            <a:off x="11359313" y="273253"/>
            <a:ext cx="449441" cy="467448"/>
          </a:xfrm>
          <a:prstGeom prst="rect">
            <a:avLst/>
          </a:prstGeom>
        </p:spPr>
        <p:txBody>
          <a:bodyPr vert="horz" lIns="0" tIns="0" rIns="0" bIns="60945"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335" smtClean="0"/>
            </a:fld>
            <a:endParaRPr lang="en-US" sz="1335" dirty="0"/>
          </a:p>
        </p:txBody>
      </p:sp>
      <p:grpSp>
        <p:nvGrpSpPr>
          <p:cNvPr id="10" name="Group 5"/>
          <p:cNvGrpSpPr/>
          <p:nvPr userDrawn="1"/>
        </p:nvGrpSpPr>
        <p:grpSpPr>
          <a:xfrm>
            <a:off x="463225" y="6309321"/>
            <a:ext cx="298776" cy="294875"/>
            <a:chOff x="4328868" y="5502988"/>
            <a:chExt cx="500307" cy="493774"/>
          </a:xfrm>
        </p:grpSpPr>
        <p:sp>
          <p:nvSpPr>
            <p:cNvPr id="11" name="Freeform 7">
              <a:hlinkClick r:id="" action="ppaction://hlinkshowjump?jump=previousslide"/>
            </p:cNvPr>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id-ID" sz="2400"/>
            </a:p>
          </p:txBody>
        </p:sp>
        <p:sp>
          <p:nvSpPr>
            <p:cNvPr id="12"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id-ID" sz="2400"/>
            </a:p>
          </p:txBody>
        </p:sp>
      </p:grpSp>
      <p:grpSp>
        <p:nvGrpSpPr>
          <p:cNvPr id="18" name="Group 9"/>
          <p:cNvGrpSpPr/>
          <p:nvPr userDrawn="1"/>
        </p:nvGrpSpPr>
        <p:grpSpPr>
          <a:xfrm flipH="1">
            <a:off x="1244945" y="6309321"/>
            <a:ext cx="298776" cy="294875"/>
            <a:chOff x="4328868" y="5502988"/>
            <a:chExt cx="500307" cy="493774"/>
          </a:xfrm>
        </p:grpSpPr>
        <p:sp>
          <p:nvSpPr>
            <p:cNvPr id="19" name="Freeform 10">
              <a:hlinkClick r:id="" action="ppaction://hlinkshowjump?jump=nextslide"/>
            </p:cNvPr>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id-ID" sz="2400"/>
            </a:p>
          </p:txBody>
        </p:sp>
        <p:sp>
          <p:nvSpPr>
            <p:cNvPr id="20"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121920" tIns="60960" rIns="121920" bIns="60960" numCol="1" anchor="t" anchorCtr="0" compatLnSpc="1"/>
            <a:lstStyle/>
            <a:p>
              <a:endParaRPr lang="id-ID" sz="2400"/>
            </a:p>
          </p:txBody>
        </p:sp>
      </p:grpSp>
      <p:cxnSp>
        <p:nvCxnSpPr>
          <p:cNvPr id="21" name="Straight Connector 3"/>
          <p:cNvCxnSpPr/>
          <p:nvPr userDrawn="1"/>
        </p:nvCxnSpPr>
        <p:spPr>
          <a:xfrm>
            <a:off x="736945" y="6460467"/>
            <a:ext cx="508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1117600" y="8475133"/>
            <a:ext cx="3657600" cy="486833"/>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5384800" y="8475133"/>
            <a:ext cx="5486400" cy="486833"/>
          </a:xfrm>
        </p:spPr>
        <p:txBody>
          <a:bodyPr/>
          <a:lstStyle/>
          <a:p>
            <a:endParaRPr lang="zh-CN" altLang="en-US"/>
          </a:p>
        </p:txBody>
      </p:sp>
      <p:sp>
        <p:nvSpPr>
          <p:cNvPr id="4" name="灯片编号占位符 3"/>
          <p:cNvSpPr>
            <a:spLocks noGrp="1"/>
          </p:cNvSpPr>
          <p:nvPr>
            <p:ph type="sldNum" sz="quarter" idx="12"/>
          </p:nvPr>
        </p:nvSpPr>
        <p:spPr>
          <a:xfrm>
            <a:off x="11480800" y="8475133"/>
            <a:ext cx="3657600" cy="486833"/>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lstStyle>
            <a:lvl1pPr>
              <a:defRPr sz="1400">
                <a:solidFill>
                  <a:srgbClr val="7F7F7F"/>
                </a:solidFill>
                <a:latin typeface="Impact" panose="020B080603090205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04AA0BB-9F1E-4697-A8C7-69AD057DAC32}" type="slidenum">
              <a:rPr kumimoji="0" lang="en-US" altLang="zh-CN" sz="1400" b="0" i="0" u="none" strike="noStrike" kern="1200" cap="none" spc="0" normalizeH="0" baseline="0" noProof="0">
                <a:ln>
                  <a:noFill/>
                </a:ln>
                <a:solidFill>
                  <a:srgbClr val="7F7F7F"/>
                </a:solidFill>
                <a:effectLst/>
                <a:uLnTx/>
                <a:uFillTx/>
                <a:latin typeface="Impact" panose="020B080603090205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rgbClr val="7F7F7F"/>
              </a:solidFill>
              <a:effectLst/>
              <a:uLnTx/>
              <a:uFillTx/>
              <a:latin typeface="Impact" panose="020B0806030902050204" pitchFamily="34" charset="0"/>
              <a:ea typeface="宋体" panose="02010600030101010101" pitchFamily="2" charset="-122"/>
              <a:cs typeface="+mn-cs"/>
            </a:endParaRPr>
          </a:p>
        </p:txBody>
      </p:sp>
      <p:sp>
        <p:nvSpPr>
          <p:cNvPr id="2" name="日期占位符 1"/>
          <p:cNvSpPr>
            <a:spLocks noGrp="1"/>
          </p:cNvSpPr>
          <p:nvPr>
            <p:ph type="dt" sz="half" idx="10"/>
          </p:nvPr>
        </p:nvSpPr>
        <p:spPr>
          <a:xfrm>
            <a:off x="609600" y="6356351"/>
            <a:ext cx="2844800" cy="365125"/>
          </a:xfrm>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165600" y="6356351"/>
            <a:ext cx="3860800" cy="365125"/>
          </a:xfrm>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hf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5" name="图片 4"/>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16" name="日期占位符 15"/>
          <p:cNvSpPr>
            <a:spLocks noGrp="1"/>
          </p:cNvSpPr>
          <p:nvPr>
            <p:ph type="dt" sz="half" idx="10"/>
            <p:custDataLst>
              <p:tags r:id="rId5"/>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7"/>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2" name="标题 1"/>
          <p:cNvSpPr>
            <a:spLocks noGrp="1"/>
          </p:cNvSpPr>
          <p:nvPr>
            <p:ph type="ctrTitle" idx="13" hasCustomPrompt="1"/>
            <p:custDataLst>
              <p:tags r:id="rId8"/>
            </p:custDataLst>
          </p:nvPr>
        </p:nvSpPr>
        <p:spPr>
          <a:xfrm>
            <a:off x="2921000" y="2583816"/>
            <a:ext cx="6350000" cy="1398905"/>
          </a:xfrm>
        </p:spPr>
        <p:txBody>
          <a:bodyPr vert="horz" wrap="square" lIns="0" tIns="0" rIns="0" bIns="0" rtlCol="0" anchor="b" anchorCtr="0">
            <a:normAutofit/>
          </a:bodyPr>
          <a:lstStyle>
            <a:lvl1pPr algn="ctr">
              <a:defRPr lang="zh-CN" altLang="en-US" sz="7200" b="0" spc="7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pPr marL="0" lvl="0" algn="dist"/>
            <a:r>
              <a:rPr lang="zh-CN" altLang="en-US" dirty="0"/>
              <a:t>编辑标题</a:t>
            </a:r>
            <a:endParaRPr lang="zh-CN" altLang="en-US" dirty="0"/>
          </a:p>
        </p:txBody>
      </p:sp>
      <p:sp>
        <p:nvSpPr>
          <p:cNvPr id="3" name="副标题 2"/>
          <p:cNvSpPr>
            <a:spLocks noGrp="1"/>
          </p:cNvSpPr>
          <p:nvPr>
            <p:ph type="subTitle" idx="14" hasCustomPrompt="1"/>
            <p:custDataLst>
              <p:tags r:id="rId9"/>
            </p:custDataLst>
          </p:nvPr>
        </p:nvSpPr>
        <p:spPr>
          <a:xfrm>
            <a:off x="2921000" y="4185921"/>
            <a:ext cx="6350000" cy="361315"/>
          </a:xfrm>
        </p:spPr>
        <p:txBody>
          <a:bodyPr vert="horz" wrap="square" lIns="0" tIns="0" rIns="0" bIns="0" rtlCol="0" anchor="t" anchorCtr="0">
            <a:normAutofit/>
          </a:bodyPr>
          <a:lstStyle>
            <a:lvl1pPr algn="ctr">
              <a:defRPr lang="zh-CN" altLang="en-US" sz="2000" spc="200">
                <a:ln>
                  <a:noFill/>
                </a:ln>
                <a:solidFill>
                  <a:schemeClr val="tx1">
                    <a:lumMod val="65000"/>
                    <a:lumOff val="35000"/>
                  </a:schemeClr>
                </a:solidFill>
                <a:effectLst/>
                <a:uLnTx/>
                <a:latin typeface="Arial" panose="020B0604020202020204" pitchFamily="34" charset="0"/>
                <a:ea typeface="微软雅黑" panose="020B0503020204020204" charset="-122"/>
                <a:cs typeface="微软雅黑" panose="020B0503020204020204" charset="-122"/>
              </a:defRPr>
            </a:lvl1pPr>
          </a:lstStyle>
          <a:p>
            <a:pPr marL="0" lvl="0" indent="0" algn="ctr">
              <a:lnSpc>
                <a:spcPct val="100000"/>
              </a:lnSpc>
              <a:spcAft>
                <a:spcPts val="0"/>
              </a:spcAft>
              <a:buClrTx/>
              <a:buSzTx/>
              <a:buNone/>
            </a:pPr>
            <a:r>
              <a:rPr lang="zh-CN" altLang="en-US"/>
              <a:t>单击此处编辑副标题</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7498080" y="2055205"/>
            <a:ext cx="4389120" cy="2747589"/>
          </a:xfrm>
          <a:prstGeom prst="rect">
            <a:avLst/>
          </a:prstGeom>
        </p:spPr>
      </p:pic>
      <p:sp>
        <p:nvSpPr>
          <p:cNvPr id="7" name="任意多边形 6"/>
          <p:cNvSpPr/>
          <p:nvPr userDrawn="1">
            <p:custDataLst>
              <p:tags r:id="rId5"/>
            </p:custDataLst>
          </p:nvPr>
        </p:nvSpPr>
        <p:spPr>
          <a:xfrm flipH="1">
            <a:off x="0" y="0"/>
            <a:ext cx="7313295" cy="6858000"/>
          </a:xfrm>
          <a:custGeom>
            <a:avLst/>
            <a:gdLst>
              <a:gd name="connsiteX0" fmla="*/ 1714500 w 7314000"/>
              <a:gd name="connsiteY0" fmla="*/ 0 h 6858000"/>
              <a:gd name="connsiteX1" fmla="*/ 7314000 w 7314000"/>
              <a:gd name="connsiteY1" fmla="*/ 0 h 6858000"/>
              <a:gd name="connsiteX2" fmla="*/ 7314000 w 7314000"/>
              <a:gd name="connsiteY2" fmla="*/ 6858000 h 6858000"/>
              <a:gd name="connsiteX3" fmla="*/ 0 w 7314000"/>
              <a:gd name="connsiteY3" fmla="*/ 6858000 h 6858000"/>
              <a:gd name="connsiteX4" fmla="*/ 1714500 w 7314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4000" h="6858000">
                <a:moveTo>
                  <a:pt x="1714500" y="0"/>
                </a:moveTo>
                <a:lnTo>
                  <a:pt x="7314000" y="0"/>
                </a:lnTo>
                <a:lnTo>
                  <a:pt x="7314000" y="6858000"/>
                </a:lnTo>
                <a:lnTo>
                  <a:pt x="0" y="6858000"/>
                </a:lnTo>
                <a:lnTo>
                  <a:pt x="1714500" y="0"/>
                </a:lnTo>
                <a:close/>
              </a:path>
            </a:pathLst>
          </a:cu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6" name="图片 5"/>
          <p:cNvPicPr/>
          <p:nvPr userDrawn="1">
            <p:custDataLst>
              <p:tags r:id="rId6"/>
            </p:custDataLst>
          </p:nvPr>
        </p:nvPicPr>
        <p:blipFill>
          <a:blip r:embed="rId7" r:link="rId8" cstate="screen"/>
          <a:stretch>
            <a:fillRect/>
          </a:stretch>
        </p:blipFill>
        <p:spPr>
          <a:xfrm>
            <a:off x="0" y="6080149"/>
            <a:ext cx="720090" cy="777851"/>
          </a:xfrm>
          <a:prstGeom prst="rect">
            <a:avLst/>
          </a:prstGeom>
        </p:spPr>
      </p:pic>
      <p:sp>
        <p:nvSpPr>
          <p:cNvPr id="2" name="标题 1"/>
          <p:cNvSpPr>
            <a:spLocks noGrp="1"/>
          </p:cNvSpPr>
          <p:nvPr>
            <p:ph type="title"/>
            <p:custDataLst>
              <p:tags r:id="rId9"/>
            </p:custDataLst>
          </p:nvPr>
        </p:nvSpPr>
        <p:spPr>
          <a:xfrm>
            <a:off x="669882" y="443230"/>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image" Target="../media/image6.jpe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4"/>
          <p:cNvPicPr>
            <a:picLocks noChangeAspect="1" noChangeArrowheads="1"/>
          </p:cNvPicPr>
          <p:nvPr userDrawn="1"/>
        </p:nvPicPr>
        <p:blipFill>
          <a:blip r:embed="rId10">
            <a:extLst>
              <a:ext uri="{28A0092B-C50C-407E-A947-70E740481C1C}">
                <a14:useLocalDpi xmlns:a14="http://schemas.microsoft.com/office/drawing/2010/main" val="0"/>
              </a:ext>
            </a:extLst>
          </a:blip>
          <a:stretch>
            <a:fillRect/>
          </a:stretch>
        </p:blipFill>
        <p:spPr bwMode="auto">
          <a:xfrm>
            <a:off x="0" y="15508"/>
            <a:ext cx="12192000" cy="6842492"/>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par>
    </p:tnLst>
  </p:timing>
  <p:txStyles>
    <p:titleStyle>
      <a:lvl1pPr algn="ctr" rtl="0" fontAlgn="base">
        <a:spcBef>
          <a:spcPct val="0"/>
        </a:spcBef>
        <a:spcAft>
          <a:spcPct val="0"/>
        </a:spcAft>
        <a:defRPr sz="5865" kern="1200">
          <a:solidFill>
            <a:schemeClr val="tx1"/>
          </a:solidFill>
          <a:latin typeface="+mj-lt"/>
          <a:ea typeface="微软雅黑" panose="020B0503020204020204" charset="-122"/>
          <a:cs typeface="+mj-cs"/>
        </a:defRPr>
      </a:lvl1pPr>
      <a:lvl2pPr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9pPr>
    </p:titleStyle>
    <p:bodyStyle>
      <a:lvl1pPr marL="457200" indent="-457200" algn="l" rtl="0" fontAlgn="base">
        <a:spcBef>
          <a:spcPts val="130"/>
        </a:spcBef>
        <a:spcAft>
          <a:spcPct val="0"/>
        </a:spcAft>
        <a:buFont typeface="Arial" panose="020B0604020202020204" pitchFamily="34" charset="0"/>
        <a:buChar char="•"/>
        <a:defRPr sz="4265" kern="1200">
          <a:solidFill>
            <a:schemeClr val="tx1"/>
          </a:solidFill>
          <a:latin typeface="+mn-lt"/>
          <a:ea typeface="微软雅黑" panose="020B0503020204020204" charset="-122"/>
          <a:cs typeface="+mn-cs"/>
        </a:defRPr>
      </a:lvl1pPr>
      <a:lvl2pPr marL="990600" indent="-381000" algn="l" rtl="0" fontAlgn="base">
        <a:spcBef>
          <a:spcPts val="130"/>
        </a:spcBef>
        <a:spcAft>
          <a:spcPct val="0"/>
        </a:spcAft>
        <a:buFont typeface="Arial" panose="020B0604020202020204" pitchFamily="34" charset="0"/>
        <a:buChar char="–"/>
        <a:defRPr sz="3735" kern="1200">
          <a:solidFill>
            <a:schemeClr val="tx1"/>
          </a:solidFill>
          <a:latin typeface="+mn-lt"/>
          <a:ea typeface="微软雅黑" panose="020B0503020204020204" charset="-122"/>
          <a:cs typeface="+mn-cs"/>
        </a:defRPr>
      </a:lvl2pPr>
      <a:lvl3pPr marL="1524000" indent="-304800" algn="l" rtl="0" fontAlgn="base">
        <a:spcBef>
          <a:spcPts val="130"/>
        </a:spcBef>
        <a:spcAft>
          <a:spcPct val="0"/>
        </a:spcAft>
        <a:buFont typeface="Arial" panose="020B0604020202020204" pitchFamily="34" charset="0"/>
        <a:buChar char="•"/>
        <a:defRPr sz="3200" kern="1200">
          <a:solidFill>
            <a:schemeClr val="tx1"/>
          </a:solidFill>
          <a:latin typeface="+mn-lt"/>
          <a:ea typeface="微软雅黑" panose="020B0503020204020204" charset="-122"/>
          <a:cs typeface="+mn-cs"/>
        </a:defRPr>
      </a:lvl3pPr>
      <a:lvl4pPr marL="2133600" indent="-304800" algn="l" rtl="0" fontAlgn="base">
        <a:spcBef>
          <a:spcPts val="130"/>
        </a:spcBef>
        <a:spcAft>
          <a:spcPct val="0"/>
        </a:spcAft>
        <a:buFont typeface="Arial" panose="020B0604020202020204" pitchFamily="34" charset="0"/>
        <a:buChar char="–"/>
        <a:defRPr sz="2665" kern="1200">
          <a:solidFill>
            <a:schemeClr val="tx1"/>
          </a:solidFill>
          <a:latin typeface="+mn-lt"/>
          <a:ea typeface="微软雅黑" panose="020B0503020204020204" charset="-122"/>
          <a:cs typeface="+mn-cs"/>
        </a:defRPr>
      </a:lvl4pPr>
      <a:lvl5pPr marL="2743200" indent="-304800" algn="l" rtl="0" fontAlgn="base">
        <a:spcBef>
          <a:spcPts val="130"/>
        </a:spcBef>
        <a:spcAft>
          <a:spcPct val="0"/>
        </a:spcAft>
        <a:buFont typeface="Arial" panose="020B0604020202020204" pitchFamily="34" charset="0"/>
        <a:buChar char="»"/>
        <a:defRPr sz="2665" kern="1200">
          <a:solidFill>
            <a:schemeClr val="tx1"/>
          </a:solidFill>
          <a:latin typeface="+mn-lt"/>
          <a:ea typeface="微软雅黑" panose="020B0503020204020204" charset="-122"/>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image" Target="../media/image7.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7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0" Type="http://schemas.openxmlformats.org/officeDocument/2006/relationships/notesSlide" Target="../notesSlides/notesSlide10.xml"/><Relationship Id="rId1" Type="http://schemas.openxmlformats.org/officeDocument/2006/relationships/tags" Target="../tags/tag69.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7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0" Type="http://schemas.openxmlformats.org/officeDocument/2006/relationships/notesSlide" Target="../notesSlides/notesSlide11.xml"/><Relationship Id="rId1" Type="http://schemas.openxmlformats.org/officeDocument/2006/relationships/tags" Target="../tags/tag73.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tags" Target="../tags/tag80.xml"/><Relationship Id="rId7" Type="http://schemas.openxmlformats.org/officeDocument/2006/relationships/tags" Target="../tags/tag7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7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0" Type="http://schemas.openxmlformats.org/officeDocument/2006/relationships/notesSlide" Target="../notesSlides/notesSlide12.xml"/><Relationship Id="rId1" Type="http://schemas.openxmlformats.org/officeDocument/2006/relationships/tags" Target="../tags/tag77.xml"/></Relationships>
</file>

<file path=ppt/slides/_rels/slide15.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5.xml"/><Relationship Id="rId7" Type="http://schemas.openxmlformats.org/officeDocument/2006/relationships/tags" Target="../tags/tag83.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82.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 Type="http://schemas.openxmlformats.org/officeDocument/2006/relationships/tags" Target="../tags/tag8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8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1" Type="http://schemas.openxmlformats.org/officeDocument/2006/relationships/notesSlide" Target="../notesSlides/notesSlide15.xml"/><Relationship Id="rId10" Type="http://schemas.openxmlformats.org/officeDocument/2006/relationships/slideLayout" Target="../slideLayouts/slideLayout5.xml"/><Relationship Id="rId1" Type="http://schemas.openxmlformats.org/officeDocument/2006/relationships/tags" Target="../tags/tag84.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90.xml"/><Relationship Id="rId1" Type="http://schemas.openxmlformats.org/officeDocument/2006/relationships/tags" Target="../tags/tag89.xml"/></Relationships>
</file>

<file path=ppt/slides/_rels/slide2.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2" Type="http://schemas.openxmlformats.org/officeDocument/2006/relationships/notesSlide" Target="../notesSlides/notesSlide2.xml"/><Relationship Id="rId31" Type="http://schemas.openxmlformats.org/officeDocument/2006/relationships/slideLayout" Target="../slideLayouts/slideLayout3.xml"/><Relationship Id="rId30" Type="http://schemas.openxmlformats.org/officeDocument/2006/relationships/tags" Target="../tags/tag47.xml"/><Relationship Id="rId3" Type="http://schemas.openxmlformats.org/officeDocument/2006/relationships/tags" Target="../tags/tag20.xml"/><Relationship Id="rId29" Type="http://schemas.openxmlformats.org/officeDocument/2006/relationships/tags" Target="../tags/tag46.xml"/><Relationship Id="rId28" Type="http://schemas.openxmlformats.org/officeDocument/2006/relationships/tags" Target="../tags/tag45.xml"/><Relationship Id="rId27" Type="http://schemas.openxmlformats.org/officeDocument/2006/relationships/tags" Target="../tags/tag44.xml"/><Relationship Id="rId26" Type="http://schemas.openxmlformats.org/officeDocument/2006/relationships/tags" Target="../tags/tag43.xml"/><Relationship Id="rId25" Type="http://schemas.openxmlformats.org/officeDocument/2006/relationships/tags" Target="../tags/tag42.xml"/><Relationship Id="rId24" Type="http://schemas.openxmlformats.org/officeDocument/2006/relationships/tags" Target="../tags/tag41.xml"/><Relationship Id="rId23" Type="http://schemas.openxmlformats.org/officeDocument/2006/relationships/tags" Target="../tags/tag40.xml"/><Relationship Id="rId22" Type="http://schemas.openxmlformats.org/officeDocument/2006/relationships/tags" Target="../tags/tag39.xml"/><Relationship Id="rId21" Type="http://schemas.openxmlformats.org/officeDocument/2006/relationships/tags" Target="../tags/tag38.xml"/><Relationship Id="rId20" Type="http://schemas.openxmlformats.org/officeDocument/2006/relationships/tags" Target="../tags/tag37.xml"/><Relationship Id="rId2" Type="http://schemas.openxmlformats.org/officeDocument/2006/relationships/tags" Target="../tags/tag19.xml"/><Relationship Id="rId19" Type="http://schemas.openxmlformats.org/officeDocument/2006/relationships/tags" Target="../tags/tag36.xml"/><Relationship Id="rId18" Type="http://schemas.openxmlformats.org/officeDocument/2006/relationships/tags" Target="../tags/tag35.xml"/><Relationship Id="rId17" Type="http://schemas.openxmlformats.org/officeDocument/2006/relationships/tags" Target="../tags/tag34.xml"/><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tags" Target="../tags/tag18.xml"/></Relationships>
</file>

<file path=ppt/slides/_rels/slide20.xml.rels><?xml version="1.0" encoding="UTF-8" standalone="yes"?>
<Relationships xmlns="http://schemas.openxmlformats.org/package/2006/relationships"><Relationship Id="rId9" Type="http://schemas.openxmlformats.org/officeDocument/2006/relationships/notesSlide" Target="../notesSlides/notesSlide16.xml"/><Relationship Id="rId8" Type="http://schemas.openxmlformats.org/officeDocument/2006/relationships/slideLayout" Target="../slideLayouts/slideLayout5.xml"/><Relationship Id="rId7" Type="http://schemas.openxmlformats.org/officeDocument/2006/relationships/tags" Target="../tags/tag93.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92.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 Type="http://schemas.openxmlformats.org/officeDocument/2006/relationships/tags" Target="../tags/tag91.xml"/></Relationships>
</file>

<file path=ppt/slides/_rels/slide21.xml.rels><?xml version="1.0" encoding="UTF-8" standalone="yes"?>
<Relationships xmlns="http://schemas.openxmlformats.org/package/2006/relationships"><Relationship Id="rId9" Type="http://schemas.openxmlformats.org/officeDocument/2006/relationships/notesSlide" Target="../notesSlides/notesSlide17.xml"/><Relationship Id="rId8" Type="http://schemas.openxmlformats.org/officeDocument/2006/relationships/slideLayout" Target="../slideLayouts/slideLayout5.xml"/><Relationship Id="rId7" Type="http://schemas.openxmlformats.org/officeDocument/2006/relationships/tags" Target="../tags/tag9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9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 Type="http://schemas.openxmlformats.org/officeDocument/2006/relationships/tags" Target="../tags/tag94.xml"/></Relationships>
</file>

<file path=ppt/slides/_rels/slide22.xml.rels><?xml version="1.0" encoding="UTF-8" standalone="yes"?>
<Relationships xmlns="http://schemas.openxmlformats.org/package/2006/relationships"><Relationship Id="rId9" Type="http://schemas.openxmlformats.org/officeDocument/2006/relationships/notesSlide" Target="../notesSlides/notesSlide18.xml"/><Relationship Id="rId8" Type="http://schemas.openxmlformats.org/officeDocument/2006/relationships/slideLayout" Target="../slideLayouts/slideLayout5.xml"/><Relationship Id="rId7" Type="http://schemas.openxmlformats.org/officeDocument/2006/relationships/tags" Target="../tags/tag9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9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 Type="http://schemas.openxmlformats.org/officeDocument/2006/relationships/tags" Target="../tags/tag97.xml"/></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0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0" Type="http://schemas.openxmlformats.org/officeDocument/2006/relationships/notesSlide" Target="../notesSlides/notesSlide19.xml"/><Relationship Id="rId1" Type="http://schemas.openxmlformats.org/officeDocument/2006/relationships/tags" Target="../tags/tag100.xml"/></Relationships>
</file>

<file path=ppt/slides/_rels/slide24.xml.rels><?xml version="1.0" encoding="UTF-8" standalone="yes"?>
<Relationships xmlns="http://schemas.openxmlformats.org/package/2006/relationships"><Relationship Id="rId9" Type="http://schemas.openxmlformats.org/officeDocument/2006/relationships/notesSlide" Target="../notesSlides/notesSlide20.xml"/><Relationship Id="rId8" Type="http://schemas.openxmlformats.org/officeDocument/2006/relationships/slideLayout" Target="../slideLayouts/slideLayout5.xml"/><Relationship Id="rId7" Type="http://schemas.openxmlformats.org/officeDocument/2006/relationships/tags" Target="../tags/tag10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0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 Type="http://schemas.openxmlformats.org/officeDocument/2006/relationships/tags" Target="../tags/tag104.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tags" Target="../tags/tag109.xml"/><Relationship Id="rId7" Type="http://schemas.openxmlformats.org/officeDocument/2006/relationships/image" Target="../media/image11.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0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0" Type="http://schemas.openxmlformats.org/officeDocument/2006/relationships/notesSlide" Target="../notesSlides/notesSlide21.xml"/><Relationship Id="rId1" Type="http://schemas.openxmlformats.org/officeDocument/2006/relationships/tags" Target="../tags/tag107.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10.xml"/><Relationship Id="rId1" Type="http://schemas.openxmlformats.org/officeDocument/2006/relationships/image" Target="../media/image1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11.xml"/><Relationship Id="rId1"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12.xml"/><Relationship Id="rId1" Type="http://schemas.openxmlformats.org/officeDocument/2006/relationships/image" Target="../media/image14.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13.xml"/><Relationship Id="rId1" Type="http://schemas.openxmlformats.org/officeDocument/2006/relationships/image" Target="../media/image1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14.xml"/><Relationship Id="rId1" Type="http://schemas.openxmlformats.org/officeDocument/2006/relationships/image" Target="../media/image16.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1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0" Type="http://schemas.openxmlformats.org/officeDocument/2006/relationships/notesSlide" Target="../notesSlides/notesSlide23.xml"/><Relationship Id="rId1" Type="http://schemas.openxmlformats.org/officeDocument/2006/relationships/tags" Target="../tags/tag115.xml"/></Relationships>
</file>

<file path=ppt/slides/_rels/slide35.xml.rels><?xml version="1.0" encoding="UTF-8" standalone="yes"?>
<Relationships xmlns="http://schemas.openxmlformats.org/package/2006/relationships"><Relationship Id="rId9" Type="http://schemas.openxmlformats.org/officeDocument/2006/relationships/notesSlide" Target="../notesSlides/notesSlide24.xml"/><Relationship Id="rId8" Type="http://schemas.openxmlformats.org/officeDocument/2006/relationships/slideLayout" Target="../slideLayouts/slideLayout5.xml"/><Relationship Id="rId7" Type="http://schemas.openxmlformats.org/officeDocument/2006/relationships/tags" Target="../tags/tag12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2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 Type="http://schemas.openxmlformats.org/officeDocument/2006/relationships/tags" Target="../tags/tag119.xml"/></Relationships>
</file>

<file path=ppt/slides/_rels/slide36.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2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0" Type="http://schemas.openxmlformats.org/officeDocument/2006/relationships/notesSlide" Target="../notesSlides/notesSlide25.xml"/><Relationship Id="rId1" Type="http://schemas.openxmlformats.org/officeDocument/2006/relationships/tags" Target="../tags/tag122.xml"/></Relationships>
</file>

<file path=ppt/slides/_rels/slide37.xml.rels><?xml version="1.0" encoding="UTF-8" standalone="yes"?>
<Relationships xmlns="http://schemas.openxmlformats.org/package/2006/relationships"><Relationship Id="rId9" Type="http://schemas.openxmlformats.org/officeDocument/2006/relationships/notesSlide" Target="../notesSlides/notesSlide26.xml"/><Relationship Id="rId8" Type="http://schemas.openxmlformats.org/officeDocument/2006/relationships/slideLayout" Target="../slideLayouts/slideLayout5.xml"/><Relationship Id="rId7" Type="http://schemas.openxmlformats.org/officeDocument/2006/relationships/tags" Target="../tags/tag128.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27.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 Type="http://schemas.openxmlformats.org/officeDocument/2006/relationships/tags" Target="../tags/tag126.xml"/></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tags" Target="../tags/tag132.xml"/><Relationship Id="rId7" Type="http://schemas.openxmlformats.org/officeDocument/2006/relationships/tags" Target="../tags/tag13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3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0" Type="http://schemas.openxmlformats.org/officeDocument/2006/relationships/notesSlide" Target="../notesSlides/notesSlide27.xml"/><Relationship Id="rId1" Type="http://schemas.openxmlformats.org/officeDocument/2006/relationships/tags" Target="../tags/tag129.xml"/></Relationships>
</file>

<file path=ppt/slides/_rels/slide39.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3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0" Type="http://schemas.openxmlformats.org/officeDocument/2006/relationships/notesSlide" Target="../notesSlides/notesSlide28.xml"/><Relationship Id="rId1" Type="http://schemas.openxmlformats.org/officeDocument/2006/relationships/tags" Target="../tags/tag13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3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0" Type="http://schemas.openxmlformats.org/officeDocument/2006/relationships/notesSlide" Target="../notesSlides/notesSlide29.xml"/><Relationship Id="rId1" Type="http://schemas.openxmlformats.org/officeDocument/2006/relationships/tags" Target="../tags/tag137.xml"/></Relationships>
</file>

<file path=ppt/slides/_rels/slide42.xml.rels><?xml version="1.0" encoding="UTF-8" standalone="yes"?>
<Relationships xmlns="http://schemas.openxmlformats.org/package/2006/relationships"><Relationship Id="rId9" Type="http://schemas.openxmlformats.org/officeDocument/2006/relationships/notesSlide" Target="../notesSlides/notesSlide30.xml"/><Relationship Id="rId8" Type="http://schemas.openxmlformats.org/officeDocument/2006/relationships/slideLayout" Target="../slideLayouts/slideLayout5.xml"/><Relationship Id="rId7" Type="http://schemas.openxmlformats.org/officeDocument/2006/relationships/tags" Target="../tags/tag143.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42.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 Type="http://schemas.openxmlformats.org/officeDocument/2006/relationships/tags" Target="../tags/tag141.xml"/></Relationships>
</file>

<file path=ppt/slides/_rels/slide43.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4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0" Type="http://schemas.openxmlformats.org/officeDocument/2006/relationships/notesSlide" Target="../notesSlides/notesSlide31.xml"/><Relationship Id="rId1" Type="http://schemas.openxmlformats.org/officeDocument/2006/relationships/tags" Target="../tags/tag144.xml"/></Relationships>
</file>

<file path=ppt/slides/_rels/slide44.xml.rels><?xml version="1.0" encoding="UTF-8" standalone="yes"?>
<Relationships xmlns="http://schemas.openxmlformats.org/package/2006/relationships"><Relationship Id="rId9" Type="http://schemas.openxmlformats.org/officeDocument/2006/relationships/notesSlide" Target="../notesSlides/notesSlide32.xml"/><Relationship Id="rId8" Type="http://schemas.openxmlformats.org/officeDocument/2006/relationships/slideLayout" Target="../slideLayouts/slideLayout5.xml"/><Relationship Id="rId7" Type="http://schemas.openxmlformats.org/officeDocument/2006/relationships/tags" Target="../tags/tag15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4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 Type="http://schemas.openxmlformats.org/officeDocument/2006/relationships/tags" Target="../tags/tag148.xml"/></Relationships>
</file>

<file path=ppt/slides/_rels/slide45.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52.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0" Type="http://schemas.openxmlformats.org/officeDocument/2006/relationships/notesSlide" Target="../notesSlides/notesSlide33.xml"/><Relationship Id="rId1" Type="http://schemas.openxmlformats.org/officeDocument/2006/relationships/tags" Target="../tags/tag151.xml"/></Relationships>
</file>

<file path=ppt/slides/_rels/slide46.xml.rels><?xml version="1.0" encoding="UTF-8" standalone="yes"?>
<Relationships xmlns="http://schemas.openxmlformats.org/package/2006/relationships"><Relationship Id="rId9" Type="http://schemas.openxmlformats.org/officeDocument/2006/relationships/notesSlide" Target="../notesSlides/notesSlide34.xml"/><Relationship Id="rId8" Type="http://schemas.openxmlformats.org/officeDocument/2006/relationships/slideLayout" Target="../slideLayouts/slideLayout5.xml"/><Relationship Id="rId7" Type="http://schemas.openxmlformats.org/officeDocument/2006/relationships/tags" Target="../tags/tag15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5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 Type="http://schemas.openxmlformats.org/officeDocument/2006/relationships/tags" Target="../tags/tag155.xml"/></Relationships>
</file>

<file path=ppt/slides/_rels/slide47.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tags" Target="../tags/tag161.xml"/><Relationship Id="rId7" Type="http://schemas.openxmlformats.org/officeDocument/2006/relationships/tags" Target="../tags/tag16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5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0" Type="http://schemas.openxmlformats.org/officeDocument/2006/relationships/notesSlide" Target="../notesSlides/notesSlide35.xml"/><Relationship Id="rId1" Type="http://schemas.openxmlformats.org/officeDocument/2006/relationships/tags" Target="../tags/tag15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4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3" Type="http://schemas.openxmlformats.org/officeDocument/2006/relationships/notesSlide" Target="../notesSlides/notesSlide4.xml"/><Relationship Id="rId12" Type="http://schemas.openxmlformats.org/officeDocument/2006/relationships/slideLayout" Target="../slideLayouts/slideLayout5.xml"/><Relationship Id="rId11" Type="http://schemas.openxmlformats.org/officeDocument/2006/relationships/tags" Target="../tags/tag53.xml"/><Relationship Id="rId10" Type="http://schemas.openxmlformats.org/officeDocument/2006/relationships/image" Target="../media/image10.png"/><Relationship Id="rId1" Type="http://schemas.openxmlformats.org/officeDocument/2006/relationships/tags" Target="../tags/tag4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tags" Target="../tags/tag165.xml"/><Relationship Id="rId7" Type="http://schemas.openxmlformats.org/officeDocument/2006/relationships/tags" Target="../tags/tag164.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6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0" Type="http://schemas.openxmlformats.org/officeDocument/2006/relationships/notesSlide" Target="../notesSlides/notesSlide37.xml"/><Relationship Id="rId1" Type="http://schemas.openxmlformats.org/officeDocument/2006/relationships/tags" Target="../tags/tag162.xml"/></Relationships>
</file>

<file path=ppt/slides/_rels/slide52.xml.rels><?xml version="1.0" encoding="UTF-8" standalone="yes"?>
<Relationships xmlns="http://schemas.openxmlformats.org/package/2006/relationships"><Relationship Id="rId9" Type="http://schemas.openxmlformats.org/officeDocument/2006/relationships/notesSlide" Target="../notesSlides/notesSlide38.xml"/><Relationship Id="rId8" Type="http://schemas.openxmlformats.org/officeDocument/2006/relationships/slideLayout" Target="../slideLayouts/slideLayout5.xml"/><Relationship Id="rId7" Type="http://schemas.openxmlformats.org/officeDocument/2006/relationships/tags" Target="../tags/tag168.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67.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 Type="http://schemas.openxmlformats.org/officeDocument/2006/relationships/tags" Target="../tags/tag166.xml"/></Relationships>
</file>

<file path=ppt/slides/_rels/slide53.xml.rels><?xml version="1.0" encoding="UTF-8" standalone="yes"?>
<Relationships xmlns="http://schemas.openxmlformats.org/package/2006/relationships"><Relationship Id="rId9" Type="http://schemas.openxmlformats.org/officeDocument/2006/relationships/notesSlide" Target="../notesSlides/notesSlide39.xml"/><Relationship Id="rId8" Type="http://schemas.openxmlformats.org/officeDocument/2006/relationships/slideLayout" Target="../slideLayouts/slideLayout5.xml"/><Relationship Id="rId7" Type="http://schemas.openxmlformats.org/officeDocument/2006/relationships/tags" Target="../tags/tag17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7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 Type="http://schemas.openxmlformats.org/officeDocument/2006/relationships/tags" Target="../tags/tag169.xml"/></Relationships>
</file>

<file path=ppt/slides/_rels/slide54.xml.rels><?xml version="1.0" encoding="UTF-8" standalone="yes"?>
<Relationships xmlns="http://schemas.openxmlformats.org/package/2006/relationships"><Relationship Id="rId9" Type="http://schemas.openxmlformats.org/officeDocument/2006/relationships/notesSlide" Target="../notesSlides/notesSlide40.xml"/><Relationship Id="rId8" Type="http://schemas.openxmlformats.org/officeDocument/2006/relationships/slideLayout" Target="../slideLayouts/slideLayout5.xml"/><Relationship Id="rId7" Type="http://schemas.openxmlformats.org/officeDocument/2006/relationships/tags" Target="../tags/tag174.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7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 Type="http://schemas.openxmlformats.org/officeDocument/2006/relationships/tags" Target="../tags/tag172.xml"/></Relationships>
</file>

<file path=ppt/slides/_rels/slide55.xml.rels><?xml version="1.0" encoding="UTF-8" standalone="yes"?>
<Relationships xmlns="http://schemas.openxmlformats.org/package/2006/relationships"><Relationship Id="rId9" Type="http://schemas.openxmlformats.org/officeDocument/2006/relationships/notesSlide" Target="../notesSlides/notesSlide41.xml"/><Relationship Id="rId8" Type="http://schemas.openxmlformats.org/officeDocument/2006/relationships/slideLayout" Target="../slideLayouts/slideLayout5.xml"/><Relationship Id="rId7" Type="http://schemas.openxmlformats.org/officeDocument/2006/relationships/tags" Target="../tags/tag17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7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 Type="http://schemas.openxmlformats.org/officeDocument/2006/relationships/tags" Target="../tags/tag175.xml"/></Relationships>
</file>

<file path=ppt/slides/_rels/slide56.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tags" Target="../tags/tag181.xml"/><Relationship Id="rId7" Type="http://schemas.openxmlformats.org/officeDocument/2006/relationships/tags" Target="../tags/tag18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7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0" Type="http://schemas.openxmlformats.org/officeDocument/2006/relationships/notesSlide" Target="../notesSlides/notesSlide42.xml"/><Relationship Id="rId1" Type="http://schemas.openxmlformats.org/officeDocument/2006/relationships/tags" Target="../tags/tag178.xml"/></Relationships>
</file>

<file path=ppt/slides/_rels/slide57.xml.rels><?xml version="1.0" encoding="UTF-8" standalone="yes"?>
<Relationships xmlns="http://schemas.openxmlformats.org/package/2006/relationships"><Relationship Id="rId9" Type="http://schemas.openxmlformats.org/officeDocument/2006/relationships/notesSlide" Target="../notesSlides/notesSlide43.xml"/><Relationship Id="rId8" Type="http://schemas.openxmlformats.org/officeDocument/2006/relationships/slideLayout" Target="../slideLayouts/slideLayout5.xml"/><Relationship Id="rId7" Type="http://schemas.openxmlformats.org/officeDocument/2006/relationships/tags" Target="../tags/tag184.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8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 Type="http://schemas.openxmlformats.org/officeDocument/2006/relationships/tags" Target="../tags/tag182.xml"/></Relationships>
</file>

<file path=ppt/slides/_rels/slide58.xml.rels><?xml version="1.0" encoding="UTF-8" standalone="yes"?>
<Relationships xmlns="http://schemas.openxmlformats.org/package/2006/relationships"><Relationship Id="rId9" Type="http://schemas.openxmlformats.org/officeDocument/2006/relationships/notesSlide" Target="../notesSlides/notesSlide44.xml"/><Relationship Id="rId8" Type="http://schemas.openxmlformats.org/officeDocument/2006/relationships/slideLayout" Target="../slideLayouts/slideLayout5.xml"/><Relationship Id="rId7" Type="http://schemas.openxmlformats.org/officeDocument/2006/relationships/tags" Target="../tags/tag18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8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 Type="http://schemas.openxmlformats.org/officeDocument/2006/relationships/tags" Target="../tags/tag185.xml"/></Relationships>
</file>

<file path=ppt/slides/_rels/slide59.xml.rels><?xml version="1.0" encoding="UTF-8" standalone="yes"?>
<Relationships xmlns="http://schemas.openxmlformats.org/package/2006/relationships"><Relationship Id="rId9" Type="http://schemas.openxmlformats.org/officeDocument/2006/relationships/notesSlide" Target="../notesSlides/notesSlide45.xml"/><Relationship Id="rId8" Type="http://schemas.openxmlformats.org/officeDocument/2006/relationships/slideLayout" Target="../slideLayouts/slideLayout5.xml"/><Relationship Id="rId7" Type="http://schemas.openxmlformats.org/officeDocument/2006/relationships/tags" Target="../tags/tag19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8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 Type="http://schemas.openxmlformats.org/officeDocument/2006/relationships/tags" Target="../tags/tag188.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5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0" Type="http://schemas.openxmlformats.org/officeDocument/2006/relationships/notesSlide" Target="../notesSlides/notesSlide5.xml"/><Relationship Id="rId1" Type="http://schemas.openxmlformats.org/officeDocument/2006/relationships/tags" Target="../tags/tag54.xml"/></Relationships>
</file>

<file path=ppt/slides/_rels/slide60.xml.rels><?xml version="1.0" encoding="UTF-8" standalone="yes"?>
<Relationships xmlns="http://schemas.openxmlformats.org/package/2006/relationships"><Relationship Id="rId9" Type="http://schemas.openxmlformats.org/officeDocument/2006/relationships/notesSlide" Target="../notesSlides/notesSlide46.xml"/><Relationship Id="rId8" Type="http://schemas.openxmlformats.org/officeDocument/2006/relationships/slideLayout" Target="../slideLayouts/slideLayout5.xml"/><Relationship Id="rId7" Type="http://schemas.openxmlformats.org/officeDocument/2006/relationships/tags" Target="../tags/tag193.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92.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 Type="http://schemas.openxmlformats.org/officeDocument/2006/relationships/tags" Target="../tags/tag19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tags" Target="../tags/tag197.xml"/><Relationship Id="rId7" Type="http://schemas.openxmlformats.org/officeDocument/2006/relationships/tags" Target="../tags/tag19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9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0" Type="http://schemas.openxmlformats.org/officeDocument/2006/relationships/notesSlide" Target="../notesSlides/notesSlide47.xml"/><Relationship Id="rId1" Type="http://schemas.openxmlformats.org/officeDocument/2006/relationships/tags" Target="../tags/tag194.xml"/></Relationships>
</file>

<file path=ppt/slides/_rels/slide63.xml.rels><?xml version="1.0" encoding="UTF-8" standalone="yes"?>
<Relationships xmlns="http://schemas.openxmlformats.org/package/2006/relationships"><Relationship Id="rId9" Type="http://schemas.openxmlformats.org/officeDocument/2006/relationships/notesSlide" Target="../notesSlides/notesSlide48.xml"/><Relationship Id="rId8" Type="http://schemas.openxmlformats.org/officeDocument/2006/relationships/slideLayout" Target="../slideLayouts/slideLayout5.xml"/><Relationship Id="rId7" Type="http://schemas.openxmlformats.org/officeDocument/2006/relationships/tags" Target="../tags/tag20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9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 Type="http://schemas.openxmlformats.org/officeDocument/2006/relationships/tags" Target="../tags/tag198.xml"/></Relationships>
</file>

<file path=ppt/slides/_rels/slide64.xml.rels><?xml version="1.0" encoding="UTF-8" standalone="yes"?>
<Relationships xmlns="http://schemas.openxmlformats.org/package/2006/relationships"><Relationship Id="rId9" Type="http://schemas.openxmlformats.org/officeDocument/2006/relationships/notesSlide" Target="../notesSlides/notesSlide49.xml"/><Relationship Id="rId8" Type="http://schemas.openxmlformats.org/officeDocument/2006/relationships/slideLayout" Target="../slideLayouts/slideLayout5.xml"/><Relationship Id="rId7" Type="http://schemas.openxmlformats.org/officeDocument/2006/relationships/tags" Target="../tags/tag203.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202.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 Type="http://schemas.openxmlformats.org/officeDocument/2006/relationships/tags" Target="../tags/tag201.xml"/></Relationships>
</file>

<file path=ppt/slides/_rels/slide65.xml.rels><?xml version="1.0" encoding="UTF-8" standalone="yes"?>
<Relationships xmlns="http://schemas.openxmlformats.org/package/2006/relationships"><Relationship Id="rId9" Type="http://schemas.openxmlformats.org/officeDocument/2006/relationships/notesSlide" Target="../notesSlides/notesSlide50.xml"/><Relationship Id="rId8" Type="http://schemas.openxmlformats.org/officeDocument/2006/relationships/slideLayout" Target="../slideLayouts/slideLayout5.xml"/><Relationship Id="rId7" Type="http://schemas.openxmlformats.org/officeDocument/2006/relationships/tags" Target="../tags/tag20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20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 Type="http://schemas.openxmlformats.org/officeDocument/2006/relationships/tags" Target="../tags/tag204.xml"/></Relationships>
</file>

<file path=ppt/slides/_rels/slide66.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tags" Target="../tags/tag210.xml"/><Relationship Id="rId7" Type="http://schemas.openxmlformats.org/officeDocument/2006/relationships/tags" Target="../tags/tag20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20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0" Type="http://schemas.openxmlformats.org/officeDocument/2006/relationships/notesSlide" Target="../notesSlides/notesSlide51.xml"/><Relationship Id="rId1" Type="http://schemas.openxmlformats.org/officeDocument/2006/relationships/tags" Target="../tags/tag207.xml"/></Relationships>
</file>

<file path=ppt/slides/_rels/slide67.xml.rels><?xml version="1.0" encoding="UTF-8" standalone="yes"?>
<Relationships xmlns="http://schemas.openxmlformats.org/package/2006/relationships"><Relationship Id="rId9" Type="http://schemas.openxmlformats.org/officeDocument/2006/relationships/notesSlide" Target="../notesSlides/notesSlide52.xml"/><Relationship Id="rId8" Type="http://schemas.openxmlformats.org/officeDocument/2006/relationships/slideLayout" Target="../slideLayouts/slideLayout5.xml"/><Relationship Id="rId7" Type="http://schemas.openxmlformats.org/officeDocument/2006/relationships/tags" Target="../tags/tag213.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212.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 Type="http://schemas.openxmlformats.org/officeDocument/2006/relationships/tags" Target="../tags/tag211.xml"/></Relationships>
</file>

<file path=ppt/slides/_rels/slide68.xml.rels><?xml version="1.0" encoding="UTF-8" standalone="yes"?>
<Relationships xmlns="http://schemas.openxmlformats.org/package/2006/relationships"><Relationship Id="rId9" Type="http://schemas.openxmlformats.org/officeDocument/2006/relationships/notesSlide" Target="../notesSlides/notesSlide53.xml"/><Relationship Id="rId8" Type="http://schemas.openxmlformats.org/officeDocument/2006/relationships/slideLayout" Target="../slideLayouts/slideLayout5.xml"/><Relationship Id="rId7" Type="http://schemas.openxmlformats.org/officeDocument/2006/relationships/tags" Target="../tags/tag21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21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 Type="http://schemas.openxmlformats.org/officeDocument/2006/relationships/tags" Target="../tags/tag214.xml"/></Relationships>
</file>

<file path=ppt/slides/_rels/slide69.xml.rels><?xml version="1.0" encoding="UTF-8" standalone="yes"?>
<Relationships xmlns="http://schemas.openxmlformats.org/package/2006/relationships"><Relationship Id="rId5" Type="http://schemas.openxmlformats.org/officeDocument/2006/relationships/notesSlide" Target="../notesSlides/notesSlide54.xml"/><Relationship Id="rId4" Type="http://schemas.openxmlformats.org/officeDocument/2006/relationships/slideLayout" Target="../slideLayouts/slideLayout1.xml"/><Relationship Id="rId3" Type="http://schemas.openxmlformats.org/officeDocument/2006/relationships/image" Target="../media/image8.png"/><Relationship Id="rId2" Type="http://schemas.openxmlformats.org/officeDocument/2006/relationships/tags" Target="../tags/tag217.xml"/><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5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0" Type="http://schemas.openxmlformats.org/officeDocument/2006/relationships/notesSlide" Target="../notesSlides/notesSlide6.xml"/><Relationship Id="rId1" Type="http://schemas.openxmlformats.org/officeDocument/2006/relationships/tags" Target="../tags/tag58.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6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0" Type="http://schemas.openxmlformats.org/officeDocument/2006/relationships/notesSlide" Target="../notesSlides/notesSlide7.xml"/><Relationship Id="rId1" Type="http://schemas.openxmlformats.org/officeDocument/2006/relationships/tags" Target="../tags/tag62.xml"/></Relationships>
</file>

<file path=ppt/slides/_rels/slide9.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5.xml"/><Relationship Id="rId7" Type="http://schemas.openxmlformats.org/officeDocument/2006/relationships/tags" Target="../tags/tag68.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67.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9.png"/><Relationship Id="rId1" Type="http://schemas.openxmlformats.org/officeDocument/2006/relationships/tags" Target="../tags/tag6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3" name="Picture 4" descr="F:\0PPT素材\背景及图片\白麻子.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7413" y="9144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34" name="椭圆 333"/>
          <p:cNvSpPr/>
          <p:nvPr/>
        </p:nvSpPr>
        <p:spPr>
          <a:xfrm>
            <a:off x="2073487" y="5339080"/>
            <a:ext cx="505460" cy="537633"/>
          </a:xfrm>
          <a:prstGeom prst="ellipse">
            <a:avLst/>
          </a:prstGeom>
          <a:solidFill>
            <a:srgbClr val="C0000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5" name="椭圆 334"/>
          <p:cNvSpPr/>
          <p:nvPr/>
        </p:nvSpPr>
        <p:spPr>
          <a:xfrm>
            <a:off x="7722719" y="1710809"/>
            <a:ext cx="366369" cy="36636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36" name="组合 335"/>
          <p:cNvGrpSpPr/>
          <p:nvPr/>
        </p:nvGrpSpPr>
        <p:grpSpPr>
          <a:xfrm>
            <a:off x="3831612" y="5977672"/>
            <a:ext cx="401413" cy="401413"/>
            <a:chOff x="304800" y="673100"/>
            <a:chExt cx="4000500" cy="4000500"/>
          </a:xfrm>
          <a:effectLst>
            <a:outerShdw blurRad="381000" dist="152400" dir="8100000" algn="tr" rotWithShape="0">
              <a:prstClr val="black">
                <a:alpha val="70000"/>
              </a:prstClr>
            </a:outerShdw>
          </a:effectLst>
        </p:grpSpPr>
        <p:sp>
          <p:nvSpPr>
            <p:cNvPr id="337" name="同心圆 3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38" name="椭圆 33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339" name="组合 338"/>
          <p:cNvGrpSpPr/>
          <p:nvPr/>
        </p:nvGrpSpPr>
        <p:grpSpPr>
          <a:xfrm>
            <a:off x="9185528" y="1096839"/>
            <a:ext cx="831871" cy="831871"/>
            <a:chOff x="304800" y="673100"/>
            <a:chExt cx="4000500" cy="4000500"/>
          </a:xfrm>
          <a:effectLst>
            <a:outerShdw blurRad="317500" dist="190500" dir="8100000" algn="tr" rotWithShape="0">
              <a:prstClr val="black">
                <a:alpha val="50000"/>
              </a:prstClr>
            </a:outerShdw>
          </a:effectLst>
        </p:grpSpPr>
        <p:sp>
          <p:nvSpPr>
            <p:cNvPr id="340" name="同心圆 3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41" name="椭圆 34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342" name="组合 341"/>
          <p:cNvGrpSpPr/>
          <p:nvPr/>
        </p:nvGrpSpPr>
        <p:grpSpPr>
          <a:xfrm>
            <a:off x="2797460" y="5898135"/>
            <a:ext cx="293036" cy="293036"/>
            <a:chOff x="304800" y="673100"/>
            <a:chExt cx="4000500" cy="4000500"/>
          </a:xfrm>
          <a:effectLst>
            <a:outerShdw blurRad="381000" dist="152400" dir="8100000" algn="tr" rotWithShape="0">
              <a:prstClr val="black">
                <a:alpha val="70000"/>
              </a:prstClr>
            </a:outerShdw>
          </a:effectLst>
        </p:grpSpPr>
        <p:sp>
          <p:nvSpPr>
            <p:cNvPr id="343" name="同心圆 3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44" name="椭圆 34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345" name="组合 344"/>
          <p:cNvGrpSpPr/>
          <p:nvPr/>
        </p:nvGrpSpPr>
        <p:grpSpPr>
          <a:xfrm>
            <a:off x="5214744" y="6161003"/>
            <a:ext cx="383892" cy="383892"/>
            <a:chOff x="304800" y="673100"/>
            <a:chExt cx="4000500" cy="4000500"/>
          </a:xfrm>
          <a:effectLst>
            <a:outerShdw blurRad="381000" dist="152400" dir="8100000" algn="tr" rotWithShape="0">
              <a:prstClr val="black">
                <a:alpha val="70000"/>
              </a:prstClr>
            </a:outerShdw>
          </a:effectLst>
        </p:grpSpPr>
        <p:sp>
          <p:nvSpPr>
            <p:cNvPr id="346" name="同心圆 3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47" name="椭圆 34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348" name="椭圆 347"/>
          <p:cNvSpPr/>
          <p:nvPr/>
        </p:nvSpPr>
        <p:spPr>
          <a:xfrm>
            <a:off x="10815639" y="1096839"/>
            <a:ext cx="366369" cy="36636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9" name="椭圆 348"/>
          <p:cNvSpPr/>
          <p:nvPr/>
        </p:nvSpPr>
        <p:spPr>
          <a:xfrm>
            <a:off x="4032319" y="5155623"/>
            <a:ext cx="183185" cy="183185"/>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50" name="组合 349"/>
          <p:cNvGrpSpPr/>
          <p:nvPr/>
        </p:nvGrpSpPr>
        <p:grpSpPr>
          <a:xfrm>
            <a:off x="4789000" y="5217399"/>
            <a:ext cx="602921" cy="602921"/>
            <a:chOff x="304800" y="673100"/>
            <a:chExt cx="4000500" cy="4000500"/>
          </a:xfrm>
          <a:effectLst>
            <a:outerShdw blurRad="317500" dist="190500" dir="8100000" algn="tr" rotWithShape="0">
              <a:prstClr val="black">
                <a:alpha val="50000"/>
              </a:prstClr>
            </a:outerShdw>
          </a:effectLst>
        </p:grpSpPr>
        <p:sp>
          <p:nvSpPr>
            <p:cNvPr id="351" name="同心圆 3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52" name="椭圆 35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353" name="组合 352"/>
          <p:cNvGrpSpPr/>
          <p:nvPr/>
        </p:nvGrpSpPr>
        <p:grpSpPr>
          <a:xfrm>
            <a:off x="2683933" y="2287693"/>
            <a:ext cx="9382760" cy="2211493"/>
            <a:chOff x="4304043" y="1286668"/>
            <a:chExt cx="3837944" cy="2757793"/>
          </a:xfrm>
          <a:effectLst>
            <a:outerShdw blurRad="381000" dist="254000" dir="8100000" algn="tr" rotWithShape="0">
              <a:prstClr val="black">
                <a:alpha val="40000"/>
              </a:prstClr>
            </a:outerShdw>
          </a:effectLst>
        </p:grpSpPr>
        <p:sp>
          <p:nvSpPr>
            <p:cNvPr id="354" name="圆角矩形 35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sp>
          <p:nvSpPr>
            <p:cNvPr id="355" name="圆角矩形 354"/>
            <p:cNvSpPr/>
            <p:nvPr/>
          </p:nvSpPr>
          <p:spPr>
            <a:xfrm>
              <a:off x="4351930" y="1373339"/>
              <a:ext cx="376460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grpSp>
      <p:sp>
        <p:nvSpPr>
          <p:cNvPr id="356" name="椭圆 355"/>
          <p:cNvSpPr/>
          <p:nvPr/>
        </p:nvSpPr>
        <p:spPr>
          <a:xfrm>
            <a:off x="898313" y="5976620"/>
            <a:ext cx="220133" cy="215900"/>
          </a:xfrm>
          <a:prstGeom prst="ellipse">
            <a:avLst/>
          </a:prstGeom>
          <a:solidFill>
            <a:srgbClr val="C0000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57" name="组合 356"/>
          <p:cNvGrpSpPr/>
          <p:nvPr/>
        </p:nvGrpSpPr>
        <p:grpSpPr>
          <a:xfrm>
            <a:off x="3306385" y="4932132"/>
            <a:ext cx="401413" cy="401413"/>
            <a:chOff x="304800" y="673100"/>
            <a:chExt cx="4000500" cy="4000500"/>
          </a:xfrm>
          <a:effectLst>
            <a:outerShdw blurRad="381000" dist="152400" dir="8100000" algn="tr" rotWithShape="0">
              <a:prstClr val="black">
                <a:alpha val="70000"/>
              </a:prstClr>
            </a:outerShdw>
          </a:effectLst>
        </p:grpSpPr>
        <p:sp>
          <p:nvSpPr>
            <p:cNvPr id="358" name="同心圆 3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59" name="椭圆 35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360" name="组合 359"/>
          <p:cNvGrpSpPr/>
          <p:nvPr/>
        </p:nvGrpSpPr>
        <p:grpSpPr>
          <a:xfrm>
            <a:off x="9072269" y="350799"/>
            <a:ext cx="293036" cy="293036"/>
            <a:chOff x="304800" y="673100"/>
            <a:chExt cx="4000500" cy="4000500"/>
          </a:xfrm>
          <a:effectLst>
            <a:outerShdw blurRad="381000" dist="152400" dir="8100000" algn="tr" rotWithShape="0">
              <a:prstClr val="black">
                <a:alpha val="70000"/>
              </a:prstClr>
            </a:outerShdw>
          </a:effectLst>
        </p:grpSpPr>
        <p:sp>
          <p:nvSpPr>
            <p:cNvPr id="361" name="同心圆 3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62" name="椭圆 361"/>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363" name="组合 362"/>
          <p:cNvGrpSpPr/>
          <p:nvPr/>
        </p:nvGrpSpPr>
        <p:grpSpPr>
          <a:xfrm>
            <a:off x="6864085" y="508452"/>
            <a:ext cx="383892" cy="383892"/>
            <a:chOff x="304800" y="673100"/>
            <a:chExt cx="4000500" cy="4000500"/>
          </a:xfrm>
          <a:effectLst>
            <a:outerShdw blurRad="381000" dist="152400" dir="8100000" algn="tr" rotWithShape="0">
              <a:prstClr val="black">
                <a:alpha val="70000"/>
              </a:prstClr>
            </a:outerShdw>
          </a:effectLst>
        </p:grpSpPr>
        <p:sp>
          <p:nvSpPr>
            <p:cNvPr id="364" name="同心圆 3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65" name="椭圆 36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366" name="椭圆 365"/>
          <p:cNvSpPr/>
          <p:nvPr/>
        </p:nvSpPr>
        <p:spPr>
          <a:xfrm>
            <a:off x="8673193" y="783993"/>
            <a:ext cx="183185" cy="183185"/>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67" name="组合 366"/>
          <p:cNvGrpSpPr/>
          <p:nvPr/>
        </p:nvGrpSpPr>
        <p:grpSpPr>
          <a:xfrm>
            <a:off x="4704863" y="363589"/>
            <a:ext cx="970539" cy="970539"/>
            <a:chOff x="304800" y="673100"/>
            <a:chExt cx="4000500" cy="4000500"/>
          </a:xfrm>
          <a:effectLst>
            <a:outerShdw blurRad="317500" dist="190500" dir="8100000" algn="tr" rotWithShape="0">
              <a:prstClr val="black">
                <a:alpha val="50000"/>
              </a:prstClr>
            </a:outerShdw>
          </a:effectLst>
        </p:grpSpPr>
        <p:sp>
          <p:nvSpPr>
            <p:cNvPr id="368" name="同心圆 3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69" name="椭圆 36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370" name="组合 369"/>
          <p:cNvGrpSpPr/>
          <p:nvPr/>
        </p:nvGrpSpPr>
        <p:grpSpPr>
          <a:xfrm>
            <a:off x="10592245" y="508452"/>
            <a:ext cx="383892" cy="383892"/>
            <a:chOff x="304800" y="673100"/>
            <a:chExt cx="4000500" cy="4000500"/>
          </a:xfrm>
          <a:effectLst>
            <a:outerShdw blurRad="381000" dist="152400" dir="8100000" algn="tr" rotWithShape="0">
              <a:prstClr val="black">
                <a:alpha val="70000"/>
              </a:prstClr>
            </a:outerShdw>
          </a:effectLst>
        </p:grpSpPr>
        <p:sp>
          <p:nvSpPr>
            <p:cNvPr id="371" name="同心圆 37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72" name="椭圆 371"/>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373" name="椭圆 372"/>
          <p:cNvSpPr/>
          <p:nvPr/>
        </p:nvSpPr>
        <p:spPr>
          <a:xfrm>
            <a:off x="619251" y="3429000"/>
            <a:ext cx="183185" cy="183185"/>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4" name="TextBox 55"/>
          <p:cNvSpPr txBox="1"/>
          <p:nvPr/>
        </p:nvSpPr>
        <p:spPr>
          <a:xfrm>
            <a:off x="2606690" y="2712708"/>
            <a:ext cx="9401810" cy="1404620"/>
          </a:xfrm>
          <a:prstGeom prst="rect">
            <a:avLst/>
          </a:prstGeom>
          <a:noFill/>
        </p:spPr>
        <p:txBody>
          <a:bodyPr wrap="none" rtlCol="0">
            <a:spAutoFit/>
          </a:bodyPr>
          <a:lstStyle/>
          <a:p>
            <a:pPr algn="ctr"/>
            <a:r>
              <a:rPr lang="zh-CN" sz="4265" b="1" dirty="0">
                <a:solidFill>
                  <a:srgbClr val="C00000"/>
                </a:solidFill>
                <a:effectLst>
                  <a:innerShdw blurRad="63500" dist="50800" dir="18900000">
                    <a:prstClr val="black">
                      <a:alpha val="50000"/>
                    </a:prstClr>
                  </a:innerShdw>
                </a:effectLst>
                <a:latin typeface="微软雅黑" panose="020B0503020204020204" charset="-122"/>
                <a:ea typeface="微软雅黑" panose="020B0503020204020204" charset="-122"/>
                <a:sym typeface="+mn-ea"/>
              </a:rPr>
              <a:t>天水市全域无垃圾一期特许经营服务费</a:t>
            </a:r>
            <a:endParaRPr lang="zh-CN" sz="4265" b="1" dirty="0">
              <a:solidFill>
                <a:srgbClr val="C00000"/>
              </a:solidFill>
              <a:effectLst>
                <a:innerShdw blurRad="63500" dist="50800" dir="18900000">
                  <a:prstClr val="black">
                    <a:alpha val="50000"/>
                  </a:prstClr>
                </a:innerShdw>
              </a:effectLst>
              <a:latin typeface="微软雅黑" panose="020B0503020204020204" charset="-122"/>
              <a:ea typeface="微软雅黑" panose="020B0503020204020204" charset="-122"/>
              <a:sym typeface="+mn-ea"/>
            </a:endParaRPr>
          </a:p>
          <a:p>
            <a:pPr algn="ctr"/>
            <a:r>
              <a:rPr lang="zh-CN" sz="4265" b="1" dirty="0">
                <a:solidFill>
                  <a:srgbClr val="C00000"/>
                </a:solidFill>
                <a:effectLst>
                  <a:innerShdw blurRad="63500" dist="50800" dir="18900000">
                    <a:prstClr val="black">
                      <a:alpha val="50000"/>
                    </a:prstClr>
                  </a:innerShdw>
                </a:effectLst>
                <a:latin typeface="微软雅黑" panose="020B0503020204020204" charset="-122"/>
                <a:ea typeface="微软雅黑" panose="020B0503020204020204" charset="-122"/>
                <a:sym typeface="+mn-ea"/>
              </a:rPr>
              <a:t>绩效评价报告</a:t>
            </a:r>
            <a:endParaRPr lang="zh-CN" sz="4265" b="1" dirty="0">
              <a:solidFill>
                <a:srgbClr val="C00000"/>
              </a:solidFill>
              <a:effectLst>
                <a:innerShdw blurRad="63500" dist="50800" dir="18900000">
                  <a:prstClr val="black">
                    <a:alpha val="50000"/>
                  </a:prstClr>
                </a:innerShdw>
              </a:effectLst>
              <a:latin typeface="微软雅黑" panose="020B0503020204020204" charset="-122"/>
              <a:ea typeface="微软雅黑" panose="020B0503020204020204" charset="-122"/>
              <a:sym typeface="+mn-ea"/>
            </a:endParaRPr>
          </a:p>
        </p:txBody>
      </p:sp>
      <p:grpSp>
        <p:nvGrpSpPr>
          <p:cNvPr id="27" name="组合 26"/>
          <p:cNvGrpSpPr/>
          <p:nvPr/>
        </p:nvGrpSpPr>
        <p:grpSpPr>
          <a:xfrm rot="0">
            <a:off x="223520" y="1941407"/>
            <a:ext cx="2543387" cy="2617893"/>
            <a:chOff x="304800" y="673100"/>
            <a:chExt cx="4000500" cy="4000500"/>
          </a:xfrm>
          <a:effectLst>
            <a:outerShdw blurRad="444500" dist="254000" dir="8100000" algn="tr" rotWithShape="0">
              <a:prstClr val="black">
                <a:alpha val="50000"/>
              </a:prstClr>
            </a:outerShdw>
          </a:effectLst>
        </p:grpSpPr>
        <p:sp>
          <p:nvSpPr>
            <p:cNvPr id="28" name="同心圆 27"/>
            <p:cNvSpPr/>
            <p:nvPr>
              <p:custDataLst>
                <p:tags r:id="rId2"/>
              </p:custDataLst>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29" name="椭圆 28"/>
            <p:cNvSpPr/>
            <p:nvPr>
              <p:custDataLst>
                <p:tags r:id="rId3"/>
              </p:custDataLst>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30" name="TextBox 14"/>
          <p:cNvSpPr>
            <a:spLocks noChangeArrowheads="1"/>
          </p:cNvSpPr>
          <p:nvPr>
            <p:custDataLst>
              <p:tags r:id="rId4"/>
            </p:custDataLst>
          </p:nvPr>
        </p:nvSpPr>
        <p:spPr bwMode="auto">
          <a:xfrm>
            <a:off x="527473" y="2853267"/>
            <a:ext cx="2567940" cy="912495"/>
          </a:xfrm>
          <a:prstGeom prst="rect">
            <a:avLst/>
          </a:prstGeom>
        </p:spPr>
        <p:txBody>
          <a:bodyPr wrap="square">
            <a:spAutoFit/>
          </a:bodyPr>
          <a:p>
            <a:r>
              <a:rPr lang="zh-CN" sz="5335" b="1" dirty="0">
                <a:solidFill>
                  <a:srgbClr val="C00000"/>
                </a:solidFill>
                <a:effectLst>
                  <a:innerShdw blurRad="63500" dist="50800" dir="18900000">
                    <a:prstClr val="black">
                      <a:alpha val="50000"/>
                    </a:prstClr>
                  </a:innerShdw>
                </a:effectLst>
                <a:latin typeface="微软雅黑" panose="020B0503020204020204" charset="-122"/>
                <a:ea typeface="微软雅黑" panose="020B0503020204020204" charset="-122"/>
                <a:sym typeface="方正兰亭粗黑_GBK" panose="02000000000000000000" charset="-122"/>
              </a:rPr>
              <a:t>2024</a:t>
            </a:r>
            <a:endParaRPr lang="en-US" altLang="zh-CN" sz="6400" dirty="0">
              <a:solidFill>
                <a:schemeClr val="accent3"/>
              </a:solidFill>
              <a:latin typeface="Impact" panose="020B0806030902050204" pitchFamily="34" charset="0"/>
              <a:ea typeface="微软雅黑" panose="020B0503020204020204" charset="-122"/>
              <a:sym typeface="方正兰亭粗黑_GBK" panose="02000000000000000000" charset="-122"/>
            </a:endParaRPr>
          </a:p>
        </p:txBody>
      </p:sp>
      <p:sp>
        <p:nvSpPr>
          <p:cNvPr id="3" name="文本框 2" descr="7b0a2020202022776f7264617274223a2022220a7d0a"/>
          <p:cNvSpPr txBox="1"/>
          <p:nvPr/>
        </p:nvSpPr>
        <p:spPr>
          <a:xfrm>
            <a:off x="6472767" y="5187527"/>
            <a:ext cx="5362787" cy="420370"/>
          </a:xfrm>
          <a:prstGeom prst="rect">
            <a:avLst/>
          </a:prstGeom>
          <a:noFill/>
          <a:ln>
            <a:noFill/>
          </a:ln>
        </p:spPr>
        <p:txBody>
          <a:bodyPr wrap="square" rtlCol="0">
            <a:spAutoFit/>
          </a:bodyPr>
          <a:p>
            <a:r>
              <a:rPr lang="en-US" altLang="zh-CN" sz="2135" b="1" dirty="0">
                <a:solidFill>
                  <a:schemeClr val="tx1">
                    <a:lumMod val="75000"/>
                    <a:lumOff val="25000"/>
                  </a:schemeClr>
                </a:solidFill>
                <a:effectLst>
                  <a:outerShdw blurRad="38100" dist="25400" dir="5400000" algn="ctr" rotWithShape="0">
                    <a:srgbClr val="6E747A">
                      <a:alpha val="43000"/>
                    </a:srgbClr>
                  </a:outerShdw>
                </a:effectLst>
                <a:latin typeface="汉仪夏日体W" charset="0"/>
                <a:ea typeface="微软雅黑" panose="020B0503020204020204" charset="-122"/>
                <a:cs typeface="汉仪夏日体W" charset="0"/>
                <a:sym typeface="+mn-ea"/>
              </a:rPr>
              <a:t> </a:t>
            </a:r>
            <a:endParaRPr lang="en-US" altLang="zh-CN" sz="2135" b="1" dirty="0">
              <a:solidFill>
                <a:schemeClr val="tx1">
                  <a:lumMod val="75000"/>
                  <a:lumOff val="25000"/>
                </a:schemeClr>
              </a:solidFill>
              <a:effectLst>
                <a:outerShdw blurRad="38100" dist="25400" dir="5400000" algn="ctr" rotWithShape="0">
                  <a:srgbClr val="6E747A">
                    <a:alpha val="43000"/>
                  </a:srgbClr>
                </a:outerShdw>
              </a:effectLst>
              <a:latin typeface="汉仪夏日体W" charset="0"/>
              <a:ea typeface="微软雅黑" panose="020B0503020204020204" charset="-122"/>
              <a:cs typeface="汉仪夏日体W" charset="0"/>
              <a:sym typeface="+mn-ea"/>
            </a:endParaRPr>
          </a:p>
        </p:txBody>
      </p:sp>
      <p:pic>
        <p:nvPicPr>
          <p:cNvPr id="5" name="图片 4" descr="561078307305ecc3c70bbb62574b8fd"/>
          <p:cNvPicPr>
            <a:picLocks noChangeAspect="1"/>
          </p:cNvPicPr>
          <p:nvPr>
            <p:custDataLst>
              <p:tags r:id="rId5"/>
            </p:custDataLst>
          </p:nvPr>
        </p:nvPicPr>
        <p:blipFill>
          <a:blip r:embed="rId6"/>
          <a:stretch>
            <a:fillRect/>
          </a:stretch>
        </p:blipFill>
        <p:spPr>
          <a:xfrm>
            <a:off x="47413" y="92287"/>
            <a:ext cx="3212253" cy="10185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advTm="0">
        <p:fade/>
      </p:transition>
    </mc:Choice>
    <mc:Fallback>
      <p:transition spd="med" advTm="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4896060" y="2270732"/>
            <a:ext cx="3855720" cy="2062480"/>
          </a:xfrm>
          <a:prstGeom prst="rect">
            <a:avLst/>
          </a:prstGeom>
          <a:noFill/>
        </p:spPr>
        <p:txBody>
          <a:bodyPr wrap="none" rtlCol="0">
            <a:spAutoFit/>
          </a:bodyPr>
          <a:lstStyle/>
          <a:p>
            <a:pPr marL="0" lvl="1">
              <a:lnSpc>
                <a:spcPct val="150000"/>
              </a:lnSpc>
            </a:pPr>
            <a:r>
              <a:rPr lang="zh-CN" altLang="en-US" sz="1865" b="1" dirty="0">
                <a:solidFill>
                  <a:srgbClr val="080808"/>
                </a:solidFill>
                <a:latin typeface="微软雅黑" panose="020B0503020204020204" charset="-122"/>
                <a:ea typeface="微软雅黑" panose="020B0503020204020204" charset="-122"/>
              </a:rPr>
              <a:t> </a:t>
            </a:r>
            <a:r>
              <a:rPr lang="zh-CN" altLang="en-US" sz="3735" b="1" dirty="0">
                <a:solidFill>
                  <a:srgbClr val="080808"/>
                </a:solidFill>
                <a:latin typeface="+mj-ea"/>
                <a:ea typeface="+mj-ea"/>
              </a:rPr>
              <a:t>第二部分</a:t>
            </a:r>
            <a:endParaRPr lang="en-US" altLang="zh-CN" sz="3735" b="1" dirty="0">
              <a:solidFill>
                <a:srgbClr val="080808"/>
              </a:solidFill>
              <a:latin typeface="+mj-ea"/>
              <a:ea typeface="+mj-ea"/>
            </a:endParaRPr>
          </a:p>
          <a:p>
            <a:pPr marL="0" lvl="1" algn="ctr">
              <a:lnSpc>
                <a:spcPct val="150000"/>
              </a:lnSpc>
            </a:pPr>
            <a:r>
              <a:rPr lang="zh-CN" altLang="en-US" sz="4800" b="1" dirty="0">
                <a:solidFill>
                  <a:schemeClr val="accent1"/>
                </a:solidFill>
                <a:effectLst>
                  <a:outerShdw blurRad="38100" dist="25400" dir="5400000" algn="ctr" rotWithShape="0">
                    <a:srgbClr val="6E747A">
                      <a:alpha val="43000"/>
                    </a:srgbClr>
                  </a:outerShdw>
                </a:effectLst>
                <a:latin typeface="+mj-ea"/>
                <a:ea typeface="+mj-ea"/>
              </a:rPr>
              <a:t>项目绩效目标</a:t>
            </a:r>
            <a:endParaRPr lang="zh-CN" altLang="en-US" sz="4800" b="1" dirty="0">
              <a:solidFill>
                <a:schemeClr val="accent1"/>
              </a:solidFill>
              <a:effectLst>
                <a:outerShdw blurRad="38100" dist="25400" dir="5400000" algn="ctr" rotWithShape="0">
                  <a:srgbClr val="6E747A">
                    <a:alpha val="43000"/>
                  </a:srgbClr>
                </a:outerShdw>
              </a:effectLst>
              <a:latin typeface="+mj-ea"/>
              <a:ea typeface="+mj-ea"/>
            </a:endParaRPr>
          </a:p>
        </p:txBody>
      </p:sp>
      <p:cxnSp>
        <p:nvCxnSpPr>
          <p:cNvPr id="13" name="直接连接符 12"/>
          <p:cNvCxnSpPr/>
          <p:nvPr/>
        </p:nvCxnSpPr>
        <p:spPr>
          <a:xfrm flipV="1">
            <a:off x="4847861" y="2180861"/>
            <a:ext cx="0" cy="2565899"/>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2831637" y="2276875"/>
            <a:ext cx="1596233" cy="1596233"/>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80808"/>
                </a:solidFill>
                <a:latin typeface="微软雅黑" panose="020B0503020204020204" charset="-122"/>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80808"/>
                </a:solidFill>
                <a:latin typeface="微软雅黑" panose="020B0503020204020204" charset="-122"/>
              </a:endParaRPr>
            </a:p>
          </p:txBody>
        </p:sp>
      </p:grpSp>
      <p:sp>
        <p:nvSpPr>
          <p:cNvPr id="75" name="TextBox 13"/>
          <p:cNvSpPr txBox="1"/>
          <p:nvPr/>
        </p:nvSpPr>
        <p:spPr>
          <a:xfrm>
            <a:off x="3138727" y="2562029"/>
            <a:ext cx="1203795" cy="1025525"/>
          </a:xfrm>
          <a:prstGeom prst="rect">
            <a:avLst/>
          </a:prstGeom>
          <a:noFill/>
        </p:spPr>
        <p:txBody>
          <a:bodyPr wrap="square" lIns="0" tIns="0" rIns="0" bIns="0" rtlCol="0">
            <a:spAutoFit/>
            <a:scene3d>
              <a:camera prst="orthographicFront"/>
              <a:lightRig rig="threePt" dir="t"/>
            </a:scene3d>
          </a:bodyPr>
          <a:lstStyle/>
          <a:p>
            <a:r>
              <a:rPr lang="en-US" altLang="zh-CN" sz="6665" b="1" dirty="0">
                <a:solidFill>
                  <a:schemeClr val="accent1"/>
                </a:solidFill>
                <a:effectLst>
                  <a:outerShdw blurRad="38100" dist="25400" dir="5400000" algn="ctr" rotWithShape="0">
                    <a:srgbClr val="6E747A">
                      <a:alpha val="43000"/>
                    </a:srgbClr>
                  </a:outerShdw>
                </a:effectLst>
                <a:latin typeface="+mj-ea"/>
                <a:ea typeface="+mj-ea"/>
              </a:rPr>
              <a:t>02</a:t>
            </a:r>
            <a:endParaRPr lang="en-US" altLang="zh-CN" sz="6665" b="1" dirty="0">
              <a:solidFill>
                <a:schemeClr val="accent1"/>
              </a:solidFill>
              <a:effectLst>
                <a:outerShdw blurRad="38100" dist="25400" dir="5400000" algn="ctr" rotWithShape="0">
                  <a:srgbClr val="6E747A">
                    <a:alpha val="43000"/>
                  </a:srgbClr>
                </a:outerShdw>
              </a:effectLst>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med" p14:dur="699" advTm="0">
        <p:fade/>
      </p:transition>
    </mc:Choice>
    <mc:Fallback>
      <p:transition spd="med" advTm="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descr="7b0a202020202274657874626f78223a2022220a7d0a"/>
          <p:cNvGrpSpPr/>
          <p:nvPr/>
        </p:nvGrpSpPr>
        <p:grpSpPr>
          <a:xfrm>
            <a:off x="2399665" y="481965"/>
            <a:ext cx="8319135" cy="2275205"/>
            <a:chOff x="5348" y="3450"/>
            <a:chExt cx="9187" cy="3876"/>
          </a:xfrm>
        </p:grpSpPr>
        <p:sp>
          <p:nvSpPr>
            <p:cNvPr id="7" name="图形 2"/>
            <p:cNvSpPr/>
            <p:nvPr/>
          </p:nvSpPr>
          <p:spPr>
            <a:xfrm>
              <a:off x="5403" y="3450"/>
              <a:ext cx="8162" cy="3561"/>
            </a:xfrm>
            <a:custGeom>
              <a:avLst/>
              <a:gdLst>
                <a:gd name="connsiteX0" fmla="*/ 4987363 w 5182760"/>
                <a:gd name="connsiteY0" fmla="*/ 2284936 h 2284935"/>
                <a:gd name="connsiteX1" fmla="*/ 195492 w 5182760"/>
                <a:gd name="connsiteY1" fmla="*/ 2284841 h 2284935"/>
                <a:gd name="connsiteX2" fmla="*/ 0 w 5182760"/>
                <a:gd name="connsiteY2" fmla="*/ 2089538 h 2284935"/>
                <a:gd name="connsiteX3" fmla="*/ 0 w 5182760"/>
                <a:gd name="connsiteY3" fmla="*/ 195303 h 2284935"/>
                <a:gd name="connsiteX4" fmla="*/ 3503 w 5182760"/>
                <a:gd name="connsiteY4" fmla="*/ 191800 h 2284935"/>
                <a:gd name="connsiteX5" fmla="*/ 195492 w 5182760"/>
                <a:gd name="connsiteY5" fmla="*/ 0 h 2284935"/>
                <a:gd name="connsiteX6" fmla="*/ 4987363 w 5182760"/>
                <a:gd name="connsiteY6" fmla="*/ 95 h 2284935"/>
                <a:gd name="connsiteX7" fmla="*/ 5182760 w 5182760"/>
                <a:gd name="connsiteY7" fmla="*/ 195397 h 2284935"/>
                <a:gd name="connsiteX8" fmla="*/ 5182760 w 5182760"/>
                <a:gd name="connsiteY8" fmla="*/ 2089633 h 2284935"/>
                <a:gd name="connsiteX9" fmla="*/ 5179258 w 5182760"/>
                <a:gd name="connsiteY9" fmla="*/ 2093136 h 2284935"/>
                <a:gd name="connsiteX10" fmla="*/ 4987363 w 5182760"/>
                <a:gd name="connsiteY10" fmla="*/ 2284936 h 2284935"/>
                <a:gd name="connsiteX11" fmla="*/ 205243 w 5182760"/>
                <a:gd name="connsiteY11" fmla="*/ 2261363 h 2284935"/>
                <a:gd name="connsiteX12" fmla="*/ 4977612 w 5182760"/>
                <a:gd name="connsiteY12" fmla="*/ 2261458 h 2284935"/>
                <a:gd name="connsiteX13" fmla="*/ 5159093 w 5182760"/>
                <a:gd name="connsiteY13" fmla="*/ 2079882 h 2284935"/>
                <a:gd name="connsiteX14" fmla="*/ 5159093 w 5182760"/>
                <a:gd name="connsiteY14" fmla="*/ 205148 h 2284935"/>
                <a:gd name="connsiteX15" fmla="*/ 4977612 w 5182760"/>
                <a:gd name="connsiteY15" fmla="*/ 23573 h 2284935"/>
                <a:gd name="connsiteX16" fmla="*/ 205243 w 5182760"/>
                <a:gd name="connsiteY16" fmla="*/ 23478 h 2284935"/>
                <a:gd name="connsiteX17" fmla="*/ 23667 w 5182760"/>
                <a:gd name="connsiteY17" fmla="*/ 205053 h 2284935"/>
                <a:gd name="connsiteX18" fmla="*/ 23667 w 5182760"/>
                <a:gd name="connsiteY18" fmla="*/ 2079788 h 2284935"/>
                <a:gd name="connsiteX19" fmla="*/ 205243 w 5182760"/>
                <a:gd name="connsiteY19" fmla="*/ 2261363 h 2284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182760" h="2284935">
                  <a:moveTo>
                    <a:pt x="4987363" y="2284936"/>
                  </a:moveTo>
                  <a:lnTo>
                    <a:pt x="195492" y="2284841"/>
                  </a:lnTo>
                  <a:lnTo>
                    <a:pt x="0" y="2089538"/>
                  </a:lnTo>
                  <a:lnTo>
                    <a:pt x="0" y="195303"/>
                  </a:lnTo>
                  <a:lnTo>
                    <a:pt x="3503" y="191800"/>
                  </a:lnTo>
                  <a:lnTo>
                    <a:pt x="195492" y="0"/>
                  </a:lnTo>
                  <a:lnTo>
                    <a:pt x="4987363" y="95"/>
                  </a:lnTo>
                  <a:lnTo>
                    <a:pt x="5182760" y="195397"/>
                  </a:lnTo>
                  <a:lnTo>
                    <a:pt x="5182760" y="2089633"/>
                  </a:lnTo>
                  <a:lnTo>
                    <a:pt x="5179258" y="2093136"/>
                  </a:lnTo>
                  <a:lnTo>
                    <a:pt x="4987363" y="2284936"/>
                  </a:lnTo>
                  <a:close/>
                  <a:moveTo>
                    <a:pt x="205243" y="2261363"/>
                  </a:moveTo>
                  <a:lnTo>
                    <a:pt x="4977612" y="2261458"/>
                  </a:lnTo>
                  <a:lnTo>
                    <a:pt x="5159093" y="2079882"/>
                  </a:lnTo>
                  <a:lnTo>
                    <a:pt x="5159093" y="205148"/>
                  </a:lnTo>
                  <a:lnTo>
                    <a:pt x="4977612" y="23573"/>
                  </a:lnTo>
                  <a:lnTo>
                    <a:pt x="205243" y="23478"/>
                  </a:lnTo>
                  <a:lnTo>
                    <a:pt x="23667" y="205053"/>
                  </a:lnTo>
                  <a:lnTo>
                    <a:pt x="23667" y="2079788"/>
                  </a:lnTo>
                  <a:lnTo>
                    <a:pt x="205243" y="2261363"/>
                  </a:lnTo>
                  <a:close/>
                </a:path>
              </a:pathLst>
            </a:custGeom>
            <a:solidFill>
              <a:srgbClr val="1F00FF"/>
            </a:solidFill>
            <a:ln w="9459" cap="flat">
              <a:noFill/>
              <a:prstDash val="solid"/>
              <a:miter/>
            </a:ln>
          </p:spPr>
          <p:txBody>
            <a:bodyPr rtlCol="0" anchor="ctr"/>
            <a:lstStyle/>
            <a:p>
              <a:endParaRPr lang="zh-CN" altLang="en-US"/>
            </a:p>
          </p:txBody>
        </p:sp>
        <p:grpSp>
          <p:nvGrpSpPr>
            <p:cNvPr id="8" name="图形 2"/>
            <p:cNvGrpSpPr/>
            <p:nvPr/>
          </p:nvGrpSpPr>
          <p:grpSpPr>
            <a:xfrm>
              <a:off x="5348" y="4674"/>
              <a:ext cx="8273" cy="1187"/>
              <a:chOff x="3395663" y="2967794"/>
              <a:chExt cx="5253288" cy="753850"/>
            </a:xfrm>
            <a:solidFill>
              <a:srgbClr val="1F00FF"/>
            </a:solidFill>
          </p:grpSpPr>
          <p:sp>
            <p:nvSpPr>
              <p:cNvPr id="10" name="图形 2"/>
              <p:cNvSpPr/>
              <p:nvPr/>
            </p:nvSpPr>
            <p:spPr>
              <a:xfrm>
                <a:off x="3395663" y="2967794"/>
                <a:ext cx="94290" cy="753756"/>
              </a:xfrm>
              <a:custGeom>
                <a:avLst/>
                <a:gdLst>
                  <a:gd name="connsiteX0" fmla="*/ 0 w 94290"/>
                  <a:gd name="connsiteY0" fmla="*/ 0 h 753756"/>
                  <a:gd name="connsiteX1" fmla="*/ 94291 w 94290"/>
                  <a:gd name="connsiteY1" fmla="*/ 0 h 753756"/>
                  <a:gd name="connsiteX2" fmla="*/ 94291 w 94290"/>
                  <a:gd name="connsiteY2" fmla="*/ 753756 h 753756"/>
                  <a:gd name="connsiteX3" fmla="*/ 0 w 94290"/>
                  <a:gd name="connsiteY3" fmla="*/ 753756 h 753756"/>
                </a:gdLst>
                <a:ahLst/>
                <a:cxnLst>
                  <a:cxn ang="0">
                    <a:pos x="connsiteX0" y="connsiteY0"/>
                  </a:cxn>
                  <a:cxn ang="0">
                    <a:pos x="connsiteX1" y="connsiteY1"/>
                  </a:cxn>
                  <a:cxn ang="0">
                    <a:pos x="connsiteX2" y="connsiteY2"/>
                  </a:cxn>
                  <a:cxn ang="0">
                    <a:pos x="connsiteX3" y="connsiteY3"/>
                  </a:cxn>
                </a:cxnLst>
                <a:rect l="l" t="t" r="r" b="b"/>
                <a:pathLst>
                  <a:path w="94290" h="753756">
                    <a:moveTo>
                      <a:pt x="0" y="0"/>
                    </a:moveTo>
                    <a:lnTo>
                      <a:pt x="94291" y="0"/>
                    </a:lnTo>
                    <a:lnTo>
                      <a:pt x="94291" y="753756"/>
                    </a:lnTo>
                    <a:lnTo>
                      <a:pt x="0" y="753756"/>
                    </a:lnTo>
                    <a:close/>
                  </a:path>
                </a:pathLst>
              </a:custGeom>
              <a:solidFill>
                <a:srgbClr val="1F00FF"/>
              </a:solidFill>
              <a:ln w="9459" cap="flat">
                <a:noFill/>
                <a:prstDash val="solid"/>
                <a:miter/>
              </a:ln>
            </p:spPr>
            <p:txBody>
              <a:bodyPr rtlCol="0" anchor="ctr"/>
              <a:lstStyle/>
              <a:p>
                <a:endParaRPr lang="zh-CN" altLang="en-US"/>
              </a:p>
            </p:txBody>
          </p:sp>
          <p:sp>
            <p:nvSpPr>
              <p:cNvPr id="11" name="图形 2"/>
              <p:cNvSpPr/>
              <p:nvPr/>
            </p:nvSpPr>
            <p:spPr>
              <a:xfrm>
                <a:off x="8554660" y="2967889"/>
                <a:ext cx="94290" cy="753756"/>
              </a:xfrm>
              <a:custGeom>
                <a:avLst/>
                <a:gdLst>
                  <a:gd name="connsiteX0" fmla="*/ 0 w 94290"/>
                  <a:gd name="connsiteY0" fmla="*/ 0 h 753756"/>
                  <a:gd name="connsiteX1" fmla="*/ 94291 w 94290"/>
                  <a:gd name="connsiteY1" fmla="*/ 0 h 753756"/>
                  <a:gd name="connsiteX2" fmla="*/ 94291 w 94290"/>
                  <a:gd name="connsiteY2" fmla="*/ 753756 h 753756"/>
                  <a:gd name="connsiteX3" fmla="*/ 0 w 94290"/>
                  <a:gd name="connsiteY3" fmla="*/ 753756 h 753756"/>
                </a:gdLst>
                <a:ahLst/>
                <a:cxnLst>
                  <a:cxn ang="0">
                    <a:pos x="connsiteX0" y="connsiteY0"/>
                  </a:cxn>
                  <a:cxn ang="0">
                    <a:pos x="connsiteX1" y="connsiteY1"/>
                  </a:cxn>
                  <a:cxn ang="0">
                    <a:pos x="connsiteX2" y="connsiteY2"/>
                  </a:cxn>
                  <a:cxn ang="0">
                    <a:pos x="connsiteX3" y="connsiteY3"/>
                  </a:cxn>
                </a:cxnLst>
                <a:rect l="l" t="t" r="r" b="b"/>
                <a:pathLst>
                  <a:path w="94290" h="753756">
                    <a:moveTo>
                      <a:pt x="0" y="0"/>
                    </a:moveTo>
                    <a:lnTo>
                      <a:pt x="94291" y="0"/>
                    </a:lnTo>
                    <a:lnTo>
                      <a:pt x="94291" y="753756"/>
                    </a:lnTo>
                    <a:lnTo>
                      <a:pt x="0" y="753756"/>
                    </a:lnTo>
                    <a:close/>
                  </a:path>
                </a:pathLst>
              </a:custGeom>
              <a:solidFill>
                <a:srgbClr val="1F00FF"/>
              </a:solidFill>
              <a:ln w="9459" cap="flat">
                <a:noFill/>
                <a:prstDash val="solid"/>
                <a:miter/>
              </a:ln>
            </p:spPr>
            <p:txBody>
              <a:bodyPr rtlCol="0" anchor="ctr"/>
              <a:lstStyle/>
              <a:p>
                <a:endParaRPr lang="zh-CN" altLang="en-US"/>
              </a:p>
            </p:txBody>
          </p:sp>
        </p:grpSp>
        <p:sp>
          <p:nvSpPr>
            <p:cNvPr id="12" name="图形 2"/>
            <p:cNvSpPr/>
            <p:nvPr/>
          </p:nvSpPr>
          <p:spPr>
            <a:xfrm>
              <a:off x="5739" y="3728"/>
              <a:ext cx="8162" cy="3598"/>
            </a:xfrm>
            <a:custGeom>
              <a:avLst/>
              <a:gdLst>
                <a:gd name="connsiteX0" fmla="*/ 4987363 w 5182760"/>
                <a:gd name="connsiteY0" fmla="*/ 2284936 h 2284935"/>
                <a:gd name="connsiteX1" fmla="*/ 195492 w 5182760"/>
                <a:gd name="connsiteY1" fmla="*/ 2284841 h 2284935"/>
                <a:gd name="connsiteX2" fmla="*/ 0 w 5182760"/>
                <a:gd name="connsiteY2" fmla="*/ 2089538 h 2284935"/>
                <a:gd name="connsiteX3" fmla="*/ 0 w 5182760"/>
                <a:gd name="connsiteY3" fmla="*/ 195303 h 2284935"/>
                <a:gd name="connsiteX4" fmla="*/ 3503 w 5182760"/>
                <a:gd name="connsiteY4" fmla="*/ 191800 h 2284935"/>
                <a:gd name="connsiteX5" fmla="*/ 195492 w 5182760"/>
                <a:gd name="connsiteY5" fmla="*/ 0 h 2284935"/>
                <a:gd name="connsiteX6" fmla="*/ 4987363 w 5182760"/>
                <a:gd name="connsiteY6" fmla="*/ 95 h 2284935"/>
                <a:gd name="connsiteX7" fmla="*/ 5182760 w 5182760"/>
                <a:gd name="connsiteY7" fmla="*/ 195397 h 2284935"/>
                <a:gd name="connsiteX8" fmla="*/ 5182760 w 5182760"/>
                <a:gd name="connsiteY8" fmla="*/ 2089538 h 2284935"/>
                <a:gd name="connsiteX9" fmla="*/ 5179258 w 5182760"/>
                <a:gd name="connsiteY9" fmla="*/ 2093041 h 2284935"/>
                <a:gd name="connsiteX10" fmla="*/ 4987363 w 5182760"/>
                <a:gd name="connsiteY10" fmla="*/ 2284936 h 2284935"/>
                <a:gd name="connsiteX11" fmla="*/ 205243 w 5182760"/>
                <a:gd name="connsiteY11" fmla="*/ 2261269 h 2284935"/>
                <a:gd name="connsiteX12" fmla="*/ 4977612 w 5182760"/>
                <a:gd name="connsiteY12" fmla="*/ 2261363 h 2284935"/>
                <a:gd name="connsiteX13" fmla="*/ 5159093 w 5182760"/>
                <a:gd name="connsiteY13" fmla="*/ 2079787 h 2284935"/>
                <a:gd name="connsiteX14" fmla="*/ 5159093 w 5182760"/>
                <a:gd name="connsiteY14" fmla="*/ 205148 h 2284935"/>
                <a:gd name="connsiteX15" fmla="*/ 4977612 w 5182760"/>
                <a:gd name="connsiteY15" fmla="*/ 23667 h 2284935"/>
                <a:gd name="connsiteX16" fmla="*/ 205243 w 5182760"/>
                <a:gd name="connsiteY16" fmla="*/ 23478 h 2284935"/>
                <a:gd name="connsiteX17" fmla="*/ 23573 w 5182760"/>
                <a:gd name="connsiteY17" fmla="*/ 204959 h 2284935"/>
                <a:gd name="connsiteX18" fmla="*/ 23573 w 5182760"/>
                <a:gd name="connsiteY18" fmla="*/ 2079693 h 2284935"/>
                <a:gd name="connsiteX19" fmla="*/ 205243 w 5182760"/>
                <a:gd name="connsiteY19" fmla="*/ 2261269 h 2284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182760" h="2284935">
                  <a:moveTo>
                    <a:pt x="4987363" y="2284936"/>
                  </a:moveTo>
                  <a:lnTo>
                    <a:pt x="195492" y="2284841"/>
                  </a:lnTo>
                  <a:lnTo>
                    <a:pt x="0" y="2089538"/>
                  </a:lnTo>
                  <a:lnTo>
                    <a:pt x="0" y="195303"/>
                  </a:lnTo>
                  <a:lnTo>
                    <a:pt x="3503" y="191800"/>
                  </a:lnTo>
                  <a:lnTo>
                    <a:pt x="195492" y="0"/>
                  </a:lnTo>
                  <a:lnTo>
                    <a:pt x="4987363" y="95"/>
                  </a:lnTo>
                  <a:lnTo>
                    <a:pt x="5182760" y="195397"/>
                  </a:lnTo>
                  <a:lnTo>
                    <a:pt x="5182760" y="2089538"/>
                  </a:lnTo>
                  <a:lnTo>
                    <a:pt x="5179258" y="2093041"/>
                  </a:lnTo>
                  <a:lnTo>
                    <a:pt x="4987363" y="2284936"/>
                  </a:lnTo>
                  <a:close/>
                  <a:moveTo>
                    <a:pt x="205243" y="2261269"/>
                  </a:moveTo>
                  <a:lnTo>
                    <a:pt x="4977612" y="2261363"/>
                  </a:lnTo>
                  <a:lnTo>
                    <a:pt x="5159093" y="2079787"/>
                  </a:lnTo>
                  <a:lnTo>
                    <a:pt x="5159093" y="205148"/>
                  </a:lnTo>
                  <a:lnTo>
                    <a:pt x="4977612" y="23667"/>
                  </a:lnTo>
                  <a:lnTo>
                    <a:pt x="205243" y="23478"/>
                  </a:lnTo>
                  <a:lnTo>
                    <a:pt x="23573" y="204959"/>
                  </a:lnTo>
                  <a:lnTo>
                    <a:pt x="23573" y="2079693"/>
                  </a:lnTo>
                  <a:lnTo>
                    <a:pt x="205243" y="2261269"/>
                  </a:lnTo>
                  <a:close/>
                </a:path>
              </a:pathLst>
            </a:custGeom>
            <a:solidFill>
              <a:srgbClr val="FF0049"/>
            </a:solidFill>
            <a:ln w="9459" cap="flat">
              <a:noFill/>
              <a:prstDash val="solid"/>
              <a:miter/>
            </a:ln>
          </p:spPr>
          <p:txBody>
            <a:bodyPr rtlCol="0" anchor="ctr"/>
            <a:lstStyle/>
            <a:p>
              <a:endParaRPr lang="zh-CN" altLang="en-US"/>
            </a:p>
          </p:txBody>
        </p:sp>
        <p:sp>
          <p:nvSpPr>
            <p:cNvPr id="13" name="图形 2"/>
            <p:cNvSpPr/>
            <p:nvPr/>
          </p:nvSpPr>
          <p:spPr>
            <a:xfrm>
              <a:off x="9012" y="3456"/>
              <a:ext cx="944" cy="189"/>
            </a:xfrm>
            <a:custGeom>
              <a:avLst/>
              <a:gdLst>
                <a:gd name="connsiteX0" fmla="*/ 95 w 599350"/>
                <a:gd name="connsiteY0" fmla="*/ 0 h 119851"/>
                <a:gd name="connsiteX1" fmla="*/ 599351 w 599350"/>
                <a:gd name="connsiteY1" fmla="*/ 0 h 119851"/>
                <a:gd name="connsiteX2" fmla="*/ 599351 w 599350"/>
                <a:gd name="connsiteY2" fmla="*/ 59926 h 119851"/>
                <a:gd name="connsiteX3" fmla="*/ 479499 w 599350"/>
                <a:gd name="connsiteY3" fmla="*/ 119851 h 119851"/>
                <a:gd name="connsiteX4" fmla="*/ 119851 w 599350"/>
                <a:gd name="connsiteY4" fmla="*/ 119851 h 119851"/>
                <a:gd name="connsiteX5" fmla="*/ 0 w 599350"/>
                <a:gd name="connsiteY5" fmla="*/ 59926 h 119851"/>
                <a:gd name="connsiteX6" fmla="*/ 0 w 599350"/>
                <a:gd name="connsiteY6" fmla="*/ 0 h 11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350" h="119851">
                  <a:moveTo>
                    <a:pt x="95" y="0"/>
                  </a:moveTo>
                  <a:lnTo>
                    <a:pt x="599351" y="0"/>
                  </a:lnTo>
                  <a:lnTo>
                    <a:pt x="599351" y="59926"/>
                  </a:lnTo>
                  <a:lnTo>
                    <a:pt x="479499" y="119851"/>
                  </a:lnTo>
                  <a:lnTo>
                    <a:pt x="119851" y="119851"/>
                  </a:lnTo>
                  <a:lnTo>
                    <a:pt x="0" y="59926"/>
                  </a:lnTo>
                  <a:lnTo>
                    <a:pt x="0" y="0"/>
                  </a:lnTo>
                  <a:close/>
                </a:path>
              </a:pathLst>
            </a:custGeom>
            <a:solidFill>
              <a:srgbClr val="1F00FF"/>
            </a:solidFill>
            <a:ln w="9459" cap="flat">
              <a:noFill/>
              <a:prstDash val="solid"/>
              <a:miter/>
            </a:ln>
          </p:spPr>
          <p:txBody>
            <a:bodyPr rtlCol="0" anchor="ctr"/>
            <a:lstStyle/>
            <a:p>
              <a:endParaRPr lang="zh-CN" altLang="en-US"/>
            </a:p>
          </p:txBody>
        </p:sp>
        <p:sp>
          <p:nvSpPr>
            <p:cNvPr id="14" name="图形 2"/>
            <p:cNvSpPr/>
            <p:nvPr/>
          </p:nvSpPr>
          <p:spPr>
            <a:xfrm>
              <a:off x="9012" y="6822"/>
              <a:ext cx="944" cy="189"/>
            </a:xfrm>
            <a:custGeom>
              <a:avLst/>
              <a:gdLst>
                <a:gd name="connsiteX0" fmla="*/ 599256 w 599350"/>
                <a:gd name="connsiteY0" fmla="*/ 119946 h 119945"/>
                <a:gd name="connsiteX1" fmla="*/ 0 w 599350"/>
                <a:gd name="connsiteY1" fmla="*/ 119946 h 119945"/>
                <a:gd name="connsiteX2" fmla="*/ 0 w 599350"/>
                <a:gd name="connsiteY2" fmla="*/ 60020 h 119945"/>
                <a:gd name="connsiteX3" fmla="*/ 119851 w 599350"/>
                <a:gd name="connsiteY3" fmla="*/ 0 h 119945"/>
                <a:gd name="connsiteX4" fmla="*/ 479500 w 599350"/>
                <a:gd name="connsiteY4" fmla="*/ 0 h 119945"/>
                <a:gd name="connsiteX5" fmla="*/ 599351 w 599350"/>
                <a:gd name="connsiteY5" fmla="*/ 60020 h 119945"/>
                <a:gd name="connsiteX6" fmla="*/ 599351 w 599350"/>
                <a:gd name="connsiteY6" fmla="*/ 119946 h 119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350" h="119945">
                  <a:moveTo>
                    <a:pt x="599256" y="119946"/>
                  </a:moveTo>
                  <a:lnTo>
                    <a:pt x="0" y="119946"/>
                  </a:lnTo>
                  <a:lnTo>
                    <a:pt x="0" y="60020"/>
                  </a:lnTo>
                  <a:lnTo>
                    <a:pt x="119851" y="0"/>
                  </a:lnTo>
                  <a:lnTo>
                    <a:pt x="479500" y="0"/>
                  </a:lnTo>
                  <a:lnTo>
                    <a:pt x="599351" y="60020"/>
                  </a:lnTo>
                  <a:lnTo>
                    <a:pt x="599351" y="119946"/>
                  </a:lnTo>
                  <a:close/>
                </a:path>
              </a:pathLst>
            </a:custGeom>
            <a:solidFill>
              <a:srgbClr val="1F00FF"/>
            </a:solidFill>
            <a:ln w="9459" cap="flat">
              <a:noFill/>
              <a:prstDash val="solid"/>
              <a:miter/>
            </a:ln>
          </p:spPr>
          <p:txBody>
            <a:bodyPr rtlCol="0" anchor="ctr"/>
            <a:lstStyle/>
            <a:p>
              <a:endParaRPr lang="zh-CN" altLang="en-US"/>
            </a:p>
          </p:txBody>
        </p:sp>
        <p:sp>
          <p:nvSpPr>
            <p:cNvPr id="15" name="文本框 14"/>
            <p:cNvSpPr txBox="1"/>
            <p:nvPr/>
          </p:nvSpPr>
          <p:spPr>
            <a:xfrm>
              <a:off x="6305" y="4703"/>
              <a:ext cx="8230" cy="1099"/>
            </a:xfrm>
            <a:prstGeom prst="rect">
              <a:avLst/>
            </a:prstGeom>
            <a:noFill/>
          </p:spPr>
          <p:txBody>
            <a:bodyPr wrap="square" rtlCol="0" anchor="ctr">
              <a:spAutoFit/>
            </a:bodyPr>
            <a:p>
              <a:pPr>
                <a:lnSpc>
                  <a:spcPct val="120000"/>
                </a:lnSpc>
              </a:pPr>
              <a:r>
                <a:rPr lang="zh-CN" altLang="en-US" sz="3000" b="1" spc="300">
                  <a:solidFill>
                    <a:schemeClr val="accent3"/>
                  </a:solidFill>
                  <a:uFillTx/>
                  <a:latin typeface="Arial" panose="020B0604020202020204" pitchFamily="34" charset="0"/>
                  <a:ea typeface="微软雅黑" panose="020B0503020204020204" charset="-122"/>
                  <a:cs typeface="+mj-cs"/>
                  <a:sym typeface="汉仪铸字招牌黑W" panose="00020600040101010101" charset="-122"/>
                </a:rPr>
                <a:t>第二部分  </a:t>
              </a:r>
              <a:r>
                <a:rPr lang="zh-CN" altLang="en-US" sz="3000" b="1" spc="300">
                  <a:solidFill>
                    <a:schemeClr val="accent3"/>
                  </a:solidFill>
                  <a:uFillTx/>
                  <a:latin typeface="Arial" panose="020B0604020202020204" pitchFamily="34" charset="0"/>
                  <a:ea typeface="微软雅黑" panose="020B0503020204020204" charset="-122"/>
                  <a:cs typeface="+mj-cs"/>
                  <a:sym typeface="+mn-ea"/>
                </a:rPr>
                <a:t>项目绩效目标 </a:t>
              </a:r>
              <a:endParaRPr lang="zh-CN" altLang="en-US" sz="2800" spc="200">
                <a:ln w="15875"/>
                <a:gradFill>
                  <a:gsLst>
                    <a:gs pos="0">
                      <a:schemeClr val="accent1"/>
                    </a:gs>
                    <a:gs pos="100000">
                      <a:schemeClr val="accent6"/>
                    </a:gs>
                  </a:gsLst>
                  <a:lin ang="2700000" scaled="0"/>
                </a:gradFill>
                <a:effectLst/>
                <a:uFillTx/>
                <a:latin typeface="微软雅黑" panose="020B0503020204020204" charset="-122"/>
                <a:ea typeface="微软雅黑" panose="020B0503020204020204" charset="-122"/>
                <a:cs typeface="微软雅黑" panose="020B0503020204020204" charset="-122"/>
                <a:sym typeface="+mn-ea"/>
              </a:endParaRPr>
            </a:p>
          </p:txBody>
        </p:sp>
      </p:grpSp>
      <p:grpSp>
        <p:nvGrpSpPr>
          <p:cNvPr id="37" name="组合 36" descr="7b0a202020202274657874626f78223a2022220a7d0a"/>
          <p:cNvGrpSpPr/>
          <p:nvPr/>
        </p:nvGrpSpPr>
        <p:grpSpPr>
          <a:xfrm>
            <a:off x="1639570" y="3329305"/>
            <a:ext cx="9427845" cy="2683510"/>
            <a:chOff x="5167" y="3284"/>
            <a:chExt cx="8868" cy="4118"/>
          </a:xfrm>
        </p:grpSpPr>
        <p:sp>
          <p:nvSpPr>
            <p:cNvPr id="76" name="文本框 75"/>
            <p:cNvSpPr txBox="1"/>
            <p:nvPr/>
          </p:nvSpPr>
          <p:spPr>
            <a:xfrm>
              <a:off x="6006" y="3945"/>
              <a:ext cx="7188" cy="2672"/>
            </a:xfrm>
            <a:prstGeom prst="rect">
              <a:avLst/>
            </a:prstGeom>
            <a:noFill/>
          </p:spPr>
          <p:txBody>
            <a:bodyPr wrap="square" rtlCol="0" anchor="ctr" anchorCtr="0">
              <a:noAutofit/>
            </a:bodyPr>
            <a:p>
              <a:pPr algn="ctr">
                <a:lnSpc>
                  <a:spcPct val="150000"/>
                </a:lnSpc>
              </a:pPr>
              <a:r>
                <a:rPr lang="zh-CN" altLang="en-US" sz="2400" spc="200">
                  <a:solidFill>
                    <a:srgbClr val="0B3346"/>
                  </a:solidFill>
                  <a:uFillTx/>
                  <a:latin typeface="汉仪铸字招牌黑简" panose="00020600040101010101" charset="-122"/>
                  <a:ea typeface="汉仪铸字招牌黑简" panose="00020600040101010101" charset="-122"/>
                </a:rPr>
                <a:t>一、项目绩效目标</a:t>
              </a:r>
              <a:endParaRPr lang="zh-CN" altLang="en-US" sz="2400" spc="200">
                <a:solidFill>
                  <a:srgbClr val="0B3346"/>
                </a:solidFill>
                <a:uFillTx/>
                <a:latin typeface="汉仪铸字招牌黑简" panose="00020600040101010101" charset="-122"/>
                <a:ea typeface="汉仪铸字招牌黑简" panose="00020600040101010101" charset="-122"/>
              </a:endParaRPr>
            </a:p>
            <a:p>
              <a:pPr algn="ctr">
                <a:lnSpc>
                  <a:spcPct val="150000"/>
                </a:lnSpc>
              </a:pPr>
              <a:r>
                <a:rPr lang="zh-CN" altLang="en-US" sz="2400" spc="200">
                  <a:solidFill>
                    <a:srgbClr val="0B3346"/>
                  </a:solidFill>
                  <a:uFillTx/>
                  <a:latin typeface="汉仪铸字招牌黑简" panose="00020600040101010101" charset="-122"/>
                  <a:ea typeface="汉仪铸字招牌黑简" panose="00020600040101010101" charset="-122"/>
                </a:rPr>
                <a:t>二、项目实施情况</a:t>
              </a:r>
              <a:endParaRPr lang="zh-CN" altLang="en-US" sz="2400" spc="200">
                <a:solidFill>
                  <a:srgbClr val="0B3346"/>
                </a:solidFill>
                <a:uFillTx/>
                <a:latin typeface="汉仪铸字招牌黑简" panose="00020600040101010101" charset="-122"/>
                <a:ea typeface="汉仪铸字招牌黑简" panose="00020600040101010101" charset="-122"/>
              </a:endParaRPr>
            </a:p>
            <a:p>
              <a:pPr algn="ctr">
                <a:lnSpc>
                  <a:spcPct val="150000"/>
                </a:lnSpc>
              </a:pPr>
              <a:r>
                <a:rPr lang="zh-CN" altLang="en-US" sz="2400" spc="200">
                  <a:solidFill>
                    <a:srgbClr val="0B3346"/>
                  </a:solidFill>
                  <a:uFillTx/>
                  <a:latin typeface="汉仪铸字招牌黑简" panose="00020600040101010101" charset="-122"/>
                  <a:ea typeface="汉仪铸字招牌黑简" panose="00020600040101010101" charset="-122"/>
                </a:rPr>
                <a:t>二、考核付费情况</a:t>
              </a:r>
              <a:endParaRPr lang="zh-CN" altLang="en-US" sz="2400" spc="200">
                <a:solidFill>
                  <a:srgbClr val="0B3346"/>
                </a:solidFill>
                <a:uFillTx/>
                <a:latin typeface="汉仪铸字招牌黑简" panose="00020600040101010101" charset="-122"/>
                <a:ea typeface="汉仪铸字招牌黑简" panose="00020600040101010101" charset="-122"/>
              </a:endParaRPr>
            </a:p>
          </p:txBody>
        </p:sp>
        <p:grpSp>
          <p:nvGrpSpPr>
            <p:cNvPr id="36" name="组合 35"/>
            <p:cNvGrpSpPr/>
            <p:nvPr/>
          </p:nvGrpSpPr>
          <p:grpSpPr>
            <a:xfrm>
              <a:off x="5167" y="3284"/>
              <a:ext cx="8868" cy="4118"/>
              <a:chOff x="5167" y="3284"/>
              <a:chExt cx="8868" cy="4118"/>
            </a:xfrm>
          </p:grpSpPr>
          <p:sp>
            <p:nvSpPr>
              <p:cNvPr id="16" name="矩形 15"/>
              <p:cNvSpPr/>
              <p:nvPr/>
            </p:nvSpPr>
            <p:spPr>
              <a:xfrm>
                <a:off x="5167" y="3284"/>
                <a:ext cx="8578" cy="4118"/>
              </a:xfrm>
              <a:prstGeom prst="rect">
                <a:avLst/>
              </a:prstGeom>
              <a:noFill/>
              <a:ln w="57150">
                <a:solidFill>
                  <a:srgbClr val="34A3DC"/>
                </a:solidFill>
              </a:ln>
              <a:extLst>
                <a:ext uri="{909E8E84-426E-40DD-AFC4-6F175D3DCCD1}">
                  <a14:hiddenFill xmlns:a14="http://schemas.microsoft.com/office/drawing/2010/main">
                    <a:solidFill>
                      <a:srgbClr val="C0E1F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矩形 48"/>
              <p:cNvSpPr/>
              <p:nvPr/>
            </p:nvSpPr>
            <p:spPr>
              <a:xfrm>
                <a:off x="5353" y="3487"/>
                <a:ext cx="8207" cy="3713"/>
              </a:xfrm>
              <a:prstGeom prst="rect">
                <a:avLst/>
              </a:prstGeom>
              <a:noFill/>
              <a:ln>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7" name="组合 16"/>
              <p:cNvGrpSpPr/>
              <p:nvPr/>
            </p:nvGrpSpPr>
            <p:grpSpPr>
              <a:xfrm rot="0">
                <a:off x="5208" y="7200"/>
                <a:ext cx="749" cy="202"/>
                <a:chOff x="5153" y="6756"/>
                <a:chExt cx="2884" cy="709"/>
              </a:xfrm>
            </p:grpSpPr>
            <p:sp>
              <p:nvSpPr>
                <p:cNvPr id="19" name="任意多边形 18"/>
                <p:cNvSpPr/>
                <p:nvPr/>
              </p:nvSpPr>
              <p:spPr>
                <a:xfrm>
                  <a:off x="5153" y="6841"/>
                  <a:ext cx="1561" cy="6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0" name="任意多边形 19"/>
                <p:cNvSpPr/>
                <p:nvPr/>
              </p:nvSpPr>
              <p:spPr>
                <a:xfrm>
                  <a:off x="6366" y="6756"/>
                  <a:ext cx="1561" cy="6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1" name="任意多边形 20"/>
                <p:cNvSpPr/>
                <p:nvPr/>
              </p:nvSpPr>
              <p:spPr>
                <a:xfrm>
                  <a:off x="5153" y="7077"/>
                  <a:ext cx="974" cy="38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2" name="任意多边形 21"/>
                <p:cNvSpPr/>
                <p:nvPr/>
              </p:nvSpPr>
              <p:spPr>
                <a:xfrm>
                  <a:off x="6103" y="7077"/>
                  <a:ext cx="974" cy="38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3" name="任意多边形 22"/>
                <p:cNvSpPr/>
                <p:nvPr/>
              </p:nvSpPr>
              <p:spPr>
                <a:xfrm>
                  <a:off x="7063" y="7077"/>
                  <a:ext cx="974" cy="38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grpSp>
            <p:nvGrpSpPr>
              <p:cNvPr id="24" name="组合 23"/>
              <p:cNvGrpSpPr/>
              <p:nvPr/>
            </p:nvGrpSpPr>
            <p:grpSpPr>
              <a:xfrm rot="0">
                <a:off x="13193" y="3936"/>
                <a:ext cx="842" cy="323"/>
                <a:chOff x="8286" y="3579"/>
                <a:chExt cx="2097" cy="804"/>
              </a:xfrm>
            </p:grpSpPr>
            <p:sp>
              <p:nvSpPr>
                <p:cNvPr id="25" name="任意多边形 24"/>
                <p:cNvSpPr/>
                <p:nvPr/>
              </p:nvSpPr>
              <p:spPr>
                <a:xfrm>
                  <a:off x="8286" y="3579"/>
                  <a:ext cx="1472" cy="402"/>
                </a:xfrm>
                <a:custGeom>
                  <a:avLst/>
                  <a:gdLst>
                    <a:gd name="connsiteX0" fmla="*/ 796 w 1472"/>
                    <a:gd name="connsiteY0" fmla="*/ 401 h 402"/>
                    <a:gd name="connsiteX1" fmla="*/ 201 w 1472"/>
                    <a:gd name="connsiteY1" fmla="*/ 402 h 402"/>
                    <a:gd name="connsiteX2" fmla="*/ 0 w 1472"/>
                    <a:gd name="connsiteY2" fmla="*/ 201 h 402"/>
                    <a:gd name="connsiteX3" fmla="*/ 201 w 1472"/>
                    <a:gd name="connsiteY3" fmla="*/ 0 h 402"/>
                    <a:gd name="connsiteX4" fmla="*/ 1472 w 1472"/>
                    <a:gd name="connsiteY4" fmla="*/ 0 h 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 h="402">
                      <a:moveTo>
                        <a:pt x="796" y="401"/>
                      </a:moveTo>
                      <a:lnTo>
                        <a:pt x="201" y="402"/>
                      </a:lnTo>
                      <a:cubicBezTo>
                        <a:pt x="90" y="402"/>
                        <a:pt x="0" y="312"/>
                        <a:pt x="0" y="201"/>
                      </a:cubicBezTo>
                      <a:cubicBezTo>
                        <a:pt x="0" y="90"/>
                        <a:pt x="90" y="0"/>
                        <a:pt x="201" y="0"/>
                      </a:cubicBezTo>
                      <a:lnTo>
                        <a:pt x="1472" y="0"/>
                      </a:lnTo>
                    </a:path>
                  </a:pathLst>
                </a:custGeom>
                <a:noFill/>
                <a:ln w="15875">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任意多边形 25"/>
                <p:cNvSpPr/>
                <p:nvPr/>
              </p:nvSpPr>
              <p:spPr>
                <a:xfrm flipH="1">
                  <a:off x="8911" y="3981"/>
                  <a:ext cx="1472" cy="402"/>
                </a:xfrm>
                <a:custGeom>
                  <a:avLst/>
                  <a:gdLst>
                    <a:gd name="connsiteX0" fmla="*/ 796 w 1472"/>
                    <a:gd name="connsiteY0" fmla="*/ 401 h 402"/>
                    <a:gd name="connsiteX1" fmla="*/ 201 w 1472"/>
                    <a:gd name="connsiteY1" fmla="*/ 402 h 402"/>
                    <a:gd name="connsiteX2" fmla="*/ 0 w 1472"/>
                    <a:gd name="connsiteY2" fmla="*/ 201 h 402"/>
                    <a:gd name="connsiteX3" fmla="*/ 201 w 1472"/>
                    <a:gd name="connsiteY3" fmla="*/ 0 h 402"/>
                    <a:gd name="connsiteX4" fmla="*/ 1472 w 1472"/>
                    <a:gd name="connsiteY4" fmla="*/ 0 h 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 h="402">
                      <a:moveTo>
                        <a:pt x="796" y="401"/>
                      </a:moveTo>
                      <a:lnTo>
                        <a:pt x="201" y="402"/>
                      </a:lnTo>
                      <a:cubicBezTo>
                        <a:pt x="90" y="402"/>
                        <a:pt x="0" y="312"/>
                        <a:pt x="0" y="201"/>
                      </a:cubicBezTo>
                      <a:cubicBezTo>
                        <a:pt x="0" y="90"/>
                        <a:pt x="90" y="0"/>
                        <a:pt x="201" y="0"/>
                      </a:cubicBezTo>
                      <a:lnTo>
                        <a:pt x="1472" y="0"/>
                      </a:lnTo>
                    </a:path>
                  </a:pathLst>
                </a:custGeom>
                <a:noFill/>
                <a:ln w="15875">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0">
                <a:off x="5486" y="6645"/>
                <a:ext cx="858" cy="453"/>
                <a:chOff x="5490" y="6568"/>
                <a:chExt cx="1175" cy="620"/>
              </a:xfrm>
            </p:grpSpPr>
            <p:sp>
              <p:nvSpPr>
                <p:cNvPr id="28" name="任意多边形 27"/>
                <p:cNvSpPr/>
                <p:nvPr/>
              </p:nvSpPr>
              <p:spPr>
                <a:xfrm>
                  <a:off x="5535" y="6568"/>
                  <a:ext cx="1130" cy="581"/>
                </a:xfrm>
                <a:custGeom>
                  <a:avLst/>
                  <a:gdLst>
                    <a:gd name="connsiteX0" fmla="*/ 511 w 4847"/>
                    <a:gd name="connsiteY0" fmla="*/ 1307 h 2492"/>
                    <a:gd name="connsiteX1" fmla="*/ 204 w 4847"/>
                    <a:gd name="connsiteY1" fmla="*/ 1352 h 2492"/>
                    <a:gd name="connsiteX2" fmla="*/ 149 w 4847"/>
                    <a:gd name="connsiteY2" fmla="*/ 1293 h 2492"/>
                    <a:gd name="connsiteX3" fmla="*/ 229 w 4847"/>
                    <a:gd name="connsiteY3" fmla="*/ 1169 h 2492"/>
                    <a:gd name="connsiteX4" fmla="*/ 482 w 4847"/>
                    <a:gd name="connsiteY4" fmla="*/ 1065 h 2492"/>
                    <a:gd name="connsiteX5" fmla="*/ 566 w 4847"/>
                    <a:gd name="connsiteY5" fmla="*/ 945 h 2492"/>
                    <a:gd name="connsiteX6" fmla="*/ 511 w 4847"/>
                    <a:gd name="connsiteY6" fmla="*/ 970 h 2492"/>
                    <a:gd name="connsiteX7" fmla="*/ 357 w 4847"/>
                    <a:gd name="connsiteY7" fmla="*/ 929 h 2492"/>
                    <a:gd name="connsiteX8" fmla="*/ 244 w 4847"/>
                    <a:gd name="connsiteY8" fmla="*/ 899 h 2492"/>
                    <a:gd name="connsiteX9" fmla="*/ 129 w 4847"/>
                    <a:gd name="connsiteY9" fmla="*/ 920 h 2492"/>
                    <a:gd name="connsiteX10" fmla="*/ 11 w 4847"/>
                    <a:gd name="connsiteY10" fmla="*/ 865 h 2492"/>
                    <a:gd name="connsiteX11" fmla="*/ 29 w 4847"/>
                    <a:gd name="connsiteY11" fmla="*/ 691 h 2492"/>
                    <a:gd name="connsiteX12" fmla="*/ 165 w 4847"/>
                    <a:gd name="connsiteY12" fmla="*/ 637 h 2492"/>
                    <a:gd name="connsiteX13" fmla="*/ 303 w 4847"/>
                    <a:gd name="connsiteY13" fmla="*/ 666 h 2492"/>
                    <a:gd name="connsiteX14" fmla="*/ 432 w 4847"/>
                    <a:gd name="connsiteY14" fmla="*/ 725 h 2492"/>
                    <a:gd name="connsiteX15" fmla="*/ 597 w 4847"/>
                    <a:gd name="connsiteY15" fmla="*/ 641 h 2492"/>
                    <a:gd name="connsiteX16" fmla="*/ 652 w 4847"/>
                    <a:gd name="connsiteY16" fmla="*/ 512 h 2492"/>
                    <a:gd name="connsiteX17" fmla="*/ 864 w 4847"/>
                    <a:gd name="connsiteY17" fmla="*/ 438 h 2492"/>
                    <a:gd name="connsiteX18" fmla="*/ 973 w 4847"/>
                    <a:gd name="connsiteY18" fmla="*/ 288 h 2492"/>
                    <a:gd name="connsiteX19" fmla="*/ 1129 w 4847"/>
                    <a:gd name="connsiteY19" fmla="*/ 51 h 2492"/>
                    <a:gd name="connsiteX20" fmla="*/ 1283 w 4847"/>
                    <a:gd name="connsiteY20" fmla="*/ 10 h 2492"/>
                    <a:gd name="connsiteX21" fmla="*/ 1276 w 4847"/>
                    <a:gd name="connsiteY21" fmla="*/ 139 h 2492"/>
                    <a:gd name="connsiteX22" fmla="*/ 1163 w 4847"/>
                    <a:gd name="connsiteY22" fmla="*/ 279 h 2492"/>
                    <a:gd name="connsiteX23" fmla="*/ 1067 w 4847"/>
                    <a:gd name="connsiteY23" fmla="*/ 404 h 2492"/>
                    <a:gd name="connsiteX24" fmla="*/ 1234 w 4847"/>
                    <a:gd name="connsiteY24" fmla="*/ 427 h 2492"/>
                    <a:gd name="connsiteX25" fmla="*/ 1400 w 4847"/>
                    <a:gd name="connsiteY25" fmla="*/ 264 h 2492"/>
                    <a:gd name="connsiteX26" fmla="*/ 1504 w 4847"/>
                    <a:gd name="connsiteY26" fmla="*/ 130 h 2492"/>
                    <a:gd name="connsiteX27" fmla="*/ 1579 w 4847"/>
                    <a:gd name="connsiteY27" fmla="*/ 175 h 2492"/>
                    <a:gd name="connsiteX28" fmla="*/ 1550 w 4847"/>
                    <a:gd name="connsiteY28" fmla="*/ 334 h 2492"/>
                    <a:gd name="connsiteX29" fmla="*/ 1391 w 4847"/>
                    <a:gd name="connsiteY29" fmla="*/ 467 h 2492"/>
                    <a:gd name="connsiteX30" fmla="*/ 1276 w 4847"/>
                    <a:gd name="connsiteY30" fmla="*/ 537 h 2492"/>
                    <a:gd name="connsiteX31" fmla="*/ 1502 w 4847"/>
                    <a:gd name="connsiteY31" fmla="*/ 446 h 2492"/>
                    <a:gd name="connsiteX32" fmla="*/ 1397 w 4847"/>
                    <a:gd name="connsiteY32" fmla="*/ 524 h 2492"/>
                    <a:gd name="connsiteX33" fmla="*/ 1460 w 4847"/>
                    <a:gd name="connsiteY33" fmla="*/ 517 h 2492"/>
                    <a:gd name="connsiteX34" fmla="*/ 1590 w 4847"/>
                    <a:gd name="connsiteY34" fmla="*/ 454 h 2492"/>
                    <a:gd name="connsiteX35" fmla="*/ 1504 w 4847"/>
                    <a:gd name="connsiteY35" fmla="*/ 553 h 2492"/>
                    <a:gd name="connsiteX36" fmla="*/ 1400 w 4847"/>
                    <a:gd name="connsiteY36" fmla="*/ 632 h 2492"/>
                    <a:gd name="connsiteX37" fmla="*/ 1343 w 4847"/>
                    <a:gd name="connsiteY37" fmla="*/ 659 h 2492"/>
                    <a:gd name="connsiteX38" fmla="*/ 1456 w 4847"/>
                    <a:gd name="connsiteY38" fmla="*/ 656 h 2492"/>
                    <a:gd name="connsiteX39" fmla="*/ 1658 w 4847"/>
                    <a:gd name="connsiteY39" fmla="*/ 532 h 2492"/>
                    <a:gd name="connsiteX40" fmla="*/ 1561 w 4847"/>
                    <a:gd name="connsiteY40" fmla="*/ 662 h 2492"/>
                    <a:gd name="connsiteX41" fmla="*/ 1436 w 4847"/>
                    <a:gd name="connsiteY41" fmla="*/ 761 h 2492"/>
                    <a:gd name="connsiteX42" fmla="*/ 1511 w 4847"/>
                    <a:gd name="connsiteY42" fmla="*/ 749 h 2492"/>
                    <a:gd name="connsiteX43" fmla="*/ 1721 w 4847"/>
                    <a:gd name="connsiteY43" fmla="*/ 637 h 2492"/>
                    <a:gd name="connsiteX44" fmla="*/ 1629 w 4847"/>
                    <a:gd name="connsiteY44" fmla="*/ 761 h 2492"/>
                    <a:gd name="connsiteX45" fmla="*/ 1495 w 4847"/>
                    <a:gd name="connsiteY45" fmla="*/ 841 h 2492"/>
                    <a:gd name="connsiteX46" fmla="*/ 1408 w 4847"/>
                    <a:gd name="connsiteY46" fmla="*/ 870 h 2492"/>
                    <a:gd name="connsiteX47" fmla="*/ 1532 w 4847"/>
                    <a:gd name="connsiteY47" fmla="*/ 870 h 2492"/>
                    <a:gd name="connsiteX48" fmla="*/ 1723 w 4847"/>
                    <a:gd name="connsiteY48" fmla="*/ 803 h 2492"/>
                    <a:gd name="connsiteX49" fmla="*/ 1520 w 4847"/>
                    <a:gd name="connsiteY49" fmla="*/ 961 h 2492"/>
                    <a:gd name="connsiteX50" fmla="*/ 1362 w 4847"/>
                    <a:gd name="connsiteY50" fmla="*/ 1017 h 2492"/>
                    <a:gd name="connsiteX51" fmla="*/ 1589 w 4847"/>
                    <a:gd name="connsiteY51" fmla="*/ 1005 h 2492"/>
                    <a:gd name="connsiteX52" fmla="*/ 1357 w 4847"/>
                    <a:gd name="connsiteY52" fmla="*/ 1108 h 2492"/>
                    <a:gd name="connsiteX53" fmla="*/ 1396 w 4847"/>
                    <a:gd name="connsiteY53" fmla="*/ 1327 h 2492"/>
                    <a:gd name="connsiteX54" fmla="*/ 1658 w 4847"/>
                    <a:gd name="connsiteY54" fmla="*/ 1934 h 2492"/>
                    <a:gd name="connsiteX55" fmla="*/ 2102 w 4847"/>
                    <a:gd name="connsiteY55" fmla="*/ 1988 h 2492"/>
                    <a:gd name="connsiteX56" fmla="*/ 3418 w 4847"/>
                    <a:gd name="connsiteY56" fmla="*/ 1929 h 2492"/>
                    <a:gd name="connsiteX57" fmla="*/ 4079 w 4847"/>
                    <a:gd name="connsiteY57" fmla="*/ 1257 h 2492"/>
                    <a:gd name="connsiteX58" fmla="*/ 4283 w 4847"/>
                    <a:gd name="connsiteY58" fmla="*/ 949 h 2492"/>
                    <a:gd name="connsiteX59" fmla="*/ 4466 w 4847"/>
                    <a:gd name="connsiteY59" fmla="*/ 832 h 2492"/>
                    <a:gd name="connsiteX60" fmla="*/ 4640 w 4847"/>
                    <a:gd name="connsiteY60" fmla="*/ 816 h 2492"/>
                    <a:gd name="connsiteX61" fmla="*/ 4808 w 4847"/>
                    <a:gd name="connsiteY61" fmla="*/ 850 h 2492"/>
                    <a:gd name="connsiteX62" fmla="*/ 4848 w 4847"/>
                    <a:gd name="connsiteY62" fmla="*/ 854 h 2492"/>
                    <a:gd name="connsiteX63" fmla="*/ 4803 w 4847"/>
                    <a:gd name="connsiteY63" fmla="*/ 890 h 2492"/>
                    <a:gd name="connsiteX64" fmla="*/ 4599 w 4847"/>
                    <a:gd name="connsiteY64" fmla="*/ 1144 h 2492"/>
                    <a:gd name="connsiteX65" fmla="*/ 4400 w 4847"/>
                    <a:gd name="connsiteY65" fmla="*/ 1232 h 2492"/>
                    <a:gd name="connsiteX66" fmla="*/ 4262 w 4847"/>
                    <a:gd name="connsiteY66" fmla="*/ 1237 h 2492"/>
                    <a:gd name="connsiteX67" fmla="*/ 4247 w 4847"/>
                    <a:gd name="connsiteY67" fmla="*/ 1282 h 2492"/>
                    <a:gd name="connsiteX68" fmla="*/ 4226 w 4847"/>
                    <a:gd name="connsiteY68" fmla="*/ 1547 h 2492"/>
                    <a:gd name="connsiteX69" fmla="*/ 3930 w 4847"/>
                    <a:gd name="connsiteY69" fmla="*/ 2321 h 2492"/>
                    <a:gd name="connsiteX70" fmla="*/ 3190 w 4847"/>
                    <a:gd name="connsiteY70" fmla="*/ 2465 h 2492"/>
                    <a:gd name="connsiteX71" fmla="*/ 2131 w 4847"/>
                    <a:gd name="connsiteY71" fmla="*/ 2490 h 2492"/>
                    <a:gd name="connsiteX72" fmla="*/ 1416 w 4847"/>
                    <a:gd name="connsiteY72" fmla="*/ 2441 h 2492"/>
                    <a:gd name="connsiteX73" fmla="*/ 1104 w 4847"/>
                    <a:gd name="connsiteY73" fmla="*/ 2262 h 2492"/>
                    <a:gd name="connsiteX74" fmla="*/ 959 w 4847"/>
                    <a:gd name="connsiteY74" fmla="*/ 1968 h 2492"/>
                    <a:gd name="connsiteX75" fmla="*/ 835 w 4847"/>
                    <a:gd name="connsiteY75" fmla="*/ 1497 h 2492"/>
                    <a:gd name="connsiteX76" fmla="*/ 747 w 4847"/>
                    <a:gd name="connsiteY76" fmla="*/ 1273 h 2492"/>
                    <a:gd name="connsiteX77" fmla="*/ 672 w 4847"/>
                    <a:gd name="connsiteY77" fmla="*/ 1223 h 2492"/>
                    <a:gd name="connsiteX78" fmla="*/ 511 w 4847"/>
                    <a:gd name="connsiteY78" fmla="*/ 1307 h 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4848" h="2493">
                      <a:moveTo>
                        <a:pt x="511" y="1307"/>
                      </a:moveTo>
                      <a:cubicBezTo>
                        <a:pt x="414" y="1329"/>
                        <a:pt x="276" y="1354"/>
                        <a:pt x="204" y="1352"/>
                      </a:cubicBezTo>
                      <a:cubicBezTo>
                        <a:pt x="131" y="1350"/>
                        <a:pt x="145" y="1329"/>
                        <a:pt x="149" y="1293"/>
                      </a:cubicBezTo>
                      <a:cubicBezTo>
                        <a:pt x="154" y="1255"/>
                        <a:pt x="163" y="1214"/>
                        <a:pt x="229" y="1169"/>
                      </a:cubicBezTo>
                      <a:cubicBezTo>
                        <a:pt x="296" y="1123"/>
                        <a:pt x="414" y="1108"/>
                        <a:pt x="482" y="1065"/>
                      </a:cubicBezTo>
                      <a:cubicBezTo>
                        <a:pt x="550" y="1019"/>
                        <a:pt x="561" y="963"/>
                        <a:pt x="566" y="945"/>
                      </a:cubicBezTo>
                      <a:cubicBezTo>
                        <a:pt x="572" y="927"/>
                        <a:pt x="554" y="972"/>
                        <a:pt x="511" y="970"/>
                      </a:cubicBezTo>
                      <a:cubicBezTo>
                        <a:pt x="471" y="967"/>
                        <a:pt x="412" y="945"/>
                        <a:pt x="357" y="929"/>
                      </a:cubicBezTo>
                      <a:cubicBezTo>
                        <a:pt x="305" y="915"/>
                        <a:pt x="290" y="902"/>
                        <a:pt x="244" y="899"/>
                      </a:cubicBezTo>
                      <a:cubicBezTo>
                        <a:pt x="199" y="897"/>
                        <a:pt x="176" y="927"/>
                        <a:pt x="129" y="920"/>
                      </a:cubicBezTo>
                      <a:cubicBezTo>
                        <a:pt x="84" y="913"/>
                        <a:pt x="29" y="911"/>
                        <a:pt x="11" y="865"/>
                      </a:cubicBezTo>
                      <a:cubicBezTo>
                        <a:pt x="-9" y="820"/>
                        <a:pt x="0" y="736"/>
                        <a:pt x="29" y="691"/>
                      </a:cubicBezTo>
                      <a:cubicBezTo>
                        <a:pt x="61" y="646"/>
                        <a:pt x="111" y="641"/>
                        <a:pt x="165" y="637"/>
                      </a:cubicBezTo>
                      <a:cubicBezTo>
                        <a:pt x="219" y="632"/>
                        <a:pt x="249" y="648"/>
                        <a:pt x="303" y="666"/>
                      </a:cubicBezTo>
                      <a:cubicBezTo>
                        <a:pt x="357" y="684"/>
                        <a:pt x="373" y="732"/>
                        <a:pt x="432" y="725"/>
                      </a:cubicBezTo>
                      <a:cubicBezTo>
                        <a:pt x="491" y="721"/>
                        <a:pt x="552" y="684"/>
                        <a:pt x="597" y="641"/>
                      </a:cubicBezTo>
                      <a:cubicBezTo>
                        <a:pt x="640" y="598"/>
                        <a:pt x="597" y="553"/>
                        <a:pt x="652" y="512"/>
                      </a:cubicBezTo>
                      <a:cubicBezTo>
                        <a:pt x="706" y="472"/>
                        <a:pt x="801" y="483"/>
                        <a:pt x="864" y="438"/>
                      </a:cubicBezTo>
                      <a:cubicBezTo>
                        <a:pt x="930" y="393"/>
                        <a:pt x="921" y="368"/>
                        <a:pt x="973" y="288"/>
                      </a:cubicBezTo>
                      <a:cubicBezTo>
                        <a:pt x="1027" y="211"/>
                        <a:pt x="1066" y="107"/>
                        <a:pt x="1129" y="51"/>
                      </a:cubicBezTo>
                      <a:cubicBezTo>
                        <a:pt x="1190" y="-6"/>
                        <a:pt x="1251" y="-8"/>
                        <a:pt x="1283" y="10"/>
                      </a:cubicBezTo>
                      <a:cubicBezTo>
                        <a:pt x="1312" y="28"/>
                        <a:pt x="1301" y="87"/>
                        <a:pt x="1276" y="139"/>
                      </a:cubicBezTo>
                      <a:cubicBezTo>
                        <a:pt x="1253" y="193"/>
                        <a:pt x="1215" y="223"/>
                        <a:pt x="1163" y="279"/>
                      </a:cubicBezTo>
                      <a:cubicBezTo>
                        <a:pt x="1111" y="336"/>
                        <a:pt x="978" y="448"/>
                        <a:pt x="1067" y="404"/>
                      </a:cubicBezTo>
                      <a:cubicBezTo>
                        <a:pt x="1156" y="360"/>
                        <a:pt x="1181" y="474"/>
                        <a:pt x="1234" y="427"/>
                      </a:cubicBezTo>
                      <a:cubicBezTo>
                        <a:pt x="1286" y="379"/>
                        <a:pt x="1348" y="331"/>
                        <a:pt x="1400" y="264"/>
                      </a:cubicBezTo>
                      <a:cubicBezTo>
                        <a:pt x="1455" y="198"/>
                        <a:pt x="1471" y="148"/>
                        <a:pt x="1504" y="130"/>
                      </a:cubicBezTo>
                      <a:cubicBezTo>
                        <a:pt x="1541" y="112"/>
                        <a:pt x="1570" y="135"/>
                        <a:pt x="1579" y="175"/>
                      </a:cubicBezTo>
                      <a:cubicBezTo>
                        <a:pt x="1588" y="216"/>
                        <a:pt x="1588" y="275"/>
                        <a:pt x="1550" y="334"/>
                      </a:cubicBezTo>
                      <a:cubicBezTo>
                        <a:pt x="1511" y="393"/>
                        <a:pt x="1446" y="426"/>
                        <a:pt x="1391" y="467"/>
                      </a:cubicBezTo>
                      <a:cubicBezTo>
                        <a:pt x="1337" y="508"/>
                        <a:pt x="1251" y="542"/>
                        <a:pt x="1276" y="537"/>
                      </a:cubicBezTo>
                      <a:cubicBezTo>
                        <a:pt x="1301" y="533"/>
                        <a:pt x="1475" y="451"/>
                        <a:pt x="1502" y="446"/>
                      </a:cubicBezTo>
                      <a:cubicBezTo>
                        <a:pt x="1527" y="439"/>
                        <a:pt x="1440" y="506"/>
                        <a:pt x="1397" y="524"/>
                      </a:cubicBezTo>
                      <a:cubicBezTo>
                        <a:pt x="1356" y="542"/>
                        <a:pt x="1403" y="535"/>
                        <a:pt x="1460" y="517"/>
                      </a:cubicBezTo>
                      <a:cubicBezTo>
                        <a:pt x="1516" y="499"/>
                        <a:pt x="1581" y="449"/>
                        <a:pt x="1590" y="454"/>
                      </a:cubicBezTo>
                      <a:cubicBezTo>
                        <a:pt x="1600" y="458"/>
                        <a:pt x="1543" y="517"/>
                        <a:pt x="1504" y="553"/>
                      </a:cubicBezTo>
                      <a:cubicBezTo>
                        <a:pt x="1468" y="587"/>
                        <a:pt x="1446" y="610"/>
                        <a:pt x="1400" y="632"/>
                      </a:cubicBezTo>
                      <a:cubicBezTo>
                        <a:pt x="1357" y="653"/>
                        <a:pt x="1329" y="650"/>
                        <a:pt x="1343" y="659"/>
                      </a:cubicBezTo>
                      <a:cubicBezTo>
                        <a:pt x="1354" y="666"/>
                        <a:pt x="1372" y="676"/>
                        <a:pt x="1456" y="656"/>
                      </a:cubicBezTo>
                      <a:cubicBezTo>
                        <a:pt x="1537" y="635"/>
                        <a:pt x="1620" y="551"/>
                        <a:pt x="1658" y="532"/>
                      </a:cubicBezTo>
                      <a:cubicBezTo>
                        <a:pt x="1696" y="513"/>
                        <a:pt x="1622" y="619"/>
                        <a:pt x="1561" y="662"/>
                      </a:cubicBezTo>
                      <a:cubicBezTo>
                        <a:pt x="1498" y="705"/>
                        <a:pt x="1448" y="740"/>
                        <a:pt x="1436" y="761"/>
                      </a:cubicBezTo>
                      <a:cubicBezTo>
                        <a:pt x="1423" y="779"/>
                        <a:pt x="1443" y="772"/>
                        <a:pt x="1511" y="749"/>
                      </a:cubicBezTo>
                      <a:cubicBezTo>
                        <a:pt x="1579" y="724"/>
                        <a:pt x="1671" y="662"/>
                        <a:pt x="1721" y="637"/>
                      </a:cubicBezTo>
                      <a:cubicBezTo>
                        <a:pt x="1771" y="610"/>
                        <a:pt x="1681" y="718"/>
                        <a:pt x="1629" y="761"/>
                      </a:cubicBezTo>
                      <a:cubicBezTo>
                        <a:pt x="1577" y="802"/>
                        <a:pt x="1552" y="809"/>
                        <a:pt x="1495" y="841"/>
                      </a:cubicBezTo>
                      <a:cubicBezTo>
                        <a:pt x="1439" y="870"/>
                        <a:pt x="1399" y="852"/>
                        <a:pt x="1408" y="870"/>
                      </a:cubicBezTo>
                      <a:cubicBezTo>
                        <a:pt x="1419" y="886"/>
                        <a:pt x="1476" y="877"/>
                        <a:pt x="1532" y="870"/>
                      </a:cubicBezTo>
                      <a:cubicBezTo>
                        <a:pt x="1589" y="866"/>
                        <a:pt x="1727" y="796"/>
                        <a:pt x="1723" y="803"/>
                      </a:cubicBezTo>
                      <a:cubicBezTo>
                        <a:pt x="1718" y="810"/>
                        <a:pt x="1618" y="930"/>
                        <a:pt x="1520" y="961"/>
                      </a:cubicBezTo>
                      <a:cubicBezTo>
                        <a:pt x="1422" y="992"/>
                        <a:pt x="1375" y="999"/>
                        <a:pt x="1362" y="1017"/>
                      </a:cubicBezTo>
                      <a:cubicBezTo>
                        <a:pt x="1350" y="1033"/>
                        <a:pt x="1577" y="1005"/>
                        <a:pt x="1589" y="1005"/>
                      </a:cubicBezTo>
                      <a:cubicBezTo>
                        <a:pt x="1601" y="1005"/>
                        <a:pt x="1369" y="1058"/>
                        <a:pt x="1357" y="1108"/>
                      </a:cubicBezTo>
                      <a:cubicBezTo>
                        <a:pt x="1344" y="1160"/>
                        <a:pt x="1378" y="1212"/>
                        <a:pt x="1396" y="1327"/>
                      </a:cubicBezTo>
                      <a:cubicBezTo>
                        <a:pt x="1414" y="1443"/>
                        <a:pt x="1545" y="1870"/>
                        <a:pt x="1658" y="1934"/>
                      </a:cubicBezTo>
                      <a:cubicBezTo>
                        <a:pt x="1774" y="1995"/>
                        <a:pt x="1751" y="1990"/>
                        <a:pt x="2102" y="1988"/>
                      </a:cubicBezTo>
                      <a:cubicBezTo>
                        <a:pt x="2452" y="1988"/>
                        <a:pt x="3059" y="1990"/>
                        <a:pt x="3418" y="1929"/>
                      </a:cubicBezTo>
                      <a:cubicBezTo>
                        <a:pt x="3776" y="1866"/>
                        <a:pt x="3998" y="1384"/>
                        <a:pt x="4079" y="1257"/>
                      </a:cubicBezTo>
                      <a:cubicBezTo>
                        <a:pt x="4161" y="1130"/>
                        <a:pt x="4233" y="994"/>
                        <a:pt x="4283" y="949"/>
                      </a:cubicBezTo>
                      <a:cubicBezTo>
                        <a:pt x="4330" y="904"/>
                        <a:pt x="4394" y="856"/>
                        <a:pt x="4466" y="832"/>
                      </a:cubicBezTo>
                      <a:cubicBezTo>
                        <a:pt x="4536" y="804"/>
                        <a:pt x="4570" y="811"/>
                        <a:pt x="4640" y="816"/>
                      </a:cubicBezTo>
                      <a:cubicBezTo>
                        <a:pt x="4708" y="820"/>
                        <a:pt x="4767" y="843"/>
                        <a:pt x="4808" y="850"/>
                      </a:cubicBezTo>
                      <a:cubicBezTo>
                        <a:pt x="4851" y="859"/>
                        <a:pt x="4848" y="847"/>
                        <a:pt x="4848" y="854"/>
                      </a:cubicBezTo>
                      <a:cubicBezTo>
                        <a:pt x="4846" y="863"/>
                        <a:pt x="4853" y="832"/>
                        <a:pt x="4803" y="890"/>
                      </a:cubicBezTo>
                      <a:cubicBezTo>
                        <a:pt x="4753" y="947"/>
                        <a:pt x="4681" y="1074"/>
                        <a:pt x="4599" y="1144"/>
                      </a:cubicBezTo>
                      <a:cubicBezTo>
                        <a:pt x="4518" y="1212"/>
                        <a:pt x="4468" y="1214"/>
                        <a:pt x="4400" y="1232"/>
                      </a:cubicBezTo>
                      <a:cubicBezTo>
                        <a:pt x="4332" y="1252"/>
                        <a:pt x="4292" y="1228"/>
                        <a:pt x="4262" y="1237"/>
                      </a:cubicBezTo>
                      <a:cubicBezTo>
                        <a:pt x="4231" y="1248"/>
                        <a:pt x="4253" y="1221"/>
                        <a:pt x="4247" y="1282"/>
                      </a:cubicBezTo>
                      <a:cubicBezTo>
                        <a:pt x="4240" y="1343"/>
                        <a:pt x="4240" y="1415"/>
                        <a:pt x="4226" y="1547"/>
                      </a:cubicBezTo>
                      <a:cubicBezTo>
                        <a:pt x="4215" y="1676"/>
                        <a:pt x="4129" y="2214"/>
                        <a:pt x="3930" y="2321"/>
                      </a:cubicBezTo>
                      <a:cubicBezTo>
                        <a:pt x="3728" y="2425"/>
                        <a:pt x="3550" y="2432"/>
                        <a:pt x="3190" y="2465"/>
                      </a:cubicBezTo>
                      <a:cubicBezTo>
                        <a:pt x="2830" y="2497"/>
                        <a:pt x="2486" y="2495"/>
                        <a:pt x="2131" y="2490"/>
                      </a:cubicBezTo>
                      <a:cubicBezTo>
                        <a:pt x="1776" y="2484"/>
                        <a:pt x="1622" y="2486"/>
                        <a:pt x="1416" y="2441"/>
                      </a:cubicBezTo>
                      <a:cubicBezTo>
                        <a:pt x="1210" y="2393"/>
                        <a:pt x="1195" y="2355"/>
                        <a:pt x="1104" y="2262"/>
                      </a:cubicBezTo>
                      <a:cubicBezTo>
                        <a:pt x="1011" y="2167"/>
                        <a:pt x="1014" y="2121"/>
                        <a:pt x="959" y="1968"/>
                      </a:cubicBezTo>
                      <a:cubicBezTo>
                        <a:pt x="905" y="1814"/>
                        <a:pt x="878" y="1635"/>
                        <a:pt x="835" y="1497"/>
                      </a:cubicBezTo>
                      <a:cubicBezTo>
                        <a:pt x="792" y="1357"/>
                        <a:pt x="778" y="1327"/>
                        <a:pt x="747" y="1273"/>
                      </a:cubicBezTo>
                      <a:cubicBezTo>
                        <a:pt x="713" y="1219"/>
                        <a:pt x="681" y="1230"/>
                        <a:pt x="672" y="1223"/>
                      </a:cubicBezTo>
                      <a:cubicBezTo>
                        <a:pt x="661" y="1216"/>
                        <a:pt x="611" y="1284"/>
                        <a:pt x="511" y="1307"/>
                      </a:cubicBezTo>
                      <a:close/>
                    </a:path>
                  </a:pathLst>
                </a:custGeom>
                <a:solidFill>
                  <a:srgbClr val="34A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9" name="直接连接符 28"/>
                <p:cNvCxnSpPr/>
                <p:nvPr/>
              </p:nvCxnSpPr>
              <p:spPr>
                <a:xfrm>
                  <a:off x="5490" y="7132"/>
                  <a:ext cx="270" cy="0"/>
                </a:xfrm>
                <a:prstGeom prst="line">
                  <a:avLst/>
                </a:prstGeom>
                <a:ln w="12700" cap="rnd">
                  <a:solidFill>
                    <a:srgbClr val="34A3DC"/>
                  </a:solidFill>
                  <a:round/>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5875" y="7188"/>
                  <a:ext cx="510" cy="0"/>
                </a:xfrm>
                <a:prstGeom prst="line">
                  <a:avLst/>
                </a:prstGeom>
                <a:ln w="12700" cap="rnd">
                  <a:solidFill>
                    <a:srgbClr val="34A3DC"/>
                  </a:solidFill>
                  <a:round/>
                </a:ln>
              </p:spPr>
              <p:style>
                <a:lnRef idx="1">
                  <a:schemeClr val="accent1"/>
                </a:lnRef>
                <a:fillRef idx="0">
                  <a:schemeClr val="accent1"/>
                </a:fillRef>
                <a:effectRef idx="0">
                  <a:schemeClr val="accent1"/>
                </a:effectRef>
                <a:fontRef idx="minor">
                  <a:schemeClr val="tx1"/>
                </a:fontRef>
              </p:style>
            </p:cxnSp>
          </p:grpSp>
        </p:grpSp>
      </p:gr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23" name="文本框 22"/>
          <p:cNvSpPr txBox="1"/>
          <p:nvPr>
            <p:custDataLst>
              <p:tags r:id="rId7"/>
            </p:custDataLst>
          </p:nvPr>
        </p:nvSpPr>
        <p:spPr>
          <a:xfrm>
            <a:off x="2606040" y="371475"/>
            <a:ext cx="6363970" cy="735965"/>
          </a:xfrm>
          <a:prstGeom prst="rect">
            <a:avLst/>
          </a:prstGeom>
        </p:spPr>
        <p:txBody>
          <a:bodyPr vert="horz" wrap="square" lIns="101600" tIns="38100" rIns="76200" bIns="3810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algn="ctr"/>
            <a:r>
              <a:rPr lang="zh-CN" altLang="en-US" sz="2800" dirty="0">
                <a:solidFill>
                  <a:schemeClr val="accent3"/>
                </a:solidFill>
                <a:latin typeface="Arial" panose="020B0604020202020204" pitchFamily="34" charset="0"/>
              </a:rPr>
              <a:t>一、项目绩效目标</a:t>
            </a:r>
            <a:endParaRPr lang="zh-CN" altLang="en-US" sz="2800" dirty="0">
              <a:solidFill>
                <a:schemeClr val="accent3"/>
              </a:solidFill>
              <a:latin typeface="Arial" panose="020B0604020202020204" pitchFamily="34" charset="0"/>
            </a:endParaRPr>
          </a:p>
        </p:txBody>
      </p:sp>
      <p:sp>
        <p:nvSpPr>
          <p:cNvPr id="30" name="文本框 29"/>
          <p:cNvSpPr txBox="1"/>
          <p:nvPr/>
        </p:nvSpPr>
        <p:spPr>
          <a:xfrm>
            <a:off x="719455" y="1606550"/>
            <a:ext cx="10751820" cy="4561840"/>
          </a:xfrm>
          <a:prstGeom prst="rect">
            <a:avLst/>
          </a:prstGeom>
          <a:noFill/>
        </p:spPr>
        <p:txBody>
          <a:bodyPr wrap="square" rtlCol="0">
            <a:noAutofit/>
          </a:bodyPr>
          <a:lstStyle/>
          <a:p>
            <a:pPr indent="619760" fontAlgn="auto">
              <a:lnSpc>
                <a:spcPct val="150000"/>
              </a:lnSpc>
              <a:spcAft>
                <a:spcPts val="1000"/>
              </a:spcAft>
              <a:extLst>
                <a:ext uri="{35155182-B16C-46BC-9424-99874614C6A1}">
                  <wpsdc:indentchars xmlns:wpsdc="http://www.wps.cn/officeDocument/2017/drawingmlCustomData" val="200" checksum="1861239026"/>
                </a:ext>
              </a:extLst>
            </a:pPr>
            <a:r>
              <a:rPr lang="zh-CN" altLang="en-US" sz="2400" kern="100" spc="40" dirty="0">
                <a:solidFill>
                  <a:schemeClr val="tx1"/>
                </a:solidFill>
                <a:latin typeface="宋体" panose="02010600030101010101" pitchFamily="2" charset="-122"/>
              </a:rPr>
              <a:t>2023年天水京环公司预期清扫保洁的城区主次干道、背街小巷、公园广场、公路等区域的清扫保洁面积约800余万平方米，并完成城区洒水抑尘作业和垃圾收集点、中转站的垃圾收集运输以及生活垃圾处理场及公厕运行维护管理等作业情况。天水京环环境服务有限公司预期承担城区道路综合保洁面积约800万平方米，公厕运维117座，生活垃圾填埋场运维1个(服务面积和运维公厕数量随城市发展和考核情况，会发生变化)。</a:t>
            </a:r>
            <a:endParaRPr lang="zh-CN" altLang="en-US" sz="2400" kern="100" spc="40" dirty="0">
              <a:solidFill>
                <a:schemeClr val="tx1"/>
              </a:solidFill>
              <a:latin typeface="宋体" panose="02010600030101010101" pitchFamily="2"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23" name="文本框 22"/>
          <p:cNvSpPr txBox="1"/>
          <p:nvPr>
            <p:custDataLst>
              <p:tags r:id="rId7"/>
            </p:custDataLst>
          </p:nvPr>
        </p:nvSpPr>
        <p:spPr>
          <a:xfrm>
            <a:off x="2606040" y="371475"/>
            <a:ext cx="6363970" cy="735965"/>
          </a:xfrm>
          <a:prstGeom prst="rect">
            <a:avLst/>
          </a:prstGeom>
        </p:spPr>
        <p:txBody>
          <a:bodyPr vert="horz" wrap="square" lIns="101600" tIns="38100" rIns="76200" bIns="3810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algn="ctr"/>
            <a:r>
              <a:rPr lang="zh-CN" altLang="en-US" sz="2800" dirty="0">
                <a:solidFill>
                  <a:schemeClr val="accent3"/>
                </a:solidFill>
                <a:latin typeface="Arial" panose="020B0604020202020204" pitchFamily="34" charset="0"/>
              </a:rPr>
              <a:t>二、项目实施情况</a:t>
            </a:r>
            <a:endParaRPr lang="zh-CN" altLang="en-US" sz="2800" dirty="0">
              <a:solidFill>
                <a:schemeClr val="accent3"/>
              </a:solidFill>
              <a:latin typeface="Arial" panose="020B0604020202020204" pitchFamily="34" charset="0"/>
            </a:endParaRPr>
          </a:p>
        </p:txBody>
      </p:sp>
      <p:sp>
        <p:nvSpPr>
          <p:cNvPr id="30" name="文本框 29"/>
          <p:cNvSpPr txBox="1"/>
          <p:nvPr/>
        </p:nvSpPr>
        <p:spPr>
          <a:xfrm>
            <a:off x="1482090" y="1223010"/>
            <a:ext cx="9399270" cy="4945380"/>
          </a:xfrm>
          <a:prstGeom prst="rect">
            <a:avLst/>
          </a:prstGeom>
          <a:noFill/>
        </p:spPr>
        <p:txBody>
          <a:bodyPr wrap="square" rtlCol="0">
            <a:noAutofit/>
          </a:bodyPr>
          <a:lstStyle/>
          <a:p>
            <a:pPr indent="619760" fontAlgn="auto">
              <a:lnSpc>
                <a:spcPct val="150000"/>
              </a:lnSpc>
              <a:spcAft>
                <a:spcPts val="1000"/>
              </a:spcAft>
              <a:extLst>
                <a:ext uri="{35155182-B16C-46BC-9424-99874614C6A1}">
                  <wpsdc:indentchars xmlns:wpsdc="http://www.wps.cn/officeDocument/2017/drawingmlCustomData" val="200" checksum="1861239026"/>
                </a:ext>
              </a:extLst>
            </a:pPr>
            <a:r>
              <a:rPr lang="zh-CN" altLang="en-US" sz="2400" kern="100" spc="40" dirty="0">
                <a:solidFill>
                  <a:schemeClr val="tx1"/>
                </a:solidFill>
                <a:latin typeface="宋体" panose="02010600030101010101" pitchFamily="2" charset="-122"/>
              </a:rPr>
              <a:t>实际</a:t>
            </a:r>
            <a:r>
              <a:rPr lang="zh-CN" altLang="en-US" sz="2400" kern="100" spc="40" dirty="0">
                <a:solidFill>
                  <a:schemeClr val="tx1"/>
                </a:solidFill>
                <a:latin typeface="宋体" panose="02010600030101010101" pitchFamily="2" charset="-122"/>
              </a:rPr>
              <a:t>实施范围为天水市秦州区、麦积区境内。</a:t>
            </a:r>
            <a:endParaRPr lang="zh-CN" altLang="en-US" sz="2400" kern="100" spc="40" dirty="0">
              <a:solidFill>
                <a:schemeClr val="tx1"/>
              </a:solidFill>
              <a:latin typeface="宋体" panose="02010600030101010101" pitchFamily="2" charset="-122"/>
            </a:endParaRPr>
          </a:p>
          <a:p>
            <a:pPr indent="619760" algn="just" fontAlgn="auto">
              <a:lnSpc>
                <a:spcPct val="150000"/>
              </a:lnSpc>
              <a:spcAft>
                <a:spcPts val="0"/>
              </a:spcAft>
              <a:extLst>
                <a:ext uri="{35155182-B16C-46BC-9424-99874614C6A1}">
                  <wpsdc:indentchars xmlns:wpsdc="http://www.wps.cn/officeDocument/2017/drawingmlCustomData" val="200" checksum="1861239026"/>
                </a:ext>
              </a:extLst>
            </a:pPr>
            <a:r>
              <a:rPr lang="en-US" altLang="zh-CN" sz="2400" kern="100" spc="40" dirty="0">
                <a:latin typeface="宋体" panose="02010600030101010101" pitchFamily="2" charset="-122"/>
                <a:sym typeface="+mn-ea"/>
              </a:rPr>
              <a:t>2023</a:t>
            </a:r>
            <a:r>
              <a:rPr lang="zh-CN" altLang="en-US" sz="2400" kern="100" spc="40" dirty="0">
                <a:latin typeface="宋体" panose="02010600030101010101" pitchFamily="2" charset="-122"/>
                <a:sym typeface="+mn-ea"/>
              </a:rPr>
              <a:t>年度实施作业量：</a:t>
            </a:r>
            <a:endParaRPr lang="zh-CN" altLang="en-US" sz="2400" kern="100" spc="40" dirty="0">
              <a:latin typeface="宋体" panose="02010600030101010101" pitchFamily="2" charset="-122"/>
              <a:sym typeface="+mn-ea"/>
            </a:endParaRPr>
          </a:p>
          <a:p>
            <a:pPr indent="619760" algn="just" fontAlgn="auto">
              <a:lnSpc>
                <a:spcPct val="150000"/>
              </a:lnSpc>
              <a:spcAft>
                <a:spcPts val="0"/>
              </a:spcAft>
              <a:extLst>
                <a:ext uri="{35155182-B16C-46BC-9424-99874614C6A1}">
                  <wpsdc:indentchars xmlns:wpsdc="http://www.wps.cn/officeDocument/2017/drawingmlCustomData" val="200" checksum="1861239026"/>
                </a:ext>
              </a:extLst>
            </a:pPr>
            <a:r>
              <a:rPr lang="zh-CN" altLang="en-US" sz="2400" kern="100" spc="40" dirty="0">
                <a:latin typeface="宋体" panose="02010600030101010101" pitchFamily="2" charset="-122"/>
                <a:sym typeface="+mn-ea"/>
              </a:rPr>
              <a:t>（</a:t>
            </a:r>
            <a:r>
              <a:rPr lang="en-US" altLang="zh-CN" sz="2400" kern="100" spc="40" dirty="0">
                <a:latin typeface="宋体" panose="02010600030101010101" pitchFamily="2" charset="-122"/>
                <a:sym typeface="+mn-ea"/>
              </a:rPr>
              <a:t>1</a:t>
            </a:r>
            <a:r>
              <a:rPr lang="zh-CN" altLang="en-US" sz="2400" kern="100" spc="40" dirty="0">
                <a:latin typeface="宋体" panose="02010600030101010101" pitchFamily="2" charset="-122"/>
                <a:sym typeface="+mn-ea"/>
              </a:rPr>
              <a:t>）</a:t>
            </a:r>
            <a:r>
              <a:rPr lang="zh-CN" altLang="en-US" sz="2400" b="1" kern="100" spc="40" dirty="0">
                <a:latin typeface="宋体" panose="02010600030101010101" pitchFamily="2" charset="-122"/>
                <a:sym typeface="+mn-ea"/>
              </a:rPr>
              <a:t>秦州区</a:t>
            </a:r>
            <a:r>
              <a:rPr lang="zh-CN" altLang="en-US" sz="2400" kern="100" spc="40" dirty="0">
                <a:latin typeface="宋体" panose="02010600030101010101" pitchFamily="2" charset="-122"/>
                <a:sym typeface="+mn-ea"/>
              </a:rPr>
              <a:t>2023年道路综合清扫保洁面积6248.1万平方米；2023年度1月运维公厕58座，2-12月新增公厕8座，运维公厕66座；</a:t>
            </a:r>
            <a:r>
              <a:rPr lang="zh-CN" altLang="en-US" sz="2400" kern="100" spc="40" dirty="0">
                <a:latin typeface="宋体" panose="02010600030101010101" pitchFamily="2" charset="-122"/>
                <a:sym typeface="+mn-ea"/>
              </a:rPr>
              <a:t>2023年生活垃圾收集转运9.74万吨。</a:t>
            </a:r>
            <a:endParaRPr lang="zh-CN" altLang="en-US" sz="2400" kern="100" spc="40" dirty="0">
              <a:latin typeface="宋体" panose="02010600030101010101" pitchFamily="2" charset="-122"/>
              <a:sym typeface="+mn-ea"/>
            </a:endParaRPr>
          </a:p>
          <a:p>
            <a:pPr indent="619760" algn="just" fontAlgn="auto">
              <a:lnSpc>
                <a:spcPct val="150000"/>
              </a:lnSpc>
              <a:spcAft>
                <a:spcPts val="0"/>
              </a:spcAft>
              <a:extLst>
                <a:ext uri="{35155182-B16C-46BC-9424-99874614C6A1}">
                  <wpsdc:indentchars xmlns:wpsdc="http://www.wps.cn/officeDocument/2017/drawingmlCustomData" val="200" checksum="1861239026"/>
                </a:ext>
              </a:extLst>
            </a:pPr>
            <a:r>
              <a:rPr lang="zh-CN" altLang="en-US" sz="2400" kern="100" spc="40" dirty="0">
                <a:latin typeface="宋体" panose="02010600030101010101" pitchFamily="2" charset="-122"/>
                <a:sym typeface="+mn-ea"/>
              </a:rPr>
              <a:t>（</a:t>
            </a:r>
            <a:r>
              <a:rPr lang="en-US" altLang="zh-CN" sz="2400" kern="100" spc="40" dirty="0">
                <a:latin typeface="宋体" panose="02010600030101010101" pitchFamily="2" charset="-122"/>
                <a:sym typeface="+mn-ea"/>
              </a:rPr>
              <a:t>2</a:t>
            </a:r>
            <a:r>
              <a:rPr lang="zh-CN" altLang="en-US" sz="2400" kern="100" spc="40" dirty="0">
                <a:latin typeface="宋体" panose="02010600030101010101" pitchFamily="2" charset="-122"/>
                <a:sym typeface="+mn-ea"/>
              </a:rPr>
              <a:t>）</a:t>
            </a:r>
            <a:r>
              <a:rPr lang="zh-CN" altLang="en-US" sz="2400" b="1" kern="100" spc="40" dirty="0">
                <a:latin typeface="宋体" panose="02010600030101010101" pitchFamily="2" charset="-122"/>
                <a:sym typeface="+mn-ea"/>
              </a:rPr>
              <a:t>麦积区</a:t>
            </a:r>
            <a:r>
              <a:rPr lang="zh-CN" altLang="en-US" sz="2400" kern="100" spc="40" dirty="0">
                <a:latin typeface="宋体" panose="02010600030101010101" pitchFamily="2" charset="-122"/>
                <a:sym typeface="+mn-ea"/>
              </a:rPr>
              <a:t>2023年道路综合清扫保洁面积3715.47万平方米；</a:t>
            </a:r>
            <a:r>
              <a:rPr lang="zh-CN" altLang="en-US" sz="2400" kern="100" spc="40" dirty="0">
                <a:latin typeface="宋体" panose="02010600030101010101" pitchFamily="2" charset="-122"/>
                <a:sym typeface="+mn-ea"/>
              </a:rPr>
              <a:t>2023年度1-6月运维公厕48座，7-12月减少公厕1座，运维公厕47座；2023年度生活垃圾收集转运4.88万吨，</a:t>
            </a:r>
            <a:r>
              <a:rPr lang="zh-CN" altLang="en-US" sz="2400" kern="100" spc="40" dirty="0">
                <a:latin typeface="宋体" panose="02010600030101010101" pitchFamily="2" charset="-122"/>
                <a:sym typeface="+mn-ea"/>
              </a:rPr>
              <a:t>填埋场垃圾运维处理2.79万吨。</a:t>
            </a:r>
            <a:endParaRPr lang="zh-CN" altLang="en-US" sz="2400" kern="100" spc="40" dirty="0">
              <a:latin typeface="宋体" panose="02010600030101010101" pitchFamily="2"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23" name="文本框 22"/>
          <p:cNvSpPr txBox="1"/>
          <p:nvPr>
            <p:custDataLst>
              <p:tags r:id="rId7"/>
            </p:custDataLst>
          </p:nvPr>
        </p:nvSpPr>
        <p:spPr>
          <a:xfrm>
            <a:off x="2606040" y="371475"/>
            <a:ext cx="6363970" cy="1177925"/>
          </a:xfrm>
          <a:prstGeom prst="rect">
            <a:avLst/>
          </a:prstGeom>
        </p:spPr>
        <p:txBody>
          <a:bodyPr vert="horz" wrap="square" lIns="101600" tIns="38100" rIns="76200" bIns="38100" rtlCol="0" anchor="ctr" anchorCtr="0"/>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algn="ctr"/>
            <a:r>
              <a:rPr lang="zh-CN" altLang="en-US" sz="2800" dirty="0">
                <a:solidFill>
                  <a:schemeClr val="accent3"/>
                </a:solidFill>
                <a:latin typeface="Arial" panose="020B0604020202020204" pitchFamily="34" charset="0"/>
              </a:rPr>
              <a:t>三、考核付费情况</a:t>
            </a:r>
            <a:endParaRPr lang="zh-CN" altLang="en-US" sz="2800" dirty="0">
              <a:solidFill>
                <a:schemeClr val="accent3"/>
              </a:solidFill>
              <a:latin typeface="Arial" panose="020B0604020202020204" pitchFamily="34" charset="0"/>
            </a:endParaRPr>
          </a:p>
        </p:txBody>
      </p:sp>
      <p:sp>
        <p:nvSpPr>
          <p:cNvPr id="30" name="文本框 29"/>
          <p:cNvSpPr txBox="1"/>
          <p:nvPr/>
        </p:nvSpPr>
        <p:spPr>
          <a:xfrm>
            <a:off x="822960" y="1549400"/>
            <a:ext cx="10648950" cy="4618990"/>
          </a:xfrm>
          <a:prstGeom prst="rect">
            <a:avLst/>
          </a:prstGeom>
          <a:noFill/>
        </p:spPr>
        <p:txBody>
          <a:bodyPr wrap="square" rtlCol="0">
            <a:noAutofit/>
          </a:bodyPr>
          <a:lstStyle/>
          <a:p>
            <a:pPr indent="619760" fontAlgn="auto">
              <a:lnSpc>
                <a:spcPct val="150000"/>
              </a:lnSpc>
              <a:spcAft>
                <a:spcPts val="1000"/>
              </a:spcAft>
              <a:extLst>
                <a:ext uri="{35155182-B16C-46BC-9424-99874614C6A1}">
                  <wpsdc:indentchars xmlns:wpsdc="http://www.wps.cn/officeDocument/2017/drawingmlCustomData" val="200" checksum="1861239026"/>
                </a:ext>
              </a:extLst>
            </a:pPr>
            <a:r>
              <a:rPr lang="zh-CN" altLang="en-US" sz="2400" kern="100" spc="40" dirty="0">
                <a:solidFill>
                  <a:schemeClr val="tx1"/>
                </a:solidFill>
                <a:latin typeface="宋体" panose="02010600030101010101" pitchFamily="2" charset="-122"/>
              </a:rPr>
              <a:t>天水京环环境服务有限公司每月月初将上月作业量及服务费确认单报秦州区城乡环境卫生治理服务中心、麦积区城乡环境卫生治理服务中心审核；秦州区城乡环境卫生治理服务中心和麦积区城乡环境卫生治理服务中心收到作业量及服务费确认单后根据考核结果调整审核，并将调整后的作业量及服务费确认单报天水市住房和城乡建设局；天水市财政局据此账单支付服务费给天水京环环境服务有限公司。</a:t>
            </a:r>
            <a:endParaRPr lang="zh-CN" altLang="en-US" sz="2400" kern="100" spc="40" dirty="0">
              <a:solidFill>
                <a:schemeClr val="tx1"/>
              </a:solidFill>
              <a:latin typeface="宋体" panose="02010600030101010101" pitchFamily="2"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30" name="文本框 29"/>
          <p:cNvSpPr txBox="1"/>
          <p:nvPr/>
        </p:nvSpPr>
        <p:spPr>
          <a:xfrm>
            <a:off x="720090" y="1549400"/>
            <a:ext cx="10751820" cy="4618990"/>
          </a:xfrm>
          <a:prstGeom prst="rect">
            <a:avLst/>
          </a:prstGeom>
          <a:noFill/>
        </p:spPr>
        <p:txBody>
          <a:bodyPr wrap="square" rtlCol="0">
            <a:noAutofit/>
          </a:bodyPr>
          <a:lstStyle/>
          <a:p>
            <a:pPr indent="619760" fontAlgn="auto">
              <a:lnSpc>
                <a:spcPct val="150000"/>
              </a:lnSpc>
              <a:spcAft>
                <a:spcPts val="1000"/>
              </a:spcAft>
              <a:extLst>
                <a:ext uri="{35155182-B16C-46BC-9424-99874614C6A1}">
                  <wpsdc:indentchars xmlns:wpsdc="http://www.wps.cn/officeDocument/2017/drawingmlCustomData" val="200" checksum="1861239026"/>
                </a:ext>
              </a:extLst>
            </a:pPr>
            <a:r>
              <a:rPr lang="zh-CN" altLang="en-US" sz="2400" kern="100" spc="40" dirty="0">
                <a:solidFill>
                  <a:schemeClr val="tx1"/>
                </a:solidFill>
                <a:latin typeface="宋体" panose="02010600030101010101" pitchFamily="2" charset="-122"/>
              </a:rPr>
              <a:t>天水市全域无垃圾项目一期合同中标价为1.57亿元，年作业服务费为1.1亿元，2023年天水市全域无垃圾一期特许经营服务费全年到位资金7,417.92万元，2023年度项目公司发生成本费用9,388.50万元。</a:t>
            </a:r>
            <a:endParaRPr lang="zh-CN" altLang="en-US" sz="2400" kern="100" spc="40" dirty="0">
              <a:solidFill>
                <a:schemeClr val="tx1"/>
              </a:solidFill>
              <a:latin typeface="宋体" panose="02010600030101010101" pitchFamily="2"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4896060" y="2270732"/>
            <a:ext cx="3855720" cy="2062480"/>
          </a:xfrm>
          <a:prstGeom prst="rect">
            <a:avLst/>
          </a:prstGeom>
          <a:noFill/>
        </p:spPr>
        <p:txBody>
          <a:bodyPr wrap="none" rtlCol="0">
            <a:spAutoFit/>
          </a:bodyPr>
          <a:lstStyle/>
          <a:p>
            <a:pPr marL="0" lvl="1">
              <a:lnSpc>
                <a:spcPct val="150000"/>
              </a:lnSpc>
            </a:pPr>
            <a:r>
              <a:rPr lang="zh-CN" altLang="en-US" sz="1865" b="1" dirty="0">
                <a:solidFill>
                  <a:srgbClr val="080808"/>
                </a:solidFill>
                <a:latin typeface="微软雅黑" panose="020B0503020204020204" charset="-122"/>
                <a:ea typeface="微软雅黑" panose="020B0503020204020204" charset="-122"/>
              </a:rPr>
              <a:t> </a:t>
            </a:r>
            <a:r>
              <a:rPr lang="zh-CN" altLang="en-US" sz="3735" b="1" dirty="0">
                <a:solidFill>
                  <a:srgbClr val="080808"/>
                </a:solidFill>
                <a:latin typeface="+mj-ea"/>
                <a:ea typeface="+mj-ea"/>
              </a:rPr>
              <a:t>第三部分</a:t>
            </a:r>
            <a:endParaRPr lang="en-US" altLang="zh-CN" sz="3735" b="1" dirty="0">
              <a:solidFill>
                <a:srgbClr val="080808"/>
              </a:solidFill>
              <a:latin typeface="+mj-ea"/>
              <a:ea typeface="+mj-ea"/>
            </a:endParaRPr>
          </a:p>
          <a:p>
            <a:pPr marL="0" lvl="1" algn="ctr">
              <a:lnSpc>
                <a:spcPct val="150000"/>
              </a:lnSpc>
            </a:pPr>
            <a:r>
              <a:rPr lang="zh-CN" altLang="en-US" sz="4800" b="1" dirty="0">
                <a:solidFill>
                  <a:schemeClr val="accent1"/>
                </a:solidFill>
                <a:effectLst>
                  <a:outerShdw blurRad="38100" dist="25400" dir="5400000" algn="ctr" rotWithShape="0">
                    <a:srgbClr val="6E747A">
                      <a:alpha val="43000"/>
                    </a:srgbClr>
                  </a:outerShdw>
                </a:effectLst>
                <a:latin typeface="+mj-ea"/>
                <a:ea typeface="+mj-ea"/>
              </a:rPr>
              <a:t>评价基本情况</a:t>
            </a:r>
            <a:endParaRPr lang="zh-CN" altLang="en-US" sz="4800" b="1" dirty="0">
              <a:solidFill>
                <a:schemeClr val="accent1"/>
              </a:solidFill>
              <a:effectLst>
                <a:outerShdw blurRad="38100" dist="25400" dir="5400000" algn="ctr" rotWithShape="0">
                  <a:srgbClr val="6E747A">
                    <a:alpha val="43000"/>
                  </a:srgbClr>
                </a:outerShdw>
              </a:effectLst>
              <a:latin typeface="+mj-ea"/>
              <a:ea typeface="+mj-ea"/>
            </a:endParaRPr>
          </a:p>
        </p:txBody>
      </p:sp>
      <p:cxnSp>
        <p:nvCxnSpPr>
          <p:cNvPr id="13" name="直接连接符 12"/>
          <p:cNvCxnSpPr/>
          <p:nvPr/>
        </p:nvCxnSpPr>
        <p:spPr>
          <a:xfrm flipV="1">
            <a:off x="4847861" y="2180861"/>
            <a:ext cx="0" cy="2565899"/>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2831637" y="2276875"/>
            <a:ext cx="1596233" cy="1596233"/>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80808"/>
                </a:solidFill>
                <a:latin typeface="微软雅黑" panose="020B0503020204020204" charset="-122"/>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80808"/>
                </a:solidFill>
                <a:latin typeface="微软雅黑" panose="020B0503020204020204" charset="-122"/>
              </a:endParaRPr>
            </a:p>
          </p:txBody>
        </p:sp>
      </p:grpSp>
      <p:sp>
        <p:nvSpPr>
          <p:cNvPr id="75" name="TextBox 13"/>
          <p:cNvSpPr txBox="1"/>
          <p:nvPr/>
        </p:nvSpPr>
        <p:spPr>
          <a:xfrm>
            <a:off x="3138727" y="2562029"/>
            <a:ext cx="1203795" cy="1025525"/>
          </a:xfrm>
          <a:prstGeom prst="rect">
            <a:avLst/>
          </a:prstGeom>
          <a:noFill/>
        </p:spPr>
        <p:txBody>
          <a:bodyPr wrap="square" lIns="0" tIns="0" rIns="0" bIns="0" rtlCol="0">
            <a:spAutoFit/>
            <a:scene3d>
              <a:camera prst="orthographicFront"/>
              <a:lightRig rig="threePt" dir="t"/>
            </a:scene3d>
          </a:bodyPr>
          <a:lstStyle/>
          <a:p>
            <a:r>
              <a:rPr lang="en-US" altLang="zh-CN" sz="6665" b="1" dirty="0">
                <a:solidFill>
                  <a:schemeClr val="accent1"/>
                </a:solidFill>
                <a:effectLst>
                  <a:outerShdw blurRad="38100" dist="25400" dir="5400000" algn="ctr" rotWithShape="0">
                    <a:srgbClr val="6E747A">
                      <a:alpha val="43000"/>
                    </a:srgbClr>
                  </a:outerShdw>
                </a:effectLst>
                <a:latin typeface="+mj-ea"/>
                <a:ea typeface="+mj-ea"/>
              </a:rPr>
              <a:t>03</a:t>
            </a:r>
            <a:endParaRPr lang="en-US" altLang="zh-CN" sz="6665" b="1" dirty="0">
              <a:solidFill>
                <a:schemeClr val="accent1"/>
              </a:solidFill>
              <a:effectLst>
                <a:outerShdw blurRad="38100" dist="25400" dir="5400000" algn="ctr" rotWithShape="0">
                  <a:srgbClr val="6E747A">
                    <a:alpha val="43000"/>
                  </a:srgbClr>
                </a:outerShdw>
              </a:effectLst>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med" p14:dur="699" advTm="0">
        <p:fade/>
      </p:transition>
    </mc:Choice>
    <mc:Fallback>
      <p:transition spd="med" advTm="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descr="7b0a202020202274657874626f78223a2022220a7d0a"/>
          <p:cNvGrpSpPr/>
          <p:nvPr/>
        </p:nvGrpSpPr>
        <p:grpSpPr>
          <a:xfrm>
            <a:off x="2249170" y="416560"/>
            <a:ext cx="7443470" cy="2275205"/>
            <a:chOff x="5348" y="3450"/>
            <a:chExt cx="8553" cy="3876"/>
          </a:xfrm>
        </p:grpSpPr>
        <p:sp>
          <p:nvSpPr>
            <p:cNvPr id="7" name="图形 2"/>
            <p:cNvSpPr/>
            <p:nvPr/>
          </p:nvSpPr>
          <p:spPr>
            <a:xfrm>
              <a:off x="5403" y="3450"/>
              <a:ext cx="8162" cy="3561"/>
            </a:xfrm>
            <a:custGeom>
              <a:avLst/>
              <a:gdLst>
                <a:gd name="connsiteX0" fmla="*/ 4987363 w 5182760"/>
                <a:gd name="connsiteY0" fmla="*/ 2284936 h 2284935"/>
                <a:gd name="connsiteX1" fmla="*/ 195492 w 5182760"/>
                <a:gd name="connsiteY1" fmla="*/ 2284841 h 2284935"/>
                <a:gd name="connsiteX2" fmla="*/ 0 w 5182760"/>
                <a:gd name="connsiteY2" fmla="*/ 2089538 h 2284935"/>
                <a:gd name="connsiteX3" fmla="*/ 0 w 5182760"/>
                <a:gd name="connsiteY3" fmla="*/ 195303 h 2284935"/>
                <a:gd name="connsiteX4" fmla="*/ 3503 w 5182760"/>
                <a:gd name="connsiteY4" fmla="*/ 191800 h 2284935"/>
                <a:gd name="connsiteX5" fmla="*/ 195492 w 5182760"/>
                <a:gd name="connsiteY5" fmla="*/ 0 h 2284935"/>
                <a:gd name="connsiteX6" fmla="*/ 4987363 w 5182760"/>
                <a:gd name="connsiteY6" fmla="*/ 95 h 2284935"/>
                <a:gd name="connsiteX7" fmla="*/ 5182760 w 5182760"/>
                <a:gd name="connsiteY7" fmla="*/ 195397 h 2284935"/>
                <a:gd name="connsiteX8" fmla="*/ 5182760 w 5182760"/>
                <a:gd name="connsiteY8" fmla="*/ 2089633 h 2284935"/>
                <a:gd name="connsiteX9" fmla="*/ 5179258 w 5182760"/>
                <a:gd name="connsiteY9" fmla="*/ 2093136 h 2284935"/>
                <a:gd name="connsiteX10" fmla="*/ 4987363 w 5182760"/>
                <a:gd name="connsiteY10" fmla="*/ 2284936 h 2284935"/>
                <a:gd name="connsiteX11" fmla="*/ 205243 w 5182760"/>
                <a:gd name="connsiteY11" fmla="*/ 2261363 h 2284935"/>
                <a:gd name="connsiteX12" fmla="*/ 4977612 w 5182760"/>
                <a:gd name="connsiteY12" fmla="*/ 2261458 h 2284935"/>
                <a:gd name="connsiteX13" fmla="*/ 5159093 w 5182760"/>
                <a:gd name="connsiteY13" fmla="*/ 2079882 h 2284935"/>
                <a:gd name="connsiteX14" fmla="*/ 5159093 w 5182760"/>
                <a:gd name="connsiteY14" fmla="*/ 205148 h 2284935"/>
                <a:gd name="connsiteX15" fmla="*/ 4977612 w 5182760"/>
                <a:gd name="connsiteY15" fmla="*/ 23573 h 2284935"/>
                <a:gd name="connsiteX16" fmla="*/ 205243 w 5182760"/>
                <a:gd name="connsiteY16" fmla="*/ 23478 h 2284935"/>
                <a:gd name="connsiteX17" fmla="*/ 23667 w 5182760"/>
                <a:gd name="connsiteY17" fmla="*/ 205053 h 2284935"/>
                <a:gd name="connsiteX18" fmla="*/ 23667 w 5182760"/>
                <a:gd name="connsiteY18" fmla="*/ 2079788 h 2284935"/>
                <a:gd name="connsiteX19" fmla="*/ 205243 w 5182760"/>
                <a:gd name="connsiteY19" fmla="*/ 2261363 h 2284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182760" h="2284935">
                  <a:moveTo>
                    <a:pt x="4987363" y="2284936"/>
                  </a:moveTo>
                  <a:lnTo>
                    <a:pt x="195492" y="2284841"/>
                  </a:lnTo>
                  <a:lnTo>
                    <a:pt x="0" y="2089538"/>
                  </a:lnTo>
                  <a:lnTo>
                    <a:pt x="0" y="195303"/>
                  </a:lnTo>
                  <a:lnTo>
                    <a:pt x="3503" y="191800"/>
                  </a:lnTo>
                  <a:lnTo>
                    <a:pt x="195492" y="0"/>
                  </a:lnTo>
                  <a:lnTo>
                    <a:pt x="4987363" y="95"/>
                  </a:lnTo>
                  <a:lnTo>
                    <a:pt x="5182760" y="195397"/>
                  </a:lnTo>
                  <a:lnTo>
                    <a:pt x="5182760" y="2089633"/>
                  </a:lnTo>
                  <a:lnTo>
                    <a:pt x="5179258" y="2093136"/>
                  </a:lnTo>
                  <a:lnTo>
                    <a:pt x="4987363" y="2284936"/>
                  </a:lnTo>
                  <a:close/>
                  <a:moveTo>
                    <a:pt x="205243" y="2261363"/>
                  </a:moveTo>
                  <a:lnTo>
                    <a:pt x="4977612" y="2261458"/>
                  </a:lnTo>
                  <a:lnTo>
                    <a:pt x="5159093" y="2079882"/>
                  </a:lnTo>
                  <a:lnTo>
                    <a:pt x="5159093" y="205148"/>
                  </a:lnTo>
                  <a:lnTo>
                    <a:pt x="4977612" y="23573"/>
                  </a:lnTo>
                  <a:lnTo>
                    <a:pt x="205243" y="23478"/>
                  </a:lnTo>
                  <a:lnTo>
                    <a:pt x="23667" y="205053"/>
                  </a:lnTo>
                  <a:lnTo>
                    <a:pt x="23667" y="2079788"/>
                  </a:lnTo>
                  <a:lnTo>
                    <a:pt x="205243" y="2261363"/>
                  </a:lnTo>
                  <a:close/>
                </a:path>
              </a:pathLst>
            </a:custGeom>
            <a:solidFill>
              <a:srgbClr val="1F00FF"/>
            </a:solidFill>
            <a:ln w="9459" cap="flat">
              <a:noFill/>
              <a:prstDash val="solid"/>
              <a:miter/>
            </a:ln>
          </p:spPr>
          <p:txBody>
            <a:bodyPr rtlCol="0" anchor="ctr"/>
            <a:lstStyle/>
            <a:p>
              <a:endParaRPr lang="zh-CN" altLang="en-US"/>
            </a:p>
          </p:txBody>
        </p:sp>
        <p:grpSp>
          <p:nvGrpSpPr>
            <p:cNvPr id="8" name="图形 2"/>
            <p:cNvGrpSpPr/>
            <p:nvPr/>
          </p:nvGrpSpPr>
          <p:grpSpPr>
            <a:xfrm>
              <a:off x="5348" y="4674"/>
              <a:ext cx="8273" cy="1187"/>
              <a:chOff x="3395663" y="2967794"/>
              <a:chExt cx="5253288" cy="753850"/>
            </a:xfrm>
            <a:solidFill>
              <a:srgbClr val="1F00FF"/>
            </a:solidFill>
          </p:grpSpPr>
          <p:sp>
            <p:nvSpPr>
              <p:cNvPr id="10" name="图形 2"/>
              <p:cNvSpPr/>
              <p:nvPr/>
            </p:nvSpPr>
            <p:spPr>
              <a:xfrm>
                <a:off x="3395663" y="2967794"/>
                <a:ext cx="94290" cy="753756"/>
              </a:xfrm>
              <a:custGeom>
                <a:avLst/>
                <a:gdLst>
                  <a:gd name="connsiteX0" fmla="*/ 0 w 94290"/>
                  <a:gd name="connsiteY0" fmla="*/ 0 h 753756"/>
                  <a:gd name="connsiteX1" fmla="*/ 94291 w 94290"/>
                  <a:gd name="connsiteY1" fmla="*/ 0 h 753756"/>
                  <a:gd name="connsiteX2" fmla="*/ 94291 w 94290"/>
                  <a:gd name="connsiteY2" fmla="*/ 753756 h 753756"/>
                  <a:gd name="connsiteX3" fmla="*/ 0 w 94290"/>
                  <a:gd name="connsiteY3" fmla="*/ 753756 h 753756"/>
                </a:gdLst>
                <a:ahLst/>
                <a:cxnLst>
                  <a:cxn ang="0">
                    <a:pos x="connsiteX0" y="connsiteY0"/>
                  </a:cxn>
                  <a:cxn ang="0">
                    <a:pos x="connsiteX1" y="connsiteY1"/>
                  </a:cxn>
                  <a:cxn ang="0">
                    <a:pos x="connsiteX2" y="connsiteY2"/>
                  </a:cxn>
                  <a:cxn ang="0">
                    <a:pos x="connsiteX3" y="connsiteY3"/>
                  </a:cxn>
                </a:cxnLst>
                <a:rect l="l" t="t" r="r" b="b"/>
                <a:pathLst>
                  <a:path w="94290" h="753756">
                    <a:moveTo>
                      <a:pt x="0" y="0"/>
                    </a:moveTo>
                    <a:lnTo>
                      <a:pt x="94291" y="0"/>
                    </a:lnTo>
                    <a:lnTo>
                      <a:pt x="94291" y="753756"/>
                    </a:lnTo>
                    <a:lnTo>
                      <a:pt x="0" y="753756"/>
                    </a:lnTo>
                    <a:close/>
                  </a:path>
                </a:pathLst>
              </a:custGeom>
              <a:solidFill>
                <a:srgbClr val="1F00FF"/>
              </a:solidFill>
              <a:ln w="9459" cap="flat">
                <a:noFill/>
                <a:prstDash val="solid"/>
                <a:miter/>
              </a:ln>
            </p:spPr>
            <p:txBody>
              <a:bodyPr rtlCol="0" anchor="ctr"/>
              <a:lstStyle/>
              <a:p>
                <a:endParaRPr lang="zh-CN" altLang="en-US"/>
              </a:p>
            </p:txBody>
          </p:sp>
          <p:sp>
            <p:nvSpPr>
              <p:cNvPr id="11" name="图形 2"/>
              <p:cNvSpPr/>
              <p:nvPr/>
            </p:nvSpPr>
            <p:spPr>
              <a:xfrm>
                <a:off x="8554660" y="2967889"/>
                <a:ext cx="94290" cy="753756"/>
              </a:xfrm>
              <a:custGeom>
                <a:avLst/>
                <a:gdLst>
                  <a:gd name="connsiteX0" fmla="*/ 0 w 94290"/>
                  <a:gd name="connsiteY0" fmla="*/ 0 h 753756"/>
                  <a:gd name="connsiteX1" fmla="*/ 94291 w 94290"/>
                  <a:gd name="connsiteY1" fmla="*/ 0 h 753756"/>
                  <a:gd name="connsiteX2" fmla="*/ 94291 w 94290"/>
                  <a:gd name="connsiteY2" fmla="*/ 753756 h 753756"/>
                  <a:gd name="connsiteX3" fmla="*/ 0 w 94290"/>
                  <a:gd name="connsiteY3" fmla="*/ 753756 h 753756"/>
                </a:gdLst>
                <a:ahLst/>
                <a:cxnLst>
                  <a:cxn ang="0">
                    <a:pos x="connsiteX0" y="connsiteY0"/>
                  </a:cxn>
                  <a:cxn ang="0">
                    <a:pos x="connsiteX1" y="connsiteY1"/>
                  </a:cxn>
                  <a:cxn ang="0">
                    <a:pos x="connsiteX2" y="connsiteY2"/>
                  </a:cxn>
                  <a:cxn ang="0">
                    <a:pos x="connsiteX3" y="connsiteY3"/>
                  </a:cxn>
                </a:cxnLst>
                <a:rect l="l" t="t" r="r" b="b"/>
                <a:pathLst>
                  <a:path w="94290" h="753756">
                    <a:moveTo>
                      <a:pt x="0" y="0"/>
                    </a:moveTo>
                    <a:lnTo>
                      <a:pt x="94291" y="0"/>
                    </a:lnTo>
                    <a:lnTo>
                      <a:pt x="94291" y="753756"/>
                    </a:lnTo>
                    <a:lnTo>
                      <a:pt x="0" y="753756"/>
                    </a:lnTo>
                    <a:close/>
                  </a:path>
                </a:pathLst>
              </a:custGeom>
              <a:solidFill>
                <a:srgbClr val="1F00FF"/>
              </a:solidFill>
              <a:ln w="9459" cap="flat">
                <a:noFill/>
                <a:prstDash val="solid"/>
                <a:miter/>
              </a:ln>
            </p:spPr>
            <p:txBody>
              <a:bodyPr rtlCol="0" anchor="ctr"/>
              <a:lstStyle/>
              <a:p>
                <a:endParaRPr lang="zh-CN" altLang="en-US"/>
              </a:p>
            </p:txBody>
          </p:sp>
        </p:grpSp>
        <p:sp>
          <p:nvSpPr>
            <p:cNvPr id="12" name="图形 2"/>
            <p:cNvSpPr/>
            <p:nvPr/>
          </p:nvSpPr>
          <p:spPr>
            <a:xfrm>
              <a:off x="5739" y="3728"/>
              <a:ext cx="8162" cy="3598"/>
            </a:xfrm>
            <a:custGeom>
              <a:avLst/>
              <a:gdLst>
                <a:gd name="connsiteX0" fmla="*/ 4987363 w 5182760"/>
                <a:gd name="connsiteY0" fmla="*/ 2284936 h 2284935"/>
                <a:gd name="connsiteX1" fmla="*/ 195492 w 5182760"/>
                <a:gd name="connsiteY1" fmla="*/ 2284841 h 2284935"/>
                <a:gd name="connsiteX2" fmla="*/ 0 w 5182760"/>
                <a:gd name="connsiteY2" fmla="*/ 2089538 h 2284935"/>
                <a:gd name="connsiteX3" fmla="*/ 0 w 5182760"/>
                <a:gd name="connsiteY3" fmla="*/ 195303 h 2284935"/>
                <a:gd name="connsiteX4" fmla="*/ 3503 w 5182760"/>
                <a:gd name="connsiteY4" fmla="*/ 191800 h 2284935"/>
                <a:gd name="connsiteX5" fmla="*/ 195492 w 5182760"/>
                <a:gd name="connsiteY5" fmla="*/ 0 h 2284935"/>
                <a:gd name="connsiteX6" fmla="*/ 4987363 w 5182760"/>
                <a:gd name="connsiteY6" fmla="*/ 95 h 2284935"/>
                <a:gd name="connsiteX7" fmla="*/ 5182760 w 5182760"/>
                <a:gd name="connsiteY7" fmla="*/ 195397 h 2284935"/>
                <a:gd name="connsiteX8" fmla="*/ 5182760 w 5182760"/>
                <a:gd name="connsiteY8" fmla="*/ 2089538 h 2284935"/>
                <a:gd name="connsiteX9" fmla="*/ 5179258 w 5182760"/>
                <a:gd name="connsiteY9" fmla="*/ 2093041 h 2284935"/>
                <a:gd name="connsiteX10" fmla="*/ 4987363 w 5182760"/>
                <a:gd name="connsiteY10" fmla="*/ 2284936 h 2284935"/>
                <a:gd name="connsiteX11" fmla="*/ 205243 w 5182760"/>
                <a:gd name="connsiteY11" fmla="*/ 2261269 h 2284935"/>
                <a:gd name="connsiteX12" fmla="*/ 4977612 w 5182760"/>
                <a:gd name="connsiteY12" fmla="*/ 2261363 h 2284935"/>
                <a:gd name="connsiteX13" fmla="*/ 5159093 w 5182760"/>
                <a:gd name="connsiteY13" fmla="*/ 2079787 h 2284935"/>
                <a:gd name="connsiteX14" fmla="*/ 5159093 w 5182760"/>
                <a:gd name="connsiteY14" fmla="*/ 205148 h 2284935"/>
                <a:gd name="connsiteX15" fmla="*/ 4977612 w 5182760"/>
                <a:gd name="connsiteY15" fmla="*/ 23667 h 2284935"/>
                <a:gd name="connsiteX16" fmla="*/ 205243 w 5182760"/>
                <a:gd name="connsiteY16" fmla="*/ 23478 h 2284935"/>
                <a:gd name="connsiteX17" fmla="*/ 23573 w 5182760"/>
                <a:gd name="connsiteY17" fmla="*/ 204959 h 2284935"/>
                <a:gd name="connsiteX18" fmla="*/ 23573 w 5182760"/>
                <a:gd name="connsiteY18" fmla="*/ 2079693 h 2284935"/>
                <a:gd name="connsiteX19" fmla="*/ 205243 w 5182760"/>
                <a:gd name="connsiteY19" fmla="*/ 2261269 h 2284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182760" h="2284935">
                  <a:moveTo>
                    <a:pt x="4987363" y="2284936"/>
                  </a:moveTo>
                  <a:lnTo>
                    <a:pt x="195492" y="2284841"/>
                  </a:lnTo>
                  <a:lnTo>
                    <a:pt x="0" y="2089538"/>
                  </a:lnTo>
                  <a:lnTo>
                    <a:pt x="0" y="195303"/>
                  </a:lnTo>
                  <a:lnTo>
                    <a:pt x="3503" y="191800"/>
                  </a:lnTo>
                  <a:lnTo>
                    <a:pt x="195492" y="0"/>
                  </a:lnTo>
                  <a:lnTo>
                    <a:pt x="4987363" y="95"/>
                  </a:lnTo>
                  <a:lnTo>
                    <a:pt x="5182760" y="195397"/>
                  </a:lnTo>
                  <a:lnTo>
                    <a:pt x="5182760" y="2089538"/>
                  </a:lnTo>
                  <a:lnTo>
                    <a:pt x="5179258" y="2093041"/>
                  </a:lnTo>
                  <a:lnTo>
                    <a:pt x="4987363" y="2284936"/>
                  </a:lnTo>
                  <a:close/>
                  <a:moveTo>
                    <a:pt x="205243" y="2261269"/>
                  </a:moveTo>
                  <a:lnTo>
                    <a:pt x="4977612" y="2261363"/>
                  </a:lnTo>
                  <a:lnTo>
                    <a:pt x="5159093" y="2079787"/>
                  </a:lnTo>
                  <a:lnTo>
                    <a:pt x="5159093" y="205148"/>
                  </a:lnTo>
                  <a:lnTo>
                    <a:pt x="4977612" y="23667"/>
                  </a:lnTo>
                  <a:lnTo>
                    <a:pt x="205243" y="23478"/>
                  </a:lnTo>
                  <a:lnTo>
                    <a:pt x="23573" y="204959"/>
                  </a:lnTo>
                  <a:lnTo>
                    <a:pt x="23573" y="2079693"/>
                  </a:lnTo>
                  <a:lnTo>
                    <a:pt x="205243" y="2261269"/>
                  </a:lnTo>
                  <a:close/>
                </a:path>
              </a:pathLst>
            </a:custGeom>
            <a:solidFill>
              <a:srgbClr val="FF0049"/>
            </a:solidFill>
            <a:ln w="9459" cap="flat">
              <a:noFill/>
              <a:prstDash val="solid"/>
              <a:miter/>
            </a:ln>
          </p:spPr>
          <p:txBody>
            <a:bodyPr rtlCol="0" anchor="ctr"/>
            <a:lstStyle/>
            <a:p>
              <a:endParaRPr lang="zh-CN" altLang="en-US"/>
            </a:p>
          </p:txBody>
        </p:sp>
        <p:sp>
          <p:nvSpPr>
            <p:cNvPr id="13" name="图形 2"/>
            <p:cNvSpPr/>
            <p:nvPr/>
          </p:nvSpPr>
          <p:spPr>
            <a:xfrm>
              <a:off x="9012" y="3456"/>
              <a:ext cx="944" cy="189"/>
            </a:xfrm>
            <a:custGeom>
              <a:avLst/>
              <a:gdLst>
                <a:gd name="connsiteX0" fmla="*/ 95 w 599350"/>
                <a:gd name="connsiteY0" fmla="*/ 0 h 119851"/>
                <a:gd name="connsiteX1" fmla="*/ 599351 w 599350"/>
                <a:gd name="connsiteY1" fmla="*/ 0 h 119851"/>
                <a:gd name="connsiteX2" fmla="*/ 599351 w 599350"/>
                <a:gd name="connsiteY2" fmla="*/ 59926 h 119851"/>
                <a:gd name="connsiteX3" fmla="*/ 479499 w 599350"/>
                <a:gd name="connsiteY3" fmla="*/ 119851 h 119851"/>
                <a:gd name="connsiteX4" fmla="*/ 119851 w 599350"/>
                <a:gd name="connsiteY4" fmla="*/ 119851 h 119851"/>
                <a:gd name="connsiteX5" fmla="*/ 0 w 599350"/>
                <a:gd name="connsiteY5" fmla="*/ 59926 h 119851"/>
                <a:gd name="connsiteX6" fmla="*/ 0 w 599350"/>
                <a:gd name="connsiteY6" fmla="*/ 0 h 11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350" h="119851">
                  <a:moveTo>
                    <a:pt x="95" y="0"/>
                  </a:moveTo>
                  <a:lnTo>
                    <a:pt x="599351" y="0"/>
                  </a:lnTo>
                  <a:lnTo>
                    <a:pt x="599351" y="59926"/>
                  </a:lnTo>
                  <a:lnTo>
                    <a:pt x="479499" y="119851"/>
                  </a:lnTo>
                  <a:lnTo>
                    <a:pt x="119851" y="119851"/>
                  </a:lnTo>
                  <a:lnTo>
                    <a:pt x="0" y="59926"/>
                  </a:lnTo>
                  <a:lnTo>
                    <a:pt x="0" y="0"/>
                  </a:lnTo>
                  <a:close/>
                </a:path>
              </a:pathLst>
            </a:custGeom>
            <a:solidFill>
              <a:srgbClr val="1F00FF"/>
            </a:solidFill>
            <a:ln w="9459" cap="flat">
              <a:noFill/>
              <a:prstDash val="solid"/>
              <a:miter/>
            </a:ln>
          </p:spPr>
          <p:txBody>
            <a:bodyPr rtlCol="0" anchor="ctr"/>
            <a:lstStyle/>
            <a:p>
              <a:endParaRPr lang="zh-CN" altLang="en-US"/>
            </a:p>
          </p:txBody>
        </p:sp>
        <p:sp>
          <p:nvSpPr>
            <p:cNvPr id="14" name="图形 2"/>
            <p:cNvSpPr/>
            <p:nvPr/>
          </p:nvSpPr>
          <p:spPr>
            <a:xfrm>
              <a:off x="9012" y="6822"/>
              <a:ext cx="944" cy="189"/>
            </a:xfrm>
            <a:custGeom>
              <a:avLst/>
              <a:gdLst>
                <a:gd name="connsiteX0" fmla="*/ 599256 w 599350"/>
                <a:gd name="connsiteY0" fmla="*/ 119946 h 119945"/>
                <a:gd name="connsiteX1" fmla="*/ 0 w 599350"/>
                <a:gd name="connsiteY1" fmla="*/ 119946 h 119945"/>
                <a:gd name="connsiteX2" fmla="*/ 0 w 599350"/>
                <a:gd name="connsiteY2" fmla="*/ 60020 h 119945"/>
                <a:gd name="connsiteX3" fmla="*/ 119851 w 599350"/>
                <a:gd name="connsiteY3" fmla="*/ 0 h 119945"/>
                <a:gd name="connsiteX4" fmla="*/ 479500 w 599350"/>
                <a:gd name="connsiteY4" fmla="*/ 0 h 119945"/>
                <a:gd name="connsiteX5" fmla="*/ 599351 w 599350"/>
                <a:gd name="connsiteY5" fmla="*/ 60020 h 119945"/>
                <a:gd name="connsiteX6" fmla="*/ 599351 w 599350"/>
                <a:gd name="connsiteY6" fmla="*/ 119946 h 119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350" h="119945">
                  <a:moveTo>
                    <a:pt x="599256" y="119946"/>
                  </a:moveTo>
                  <a:lnTo>
                    <a:pt x="0" y="119946"/>
                  </a:lnTo>
                  <a:lnTo>
                    <a:pt x="0" y="60020"/>
                  </a:lnTo>
                  <a:lnTo>
                    <a:pt x="119851" y="0"/>
                  </a:lnTo>
                  <a:lnTo>
                    <a:pt x="479500" y="0"/>
                  </a:lnTo>
                  <a:lnTo>
                    <a:pt x="599351" y="60020"/>
                  </a:lnTo>
                  <a:lnTo>
                    <a:pt x="599351" y="119946"/>
                  </a:lnTo>
                  <a:close/>
                </a:path>
              </a:pathLst>
            </a:custGeom>
            <a:solidFill>
              <a:srgbClr val="1F00FF"/>
            </a:solidFill>
            <a:ln w="9459" cap="flat">
              <a:noFill/>
              <a:prstDash val="solid"/>
              <a:miter/>
            </a:ln>
          </p:spPr>
          <p:txBody>
            <a:bodyPr rtlCol="0" anchor="ctr"/>
            <a:lstStyle/>
            <a:p>
              <a:endParaRPr lang="zh-CN" altLang="en-US"/>
            </a:p>
          </p:txBody>
        </p:sp>
        <p:sp>
          <p:nvSpPr>
            <p:cNvPr id="15" name="文本框 14"/>
            <p:cNvSpPr txBox="1"/>
            <p:nvPr/>
          </p:nvSpPr>
          <p:spPr>
            <a:xfrm>
              <a:off x="6305" y="4703"/>
              <a:ext cx="6590" cy="1099"/>
            </a:xfrm>
            <a:prstGeom prst="rect">
              <a:avLst/>
            </a:prstGeom>
            <a:noFill/>
          </p:spPr>
          <p:txBody>
            <a:bodyPr wrap="square" rtlCol="0" anchor="ctr">
              <a:spAutoFit/>
            </a:bodyPr>
            <a:p>
              <a:pPr>
                <a:lnSpc>
                  <a:spcPct val="120000"/>
                </a:lnSpc>
              </a:pPr>
              <a:r>
                <a:rPr lang="zh-CN" altLang="en-US" sz="3000" b="1" spc="300">
                  <a:solidFill>
                    <a:schemeClr val="accent3"/>
                  </a:solidFill>
                  <a:uFillTx/>
                  <a:latin typeface="Arial" panose="020B0604020202020204" pitchFamily="34" charset="0"/>
                  <a:ea typeface="微软雅黑" panose="020B0503020204020204" charset="-122"/>
                  <a:cs typeface="+mj-cs"/>
                  <a:sym typeface="汉仪铸字招牌黑W" panose="00020600040101010101" charset="-122"/>
                </a:rPr>
                <a:t>第三部分   评价基本情况</a:t>
              </a:r>
              <a:endParaRPr lang="zh-CN" altLang="en-US" sz="3200" spc="200">
                <a:ln w="15875"/>
                <a:gradFill>
                  <a:gsLst>
                    <a:gs pos="0">
                      <a:schemeClr val="accent1"/>
                    </a:gs>
                    <a:gs pos="100000">
                      <a:schemeClr val="accent6"/>
                    </a:gs>
                  </a:gsLst>
                  <a:lin ang="2700000" scaled="0"/>
                </a:gradFill>
                <a:effectLst/>
                <a:uFillTx/>
                <a:latin typeface="微软雅黑" panose="020B0503020204020204" charset="-122"/>
                <a:ea typeface="微软雅黑" panose="020B0503020204020204" charset="-122"/>
                <a:cs typeface="微软雅黑" panose="020B0503020204020204" charset="-122"/>
                <a:sym typeface="汉仪铸字招牌黑W" panose="00020600040101010101" charset="-122"/>
              </a:endParaRPr>
            </a:p>
          </p:txBody>
        </p:sp>
      </p:grpSp>
      <p:grpSp>
        <p:nvGrpSpPr>
          <p:cNvPr id="37" name="组合 36" descr="7b0a202020202274657874626f78223a2022220a7d0a"/>
          <p:cNvGrpSpPr/>
          <p:nvPr/>
        </p:nvGrpSpPr>
        <p:grpSpPr>
          <a:xfrm>
            <a:off x="2038985" y="3002280"/>
            <a:ext cx="8436610" cy="3133090"/>
            <a:chOff x="5167" y="2589"/>
            <a:chExt cx="8868" cy="4813"/>
          </a:xfrm>
        </p:grpSpPr>
        <p:sp>
          <p:nvSpPr>
            <p:cNvPr id="76" name="文本框 75"/>
            <p:cNvSpPr txBox="1"/>
            <p:nvPr/>
          </p:nvSpPr>
          <p:spPr>
            <a:xfrm>
              <a:off x="5523" y="3915"/>
              <a:ext cx="7671" cy="3082"/>
            </a:xfrm>
            <a:prstGeom prst="rect">
              <a:avLst/>
            </a:prstGeom>
            <a:noFill/>
          </p:spPr>
          <p:txBody>
            <a:bodyPr wrap="square" rtlCol="0" anchor="ctr" anchorCtr="0">
              <a:noAutofit/>
            </a:bodyPr>
            <a:p>
              <a:pPr algn="l">
                <a:lnSpc>
                  <a:spcPct val="150000"/>
                </a:lnSpc>
              </a:pPr>
              <a:r>
                <a:rPr lang="en-US" altLang="zh-CN" sz="2400" spc="200">
                  <a:solidFill>
                    <a:srgbClr val="0B3346"/>
                  </a:solidFill>
                  <a:uFillTx/>
                  <a:latin typeface="汉仪铸字招牌黑简" panose="00020600040101010101" charset="-122"/>
                  <a:ea typeface="汉仪铸字招牌黑简" panose="00020600040101010101" charset="-122"/>
                </a:rPr>
                <a:t> </a:t>
              </a:r>
              <a:r>
                <a:rPr lang="zh-CN" altLang="en-US" sz="2400" spc="200">
                  <a:solidFill>
                    <a:srgbClr val="0B3346"/>
                  </a:solidFill>
                  <a:uFillTx/>
                  <a:latin typeface="汉仪铸字招牌黑简" panose="00020600040101010101" charset="-122"/>
                  <a:ea typeface="汉仪铸字招牌黑简" panose="00020600040101010101" charset="-122"/>
                </a:rPr>
                <a:t>一、评价时间范围</a:t>
              </a:r>
              <a:r>
                <a:rPr lang="en-US" altLang="zh-CN" sz="2400" spc="200">
                  <a:solidFill>
                    <a:srgbClr val="0B3346"/>
                  </a:solidFill>
                  <a:uFillTx/>
                  <a:latin typeface="汉仪铸字招牌黑简" panose="00020600040101010101" charset="-122"/>
                  <a:ea typeface="汉仪铸字招牌黑简" panose="00020600040101010101" charset="-122"/>
                </a:rPr>
                <a:t>       </a:t>
              </a:r>
              <a:endParaRPr lang="en-US" altLang="zh-CN" sz="2400" spc="200">
                <a:solidFill>
                  <a:srgbClr val="0B3346"/>
                </a:solidFill>
                <a:uFillTx/>
                <a:latin typeface="汉仪铸字招牌黑简" panose="00020600040101010101" charset="-122"/>
                <a:ea typeface="汉仪铸字招牌黑简" panose="00020600040101010101" charset="-122"/>
              </a:endParaRPr>
            </a:p>
            <a:p>
              <a:pPr algn="l">
                <a:lnSpc>
                  <a:spcPct val="150000"/>
                </a:lnSpc>
              </a:pPr>
              <a:r>
                <a:rPr lang="en-US" altLang="zh-CN" sz="2400" spc="200">
                  <a:solidFill>
                    <a:srgbClr val="0B3346"/>
                  </a:solidFill>
                  <a:uFillTx/>
                  <a:latin typeface="汉仪铸字招牌黑简" panose="00020600040101010101" charset="-122"/>
                  <a:ea typeface="汉仪铸字招牌黑简" panose="00020600040101010101" charset="-122"/>
                  <a:sym typeface="+mn-ea"/>
                </a:rPr>
                <a:t> </a:t>
              </a:r>
              <a:r>
                <a:rPr lang="zh-CN" altLang="en-US" sz="2400" spc="200">
                  <a:solidFill>
                    <a:srgbClr val="0B3346"/>
                  </a:solidFill>
                  <a:uFillTx/>
                  <a:latin typeface="汉仪铸字招牌黑简" panose="00020600040101010101" charset="-122"/>
                  <a:ea typeface="汉仪铸字招牌黑简" panose="00020600040101010101" charset="-122"/>
                  <a:sym typeface="+mn-ea"/>
                </a:rPr>
                <a:t>二、评价对象</a:t>
              </a:r>
              <a:endParaRPr lang="zh-CN" altLang="en-US" sz="2400" spc="200">
                <a:solidFill>
                  <a:srgbClr val="0B3346"/>
                </a:solidFill>
                <a:uFillTx/>
                <a:latin typeface="汉仪铸字招牌黑简" panose="00020600040101010101" charset="-122"/>
                <a:ea typeface="汉仪铸字招牌黑简" panose="00020600040101010101" charset="-122"/>
              </a:endParaRPr>
            </a:p>
            <a:p>
              <a:pPr algn="l">
                <a:lnSpc>
                  <a:spcPct val="150000"/>
                </a:lnSpc>
              </a:pPr>
              <a:r>
                <a:rPr lang="en-US" altLang="zh-CN" sz="2400" spc="200">
                  <a:solidFill>
                    <a:srgbClr val="0B3346"/>
                  </a:solidFill>
                  <a:uFillTx/>
                  <a:latin typeface="汉仪铸字招牌黑简" panose="00020600040101010101" charset="-122"/>
                  <a:ea typeface="汉仪铸字招牌黑简" panose="00020600040101010101" charset="-122"/>
                </a:rPr>
                <a:t> </a:t>
              </a:r>
              <a:r>
                <a:rPr lang="zh-CN" altLang="en-US" sz="2400" spc="200">
                  <a:solidFill>
                    <a:srgbClr val="0B3346"/>
                  </a:solidFill>
                  <a:uFillTx/>
                  <a:latin typeface="汉仪铸字招牌黑简" panose="00020600040101010101" charset="-122"/>
                  <a:ea typeface="汉仪铸字招牌黑简" panose="00020600040101010101" charset="-122"/>
                </a:rPr>
                <a:t>三、评价依据</a:t>
              </a:r>
              <a:r>
                <a:rPr lang="en-US" altLang="zh-CN" sz="2400" spc="200">
                  <a:solidFill>
                    <a:srgbClr val="0B3346"/>
                  </a:solidFill>
                  <a:uFillTx/>
                  <a:latin typeface="汉仪铸字招牌黑简" panose="00020600040101010101" charset="-122"/>
                  <a:ea typeface="汉仪铸字招牌黑简" panose="00020600040101010101" charset="-122"/>
                </a:rPr>
                <a:t>     </a:t>
              </a:r>
              <a:endParaRPr lang="en-US" altLang="zh-CN" sz="2400" spc="200">
                <a:solidFill>
                  <a:srgbClr val="0B3346"/>
                </a:solidFill>
                <a:uFillTx/>
                <a:latin typeface="汉仪铸字招牌黑简" panose="00020600040101010101" charset="-122"/>
                <a:ea typeface="汉仪铸字招牌黑简" panose="00020600040101010101" charset="-122"/>
              </a:endParaRPr>
            </a:p>
            <a:p>
              <a:pPr algn="l">
                <a:lnSpc>
                  <a:spcPct val="150000"/>
                </a:lnSpc>
              </a:pPr>
              <a:r>
                <a:rPr lang="en-US" altLang="zh-CN" sz="2400" spc="200">
                  <a:solidFill>
                    <a:srgbClr val="0B3346"/>
                  </a:solidFill>
                  <a:uFillTx/>
                  <a:latin typeface="汉仪铸字招牌黑简" panose="00020600040101010101" charset="-122"/>
                  <a:ea typeface="汉仪铸字招牌黑简" panose="00020600040101010101" charset="-122"/>
                </a:rPr>
                <a:t> </a:t>
              </a:r>
              <a:r>
                <a:rPr lang="zh-CN" altLang="en-US" sz="2400" spc="200">
                  <a:solidFill>
                    <a:srgbClr val="0B3346"/>
                  </a:solidFill>
                  <a:uFillTx/>
                  <a:latin typeface="汉仪铸字招牌黑简" panose="00020600040101010101" charset="-122"/>
                  <a:ea typeface="汉仪铸字招牌黑简" panose="00020600040101010101" charset="-122"/>
                </a:rPr>
                <a:t>四、指标体系</a:t>
              </a:r>
              <a:endParaRPr lang="zh-CN" altLang="en-US" sz="2400" spc="200">
                <a:solidFill>
                  <a:srgbClr val="0B3346"/>
                </a:solidFill>
                <a:uFillTx/>
                <a:latin typeface="汉仪铸字招牌黑简" panose="00020600040101010101" charset="-122"/>
                <a:ea typeface="汉仪铸字招牌黑简" panose="00020600040101010101" charset="-122"/>
              </a:endParaRPr>
            </a:p>
            <a:p>
              <a:pPr algn="l">
                <a:lnSpc>
                  <a:spcPct val="150000"/>
                </a:lnSpc>
              </a:pPr>
              <a:endParaRPr lang="zh-CN" altLang="en-US" sz="2400" spc="200">
                <a:solidFill>
                  <a:srgbClr val="0B3346"/>
                </a:solidFill>
                <a:uFillTx/>
                <a:latin typeface="汉仪铸字招牌黑简" panose="00020600040101010101" charset="-122"/>
                <a:ea typeface="汉仪铸字招牌黑简" panose="00020600040101010101" charset="-122"/>
              </a:endParaRPr>
            </a:p>
          </p:txBody>
        </p:sp>
        <p:grpSp>
          <p:nvGrpSpPr>
            <p:cNvPr id="36" name="组合 35"/>
            <p:cNvGrpSpPr/>
            <p:nvPr/>
          </p:nvGrpSpPr>
          <p:grpSpPr>
            <a:xfrm>
              <a:off x="5167" y="2589"/>
              <a:ext cx="8868" cy="4813"/>
              <a:chOff x="5167" y="2589"/>
              <a:chExt cx="8868" cy="4813"/>
            </a:xfrm>
          </p:grpSpPr>
          <p:sp>
            <p:nvSpPr>
              <p:cNvPr id="16" name="矩形 15"/>
              <p:cNvSpPr/>
              <p:nvPr/>
            </p:nvSpPr>
            <p:spPr>
              <a:xfrm>
                <a:off x="5167" y="2589"/>
                <a:ext cx="8578" cy="4813"/>
              </a:xfrm>
              <a:prstGeom prst="rect">
                <a:avLst/>
              </a:prstGeom>
              <a:noFill/>
              <a:ln w="57150">
                <a:solidFill>
                  <a:srgbClr val="34A3DC"/>
                </a:solidFill>
              </a:ln>
              <a:extLst>
                <a:ext uri="{909E8E84-426E-40DD-AFC4-6F175D3DCCD1}">
                  <a14:hiddenFill xmlns:a14="http://schemas.microsoft.com/office/drawing/2010/main">
                    <a:solidFill>
                      <a:srgbClr val="C0E1F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矩形 48"/>
              <p:cNvSpPr/>
              <p:nvPr/>
            </p:nvSpPr>
            <p:spPr>
              <a:xfrm>
                <a:off x="5353" y="2715"/>
                <a:ext cx="8219" cy="4486"/>
              </a:xfrm>
              <a:prstGeom prst="rect">
                <a:avLst/>
              </a:prstGeom>
              <a:noFill/>
              <a:ln>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7" name="组合 16"/>
              <p:cNvGrpSpPr/>
              <p:nvPr/>
            </p:nvGrpSpPr>
            <p:grpSpPr>
              <a:xfrm rot="0">
                <a:off x="5208" y="7200"/>
                <a:ext cx="749" cy="202"/>
                <a:chOff x="5153" y="6756"/>
                <a:chExt cx="2884" cy="709"/>
              </a:xfrm>
            </p:grpSpPr>
            <p:sp>
              <p:nvSpPr>
                <p:cNvPr id="19" name="任意多边形 18"/>
                <p:cNvSpPr/>
                <p:nvPr/>
              </p:nvSpPr>
              <p:spPr>
                <a:xfrm>
                  <a:off x="5153" y="6841"/>
                  <a:ext cx="1561" cy="6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0" name="任意多边形 19"/>
                <p:cNvSpPr/>
                <p:nvPr/>
              </p:nvSpPr>
              <p:spPr>
                <a:xfrm>
                  <a:off x="6366" y="6756"/>
                  <a:ext cx="1561" cy="6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1" name="任意多边形 20"/>
                <p:cNvSpPr/>
                <p:nvPr/>
              </p:nvSpPr>
              <p:spPr>
                <a:xfrm>
                  <a:off x="5153" y="7077"/>
                  <a:ext cx="974" cy="38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2" name="任意多边形 21"/>
                <p:cNvSpPr/>
                <p:nvPr/>
              </p:nvSpPr>
              <p:spPr>
                <a:xfrm>
                  <a:off x="6103" y="7077"/>
                  <a:ext cx="974" cy="38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3" name="任意多边形 22"/>
                <p:cNvSpPr/>
                <p:nvPr/>
              </p:nvSpPr>
              <p:spPr>
                <a:xfrm>
                  <a:off x="7063" y="7077"/>
                  <a:ext cx="974" cy="38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grpSp>
            <p:nvGrpSpPr>
              <p:cNvPr id="24" name="组合 23"/>
              <p:cNvGrpSpPr/>
              <p:nvPr/>
            </p:nvGrpSpPr>
            <p:grpSpPr>
              <a:xfrm rot="0">
                <a:off x="13193" y="3936"/>
                <a:ext cx="842" cy="323"/>
                <a:chOff x="8286" y="3579"/>
                <a:chExt cx="2097" cy="804"/>
              </a:xfrm>
            </p:grpSpPr>
            <p:sp>
              <p:nvSpPr>
                <p:cNvPr id="25" name="任意多边形 24"/>
                <p:cNvSpPr/>
                <p:nvPr/>
              </p:nvSpPr>
              <p:spPr>
                <a:xfrm>
                  <a:off x="8286" y="3579"/>
                  <a:ext cx="1472" cy="402"/>
                </a:xfrm>
                <a:custGeom>
                  <a:avLst/>
                  <a:gdLst>
                    <a:gd name="connsiteX0" fmla="*/ 796 w 1472"/>
                    <a:gd name="connsiteY0" fmla="*/ 401 h 402"/>
                    <a:gd name="connsiteX1" fmla="*/ 201 w 1472"/>
                    <a:gd name="connsiteY1" fmla="*/ 402 h 402"/>
                    <a:gd name="connsiteX2" fmla="*/ 0 w 1472"/>
                    <a:gd name="connsiteY2" fmla="*/ 201 h 402"/>
                    <a:gd name="connsiteX3" fmla="*/ 201 w 1472"/>
                    <a:gd name="connsiteY3" fmla="*/ 0 h 402"/>
                    <a:gd name="connsiteX4" fmla="*/ 1472 w 1472"/>
                    <a:gd name="connsiteY4" fmla="*/ 0 h 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 h="402">
                      <a:moveTo>
                        <a:pt x="796" y="401"/>
                      </a:moveTo>
                      <a:lnTo>
                        <a:pt x="201" y="402"/>
                      </a:lnTo>
                      <a:cubicBezTo>
                        <a:pt x="90" y="402"/>
                        <a:pt x="0" y="312"/>
                        <a:pt x="0" y="201"/>
                      </a:cubicBezTo>
                      <a:cubicBezTo>
                        <a:pt x="0" y="90"/>
                        <a:pt x="90" y="0"/>
                        <a:pt x="201" y="0"/>
                      </a:cubicBezTo>
                      <a:lnTo>
                        <a:pt x="1472" y="0"/>
                      </a:lnTo>
                    </a:path>
                  </a:pathLst>
                </a:custGeom>
                <a:noFill/>
                <a:ln w="15875">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任意多边形 25"/>
                <p:cNvSpPr/>
                <p:nvPr/>
              </p:nvSpPr>
              <p:spPr>
                <a:xfrm flipH="1">
                  <a:off x="8911" y="3981"/>
                  <a:ext cx="1472" cy="402"/>
                </a:xfrm>
                <a:custGeom>
                  <a:avLst/>
                  <a:gdLst>
                    <a:gd name="connsiteX0" fmla="*/ 796 w 1472"/>
                    <a:gd name="connsiteY0" fmla="*/ 401 h 402"/>
                    <a:gd name="connsiteX1" fmla="*/ 201 w 1472"/>
                    <a:gd name="connsiteY1" fmla="*/ 402 h 402"/>
                    <a:gd name="connsiteX2" fmla="*/ 0 w 1472"/>
                    <a:gd name="connsiteY2" fmla="*/ 201 h 402"/>
                    <a:gd name="connsiteX3" fmla="*/ 201 w 1472"/>
                    <a:gd name="connsiteY3" fmla="*/ 0 h 402"/>
                    <a:gd name="connsiteX4" fmla="*/ 1472 w 1472"/>
                    <a:gd name="connsiteY4" fmla="*/ 0 h 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 h="402">
                      <a:moveTo>
                        <a:pt x="796" y="401"/>
                      </a:moveTo>
                      <a:lnTo>
                        <a:pt x="201" y="402"/>
                      </a:lnTo>
                      <a:cubicBezTo>
                        <a:pt x="90" y="402"/>
                        <a:pt x="0" y="312"/>
                        <a:pt x="0" y="201"/>
                      </a:cubicBezTo>
                      <a:cubicBezTo>
                        <a:pt x="0" y="90"/>
                        <a:pt x="90" y="0"/>
                        <a:pt x="201" y="0"/>
                      </a:cubicBezTo>
                      <a:lnTo>
                        <a:pt x="1472" y="0"/>
                      </a:lnTo>
                    </a:path>
                  </a:pathLst>
                </a:custGeom>
                <a:noFill/>
                <a:ln w="15875">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0">
                <a:off x="5486" y="6645"/>
                <a:ext cx="858" cy="453"/>
                <a:chOff x="5490" y="6568"/>
                <a:chExt cx="1175" cy="620"/>
              </a:xfrm>
            </p:grpSpPr>
            <p:sp>
              <p:nvSpPr>
                <p:cNvPr id="28" name="任意多边形 27"/>
                <p:cNvSpPr/>
                <p:nvPr/>
              </p:nvSpPr>
              <p:spPr>
                <a:xfrm>
                  <a:off x="5535" y="6568"/>
                  <a:ext cx="1130" cy="581"/>
                </a:xfrm>
                <a:custGeom>
                  <a:avLst/>
                  <a:gdLst>
                    <a:gd name="connsiteX0" fmla="*/ 511 w 4847"/>
                    <a:gd name="connsiteY0" fmla="*/ 1307 h 2492"/>
                    <a:gd name="connsiteX1" fmla="*/ 204 w 4847"/>
                    <a:gd name="connsiteY1" fmla="*/ 1352 h 2492"/>
                    <a:gd name="connsiteX2" fmla="*/ 149 w 4847"/>
                    <a:gd name="connsiteY2" fmla="*/ 1293 h 2492"/>
                    <a:gd name="connsiteX3" fmla="*/ 229 w 4847"/>
                    <a:gd name="connsiteY3" fmla="*/ 1169 h 2492"/>
                    <a:gd name="connsiteX4" fmla="*/ 482 w 4847"/>
                    <a:gd name="connsiteY4" fmla="*/ 1065 h 2492"/>
                    <a:gd name="connsiteX5" fmla="*/ 566 w 4847"/>
                    <a:gd name="connsiteY5" fmla="*/ 945 h 2492"/>
                    <a:gd name="connsiteX6" fmla="*/ 511 w 4847"/>
                    <a:gd name="connsiteY6" fmla="*/ 970 h 2492"/>
                    <a:gd name="connsiteX7" fmla="*/ 357 w 4847"/>
                    <a:gd name="connsiteY7" fmla="*/ 929 h 2492"/>
                    <a:gd name="connsiteX8" fmla="*/ 244 w 4847"/>
                    <a:gd name="connsiteY8" fmla="*/ 899 h 2492"/>
                    <a:gd name="connsiteX9" fmla="*/ 129 w 4847"/>
                    <a:gd name="connsiteY9" fmla="*/ 920 h 2492"/>
                    <a:gd name="connsiteX10" fmla="*/ 11 w 4847"/>
                    <a:gd name="connsiteY10" fmla="*/ 865 h 2492"/>
                    <a:gd name="connsiteX11" fmla="*/ 29 w 4847"/>
                    <a:gd name="connsiteY11" fmla="*/ 691 h 2492"/>
                    <a:gd name="connsiteX12" fmla="*/ 165 w 4847"/>
                    <a:gd name="connsiteY12" fmla="*/ 637 h 2492"/>
                    <a:gd name="connsiteX13" fmla="*/ 303 w 4847"/>
                    <a:gd name="connsiteY13" fmla="*/ 666 h 2492"/>
                    <a:gd name="connsiteX14" fmla="*/ 432 w 4847"/>
                    <a:gd name="connsiteY14" fmla="*/ 725 h 2492"/>
                    <a:gd name="connsiteX15" fmla="*/ 597 w 4847"/>
                    <a:gd name="connsiteY15" fmla="*/ 641 h 2492"/>
                    <a:gd name="connsiteX16" fmla="*/ 652 w 4847"/>
                    <a:gd name="connsiteY16" fmla="*/ 512 h 2492"/>
                    <a:gd name="connsiteX17" fmla="*/ 864 w 4847"/>
                    <a:gd name="connsiteY17" fmla="*/ 438 h 2492"/>
                    <a:gd name="connsiteX18" fmla="*/ 973 w 4847"/>
                    <a:gd name="connsiteY18" fmla="*/ 288 h 2492"/>
                    <a:gd name="connsiteX19" fmla="*/ 1129 w 4847"/>
                    <a:gd name="connsiteY19" fmla="*/ 51 h 2492"/>
                    <a:gd name="connsiteX20" fmla="*/ 1283 w 4847"/>
                    <a:gd name="connsiteY20" fmla="*/ 10 h 2492"/>
                    <a:gd name="connsiteX21" fmla="*/ 1276 w 4847"/>
                    <a:gd name="connsiteY21" fmla="*/ 139 h 2492"/>
                    <a:gd name="connsiteX22" fmla="*/ 1163 w 4847"/>
                    <a:gd name="connsiteY22" fmla="*/ 279 h 2492"/>
                    <a:gd name="connsiteX23" fmla="*/ 1067 w 4847"/>
                    <a:gd name="connsiteY23" fmla="*/ 404 h 2492"/>
                    <a:gd name="connsiteX24" fmla="*/ 1234 w 4847"/>
                    <a:gd name="connsiteY24" fmla="*/ 427 h 2492"/>
                    <a:gd name="connsiteX25" fmla="*/ 1400 w 4847"/>
                    <a:gd name="connsiteY25" fmla="*/ 264 h 2492"/>
                    <a:gd name="connsiteX26" fmla="*/ 1504 w 4847"/>
                    <a:gd name="connsiteY26" fmla="*/ 130 h 2492"/>
                    <a:gd name="connsiteX27" fmla="*/ 1579 w 4847"/>
                    <a:gd name="connsiteY27" fmla="*/ 175 h 2492"/>
                    <a:gd name="connsiteX28" fmla="*/ 1550 w 4847"/>
                    <a:gd name="connsiteY28" fmla="*/ 334 h 2492"/>
                    <a:gd name="connsiteX29" fmla="*/ 1391 w 4847"/>
                    <a:gd name="connsiteY29" fmla="*/ 467 h 2492"/>
                    <a:gd name="connsiteX30" fmla="*/ 1276 w 4847"/>
                    <a:gd name="connsiteY30" fmla="*/ 537 h 2492"/>
                    <a:gd name="connsiteX31" fmla="*/ 1502 w 4847"/>
                    <a:gd name="connsiteY31" fmla="*/ 446 h 2492"/>
                    <a:gd name="connsiteX32" fmla="*/ 1397 w 4847"/>
                    <a:gd name="connsiteY32" fmla="*/ 524 h 2492"/>
                    <a:gd name="connsiteX33" fmla="*/ 1460 w 4847"/>
                    <a:gd name="connsiteY33" fmla="*/ 517 h 2492"/>
                    <a:gd name="connsiteX34" fmla="*/ 1590 w 4847"/>
                    <a:gd name="connsiteY34" fmla="*/ 454 h 2492"/>
                    <a:gd name="connsiteX35" fmla="*/ 1504 w 4847"/>
                    <a:gd name="connsiteY35" fmla="*/ 553 h 2492"/>
                    <a:gd name="connsiteX36" fmla="*/ 1400 w 4847"/>
                    <a:gd name="connsiteY36" fmla="*/ 632 h 2492"/>
                    <a:gd name="connsiteX37" fmla="*/ 1343 w 4847"/>
                    <a:gd name="connsiteY37" fmla="*/ 659 h 2492"/>
                    <a:gd name="connsiteX38" fmla="*/ 1456 w 4847"/>
                    <a:gd name="connsiteY38" fmla="*/ 656 h 2492"/>
                    <a:gd name="connsiteX39" fmla="*/ 1658 w 4847"/>
                    <a:gd name="connsiteY39" fmla="*/ 532 h 2492"/>
                    <a:gd name="connsiteX40" fmla="*/ 1561 w 4847"/>
                    <a:gd name="connsiteY40" fmla="*/ 662 h 2492"/>
                    <a:gd name="connsiteX41" fmla="*/ 1436 w 4847"/>
                    <a:gd name="connsiteY41" fmla="*/ 761 h 2492"/>
                    <a:gd name="connsiteX42" fmla="*/ 1511 w 4847"/>
                    <a:gd name="connsiteY42" fmla="*/ 749 h 2492"/>
                    <a:gd name="connsiteX43" fmla="*/ 1721 w 4847"/>
                    <a:gd name="connsiteY43" fmla="*/ 637 h 2492"/>
                    <a:gd name="connsiteX44" fmla="*/ 1629 w 4847"/>
                    <a:gd name="connsiteY44" fmla="*/ 761 h 2492"/>
                    <a:gd name="connsiteX45" fmla="*/ 1495 w 4847"/>
                    <a:gd name="connsiteY45" fmla="*/ 841 h 2492"/>
                    <a:gd name="connsiteX46" fmla="*/ 1408 w 4847"/>
                    <a:gd name="connsiteY46" fmla="*/ 870 h 2492"/>
                    <a:gd name="connsiteX47" fmla="*/ 1532 w 4847"/>
                    <a:gd name="connsiteY47" fmla="*/ 870 h 2492"/>
                    <a:gd name="connsiteX48" fmla="*/ 1723 w 4847"/>
                    <a:gd name="connsiteY48" fmla="*/ 803 h 2492"/>
                    <a:gd name="connsiteX49" fmla="*/ 1520 w 4847"/>
                    <a:gd name="connsiteY49" fmla="*/ 961 h 2492"/>
                    <a:gd name="connsiteX50" fmla="*/ 1362 w 4847"/>
                    <a:gd name="connsiteY50" fmla="*/ 1017 h 2492"/>
                    <a:gd name="connsiteX51" fmla="*/ 1589 w 4847"/>
                    <a:gd name="connsiteY51" fmla="*/ 1005 h 2492"/>
                    <a:gd name="connsiteX52" fmla="*/ 1357 w 4847"/>
                    <a:gd name="connsiteY52" fmla="*/ 1108 h 2492"/>
                    <a:gd name="connsiteX53" fmla="*/ 1396 w 4847"/>
                    <a:gd name="connsiteY53" fmla="*/ 1327 h 2492"/>
                    <a:gd name="connsiteX54" fmla="*/ 1658 w 4847"/>
                    <a:gd name="connsiteY54" fmla="*/ 1934 h 2492"/>
                    <a:gd name="connsiteX55" fmla="*/ 2102 w 4847"/>
                    <a:gd name="connsiteY55" fmla="*/ 1988 h 2492"/>
                    <a:gd name="connsiteX56" fmla="*/ 3418 w 4847"/>
                    <a:gd name="connsiteY56" fmla="*/ 1929 h 2492"/>
                    <a:gd name="connsiteX57" fmla="*/ 4079 w 4847"/>
                    <a:gd name="connsiteY57" fmla="*/ 1257 h 2492"/>
                    <a:gd name="connsiteX58" fmla="*/ 4283 w 4847"/>
                    <a:gd name="connsiteY58" fmla="*/ 949 h 2492"/>
                    <a:gd name="connsiteX59" fmla="*/ 4466 w 4847"/>
                    <a:gd name="connsiteY59" fmla="*/ 832 h 2492"/>
                    <a:gd name="connsiteX60" fmla="*/ 4640 w 4847"/>
                    <a:gd name="connsiteY60" fmla="*/ 816 h 2492"/>
                    <a:gd name="connsiteX61" fmla="*/ 4808 w 4847"/>
                    <a:gd name="connsiteY61" fmla="*/ 850 h 2492"/>
                    <a:gd name="connsiteX62" fmla="*/ 4848 w 4847"/>
                    <a:gd name="connsiteY62" fmla="*/ 854 h 2492"/>
                    <a:gd name="connsiteX63" fmla="*/ 4803 w 4847"/>
                    <a:gd name="connsiteY63" fmla="*/ 890 h 2492"/>
                    <a:gd name="connsiteX64" fmla="*/ 4599 w 4847"/>
                    <a:gd name="connsiteY64" fmla="*/ 1144 h 2492"/>
                    <a:gd name="connsiteX65" fmla="*/ 4400 w 4847"/>
                    <a:gd name="connsiteY65" fmla="*/ 1232 h 2492"/>
                    <a:gd name="connsiteX66" fmla="*/ 4262 w 4847"/>
                    <a:gd name="connsiteY66" fmla="*/ 1237 h 2492"/>
                    <a:gd name="connsiteX67" fmla="*/ 4247 w 4847"/>
                    <a:gd name="connsiteY67" fmla="*/ 1282 h 2492"/>
                    <a:gd name="connsiteX68" fmla="*/ 4226 w 4847"/>
                    <a:gd name="connsiteY68" fmla="*/ 1547 h 2492"/>
                    <a:gd name="connsiteX69" fmla="*/ 3930 w 4847"/>
                    <a:gd name="connsiteY69" fmla="*/ 2321 h 2492"/>
                    <a:gd name="connsiteX70" fmla="*/ 3190 w 4847"/>
                    <a:gd name="connsiteY70" fmla="*/ 2465 h 2492"/>
                    <a:gd name="connsiteX71" fmla="*/ 2131 w 4847"/>
                    <a:gd name="connsiteY71" fmla="*/ 2490 h 2492"/>
                    <a:gd name="connsiteX72" fmla="*/ 1416 w 4847"/>
                    <a:gd name="connsiteY72" fmla="*/ 2441 h 2492"/>
                    <a:gd name="connsiteX73" fmla="*/ 1104 w 4847"/>
                    <a:gd name="connsiteY73" fmla="*/ 2262 h 2492"/>
                    <a:gd name="connsiteX74" fmla="*/ 959 w 4847"/>
                    <a:gd name="connsiteY74" fmla="*/ 1968 h 2492"/>
                    <a:gd name="connsiteX75" fmla="*/ 835 w 4847"/>
                    <a:gd name="connsiteY75" fmla="*/ 1497 h 2492"/>
                    <a:gd name="connsiteX76" fmla="*/ 747 w 4847"/>
                    <a:gd name="connsiteY76" fmla="*/ 1273 h 2492"/>
                    <a:gd name="connsiteX77" fmla="*/ 672 w 4847"/>
                    <a:gd name="connsiteY77" fmla="*/ 1223 h 2492"/>
                    <a:gd name="connsiteX78" fmla="*/ 511 w 4847"/>
                    <a:gd name="connsiteY78" fmla="*/ 1307 h 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4848" h="2493">
                      <a:moveTo>
                        <a:pt x="511" y="1307"/>
                      </a:moveTo>
                      <a:cubicBezTo>
                        <a:pt x="414" y="1329"/>
                        <a:pt x="276" y="1354"/>
                        <a:pt x="204" y="1352"/>
                      </a:cubicBezTo>
                      <a:cubicBezTo>
                        <a:pt x="131" y="1350"/>
                        <a:pt x="145" y="1329"/>
                        <a:pt x="149" y="1293"/>
                      </a:cubicBezTo>
                      <a:cubicBezTo>
                        <a:pt x="154" y="1255"/>
                        <a:pt x="163" y="1214"/>
                        <a:pt x="229" y="1169"/>
                      </a:cubicBezTo>
                      <a:cubicBezTo>
                        <a:pt x="296" y="1123"/>
                        <a:pt x="414" y="1108"/>
                        <a:pt x="482" y="1065"/>
                      </a:cubicBezTo>
                      <a:cubicBezTo>
                        <a:pt x="550" y="1019"/>
                        <a:pt x="561" y="963"/>
                        <a:pt x="566" y="945"/>
                      </a:cubicBezTo>
                      <a:cubicBezTo>
                        <a:pt x="572" y="927"/>
                        <a:pt x="554" y="972"/>
                        <a:pt x="511" y="970"/>
                      </a:cubicBezTo>
                      <a:cubicBezTo>
                        <a:pt x="471" y="967"/>
                        <a:pt x="412" y="945"/>
                        <a:pt x="357" y="929"/>
                      </a:cubicBezTo>
                      <a:cubicBezTo>
                        <a:pt x="305" y="915"/>
                        <a:pt x="290" y="902"/>
                        <a:pt x="244" y="899"/>
                      </a:cubicBezTo>
                      <a:cubicBezTo>
                        <a:pt x="199" y="897"/>
                        <a:pt x="176" y="927"/>
                        <a:pt x="129" y="920"/>
                      </a:cubicBezTo>
                      <a:cubicBezTo>
                        <a:pt x="84" y="913"/>
                        <a:pt x="29" y="911"/>
                        <a:pt x="11" y="865"/>
                      </a:cubicBezTo>
                      <a:cubicBezTo>
                        <a:pt x="-9" y="820"/>
                        <a:pt x="0" y="736"/>
                        <a:pt x="29" y="691"/>
                      </a:cubicBezTo>
                      <a:cubicBezTo>
                        <a:pt x="61" y="646"/>
                        <a:pt x="111" y="641"/>
                        <a:pt x="165" y="637"/>
                      </a:cubicBezTo>
                      <a:cubicBezTo>
                        <a:pt x="219" y="632"/>
                        <a:pt x="249" y="648"/>
                        <a:pt x="303" y="666"/>
                      </a:cubicBezTo>
                      <a:cubicBezTo>
                        <a:pt x="357" y="684"/>
                        <a:pt x="373" y="732"/>
                        <a:pt x="432" y="725"/>
                      </a:cubicBezTo>
                      <a:cubicBezTo>
                        <a:pt x="491" y="721"/>
                        <a:pt x="552" y="684"/>
                        <a:pt x="597" y="641"/>
                      </a:cubicBezTo>
                      <a:cubicBezTo>
                        <a:pt x="640" y="598"/>
                        <a:pt x="597" y="553"/>
                        <a:pt x="652" y="512"/>
                      </a:cubicBezTo>
                      <a:cubicBezTo>
                        <a:pt x="706" y="472"/>
                        <a:pt x="801" y="483"/>
                        <a:pt x="864" y="438"/>
                      </a:cubicBezTo>
                      <a:cubicBezTo>
                        <a:pt x="930" y="393"/>
                        <a:pt x="921" y="368"/>
                        <a:pt x="973" y="288"/>
                      </a:cubicBezTo>
                      <a:cubicBezTo>
                        <a:pt x="1027" y="211"/>
                        <a:pt x="1066" y="107"/>
                        <a:pt x="1129" y="51"/>
                      </a:cubicBezTo>
                      <a:cubicBezTo>
                        <a:pt x="1190" y="-6"/>
                        <a:pt x="1251" y="-8"/>
                        <a:pt x="1283" y="10"/>
                      </a:cubicBezTo>
                      <a:cubicBezTo>
                        <a:pt x="1312" y="28"/>
                        <a:pt x="1301" y="87"/>
                        <a:pt x="1276" y="139"/>
                      </a:cubicBezTo>
                      <a:cubicBezTo>
                        <a:pt x="1253" y="193"/>
                        <a:pt x="1215" y="223"/>
                        <a:pt x="1163" y="279"/>
                      </a:cubicBezTo>
                      <a:cubicBezTo>
                        <a:pt x="1111" y="336"/>
                        <a:pt x="978" y="448"/>
                        <a:pt x="1067" y="404"/>
                      </a:cubicBezTo>
                      <a:cubicBezTo>
                        <a:pt x="1156" y="360"/>
                        <a:pt x="1181" y="474"/>
                        <a:pt x="1234" y="427"/>
                      </a:cubicBezTo>
                      <a:cubicBezTo>
                        <a:pt x="1286" y="379"/>
                        <a:pt x="1348" y="331"/>
                        <a:pt x="1400" y="264"/>
                      </a:cubicBezTo>
                      <a:cubicBezTo>
                        <a:pt x="1455" y="198"/>
                        <a:pt x="1471" y="148"/>
                        <a:pt x="1504" y="130"/>
                      </a:cubicBezTo>
                      <a:cubicBezTo>
                        <a:pt x="1541" y="112"/>
                        <a:pt x="1570" y="135"/>
                        <a:pt x="1579" y="175"/>
                      </a:cubicBezTo>
                      <a:cubicBezTo>
                        <a:pt x="1588" y="216"/>
                        <a:pt x="1588" y="275"/>
                        <a:pt x="1550" y="334"/>
                      </a:cubicBezTo>
                      <a:cubicBezTo>
                        <a:pt x="1511" y="393"/>
                        <a:pt x="1446" y="426"/>
                        <a:pt x="1391" y="467"/>
                      </a:cubicBezTo>
                      <a:cubicBezTo>
                        <a:pt x="1337" y="508"/>
                        <a:pt x="1251" y="542"/>
                        <a:pt x="1276" y="537"/>
                      </a:cubicBezTo>
                      <a:cubicBezTo>
                        <a:pt x="1301" y="533"/>
                        <a:pt x="1475" y="451"/>
                        <a:pt x="1502" y="446"/>
                      </a:cubicBezTo>
                      <a:cubicBezTo>
                        <a:pt x="1527" y="439"/>
                        <a:pt x="1440" y="506"/>
                        <a:pt x="1397" y="524"/>
                      </a:cubicBezTo>
                      <a:cubicBezTo>
                        <a:pt x="1356" y="542"/>
                        <a:pt x="1403" y="535"/>
                        <a:pt x="1460" y="517"/>
                      </a:cubicBezTo>
                      <a:cubicBezTo>
                        <a:pt x="1516" y="499"/>
                        <a:pt x="1581" y="449"/>
                        <a:pt x="1590" y="454"/>
                      </a:cubicBezTo>
                      <a:cubicBezTo>
                        <a:pt x="1600" y="458"/>
                        <a:pt x="1543" y="517"/>
                        <a:pt x="1504" y="553"/>
                      </a:cubicBezTo>
                      <a:cubicBezTo>
                        <a:pt x="1468" y="587"/>
                        <a:pt x="1446" y="610"/>
                        <a:pt x="1400" y="632"/>
                      </a:cubicBezTo>
                      <a:cubicBezTo>
                        <a:pt x="1357" y="653"/>
                        <a:pt x="1329" y="650"/>
                        <a:pt x="1343" y="659"/>
                      </a:cubicBezTo>
                      <a:cubicBezTo>
                        <a:pt x="1354" y="666"/>
                        <a:pt x="1372" y="676"/>
                        <a:pt x="1456" y="656"/>
                      </a:cubicBezTo>
                      <a:cubicBezTo>
                        <a:pt x="1537" y="635"/>
                        <a:pt x="1620" y="551"/>
                        <a:pt x="1658" y="532"/>
                      </a:cubicBezTo>
                      <a:cubicBezTo>
                        <a:pt x="1696" y="513"/>
                        <a:pt x="1622" y="619"/>
                        <a:pt x="1561" y="662"/>
                      </a:cubicBezTo>
                      <a:cubicBezTo>
                        <a:pt x="1498" y="705"/>
                        <a:pt x="1448" y="740"/>
                        <a:pt x="1436" y="761"/>
                      </a:cubicBezTo>
                      <a:cubicBezTo>
                        <a:pt x="1423" y="779"/>
                        <a:pt x="1443" y="772"/>
                        <a:pt x="1511" y="749"/>
                      </a:cubicBezTo>
                      <a:cubicBezTo>
                        <a:pt x="1579" y="724"/>
                        <a:pt x="1671" y="662"/>
                        <a:pt x="1721" y="637"/>
                      </a:cubicBezTo>
                      <a:cubicBezTo>
                        <a:pt x="1771" y="610"/>
                        <a:pt x="1681" y="718"/>
                        <a:pt x="1629" y="761"/>
                      </a:cubicBezTo>
                      <a:cubicBezTo>
                        <a:pt x="1577" y="802"/>
                        <a:pt x="1552" y="809"/>
                        <a:pt x="1495" y="841"/>
                      </a:cubicBezTo>
                      <a:cubicBezTo>
                        <a:pt x="1439" y="870"/>
                        <a:pt x="1399" y="852"/>
                        <a:pt x="1408" y="870"/>
                      </a:cubicBezTo>
                      <a:cubicBezTo>
                        <a:pt x="1419" y="886"/>
                        <a:pt x="1476" y="877"/>
                        <a:pt x="1532" y="870"/>
                      </a:cubicBezTo>
                      <a:cubicBezTo>
                        <a:pt x="1589" y="866"/>
                        <a:pt x="1727" y="796"/>
                        <a:pt x="1723" y="803"/>
                      </a:cubicBezTo>
                      <a:cubicBezTo>
                        <a:pt x="1718" y="810"/>
                        <a:pt x="1618" y="930"/>
                        <a:pt x="1520" y="961"/>
                      </a:cubicBezTo>
                      <a:cubicBezTo>
                        <a:pt x="1422" y="992"/>
                        <a:pt x="1375" y="999"/>
                        <a:pt x="1362" y="1017"/>
                      </a:cubicBezTo>
                      <a:cubicBezTo>
                        <a:pt x="1350" y="1033"/>
                        <a:pt x="1577" y="1005"/>
                        <a:pt x="1589" y="1005"/>
                      </a:cubicBezTo>
                      <a:cubicBezTo>
                        <a:pt x="1601" y="1005"/>
                        <a:pt x="1369" y="1058"/>
                        <a:pt x="1357" y="1108"/>
                      </a:cubicBezTo>
                      <a:cubicBezTo>
                        <a:pt x="1344" y="1160"/>
                        <a:pt x="1378" y="1212"/>
                        <a:pt x="1396" y="1327"/>
                      </a:cubicBezTo>
                      <a:cubicBezTo>
                        <a:pt x="1414" y="1443"/>
                        <a:pt x="1545" y="1870"/>
                        <a:pt x="1658" y="1934"/>
                      </a:cubicBezTo>
                      <a:cubicBezTo>
                        <a:pt x="1774" y="1995"/>
                        <a:pt x="1751" y="1990"/>
                        <a:pt x="2102" y="1988"/>
                      </a:cubicBezTo>
                      <a:cubicBezTo>
                        <a:pt x="2452" y="1988"/>
                        <a:pt x="3059" y="1990"/>
                        <a:pt x="3418" y="1929"/>
                      </a:cubicBezTo>
                      <a:cubicBezTo>
                        <a:pt x="3776" y="1866"/>
                        <a:pt x="3998" y="1384"/>
                        <a:pt x="4079" y="1257"/>
                      </a:cubicBezTo>
                      <a:cubicBezTo>
                        <a:pt x="4161" y="1130"/>
                        <a:pt x="4233" y="994"/>
                        <a:pt x="4283" y="949"/>
                      </a:cubicBezTo>
                      <a:cubicBezTo>
                        <a:pt x="4330" y="904"/>
                        <a:pt x="4394" y="856"/>
                        <a:pt x="4466" y="832"/>
                      </a:cubicBezTo>
                      <a:cubicBezTo>
                        <a:pt x="4536" y="804"/>
                        <a:pt x="4570" y="811"/>
                        <a:pt x="4640" y="816"/>
                      </a:cubicBezTo>
                      <a:cubicBezTo>
                        <a:pt x="4708" y="820"/>
                        <a:pt x="4767" y="843"/>
                        <a:pt x="4808" y="850"/>
                      </a:cubicBezTo>
                      <a:cubicBezTo>
                        <a:pt x="4851" y="859"/>
                        <a:pt x="4848" y="847"/>
                        <a:pt x="4848" y="854"/>
                      </a:cubicBezTo>
                      <a:cubicBezTo>
                        <a:pt x="4846" y="863"/>
                        <a:pt x="4853" y="832"/>
                        <a:pt x="4803" y="890"/>
                      </a:cubicBezTo>
                      <a:cubicBezTo>
                        <a:pt x="4753" y="947"/>
                        <a:pt x="4681" y="1074"/>
                        <a:pt x="4599" y="1144"/>
                      </a:cubicBezTo>
                      <a:cubicBezTo>
                        <a:pt x="4518" y="1212"/>
                        <a:pt x="4468" y="1214"/>
                        <a:pt x="4400" y="1232"/>
                      </a:cubicBezTo>
                      <a:cubicBezTo>
                        <a:pt x="4332" y="1252"/>
                        <a:pt x="4292" y="1228"/>
                        <a:pt x="4262" y="1237"/>
                      </a:cubicBezTo>
                      <a:cubicBezTo>
                        <a:pt x="4231" y="1248"/>
                        <a:pt x="4253" y="1221"/>
                        <a:pt x="4247" y="1282"/>
                      </a:cubicBezTo>
                      <a:cubicBezTo>
                        <a:pt x="4240" y="1343"/>
                        <a:pt x="4240" y="1415"/>
                        <a:pt x="4226" y="1547"/>
                      </a:cubicBezTo>
                      <a:cubicBezTo>
                        <a:pt x="4215" y="1676"/>
                        <a:pt x="4129" y="2214"/>
                        <a:pt x="3930" y="2321"/>
                      </a:cubicBezTo>
                      <a:cubicBezTo>
                        <a:pt x="3728" y="2425"/>
                        <a:pt x="3550" y="2432"/>
                        <a:pt x="3190" y="2465"/>
                      </a:cubicBezTo>
                      <a:cubicBezTo>
                        <a:pt x="2830" y="2497"/>
                        <a:pt x="2486" y="2495"/>
                        <a:pt x="2131" y="2490"/>
                      </a:cubicBezTo>
                      <a:cubicBezTo>
                        <a:pt x="1776" y="2484"/>
                        <a:pt x="1622" y="2486"/>
                        <a:pt x="1416" y="2441"/>
                      </a:cubicBezTo>
                      <a:cubicBezTo>
                        <a:pt x="1210" y="2393"/>
                        <a:pt x="1195" y="2355"/>
                        <a:pt x="1104" y="2262"/>
                      </a:cubicBezTo>
                      <a:cubicBezTo>
                        <a:pt x="1011" y="2167"/>
                        <a:pt x="1014" y="2121"/>
                        <a:pt x="959" y="1968"/>
                      </a:cubicBezTo>
                      <a:cubicBezTo>
                        <a:pt x="905" y="1814"/>
                        <a:pt x="878" y="1635"/>
                        <a:pt x="835" y="1497"/>
                      </a:cubicBezTo>
                      <a:cubicBezTo>
                        <a:pt x="792" y="1357"/>
                        <a:pt x="778" y="1327"/>
                        <a:pt x="747" y="1273"/>
                      </a:cubicBezTo>
                      <a:cubicBezTo>
                        <a:pt x="713" y="1219"/>
                        <a:pt x="681" y="1230"/>
                        <a:pt x="672" y="1223"/>
                      </a:cubicBezTo>
                      <a:cubicBezTo>
                        <a:pt x="661" y="1216"/>
                        <a:pt x="611" y="1284"/>
                        <a:pt x="511" y="1307"/>
                      </a:cubicBezTo>
                      <a:close/>
                    </a:path>
                  </a:pathLst>
                </a:custGeom>
                <a:solidFill>
                  <a:srgbClr val="34A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9" name="直接连接符 28"/>
                <p:cNvCxnSpPr/>
                <p:nvPr/>
              </p:nvCxnSpPr>
              <p:spPr>
                <a:xfrm>
                  <a:off x="5490" y="7132"/>
                  <a:ext cx="270" cy="0"/>
                </a:xfrm>
                <a:prstGeom prst="line">
                  <a:avLst/>
                </a:prstGeom>
                <a:ln w="12700" cap="rnd">
                  <a:solidFill>
                    <a:srgbClr val="34A3DC"/>
                  </a:solidFill>
                  <a:round/>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5875" y="7188"/>
                  <a:ext cx="510" cy="0"/>
                </a:xfrm>
                <a:prstGeom prst="line">
                  <a:avLst/>
                </a:prstGeom>
                <a:ln w="12700" cap="rnd">
                  <a:solidFill>
                    <a:srgbClr val="34A3DC"/>
                  </a:solidFill>
                  <a:round/>
                </a:ln>
              </p:spPr>
              <p:style>
                <a:lnRef idx="1">
                  <a:schemeClr val="accent1"/>
                </a:lnRef>
                <a:fillRef idx="0">
                  <a:schemeClr val="accent1"/>
                </a:fillRef>
                <a:effectRef idx="0">
                  <a:schemeClr val="accent1"/>
                </a:effectRef>
                <a:fontRef idx="minor">
                  <a:schemeClr val="tx1"/>
                </a:fontRef>
              </p:style>
            </p:cxnSp>
          </p:grpSp>
        </p:grpSp>
      </p:gr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23" name="文本框 22"/>
          <p:cNvSpPr txBox="1"/>
          <p:nvPr>
            <p:custDataLst>
              <p:tags r:id="rId7"/>
            </p:custDataLst>
          </p:nvPr>
        </p:nvSpPr>
        <p:spPr>
          <a:xfrm>
            <a:off x="847090" y="597535"/>
            <a:ext cx="6363970" cy="779780"/>
          </a:xfrm>
          <a:prstGeom prst="rect">
            <a:avLst/>
          </a:prstGeom>
        </p:spPr>
        <p:txBody>
          <a:bodyPr vert="horz" wrap="square" lIns="101600" tIns="38100" rIns="76200" bIns="38100" rtlCol="0" anchor="ctr" anchorCtr="0">
            <a:no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algn="l"/>
            <a:r>
              <a:rPr lang="zh-CN" altLang="en-US" sz="3000">
                <a:solidFill>
                  <a:schemeClr val="accent3"/>
                </a:solidFill>
                <a:latin typeface="Arial" panose="020B0604020202020204" pitchFamily="34" charset="0"/>
              </a:rPr>
              <a:t>一、评价时间范围</a:t>
            </a:r>
            <a:endParaRPr lang="zh-CN" altLang="en-US" sz="3000">
              <a:solidFill>
                <a:schemeClr val="accent3"/>
              </a:solidFill>
              <a:latin typeface="Arial" panose="020B0604020202020204" pitchFamily="34" charset="0"/>
            </a:endParaRPr>
          </a:p>
        </p:txBody>
      </p:sp>
      <p:sp>
        <p:nvSpPr>
          <p:cNvPr id="2" name="文本框 1"/>
          <p:cNvSpPr txBox="1"/>
          <p:nvPr>
            <p:custDataLst>
              <p:tags r:id="rId8"/>
            </p:custDataLst>
          </p:nvPr>
        </p:nvSpPr>
        <p:spPr>
          <a:xfrm>
            <a:off x="847090" y="2486025"/>
            <a:ext cx="6363970" cy="779145"/>
          </a:xfrm>
          <a:prstGeom prst="rect">
            <a:avLst/>
          </a:prstGeom>
        </p:spPr>
        <p:txBody>
          <a:bodyPr vert="horz" wrap="square" lIns="101600" tIns="38100" rIns="76200" bIns="38100" rtlCol="0" anchor="ctr" anchorCtr="0">
            <a:no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algn="l"/>
            <a:r>
              <a:rPr lang="zh-CN" altLang="en-US" sz="3000">
                <a:solidFill>
                  <a:schemeClr val="accent3"/>
                </a:solidFill>
                <a:latin typeface="Arial" panose="020B0604020202020204" pitchFamily="34" charset="0"/>
              </a:rPr>
              <a:t>二、评价对象</a:t>
            </a:r>
            <a:endParaRPr lang="zh-CN" altLang="en-US" sz="3000">
              <a:solidFill>
                <a:schemeClr val="accent3"/>
              </a:solidFill>
              <a:latin typeface="Arial" panose="020B0604020202020204" pitchFamily="34" charset="0"/>
            </a:endParaRPr>
          </a:p>
        </p:txBody>
      </p:sp>
      <p:sp>
        <p:nvSpPr>
          <p:cNvPr id="4" name="文本框 3"/>
          <p:cNvSpPr txBox="1"/>
          <p:nvPr/>
        </p:nvSpPr>
        <p:spPr>
          <a:xfrm>
            <a:off x="1014730" y="1555750"/>
            <a:ext cx="8418830" cy="576580"/>
          </a:xfrm>
          <a:prstGeom prst="rect">
            <a:avLst/>
          </a:prstGeom>
          <a:noFill/>
        </p:spPr>
        <p:txBody>
          <a:bodyPr wrap="square" lIns="0" tIns="0" rIns="0" bIns="0" rtlCol="0" anchor="t">
            <a:noAutofit/>
          </a:bodyPr>
          <a:p>
            <a:pPr indent="457200" fontAlgn="auto">
              <a:lnSpc>
                <a:spcPct val="150000"/>
              </a:lnSpc>
              <a:spcAft>
                <a:spcPts val="1000"/>
              </a:spcAft>
            </a:pPr>
            <a:r>
              <a:rPr lang="zh-CN" altLang="en-US" sz="2400" b="1" kern="100" spc="40" dirty="0">
                <a:latin typeface="宋体" panose="02010600030101010101" pitchFamily="2" charset="-122"/>
                <a:sym typeface="+mn-ea"/>
              </a:rPr>
              <a:t>2023年1月1日-2023年12月31日</a:t>
            </a:r>
            <a:endParaRPr lang="zh-CN" altLang="en-US" sz="2400" kern="100" spc="40" dirty="0">
              <a:latin typeface="宋体" panose="02010600030101010101" pitchFamily="2" charset="-122"/>
              <a:sym typeface="+mn-ea"/>
            </a:endParaRPr>
          </a:p>
        </p:txBody>
      </p:sp>
      <p:sp>
        <p:nvSpPr>
          <p:cNvPr id="6" name="文本框 5"/>
          <p:cNvSpPr txBox="1"/>
          <p:nvPr/>
        </p:nvSpPr>
        <p:spPr>
          <a:xfrm>
            <a:off x="484505" y="3429000"/>
            <a:ext cx="10582910" cy="1166495"/>
          </a:xfrm>
          <a:prstGeom prst="rect">
            <a:avLst/>
          </a:prstGeom>
          <a:noFill/>
        </p:spPr>
        <p:txBody>
          <a:bodyPr wrap="square" rtlCol="0">
            <a:noAutofit/>
          </a:bodyPr>
          <a:p>
            <a:pPr indent="457200" fontAlgn="auto">
              <a:lnSpc>
                <a:spcPct val="150000"/>
              </a:lnSpc>
              <a:spcAft>
                <a:spcPts val="1000"/>
              </a:spcAft>
            </a:pPr>
            <a:r>
              <a:rPr lang="zh-CN" altLang="en-US" sz="2400" b="1" kern="100" spc="40" dirty="0">
                <a:solidFill>
                  <a:schemeClr val="tx1"/>
                </a:solidFill>
                <a:latin typeface="宋体" panose="02010600030101010101" pitchFamily="2" charset="-122"/>
              </a:rPr>
              <a:t>天水市全域无垃圾</a:t>
            </a:r>
            <a:r>
              <a:rPr lang="zh-CN" altLang="en-US" sz="2400" b="1" kern="100" spc="40" dirty="0">
                <a:solidFill>
                  <a:schemeClr val="tx1"/>
                </a:solidFill>
                <a:latin typeface="宋体" panose="02010600030101010101" pitchFamily="2" charset="-122"/>
              </a:rPr>
              <a:t>一期特许经营服务费项目2023年度市级资金1,100.00万元。</a:t>
            </a:r>
            <a:endParaRPr lang="zh-CN" altLang="en-US" sz="2400" b="1" kern="100" spc="40" dirty="0">
              <a:solidFill>
                <a:schemeClr val="tx1"/>
              </a:solidFill>
              <a:latin typeface="宋体" panose="02010600030101010101" pitchFamily="2"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1032510" y="630555"/>
            <a:ext cx="6363970" cy="924560"/>
          </a:xfrm>
          <a:prstGeom prst="rect">
            <a:avLst/>
          </a:prstGeom>
        </p:spPr>
        <p:txBody>
          <a:bodyPr vert="horz" wrap="square" lIns="101600" tIns="38100" rIns="76200" bIns="38100" rtlCol="0" anchor="ctr" anchorCtr="0">
            <a:no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algn="l"/>
            <a:r>
              <a:rPr lang="zh-CN" altLang="en-US" sz="3000">
                <a:solidFill>
                  <a:schemeClr val="accent3"/>
                </a:solidFill>
                <a:latin typeface="Arial" panose="020B0604020202020204" pitchFamily="34" charset="0"/>
              </a:rPr>
              <a:t>三、评价依据</a:t>
            </a:r>
            <a:endParaRPr lang="zh-CN" altLang="en-US" sz="3000">
              <a:solidFill>
                <a:schemeClr val="accent3"/>
              </a:solidFill>
              <a:latin typeface="Arial" panose="020B0604020202020204" pitchFamily="34" charset="0"/>
            </a:endParaRPr>
          </a:p>
        </p:txBody>
      </p:sp>
      <p:sp>
        <p:nvSpPr>
          <p:cNvPr id="3" name="文本框 2"/>
          <p:cNvSpPr txBox="1"/>
          <p:nvPr/>
        </p:nvSpPr>
        <p:spPr>
          <a:xfrm>
            <a:off x="889000" y="1292860"/>
            <a:ext cx="10582910" cy="4831080"/>
          </a:xfrm>
          <a:prstGeom prst="rect">
            <a:avLst/>
          </a:prstGeom>
          <a:noFill/>
        </p:spPr>
        <p:txBody>
          <a:bodyPr wrap="square" rtlCol="0">
            <a:noAutofit/>
          </a:bodyPr>
          <a:p>
            <a:pPr marL="342900" indent="-342900" algn="just">
              <a:lnSpc>
                <a:spcPct val="180000"/>
              </a:lnSpc>
              <a:buFont typeface="Wingdings" panose="05000000000000000000" pitchFamily="2" charset="2"/>
              <a:buChar char="u"/>
            </a:pPr>
            <a:r>
              <a:rPr lang="en-US" altLang="zh-CN" sz="2400" dirty="0">
                <a:latin typeface="微软雅黑" panose="020B0503020204020204" charset="-122"/>
                <a:ea typeface="微软雅黑" panose="020B0503020204020204" charset="-122"/>
                <a:sym typeface="+mn-ea"/>
              </a:rPr>
              <a:t>1.</a:t>
            </a:r>
            <a:r>
              <a:rPr sz="2400" dirty="0">
                <a:latin typeface="微软雅黑" panose="020B0503020204020204" charset="-122"/>
                <a:ea typeface="微软雅黑" panose="020B0503020204020204" charset="-122"/>
                <a:sym typeface="+mn-ea"/>
              </a:rPr>
              <a:t>《中华人民共和国预算法》</a:t>
            </a:r>
            <a:endParaRPr sz="2400" dirty="0">
              <a:latin typeface="微软雅黑" panose="020B0503020204020204" charset="-122"/>
              <a:ea typeface="微软雅黑" panose="020B0503020204020204" charset="-122"/>
              <a:sym typeface="+mn-ea"/>
            </a:endParaRPr>
          </a:p>
          <a:p>
            <a:pPr marL="342900" indent="-342900" algn="just">
              <a:lnSpc>
                <a:spcPct val="180000"/>
              </a:lnSpc>
              <a:buFont typeface="Wingdings" panose="05000000000000000000" pitchFamily="2" charset="2"/>
              <a:buChar char="u"/>
            </a:pPr>
            <a:r>
              <a:rPr lang="en-US" altLang="zh-CN" sz="2400" dirty="0">
                <a:latin typeface="微软雅黑" panose="020B0503020204020204" charset="-122"/>
                <a:ea typeface="微软雅黑" panose="020B0503020204020204" charset="-122"/>
                <a:sym typeface="+mn-ea"/>
              </a:rPr>
              <a:t>2.</a:t>
            </a:r>
            <a:r>
              <a:rPr sz="2400" dirty="0">
                <a:latin typeface="微软雅黑" panose="020B0503020204020204" charset="-122"/>
                <a:ea typeface="微软雅黑" panose="020B0503020204020204" charset="-122"/>
                <a:sym typeface="+mn-ea"/>
              </a:rPr>
              <a:t>《中华人民共和国预算法实施条例》（中华人民共和国国务院令第729号）</a:t>
            </a:r>
            <a:endParaRPr sz="2400" dirty="0">
              <a:latin typeface="微软雅黑" panose="020B0503020204020204" charset="-122"/>
              <a:ea typeface="微软雅黑" panose="020B0503020204020204" charset="-122"/>
              <a:sym typeface="+mn-ea"/>
            </a:endParaRPr>
          </a:p>
          <a:p>
            <a:pPr marL="342900" indent="-342900" algn="just">
              <a:lnSpc>
                <a:spcPct val="180000"/>
              </a:lnSpc>
              <a:buFont typeface="Wingdings" panose="05000000000000000000" pitchFamily="2" charset="2"/>
              <a:buChar char="u"/>
            </a:pPr>
            <a:r>
              <a:rPr lang="en-US" altLang="zh-CN" sz="2400" dirty="0">
                <a:latin typeface="微软雅黑" panose="020B0503020204020204" charset="-122"/>
                <a:ea typeface="微软雅黑" panose="020B0503020204020204" charset="-122"/>
                <a:sym typeface="+mn-ea"/>
              </a:rPr>
              <a:t>3.</a:t>
            </a:r>
            <a:r>
              <a:rPr sz="2400" dirty="0">
                <a:latin typeface="微软雅黑" panose="020B0503020204020204" charset="-122"/>
                <a:ea typeface="微软雅黑" panose="020B0503020204020204" charset="-122"/>
              </a:rPr>
              <a:t>《中共中央 国务院关于全面实施预算绩效管理的意见》（中发〔2018〕34号）</a:t>
            </a:r>
            <a:endParaRPr sz="2400" dirty="0">
              <a:latin typeface="微软雅黑" panose="020B0503020204020204" charset="-122"/>
              <a:ea typeface="微软雅黑" panose="020B0503020204020204" charset="-122"/>
            </a:endParaRPr>
          </a:p>
          <a:p>
            <a:pPr marL="342900" indent="-342900" algn="just">
              <a:lnSpc>
                <a:spcPct val="180000"/>
              </a:lnSpc>
              <a:buFont typeface="Wingdings" panose="05000000000000000000" pitchFamily="2" charset="2"/>
              <a:buChar char="u"/>
            </a:pPr>
            <a:r>
              <a:rPr lang="en-US" altLang="zh-CN" sz="2400" dirty="0">
                <a:latin typeface="微软雅黑" panose="020B0503020204020204" charset="-122"/>
                <a:ea typeface="微软雅黑" panose="020B0503020204020204" charset="-122"/>
                <a:sym typeface="+mn-ea"/>
              </a:rPr>
              <a:t>4.</a:t>
            </a:r>
            <a:r>
              <a:rPr lang="zh-CN" altLang="en-US" sz="2400" dirty="0">
                <a:latin typeface="微软雅黑" panose="020B0503020204020204" charset="-122"/>
                <a:ea typeface="微软雅黑" panose="020B0503020204020204" charset="-122"/>
                <a:sym typeface="+mn-ea"/>
              </a:rPr>
              <a:t>《财政部关于贯彻落实〈中共中央 国务院关于全面实施预算绩效管理的意见〉的通知》（财预〔2018〕167号）</a:t>
            </a:r>
            <a:endParaRPr lang="zh-CN" altLang="en-US" sz="2400" dirty="0">
              <a:latin typeface="微软雅黑" panose="020B0503020204020204" charset="-122"/>
              <a:ea typeface="微软雅黑" panose="020B0503020204020204" charset="-122"/>
              <a:sym typeface="+mn-ea"/>
            </a:endParaRPr>
          </a:p>
          <a:p>
            <a:pPr marL="342900" indent="-342900" algn="just">
              <a:lnSpc>
                <a:spcPct val="180000"/>
              </a:lnSpc>
              <a:buFont typeface="Wingdings" panose="05000000000000000000" pitchFamily="2" charset="2"/>
              <a:buChar char="u"/>
            </a:pPr>
            <a:r>
              <a:rPr lang="en-US" altLang="zh-CN" sz="2400" dirty="0">
                <a:latin typeface="微软雅黑" panose="020B0503020204020204" charset="-122"/>
                <a:ea typeface="微软雅黑" panose="020B0503020204020204" charset="-122"/>
                <a:sym typeface="+mn-ea"/>
              </a:rPr>
              <a:t>5.</a:t>
            </a:r>
            <a:r>
              <a:rPr sz="2400" dirty="0">
                <a:latin typeface="微软雅黑" panose="020B0503020204020204" charset="-122"/>
                <a:ea typeface="微软雅黑" panose="020B0503020204020204" charset="-122"/>
                <a:sym typeface="+mn-ea"/>
              </a:rPr>
              <a:t>《国务院关于进一步深化预算管理制度改革的意见》（国发〔2021〕5号）</a:t>
            </a:r>
            <a:endParaRPr lang="zh-CN" altLang="en-US" sz="2400" dirty="0">
              <a:latin typeface="微软雅黑" panose="020B0503020204020204" charset="-122"/>
              <a:ea typeface="微软雅黑" panose="020B0503020204020204" charset="-122"/>
              <a:sym typeface="+mn-ea"/>
            </a:endParaRPr>
          </a:p>
          <a:p>
            <a:pPr indent="457200" fontAlgn="auto">
              <a:lnSpc>
                <a:spcPct val="150000"/>
              </a:lnSpc>
              <a:spcAft>
                <a:spcPts val="1000"/>
              </a:spcAft>
            </a:pPr>
            <a:endParaRPr lang="zh-CN" altLang="en-US" sz="2400" kern="100" spc="40" dirty="0">
              <a:solidFill>
                <a:schemeClr val="tx1"/>
              </a:solidFill>
              <a:latin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222717" y="251260"/>
            <a:ext cx="6413651" cy="6417660"/>
            <a:chOff x="-3227497" y="251306"/>
            <a:chExt cx="6419015" cy="6418848"/>
          </a:xfrm>
          <a:solidFill>
            <a:srgbClr val="C00000"/>
          </a:solidFill>
        </p:grpSpPr>
        <p:sp>
          <p:nvSpPr>
            <p:cNvPr id="26" name="椭圆 25"/>
            <p:cNvSpPr/>
            <p:nvPr/>
          </p:nvSpPr>
          <p:spPr>
            <a:xfrm>
              <a:off x="-3227497" y="251306"/>
              <a:ext cx="6419015" cy="641884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74" tIns="60936" rIns="121874" bIns="60936" anchor="ctr"/>
            <a:lstStyle/>
            <a:p>
              <a:pPr algn="ctr" fontAlgn="auto">
                <a:spcBef>
                  <a:spcPts val="0"/>
                </a:spcBef>
                <a:spcAft>
                  <a:spcPts val="0"/>
                </a:spcAft>
                <a:defRPr/>
              </a:pPr>
              <a:endParaRPr lang="zh-CN" altLang="en-US" sz="135"/>
            </a:p>
          </p:txBody>
        </p:sp>
        <p:sp>
          <p:nvSpPr>
            <p:cNvPr id="27" name="文本框 2"/>
            <p:cNvSpPr txBox="1">
              <a:spLocks noChangeArrowheads="1"/>
            </p:cNvSpPr>
            <p:nvPr/>
          </p:nvSpPr>
          <p:spPr bwMode="auto">
            <a:xfrm>
              <a:off x="914599" y="2355502"/>
              <a:ext cx="1326977" cy="2152413"/>
            </a:xfrm>
            <a:prstGeom prst="rect">
              <a:avLst/>
            </a:prstGeom>
            <a:grpFill/>
            <a:ln w="9525">
              <a:noFill/>
              <a:miter lim="800000"/>
            </a:ln>
          </p:spPr>
          <p:txBody>
            <a:bodyPr lIns="121874" tIns="60936" rIns="121874" bIns="60936">
              <a:spAutoFit/>
            </a:bodyPr>
            <a:lstStyle/>
            <a:p>
              <a:pPr algn="ctr"/>
              <a:r>
                <a:rPr lang="zh-CN" altLang="en-US" sz="6600" b="1" dirty="0">
                  <a:solidFill>
                    <a:schemeClr val="bg1"/>
                  </a:solidFill>
                  <a:latin typeface="微软雅黑" panose="020B0503020204020204" charset="-122"/>
                  <a:ea typeface="微软雅黑" panose="020B0503020204020204" charset="-122"/>
                </a:rPr>
                <a:t>目</a:t>
              </a:r>
              <a:endParaRPr lang="en-US" altLang="zh-CN" sz="6600" b="1" dirty="0">
                <a:solidFill>
                  <a:schemeClr val="bg1"/>
                </a:solidFill>
                <a:latin typeface="微软雅黑" panose="020B0503020204020204" charset="-122"/>
                <a:ea typeface="微软雅黑" panose="020B0503020204020204" charset="-122"/>
              </a:endParaRPr>
            </a:p>
            <a:p>
              <a:pPr algn="ctr"/>
              <a:r>
                <a:rPr lang="zh-CN" altLang="en-US" sz="6600" b="1" dirty="0">
                  <a:solidFill>
                    <a:schemeClr val="bg1"/>
                  </a:solidFill>
                  <a:latin typeface="微软雅黑" panose="020B0503020204020204" charset="-122"/>
                  <a:ea typeface="微软雅黑" panose="020B0503020204020204" charset="-122"/>
                </a:rPr>
                <a:t>录</a:t>
              </a:r>
              <a:endParaRPr lang="zh-CN" altLang="en-US" sz="6600" b="1" dirty="0">
                <a:solidFill>
                  <a:schemeClr val="bg1"/>
                </a:solidFill>
                <a:latin typeface="微软雅黑" panose="020B0503020204020204" charset="-122"/>
                <a:ea typeface="微软雅黑" panose="020B0503020204020204" charset="-122"/>
              </a:endParaRPr>
            </a:p>
          </p:txBody>
        </p:sp>
      </p:grpSp>
      <p:grpSp>
        <p:nvGrpSpPr>
          <p:cNvPr id="42" name="组合 9"/>
          <p:cNvGrpSpPr/>
          <p:nvPr>
            <p:custDataLst>
              <p:tags r:id="rId1"/>
            </p:custDataLst>
          </p:nvPr>
        </p:nvGrpSpPr>
        <p:grpSpPr bwMode="auto">
          <a:xfrm>
            <a:off x="5322147" y="894927"/>
            <a:ext cx="888153" cy="597954"/>
            <a:chOff x="3050349" y="1734261"/>
            <a:chExt cx="1027085" cy="739280"/>
          </a:xfrm>
        </p:grpSpPr>
        <p:sp>
          <p:nvSpPr>
            <p:cNvPr id="43" name="任意多边形 42"/>
            <p:cNvSpPr/>
            <p:nvPr>
              <p:custDataLst>
                <p:tags r:id="rId2"/>
              </p:custDataLst>
            </p:nvPr>
          </p:nvSpPr>
          <p:spPr>
            <a:xfrm rot="8100000" flipV="1">
              <a:off x="3050349" y="1795449"/>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44" name="文本框 6"/>
            <p:cNvSpPr txBox="1">
              <a:spLocks noChangeArrowheads="1"/>
            </p:cNvSpPr>
            <p:nvPr>
              <p:custDataLst>
                <p:tags r:id="rId3"/>
              </p:custDataLst>
            </p:nvPr>
          </p:nvSpPr>
          <p:spPr bwMode="auto">
            <a:xfrm>
              <a:off x="3142492" y="1734261"/>
              <a:ext cx="934942" cy="721491"/>
            </a:xfrm>
            <a:prstGeom prst="rect">
              <a:avLst/>
            </a:prstGeom>
            <a:noFill/>
            <a:ln w="9525">
              <a:noFill/>
              <a:miter lim="800000"/>
            </a:ln>
          </p:spPr>
          <p:txBody>
            <a:bodyPr wrap="square">
              <a:spAutoFit/>
            </a:bodyPr>
            <a:lstStyle/>
            <a:p>
              <a:r>
                <a:rPr lang="en-US" altLang="zh-CN" sz="3200" dirty="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grpSp>
      <p:grpSp>
        <p:nvGrpSpPr>
          <p:cNvPr id="48" name="组合 37"/>
          <p:cNvGrpSpPr/>
          <p:nvPr>
            <p:custDataLst>
              <p:tags r:id="rId4"/>
            </p:custDataLst>
          </p:nvPr>
        </p:nvGrpSpPr>
        <p:grpSpPr bwMode="auto">
          <a:xfrm>
            <a:off x="5410200" y="3687233"/>
            <a:ext cx="716280" cy="597463"/>
            <a:chOff x="3050206" y="1844053"/>
            <a:chExt cx="849481" cy="678154"/>
          </a:xfrm>
        </p:grpSpPr>
        <p:sp>
          <p:nvSpPr>
            <p:cNvPr id="49" name="任意多边形 48"/>
            <p:cNvSpPr/>
            <p:nvPr>
              <p:custDataLst>
                <p:tags r:id="rId5"/>
              </p:custDataLst>
            </p:nvPr>
          </p:nvSpPr>
          <p:spPr>
            <a:xfrm rot="8100000" flipV="1">
              <a:off x="3050206" y="1844053"/>
              <a:ext cx="834142" cy="678154"/>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0" name="文本框 39"/>
            <p:cNvSpPr txBox="1">
              <a:spLocks noChangeArrowheads="1"/>
            </p:cNvSpPr>
            <p:nvPr>
              <p:custDataLst>
                <p:tags r:id="rId6"/>
              </p:custDataLst>
            </p:nvPr>
          </p:nvSpPr>
          <p:spPr bwMode="auto">
            <a:xfrm>
              <a:off x="3091696" y="1844136"/>
              <a:ext cx="807991" cy="662379"/>
            </a:xfrm>
            <a:prstGeom prst="rect">
              <a:avLst/>
            </a:prstGeom>
            <a:noFill/>
            <a:ln w="9525">
              <a:noFill/>
              <a:miter lim="800000"/>
            </a:ln>
          </p:spPr>
          <p:txBody>
            <a:bodyPr>
              <a:spAutoFit/>
            </a:bodyPr>
            <a:lstStyle/>
            <a:p>
              <a:r>
                <a:rPr lang="en-US" altLang="zh-CN" sz="3200" dirty="0">
                  <a:solidFill>
                    <a:schemeClr val="bg1"/>
                  </a:solidFill>
                  <a:latin typeface="Impact" panose="020B0806030902050204" pitchFamily="34" charset="0"/>
                </a:rPr>
                <a:t>04</a:t>
              </a:r>
              <a:endParaRPr lang="zh-CN" altLang="en-US" sz="3200" dirty="0">
                <a:solidFill>
                  <a:schemeClr val="bg1"/>
                </a:solidFill>
                <a:latin typeface="Impact" panose="020B0806030902050204" pitchFamily="34" charset="0"/>
              </a:endParaRPr>
            </a:p>
          </p:txBody>
        </p:sp>
      </p:grpSp>
      <p:grpSp>
        <p:nvGrpSpPr>
          <p:cNvPr id="51" name="组合 40"/>
          <p:cNvGrpSpPr/>
          <p:nvPr>
            <p:custDataLst>
              <p:tags r:id="rId7"/>
            </p:custDataLst>
          </p:nvPr>
        </p:nvGrpSpPr>
        <p:grpSpPr bwMode="auto">
          <a:xfrm>
            <a:off x="5414433" y="2780495"/>
            <a:ext cx="781019" cy="598552"/>
            <a:chOff x="3102048" y="1901390"/>
            <a:chExt cx="747781" cy="652921"/>
          </a:xfrm>
        </p:grpSpPr>
        <p:sp>
          <p:nvSpPr>
            <p:cNvPr id="52" name="任意多边形 51"/>
            <p:cNvSpPr/>
            <p:nvPr>
              <p:custDataLst>
                <p:tags r:id="rId8"/>
              </p:custDataLst>
            </p:nvPr>
          </p:nvSpPr>
          <p:spPr>
            <a:xfrm rot="8100000" flipV="1">
              <a:off x="3102048" y="1986314"/>
              <a:ext cx="714981" cy="567997"/>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3" name="文本框 42"/>
            <p:cNvSpPr txBox="1">
              <a:spLocks noChangeArrowheads="1"/>
            </p:cNvSpPr>
            <p:nvPr>
              <p:custDataLst>
                <p:tags r:id="rId9"/>
              </p:custDataLst>
            </p:nvPr>
          </p:nvSpPr>
          <p:spPr bwMode="auto">
            <a:xfrm>
              <a:off x="3123828" y="1901390"/>
              <a:ext cx="726001" cy="636572"/>
            </a:xfrm>
            <a:prstGeom prst="rect">
              <a:avLst/>
            </a:prstGeom>
            <a:noFill/>
            <a:ln w="9525">
              <a:noFill/>
              <a:miter lim="800000"/>
            </a:ln>
          </p:spPr>
          <p:txBody>
            <a:bodyPr>
              <a:spAutoFit/>
            </a:bodyPr>
            <a:lstStyle/>
            <a:p>
              <a:r>
                <a:rPr lang="en-US" altLang="zh-CN" sz="3200" dirty="0">
                  <a:solidFill>
                    <a:schemeClr val="bg1"/>
                  </a:solidFill>
                  <a:latin typeface="Impact" panose="020B0806030902050204" pitchFamily="34" charset="0"/>
                </a:rPr>
                <a:t>03</a:t>
              </a:r>
              <a:endParaRPr lang="zh-CN" altLang="en-US" sz="3200" dirty="0">
                <a:solidFill>
                  <a:schemeClr val="bg1"/>
                </a:solidFill>
                <a:latin typeface="Impact" panose="020B0806030902050204" pitchFamily="34" charset="0"/>
              </a:endParaRPr>
            </a:p>
          </p:txBody>
        </p:sp>
      </p:grpSp>
      <p:grpSp>
        <p:nvGrpSpPr>
          <p:cNvPr id="57" name="组合 46"/>
          <p:cNvGrpSpPr/>
          <p:nvPr>
            <p:custDataLst>
              <p:tags r:id="rId10"/>
            </p:custDataLst>
          </p:nvPr>
        </p:nvGrpSpPr>
        <p:grpSpPr bwMode="auto">
          <a:xfrm>
            <a:off x="5407660" y="1797297"/>
            <a:ext cx="704913" cy="614009"/>
            <a:chOff x="3120933" y="1691833"/>
            <a:chExt cx="740858" cy="690548"/>
          </a:xfrm>
        </p:grpSpPr>
        <p:sp>
          <p:nvSpPr>
            <p:cNvPr id="58" name="任意多边形 57"/>
            <p:cNvSpPr/>
            <p:nvPr>
              <p:custDataLst>
                <p:tags r:id="rId11"/>
              </p:custDataLst>
            </p:nvPr>
          </p:nvSpPr>
          <p:spPr>
            <a:xfrm rot="8100000" flipV="1">
              <a:off x="3120933" y="1745354"/>
              <a:ext cx="687845" cy="637027"/>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9" name="文本框 48"/>
            <p:cNvSpPr txBox="1">
              <a:spLocks noChangeArrowheads="1"/>
            </p:cNvSpPr>
            <p:nvPr>
              <p:custDataLst>
                <p:tags r:id="rId12"/>
              </p:custDataLst>
            </p:nvPr>
          </p:nvSpPr>
          <p:spPr bwMode="auto">
            <a:xfrm>
              <a:off x="3135790" y="1691833"/>
              <a:ext cx="726001" cy="656309"/>
            </a:xfrm>
            <a:prstGeom prst="rect">
              <a:avLst/>
            </a:prstGeom>
            <a:noFill/>
            <a:ln w="9525">
              <a:noFill/>
              <a:miter lim="800000"/>
            </a:ln>
          </p:spPr>
          <p:txBody>
            <a:bodyPr>
              <a:spAutoFit/>
            </a:bodyPr>
            <a:lstStyle/>
            <a:p>
              <a:r>
                <a:rPr lang="en-US" altLang="zh-CN" sz="3200">
                  <a:solidFill>
                    <a:schemeClr val="bg1"/>
                  </a:solidFill>
                  <a:latin typeface="Impact" panose="020B0806030902050204" pitchFamily="34" charset="0"/>
                </a:rPr>
                <a:t>02</a:t>
              </a:r>
              <a:endParaRPr lang="zh-CN" altLang="en-US" sz="3200">
                <a:solidFill>
                  <a:schemeClr val="bg1"/>
                </a:solidFill>
                <a:latin typeface="Impact" panose="020B0806030902050204" pitchFamily="34" charset="0"/>
              </a:endParaRPr>
            </a:p>
          </p:txBody>
        </p:sp>
      </p:grpSp>
      <p:grpSp>
        <p:nvGrpSpPr>
          <p:cNvPr id="77" name="组合 76"/>
          <p:cNvGrpSpPr/>
          <p:nvPr>
            <p:custDataLst>
              <p:tags r:id="rId13"/>
            </p:custDataLst>
          </p:nvPr>
        </p:nvGrpSpPr>
        <p:grpSpPr>
          <a:xfrm>
            <a:off x="6286328" y="995885"/>
            <a:ext cx="3741287" cy="511409"/>
            <a:chOff x="6339097" y="1573726"/>
            <a:chExt cx="3744416" cy="511504"/>
          </a:xfrm>
          <a:solidFill>
            <a:srgbClr val="C00000"/>
          </a:solidFill>
        </p:grpSpPr>
        <p:sp>
          <p:nvSpPr>
            <p:cNvPr id="78" name="圆角矩形 77"/>
            <p:cNvSpPr/>
            <p:nvPr>
              <p:custDataLst>
                <p:tags r:id="rId14"/>
              </p:custDataLst>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37" tIns="60968" rIns="121937" bIns="60968" anchor="ctr"/>
            <a:lstStyle/>
            <a:p>
              <a:pPr algn="ctr">
                <a:defRPr/>
              </a:pPr>
              <a:endParaRPr lang="zh-CN" altLang="en-US" sz="3600" dirty="0">
                <a:latin typeface="+mj-lt"/>
                <a:ea typeface="Arial Unicode MS" panose="020B0604020202020204" charset="-122"/>
                <a:cs typeface="Arial Unicode MS" panose="020B0604020202020204" charset="-122"/>
              </a:endParaRPr>
            </a:p>
          </p:txBody>
        </p:sp>
        <p:sp>
          <p:nvSpPr>
            <p:cNvPr id="79" name="矩形 78"/>
            <p:cNvSpPr/>
            <p:nvPr>
              <p:custDataLst>
                <p:tags r:id="rId15"/>
              </p:custDataLst>
            </p:nvPr>
          </p:nvSpPr>
          <p:spPr>
            <a:xfrm>
              <a:off x="6723350" y="1614014"/>
              <a:ext cx="2653074" cy="429339"/>
            </a:xfrm>
            <a:prstGeom prst="rect">
              <a:avLst/>
            </a:prstGeom>
            <a:grpFill/>
          </p:spPr>
          <p:txBody>
            <a:bodyPr wrap="square" lIns="121937" tIns="60968" rIns="121937" bIns="60968">
              <a:spAutoFit/>
            </a:bodyPr>
            <a:lstStyle/>
            <a:p>
              <a:pPr>
                <a:defRPr/>
              </a:pPr>
              <a:r>
                <a:rPr lang="zh-CN" altLang="en-US" sz="2000" b="1" kern="100" dirty="0">
                  <a:solidFill>
                    <a:schemeClr val="bg1"/>
                  </a:solidFill>
                  <a:latin typeface="微软雅黑" panose="020B0503020204020204" charset="-122"/>
                  <a:ea typeface="微软雅黑" panose="020B0503020204020204" charset="-122"/>
                  <a:cs typeface="Times New Roman" panose="02020603050405020304" pitchFamily="18" charset="0"/>
                </a:rPr>
                <a:t>项目基本情况</a:t>
              </a:r>
              <a:endParaRPr lang="zh-CN" altLang="en-US" sz="2000" b="1" kern="100" dirty="0">
                <a:solidFill>
                  <a:schemeClr val="bg1"/>
                </a:solidFill>
                <a:latin typeface="微软雅黑" panose="020B0503020204020204" charset="-122"/>
                <a:ea typeface="微软雅黑" panose="020B0503020204020204" charset="-122"/>
                <a:cs typeface="Times New Roman" panose="02020603050405020304" pitchFamily="18" charset="0"/>
              </a:endParaRPr>
            </a:p>
          </p:txBody>
        </p:sp>
      </p:grpSp>
      <p:grpSp>
        <p:nvGrpSpPr>
          <p:cNvPr id="81" name="组合 80"/>
          <p:cNvGrpSpPr/>
          <p:nvPr>
            <p:custDataLst>
              <p:tags r:id="rId16"/>
            </p:custDataLst>
          </p:nvPr>
        </p:nvGrpSpPr>
        <p:grpSpPr>
          <a:xfrm>
            <a:off x="6345424" y="1852581"/>
            <a:ext cx="3741287" cy="511409"/>
            <a:chOff x="6315199" y="2410178"/>
            <a:chExt cx="3744416" cy="511504"/>
          </a:xfrm>
          <a:solidFill>
            <a:srgbClr val="C00000"/>
          </a:solidFill>
        </p:grpSpPr>
        <p:sp>
          <p:nvSpPr>
            <p:cNvPr id="82" name="圆角矩形 81"/>
            <p:cNvSpPr/>
            <p:nvPr>
              <p:custDataLst>
                <p:tags r:id="rId17"/>
              </p:custDataLst>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37" tIns="60968" rIns="121937" bIns="60968" anchor="ctr"/>
            <a:lstStyle/>
            <a:p>
              <a:pPr algn="ctr">
                <a:defRPr/>
              </a:pPr>
              <a:endParaRPr lang="zh-CN" altLang="en-US" sz="3600" dirty="0">
                <a:latin typeface="+mj-lt"/>
                <a:ea typeface="Arial Unicode MS" panose="020B0604020202020204" charset="-122"/>
                <a:cs typeface="Arial Unicode MS" panose="020B0604020202020204" charset="-122"/>
              </a:endParaRPr>
            </a:p>
          </p:txBody>
        </p:sp>
        <p:sp>
          <p:nvSpPr>
            <p:cNvPr id="83" name="矩形 82"/>
            <p:cNvSpPr/>
            <p:nvPr>
              <p:custDataLst>
                <p:tags r:id="rId18"/>
              </p:custDataLst>
            </p:nvPr>
          </p:nvSpPr>
          <p:spPr>
            <a:xfrm>
              <a:off x="6643021" y="2450466"/>
              <a:ext cx="2653074" cy="429339"/>
            </a:xfrm>
            <a:prstGeom prst="rect">
              <a:avLst/>
            </a:prstGeom>
            <a:grpFill/>
          </p:spPr>
          <p:txBody>
            <a:bodyPr wrap="square" lIns="121937" tIns="60968" rIns="121937" bIns="60968">
              <a:spAutoFit/>
            </a:bodyPr>
            <a:lstStyle/>
            <a:p>
              <a:pPr>
                <a:defRPr/>
              </a:pPr>
              <a:r>
                <a:rPr lang="zh-CN" altLang="en-US" sz="2000" b="1" kern="100" dirty="0">
                  <a:solidFill>
                    <a:schemeClr val="bg1"/>
                  </a:solidFill>
                  <a:latin typeface="微软雅黑" panose="020B0503020204020204" charset="-122"/>
                  <a:ea typeface="微软雅黑" panose="020B0503020204020204" charset="-122"/>
                  <a:cs typeface="Times New Roman" panose="02020603050405020304" pitchFamily="18" charset="0"/>
                </a:rPr>
                <a:t>项目绩效目标</a:t>
              </a:r>
              <a:endParaRPr lang="zh-CN" altLang="zh-CN" sz="2000" b="1" kern="100" dirty="0">
                <a:solidFill>
                  <a:schemeClr val="bg1"/>
                </a:solidFill>
                <a:latin typeface="微软雅黑" panose="020B0503020204020204" charset="-122"/>
                <a:ea typeface="微软雅黑" panose="020B0503020204020204" charset="-122"/>
                <a:cs typeface="Times New Roman" panose="02020603050405020304" pitchFamily="18" charset="0"/>
              </a:endParaRPr>
            </a:p>
          </p:txBody>
        </p:sp>
      </p:grpSp>
      <p:grpSp>
        <p:nvGrpSpPr>
          <p:cNvPr id="89" name="组合 88"/>
          <p:cNvGrpSpPr/>
          <p:nvPr>
            <p:custDataLst>
              <p:tags r:id="rId19"/>
            </p:custDataLst>
          </p:nvPr>
        </p:nvGrpSpPr>
        <p:grpSpPr>
          <a:xfrm>
            <a:off x="6286328" y="2750677"/>
            <a:ext cx="3741287" cy="511409"/>
            <a:chOff x="6339097" y="4180903"/>
            <a:chExt cx="3744416" cy="511504"/>
          </a:xfrm>
          <a:solidFill>
            <a:srgbClr val="C00000"/>
          </a:solidFill>
        </p:grpSpPr>
        <p:sp>
          <p:nvSpPr>
            <p:cNvPr id="90" name="圆角矩形 89"/>
            <p:cNvSpPr/>
            <p:nvPr>
              <p:custDataLst>
                <p:tags r:id="rId20"/>
              </p:custDataLst>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37" tIns="60968" rIns="121937" bIns="60968" anchor="ctr"/>
            <a:lstStyle/>
            <a:p>
              <a:pPr algn="ctr">
                <a:defRPr/>
              </a:pPr>
              <a:endParaRPr lang="zh-CN" altLang="en-US" sz="3600" dirty="0">
                <a:latin typeface="+mj-lt"/>
                <a:ea typeface="Arial Unicode MS" panose="020B0604020202020204" charset="-122"/>
                <a:cs typeface="Arial Unicode MS" panose="020B0604020202020204" charset="-122"/>
              </a:endParaRPr>
            </a:p>
          </p:txBody>
        </p:sp>
        <p:sp>
          <p:nvSpPr>
            <p:cNvPr id="91" name="矩形 90"/>
            <p:cNvSpPr/>
            <p:nvPr>
              <p:custDataLst>
                <p:tags r:id="rId21"/>
              </p:custDataLst>
            </p:nvPr>
          </p:nvSpPr>
          <p:spPr>
            <a:xfrm>
              <a:off x="6747075" y="4231197"/>
              <a:ext cx="2736304" cy="429339"/>
            </a:xfrm>
            <a:prstGeom prst="rect">
              <a:avLst/>
            </a:prstGeom>
            <a:grpFill/>
          </p:spPr>
          <p:txBody>
            <a:bodyPr wrap="square" lIns="121937" tIns="60968" rIns="121937" bIns="60968">
              <a:spAutoFit/>
            </a:bodyPr>
            <a:lstStyle/>
            <a:p>
              <a:pPr>
                <a:defRPr/>
              </a:pPr>
              <a:r>
                <a:rPr lang="zh-CN" altLang="en-US" sz="2000" b="1" kern="100" dirty="0">
                  <a:solidFill>
                    <a:schemeClr val="bg1"/>
                  </a:solidFill>
                  <a:latin typeface="微软雅黑" panose="020B0503020204020204" charset="-122"/>
                  <a:ea typeface="微软雅黑" panose="020B0503020204020204" charset="-122"/>
                  <a:cs typeface="Times New Roman" panose="02020603050405020304" pitchFamily="18" charset="0"/>
                </a:rPr>
                <a:t>评价基本情况</a:t>
              </a:r>
              <a:endParaRPr lang="zh-CN" altLang="zh-CN" sz="2000" b="1" kern="100" dirty="0">
                <a:solidFill>
                  <a:schemeClr val="bg1"/>
                </a:solidFill>
                <a:latin typeface="微软雅黑" panose="020B0503020204020204" charset="-122"/>
                <a:ea typeface="微软雅黑" panose="020B0503020204020204" charset="-122"/>
                <a:cs typeface="Times New Roman" panose="02020603050405020304" pitchFamily="18" charset="0"/>
              </a:endParaRPr>
            </a:p>
          </p:txBody>
        </p:sp>
      </p:grpSp>
      <p:grpSp>
        <p:nvGrpSpPr>
          <p:cNvPr id="93" name="组合 92"/>
          <p:cNvGrpSpPr/>
          <p:nvPr>
            <p:custDataLst>
              <p:tags r:id="rId22"/>
            </p:custDataLst>
          </p:nvPr>
        </p:nvGrpSpPr>
        <p:grpSpPr>
          <a:xfrm>
            <a:off x="6344748" y="3621196"/>
            <a:ext cx="3741287" cy="511409"/>
            <a:chOff x="6373839" y="5153174"/>
            <a:chExt cx="3744416" cy="511504"/>
          </a:xfrm>
          <a:solidFill>
            <a:srgbClr val="C00000"/>
          </a:solidFill>
        </p:grpSpPr>
        <p:sp>
          <p:nvSpPr>
            <p:cNvPr id="94" name="圆角矩形 93"/>
            <p:cNvSpPr/>
            <p:nvPr>
              <p:custDataLst>
                <p:tags r:id="rId23"/>
              </p:custDataLst>
            </p:nvPr>
          </p:nvSpPr>
          <p:spPr>
            <a:xfrm>
              <a:off x="6373839" y="5153174"/>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37" tIns="60968" rIns="121937" bIns="60968" anchor="ctr"/>
            <a:lstStyle/>
            <a:p>
              <a:pPr algn="ctr">
                <a:defRPr/>
              </a:pPr>
              <a:endParaRPr lang="zh-CN" altLang="en-US" sz="3600" dirty="0">
                <a:latin typeface="+mj-lt"/>
                <a:ea typeface="Arial Unicode MS" panose="020B0604020202020204" charset="-122"/>
                <a:cs typeface="Arial Unicode MS" panose="020B0604020202020204" charset="-122"/>
              </a:endParaRPr>
            </a:p>
          </p:txBody>
        </p:sp>
        <p:sp>
          <p:nvSpPr>
            <p:cNvPr id="95" name="矩形 94"/>
            <p:cNvSpPr/>
            <p:nvPr>
              <p:custDataLst>
                <p:tags r:id="rId24"/>
              </p:custDataLst>
            </p:nvPr>
          </p:nvSpPr>
          <p:spPr>
            <a:xfrm>
              <a:off x="6723479" y="5190984"/>
              <a:ext cx="2736174" cy="429339"/>
            </a:xfrm>
            <a:prstGeom prst="rect">
              <a:avLst/>
            </a:prstGeom>
            <a:grpFill/>
          </p:spPr>
          <p:txBody>
            <a:bodyPr wrap="square" lIns="121937" tIns="60968" rIns="121937" bIns="60968">
              <a:spAutoFit/>
            </a:bodyPr>
            <a:lstStyle/>
            <a:p>
              <a:pPr>
                <a:defRPr/>
              </a:pPr>
              <a:r>
                <a:rPr lang="zh-CN" altLang="zh-CN" sz="2000" b="1" kern="100" dirty="0">
                  <a:solidFill>
                    <a:schemeClr val="bg1"/>
                  </a:solidFill>
                  <a:latin typeface="微软雅黑" panose="020B0503020204020204" charset="-122"/>
                  <a:ea typeface="微软雅黑" panose="020B0503020204020204" charset="-122"/>
                  <a:cs typeface="Times New Roman" panose="02020603050405020304" pitchFamily="18" charset="0"/>
                </a:rPr>
                <a:t>项目产出及效益</a:t>
              </a:r>
              <a:endParaRPr lang="zh-CN" altLang="zh-CN" sz="2000" b="1" kern="100" dirty="0">
                <a:solidFill>
                  <a:schemeClr val="bg1"/>
                </a:solidFill>
                <a:latin typeface="微软雅黑" panose="020B0503020204020204" charset="-122"/>
                <a:ea typeface="微软雅黑" panose="020B0503020204020204" charset="-122"/>
                <a:cs typeface="Times New Roman" panose="02020603050405020304" pitchFamily="18" charset="0"/>
              </a:endParaRPr>
            </a:p>
          </p:txBody>
        </p:sp>
      </p:grpSp>
      <p:grpSp>
        <p:nvGrpSpPr>
          <p:cNvPr id="2" name="组合 37"/>
          <p:cNvGrpSpPr/>
          <p:nvPr>
            <p:custDataLst>
              <p:tags r:id="rId25"/>
            </p:custDataLst>
          </p:nvPr>
        </p:nvGrpSpPr>
        <p:grpSpPr bwMode="auto">
          <a:xfrm>
            <a:off x="5445313" y="4569979"/>
            <a:ext cx="727000" cy="583565"/>
            <a:chOff x="3103636" y="694878"/>
            <a:chExt cx="834142" cy="748906"/>
          </a:xfrm>
        </p:grpSpPr>
        <p:sp>
          <p:nvSpPr>
            <p:cNvPr id="4" name="任意多边形 48"/>
            <p:cNvSpPr/>
            <p:nvPr>
              <p:custDataLst>
                <p:tags r:id="rId26"/>
              </p:custDataLst>
            </p:nvPr>
          </p:nvSpPr>
          <p:spPr>
            <a:xfrm rot="8100000" flipV="1">
              <a:off x="3103636" y="737944"/>
              <a:ext cx="834142" cy="678154"/>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 name="文本框 39"/>
            <p:cNvSpPr txBox="1">
              <a:spLocks noChangeArrowheads="1"/>
            </p:cNvSpPr>
            <p:nvPr>
              <p:custDataLst>
                <p:tags r:id="rId27"/>
              </p:custDataLst>
            </p:nvPr>
          </p:nvSpPr>
          <p:spPr bwMode="auto">
            <a:xfrm>
              <a:off x="3106341" y="694878"/>
              <a:ext cx="807991" cy="748906"/>
            </a:xfrm>
            <a:prstGeom prst="rect">
              <a:avLst/>
            </a:prstGeom>
            <a:noFill/>
            <a:ln w="9525">
              <a:noFill/>
              <a:miter lim="800000"/>
            </a:ln>
          </p:spPr>
          <p:txBody>
            <a:bodyPr>
              <a:spAutoFit/>
            </a:bodyPr>
            <a:lstStyle/>
            <a:p>
              <a:r>
                <a:rPr lang="en-US" altLang="zh-CN" sz="3200" dirty="0">
                  <a:solidFill>
                    <a:schemeClr val="bg1"/>
                  </a:solidFill>
                  <a:latin typeface="Impact" panose="020B0806030902050204" pitchFamily="34" charset="0"/>
                </a:rPr>
                <a:t>05</a:t>
              </a:r>
              <a:endParaRPr lang="zh-CN" altLang="en-US" sz="3200" dirty="0">
                <a:solidFill>
                  <a:schemeClr val="bg1"/>
                </a:solidFill>
                <a:latin typeface="Impact" panose="020B0806030902050204" pitchFamily="34" charset="0"/>
              </a:endParaRPr>
            </a:p>
          </p:txBody>
        </p:sp>
      </p:grpSp>
      <p:grpSp>
        <p:nvGrpSpPr>
          <p:cNvPr id="9" name="组合 8"/>
          <p:cNvGrpSpPr/>
          <p:nvPr>
            <p:custDataLst>
              <p:tags r:id="rId28"/>
            </p:custDataLst>
          </p:nvPr>
        </p:nvGrpSpPr>
        <p:grpSpPr>
          <a:xfrm>
            <a:off x="6309864" y="4485588"/>
            <a:ext cx="3741287" cy="524635"/>
            <a:chOff x="6217923" y="5017682"/>
            <a:chExt cx="3744416" cy="524732"/>
          </a:xfrm>
          <a:solidFill>
            <a:srgbClr val="C00000"/>
          </a:solidFill>
        </p:grpSpPr>
        <p:sp>
          <p:nvSpPr>
            <p:cNvPr id="10" name="圆角矩形 93"/>
            <p:cNvSpPr/>
            <p:nvPr>
              <p:custDataLst>
                <p:tags r:id="rId29"/>
              </p:custDataLst>
            </p:nvPr>
          </p:nvSpPr>
          <p:spPr>
            <a:xfrm>
              <a:off x="6217923" y="5017682"/>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37" tIns="60968" rIns="121937" bIns="60968" anchor="ctr"/>
            <a:p>
              <a:pPr algn="ctr">
                <a:defRPr/>
              </a:pPr>
              <a:endParaRPr lang="zh-CN" altLang="en-US" sz="3600" dirty="0">
                <a:latin typeface="+mj-lt"/>
                <a:ea typeface="Arial Unicode MS" panose="020B0604020202020204" charset="-122"/>
                <a:cs typeface="Arial Unicode MS" panose="020B0604020202020204" charset="-122"/>
              </a:endParaRPr>
            </a:p>
          </p:txBody>
        </p:sp>
        <p:sp>
          <p:nvSpPr>
            <p:cNvPr id="11" name="矩形 10"/>
            <p:cNvSpPr/>
            <p:nvPr>
              <p:custDataLst>
                <p:tags r:id="rId30"/>
              </p:custDataLst>
            </p:nvPr>
          </p:nvSpPr>
          <p:spPr>
            <a:xfrm>
              <a:off x="6602304" y="5113075"/>
              <a:ext cx="2736174" cy="429339"/>
            </a:xfrm>
            <a:prstGeom prst="rect">
              <a:avLst/>
            </a:prstGeom>
            <a:grpFill/>
          </p:spPr>
          <p:txBody>
            <a:bodyPr wrap="square" lIns="121937" tIns="60968" rIns="121937" bIns="60968">
              <a:spAutoFit/>
            </a:bodyPr>
            <a:p>
              <a:pPr>
                <a:defRPr/>
              </a:pPr>
              <a:r>
                <a:rPr lang="zh-CN" altLang="zh-CN" sz="2000" b="1" kern="100" dirty="0">
                  <a:solidFill>
                    <a:schemeClr val="bg1"/>
                  </a:solidFill>
                  <a:latin typeface="微软雅黑" panose="020B0503020204020204" charset="-122"/>
                  <a:ea typeface="微软雅黑" panose="020B0503020204020204" charset="-122"/>
                  <a:cs typeface="Times New Roman" panose="02020603050405020304" pitchFamily="18" charset="0"/>
                </a:rPr>
                <a:t>项目问题及建议</a:t>
              </a:r>
              <a:endParaRPr lang="zh-CN" altLang="zh-CN" sz="2000" b="1" kern="100" dirty="0">
                <a:solidFill>
                  <a:schemeClr val="bg1"/>
                </a:solidFill>
                <a:latin typeface="微软雅黑" panose="020B0503020204020204" charset="-122"/>
                <a:ea typeface="微软雅黑" panose="020B0503020204020204" charset="-122"/>
                <a:cs typeface="Times New Roman" panose="02020603050405020304" pitchFamily="18" charset="0"/>
              </a:endParaRPr>
            </a:p>
          </p:txBody>
        </p:sp>
      </p:grpSp>
    </p:spTree>
  </p:cSld>
  <p:clrMapOvr>
    <a:masterClrMapping/>
  </p:clrMapOvr>
  <mc:AlternateContent xmlns:mc="http://schemas.openxmlformats.org/markup-compatibility/2006">
    <mc:Choice xmlns:p14="http://schemas.microsoft.com/office/powerpoint/2010/main" Requires="p14">
      <p:transition spd="med" p14:dur="699" advTm="0">
        <p:fade/>
      </p:transition>
    </mc:Choice>
    <mc:Fallback>
      <p:transition spd="med" advTm="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30" name="文本框 29"/>
          <p:cNvSpPr txBox="1"/>
          <p:nvPr/>
        </p:nvSpPr>
        <p:spPr>
          <a:xfrm>
            <a:off x="1586865" y="1549400"/>
            <a:ext cx="9076055" cy="4618990"/>
          </a:xfrm>
          <a:prstGeom prst="rect">
            <a:avLst/>
          </a:prstGeom>
          <a:noFill/>
        </p:spPr>
        <p:txBody>
          <a:bodyPr wrap="square" rtlCol="0">
            <a:noAutofit/>
          </a:bodyPr>
          <a:lstStyle/>
          <a:p>
            <a:pPr indent="619760" fontAlgn="auto">
              <a:lnSpc>
                <a:spcPct val="150000"/>
              </a:lnSpc>
              <a:spcAft>
                <a:spcPts val="1000"/>
              </a:spcAft>
              <a:extLst>
                <a:ext uri="{35155182-B16C-46BC-9424-99874614C6A1}">
                  <wpsdc:indentchars xmlns:wpsdc="http://www.wps.cn/officeDocument/2017/drawingmlCustomData" val="200" checksum="1861239026"/>
                </a:ext>
              </a:extLst>
            </a:pPr>
            <a:endParaRPr lang="zh-CN" altLang="en-US" sz="2400" kern="100" spc="40" dirty="0">
              <a:solidFill>
                <a:schemeClr val="tx1"/>
              </a:solidFill>
              <a:latin typeface="宋体" panose="02010600030101010101" pitchFamily="2" charset="-122"/>
            </a:endParaRPr>
          </a:p>
        </p:txBody>
      </p:sp>
      <p:sp>
        <p:nvSpPr>
          <p:cNvPr id="4" name="文本框 3"/>
          <p:cNvSpPr txBox="1"/>
          <p:nvPr/>
        </p:nvSpPr>
        <p:spPr>
          <a:xfrm>
            <a:off x="997585" y="920115"/>
            <a:ext cx="10473690" cy="5938520"/>
          </a:xfrm>
          <a:prstGeom prst="rect">
            <a:avLst/>
          </a:prstGeom>
          <a:noFill/>
        </p:spPr>
        <p:txBody>
          <a:bodyPr wrap="square" lIns="0" tIns="0" rIns="0" bIns="0" rtlCol="0" anchor="t">
            <a:noAutofit/>
          </a:bodyPr>
          <a:p>
            <a:pPr marL="342900" indent="-342900" algn="just">
              <a:lnSpc>
                <a:spcPct val="180000"/>
              </a:lnSpc>
              <a:buFont typeface="Wingdings" panose="05000000000000000000" pitchFamily="2" charset="2"/>
              <a:buChar char="u"/>
            </a:pPr>
            <a:r>
              <a:rPr lang="en-US" altLang="zh-CN" sz="2400" dirty="0">
                <a:latin typeface="微软雅黑" panose="020B0503020204020204" charset="-122"/>
                <a:ea typeface="微软雅黑" panose="020B0503020204020204" charset="-122"/>
                <a:sym typeface="+mn-ea"/>
              </a:rPr>
              <a:t>6.</a:t>
            </a:r>
            <a:r>
              <a:rPr sz="2400" dirty="0">
                <a:latin typeface="微软雅黑" panose="020B0503020204020204" charset="-122"/>
                <a:ea typeface="微软雅黑" panose="020B0503020204020204" charset="-122"/>
                <a:sym typeface="+mn-ea"/>
              </a:rPr>
              <a:t>《财政部关于印发〈项目支出绩效评价管理办法〉的通知》（财预〔2020〕10号）</a:t>
            </a:r>
            <a:endParaRPr sz="2400" dirty="0">
              <a:latin typeface="微软雅黑" panose="020B0503020204020204" charset="-122"/>
              <a:ea typeface="微软雅黑" panose="020B0503020204020204" charset="-122"/>
              <a:sym typeface="+mn-ea"/>
            </a:endParaRPr>
          </a:p>
          <a:p>
            <a:pPr marL="342900" indent="-342900" algn="just">
              <a:lnSpc>
                <a:spcPct val="180000"/>
              </a:lnSpc>
              <a:buFont typeface="Wingdings" panose="05000000000000000000" pitchFamily="2" charset="2"/>
              <a:buChar char="u"/>
            </a:pPr>
            <a:r>
              <a:rPr lang="en-US" altLang="zh-CN" sz="2400" dirty="0">
                <a:latin typeface="微软雅黑" panose="020B0503020204020204" charset="-122"/>
                <a:ea typeface="微软雅黑" panose="020B0503020204020204" charset="-122"/>
                <a:sym typeface="+mn-ea"/>
              </a:rPr>
              <a:t>7.</a:t>
            </a:r>
            <a:r>
              <a:rPr sz="2400" dirty="0">
                <a:latin typeface="微软雅黑" panose="020B0503020204020204" charset="-122"/>
                <a:ea typeface="微软雅黑" panose="020B0503020204020204" charset="-122"/>
                <a:sym typeface="+mn-ea"/>
              </a:rPr>
              <a:t>《财政部关于印发〈第三方机构预算绩效评价业务监督管理暂行办法〉的通知》（财监〔2021〕4号）</a:t>
            </a:r>
            <a:endParaRPr sz="2400" dirty="0">
              <a:latin typeface="微软雅黑" panose="020B0503020204020204" charset="-122"/>
              <a:ea typeface="微软雅黑" panose="020B0503020204020204" charset="-122"/>
              <a:sym typeface="+mn-ea"/>
            </a:endParaRPr>
          </a:p>
          <a:p>
            <a:pPr marL="342900" indent="-342900" algn="just">
              <a:lnSpc>
                <a:spcPct val="180000"/>
              </a:lnSpc>
              <a:buFont typeface="Wingdings" panose="05000000000000000000" pitchFamily="2" charset="2"/>
              <a:buChar char="u"/>
            </a:pPr>
            <a:r>
              <a:rPr lang="en-US" altLang="zh-CN" sz="2400" dirty="0">
                <a:latin typeface="微软雅黑" panose="020B0503020204020204" charset="-122"/>
                <a:ea typeface="微软雅黑" panose="020B0503020204020204" charset="-122"/>
                <a:sym typeface="+mn-ea"/>
              </a:rPr>
              <a:t>8.</a:t>
            </a:r>
            <a:r>
              <a:rPr lang="zh-CN" altLang="en-US" sz="2400" dirty="0">
                <a:latin typeface="微软雅黑" panose="020B0503020204020204" charset="-122"/>
                <a:ea typeface="微软雅黑" panose="020B0503020204020204" charset="-122"/>
                <a:sym typeface="+mn-ea"/>
              </a:rPr>
              <a:t>《财政部关于委托第三方机构参与预算绩效管理的指导意见》（财预〔2021〕6号）</a:t>
            </a:r>
            <a:endParaRPr lang="zh-CN" altLang="en-US" sz="2400" dirty="0">
              <a:latin typeface="微软雅黑" panose="020B0503020204020204" charset="-122"/>
              <a:ea typeface="微软雅黑" panose="020B0503020204020204" charset="-122"/>
              <a:sym typeface="+mn-ea"/>
            </a:endParaRPr>
          </a:p>
          <a:p>
            <a:pPr marL="342900" indent="-342900" algn="just">
              <a:lnSpc>
                <a:spcPct val="180000"/>
              </a:lnSpc>
              <a:buFont typeface="Wingdings" panose="05000000000000000000" pitchFamily="2" charset="2"/>
              <a:buChar char="u"/>
            </a:pPr>
            <a:r>
              <a:rPr lang="en-US" altLang="zh-CN" sz="2400" dirty="0">
                <a:latin typeface="微软雅黑" panose="020B0503020204020204" charset="-122"/>
                <a:ea typeface="微软雅黑" panose="020B0503020204020204" charset="-122"/>
                <a:sym typeface="+mn-ea"/>
              </a:rPr>
              <a:t>9.《中共甘肃省委 甘肃省人民政府关于全面实施预算绩效管理的实施意见》（甘发〔2018〕32号）</a:t>
            </a:r>
            <a:endParaRPr lang="en-US" altLang="zh-CN" sz="2400" dirty="0">
              <a:latin typeface="微软雅黑" panose="020B0503020204020204" charset="-122"/>
              <a:ea typeface="微软雅黑" panose="020B0503020204020204" charset="-122"/>
              <a:sym typeface="+mn-ea"/>
            </a:endParaRPr>
          </a:p>
          <a:p>
            <a:pPr marL="342900" indent="-342900" algn="just">
              <a:lnSpc>
                <a:spcPct val="180000"/>
              </a:lnSpc>
              <a:buFont typeface="Wingdings" panose="05000000000000000000" pitchFamily="2" charset="2"/>
              <a:buChar char="u"/>
            </a:pPr>
            <a:endParaRPr lang="en-US" altLang="zh-CN" sz="2400" dirty="0">
              <a:latin typeface="微软雅黑" panose="020B0503020204020204" charset="-122"/>
              <a:ea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30" name="文本框 29"/>
          <p:cNvSpPr txBox="1"/>
          <p:nvPr/>
        </p:nvSpPr>
        <p:spPr>
          <a:xfrm>
            <a:off x="1586865" y="1549400"/>
            <a:ext cx="9076055" cy="4618990"/>
          </a:xfrm>
          <a:prstGeom prst="rect">
            <a:avLst/>
          </a:prstGeom>
          <a:noFill/>
        </p:spPr>
        <p:txBody>
          <a:bodyPr wrap="square" rtlCol="0">
            <a:noAutofit/>
          </a:bodyPr>
          <a:lstStyle/>
          <a:p>
            <a:pPr indent="619760" fontAlgn="auto">
              <a:lnSpc>
                <a:spcPct val="150000"/>
              </a:lnSpc>
              <a:spcAft>
                <a:spcPts val="1000"/>
              </a:spcAft>
              <a:extLst>
                <a:ext uri="{35155182-B16C-46BC-9424-99874614C6A1}">
                  <wpsdc:indentchars xmlns:wpsdc="http://www.wps.cn/officeDocument/2017/drawingmlCustomData" val="200" checksum="1861239026"/>
                </a:ext>
              </a:extLst>
            </a:pPr>
            <a:endParaRPr lang="zh-CN" altLang="en-US" sz="2400" kern="100" spc="40" dirty="0">
              <a:solidFill>
                <a:schemeClr val="tx1"/>
              </a:solidFill>
              <a:latin typeface="宋体" panose="02010600030101010101" pitchFamily="2" charset="-122"/>
            </a:endParaRPr>
          </a:p>
        </p:txBody>
      </p:sp>
      <p:sp>
        <p:nvSpPr>
          <p:cNvPr id="4" name="文本框 3"/>
          <p:cNvSpPr txBox="1"/>
          <p:nvPr/>
        </p:nvSpPr>
        <p:spPr>
          <a:xfrm>
            <a:off x="997585" y="1084580"/>
            <a:ext cx="10473690" cy="4787900"/>
          </a:xfrm>
          <a:prstGeom prst="rect">
            <a:avLst/>
          </a:prstGeom>
          <a:noFill/>
        </p:spPr>
        <p:txBody>
          <a:bodyPr wrap="square" lIns="0" tIns="0" rIns="0" bIns="0" rtlCol="0" anchor="t">
            <a:noAutofit/>
          </a:bodyPr>
          <a:p>
            <a:pPr marL="342900" indent="-342900" algn="just">
              <a:lnSpc>
                <a:spcPct val="180000"/>
              </a:lnSpc>
              <a:buFont typeface="Wingdings" panose="05000000000000000000" pitchFamily="2" charset="2"/>
              <a:buChar char="u"/>
            </a:pPr>
            <a:r>
              <a:rPr lang="en-US" altLang="zh-CN" sz="2400" dirty="0">
                <a:latin typeface="微软雅黑" panose="020B0503020204020204" charset="-122"/>
                <a:ea typeface="微软雅黑" panose="020B0503020204020204" charset="-122"/>
                <a:sym typeface="+mn-ea"/>
              </a:rPr>
              <a:t>10.</a:t>
            </a:r>
            <a:r>
              <a:rPr sz="2400" dirty="0">
                <a:latin typeface="微软雅黑" panose="020B0503020204020204" charset="-122"/>
                <a:ea typeface="微软雅黑" panose="020B0503020204020204" charset="-122"/>
                <a:sym typeface="+mn-ea"/>
              </a:rPr>
              <a:t>《天水市人民政府关于进一步全面推进预算绩效管理的意见》（天政发〔2018〕120号）</a:t>
            </a:r>
            <a:endParaRPr sz="2400" dirty="0">
              <a:latin typeface="微软雅黑" panose="020B0503020204020204" charset="-122"/>
              <a:ea typeface="微软雅黑" panose="020B0503020204020204" charset="-122"/>
              <a:sym typeface="+mn-ea"/>
            </a:endParaRPr>
          </a:p>
          <a:p>
            <a:pPr marL="342900" indent="-342900" algn="just">
              <a:lnSpc>
                <a:spcPct val="180000"/>
              </a:lnSpc>
              <a:buFont typeface="Wingdings" panose="05000000000000000000" pitchFamily="2" charset="2"/>
              <a:buChar char="u"/>
            </a:pPr>
            <a:r>
              <a:rPr lang="en-US" altLang="zh-CN" sz="2400" dirty="0">
                <a:latin typeface="微软雅黑" panose="020B0503020204020204" charset="-122"/>
                <a:ea typeface="微软雅黑" panose="020B0503020204020204" charset="-122"/>
                <a:sym typeface="+mn-ea"/>
              </a:rPr>
              <a:t>11.</a:t>
            </a:r>
            <a:r>
              <a:rPr sz="2400" dirty="0">
                <a:latin typeface="微软雅黑" panose="020B0503020204020204" charset="-122"/>
                <a:ea typeface="微软雅黑" panose="020B0503020204020204" charset="-122"/>
                <a:sym typeface="+mn-ea"/>
              </a:rPr>
              <a:t>《天水市财政局关于印发〈天水市财政局预算绩效管理工作规程〉的通知》（天财绩〔2023〕41号）</a:t>
            </a:r>
            <a:endParaRPr sz="2400" dirty="0">
              <a:latin typeface="微软雅黑" panose="020B0503020204020204" charset="-122"/>
              <a:ea typeface="微软雅黑" panose="020B0503020204020204" charset="-122"/>
              <a:sym typeface="+mn-ea"/>
            </a:endParaRPr>
          </a:p>
          <a:p>
            <a:pPr marL="342900" indent="-342900" algn="just">
              <a:lnSpc>
                <a:spcPct val="180000"/>
              </a:lnSpc>
              <a:buFont typeface="Wingdings" panose="05000000000000000000" pitchFamily="2" charset="2"/>
              <a:buChar char="u"/>
            </a:pPr>
            <a:r>
              <a:rPr lang="en-US" altLang="zh-CN" sz="2400" dirty="0">
                <a:latin typeface="微软雅黑" panose="020B0503020204020204" charset="-122"/>
                <a:ea typeface="微软雅黑" panose="020B0503020204020204" charset="-122"/>
                <a:sym typeface="+mn-ea"/>
              </a:rPr>
              <a:t>12.</a:t>
            </a:r>
            <a:r>
              <a:rPr sz="2400" dirty="0">
                <a:latin typeface="微软雅黑" panose="020B0503020204020204" charset="-122"/>
                <a:ea typeface="微软雅黑" panose="020B0503020204020204" charset="-122"/>
                <a:sym typeface="+mn-ea"/>
              </a:rPr>
              <a:t>《基础设施和公用事业特许经营管理办法》</a:t>
            </a:r>
            <a:endParaRPr sz="2400" dirty="0">
              <a:latin typeface="微软雅黑" panose="020B0503020204020204" charset="-122"/>
              <a:ea typeface="微软雅黑" panose="020B0503020204020204" charset="-122"/>
              <a:sym typeface="+mn-ea"/>
            </a:endParaRPr>
          </a:p>
          <a:p>
            <a:pPr marL="342900" indent="-342900" algn="just">
              <a:lnSpc>
                <a:spcPct val="180000"/>
              </a:lnSpc>
              <a:buFont typeface="Wingdings" panose="05000000000000000000" pitchFamily="2" charset="2"/>
              <a:buChar char="u"/>
            </a:pPr>
            <a:r>
              <a:rPr lang="en-US" altLang="zh-CN" sz="2400" dirty="0">
                <a:latin typeface="微软雅黑" panose="020B0503020204020204" charset="-122"/>
                <a:ea typeface="微软雅黑" panose="020B0503020204020204" charset="-122"/>
                <a:sym typeface="+mn-ea"/>
              </a:rPr>
              <a:t>13.</a:t>
            </a:r>
            <a:r>
              <a:rPr lang="zh-CN" altLang="en-US" sz="2400" dirty="0">
                <a:latin typeface="微软雅黑" panose="020B0503020204020204" charset="-122"/>
                <a:ea typeface="微软雅黑" panose="020B0503020204020204" charset="-122"/>
                <a:sym typeface="+mn-ea"/>
              </a:rPr>
              <a:t>《天水市全域无垃圾项目一期特许经营实施方案》</a:t>
            </a:r>
            <a:endParaRPr lang="zh-CN" altLang="en-US" sz="2400" dirty="0">
              <a:latin typeface="微软雅黑" panose="020B0503020204020204" charset="-122"/>
              <a:ea typeface="微软雅黑" panose="020B0503020204020204" charset="-122"/>
              <a:sym typeface="+mn-ea"/>
            </a:endParaRPr>
          </a:p>
          <a:p>
            <a:pPr marL="342900" indent="-342900" algn="just">
              <a:lnSpc>
                <a:spcPct val="180000"/>
              </a:lnSpc>
              <a:buFont typeface="Wingdings" panose="05000000000000000000" pitchFamily="2" charset="2"/>
              <a:buChar char="u"/>
            </a:pPr>
            <a:r>
              <a:rPr lang="en-US" altLang="zh-CN" sz="2400" dirty="0">
                <a:latin typeface="微软雅黑" panose="020B0503020204020204" charset="-122"/>
                <a:ea typeface="微软雅黑" panose="020B0503020204020204" charset="-122"/>
                <a:sym typeface="+mn-ea"/>
              </a:rPr>
              <a:t>14.《天水市全域无垃圾项目一期特许经营协议》</a:t>
            </a:r>
            <a:endParaRPr lang="en-US" altLang="zh-CN" sz="2400" dirty="0">
              <a:latin typeface="微软雅黑" panose="020B0503020204020204" charset="-122"/>
              <a:ea typeface="微软雅黑" panose="020B0503020204020204" charset="-122"/>
              <a:sym typeface="+mn-ea"/>
            </a:endParaRPr>
          </a:p>
          <a:p>
            <a:pPr marL="342900" indent="-342900" algn="just">
              <a:lnSpc>
                <a:spcPct val="180000"/>
              </a:lnSpc>
              <a:buFont typeface="Wingdings" panose="05000000000000000000" pitchFamily="2" charset="2"/>
              <a:buChar char="u"/>
            </a:pPr>
            <a:endParaRPr lang="en-US" altLang="zh-CN" sz="2400" dirty="0">
              <a:latin typeface="微软雅黑" panose="020B0503020204020204" charset="-122"/>
              <a:ea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30" name="文本框 29"/>
          <p:cNvSpPr txBox="1"/>
          <p:nvPr/>
        </p:nvSpPr>
        <p:spPr>
          <a:xfrm>
            <a:off x="1586865" y="1549400"/>
            <a:ext cx="9076055" cy="4618990"/>
          </a:xfrm>
          <a:prstGeom prst="rect">
            <a:avLst/>
          </a:prstGeom>
          <a:noFill/>
        </p:spPr>
        <p:txBody>
          <a:bodyPr wrap="square" rtlCol="0">
            <a:noAutofit/>
          </a:bodyPr>
          <a:lstStyle/>
          <a:p>
            <a:pPr indent="619760" fontAlgn="auto">
              <a:lnSpc>
                <a:spcPct val="150000"/>
              </a:lnSpc>
              <a:spcAft>
                <a:spcPts val="1000"/>
              </a:spcAft>
              <a:extLst>
                <a:ext uri="{35155182-B16C-46BC-9424-99874614C6A1}">
                  <wpsdc:indentchars xmlns:wpsdc="http://www.wps.cn/officeDocument/2017/drawingmlCustomData" val="200" checksum="1861239026"/>
                </a:ext>
              </a:extLst>
            </a:pPr>
            <a:endParaRPr lang="zh-CN" altLang="en-US" sz="2400" kern="100" spc="40" dirty="0">
              <a:solidFill>
                <a:schemeClr val="tx1"/>
              </a:solidFill>
              <a:latin typeface="宋体" panose="02010600030101010101" pitchFamily="2" charset="-122"/>
            </a:endParaRPr>
          </a:p>
        </p:txBody>
      </p:sp>
      <p:sp>
        <p:nvSpPr>
          <p:cNvPr id="4" name="文本框 3"/>
          <p:cNvSpPr txBox="1"/>
          <p:nvPr/>
        </p:nvSpPr>
        <p:spPr>
          <a:xfrm>
            <a:off x="997585" y="525145"/>
            <a:ext cx="10473690" cy="5642610"/>
          </a:xfrm>
          <a:prstGeom prst="rect">
            <a:avLst/>
          </a:prstGeom>
          <a:noFill/>
        </p:spPr>
        <p:txBody>
          <a:bodyPr wrap="square" lIns="0" tIns="0" rIns="0" bIns="0" rtlCol="0" anchor="t">
            <a:noAutofit/>
          </a:bodyPr>
          <a:p>
            <a:pPr marL="342900" indent="-342900" algn="just">
              <a:lnSpc>
                <a:spcPct val="180000"/>
              </a:lnSpc>
              <a:buFont typeface="Wingdings" panose="05000000000000000000" pitchFamily="2" charset="2"/>
              <a:buChar char="u"/>
            </a:pPr>
            <a:r>
              <a:rPr lang="en-US" altLang="zh-CN" sz="2400" dirty="0">
                <a:latin typeface="微软雅黑" panose="020B0503020204020204" charset="-122"/>
                <a:ea typeface="微软雅黑" panose="020B0503020204020204" charset="-122"/>
                <a:sym typeface="+mn-ea"/>
              </a:rPr>
              <a:t>15.</a:t>
            </a:r>
            <a:r>
              <a:rPr lang="en-US" altLang="zh-CN" sz="2400" dirty="0">
                <a:latin typeface="微软雅黑" panose="020B0503020204020204" charset="-122"/>
                <a:ea typeface="微软雅黑" panose="020B0503020204020204" charset="-122"/>
                <a:sym typeface="+mn-ea"/>
              </a:rPr>
              <a:t>项目相关文件资料，如：项目决策资料、项目绩效目标表、资金下达文件、财务和会计资料、财务管理制度、项目管理制度、监督检查台账、采购文件、合同、绩效目标申报表、绩效运行监控表、绩效运行监控报告、绩效自评表和自评报告、工作总结等</a:t>
            </a:r>
            <a:endParaRPr lang="en-US" altLang="zh-CN" sz="2400" dirty="0">
              <a:latin typeface="微软雅黑" panose="020B0503020204020204" charset="-122"/>
              <a:ea typeface="微软雅黑" panose="020B0503020204020204" charset="-122"/>
              <a:sym typeface="+mn-ea"/>
            </a:endParaRPr>
          </a:p>
          <a:p>
            <a:pPr marL="342900" indent="-342900" algn="just">
              <a:lnSpc>
                <a:spcPct val="180000"/>
              </a:lnSpc>
              <a:buFont typeface="Wingdings" panose="05000000000000000000" pitchFamily="2" charset="2"/>
              <a:buChar char="u"/>
            </a:pPr>
            <a:endParaRPr lang="zh-CN" altLang="en-US" sz="2400" dirty="0">
              <a:latin typeface="微软雅黑" panose="020B0503020204020204" charset="-122"/>
              <a:ea typeface="微软雅黑" panose="020B0503020204020204" charset="-122"/>
              <a:sym typeface="+mn-ea"/>
            </a:endParaRPr>
          </a:p>
          <a:p>
            <a:pPr marL="342900" indent="-342900" algn="just">
              <a:lnSpc>
                <a:spcPct val="180000"/>
              </a:lnSpc>
              <a:buFont typeface="Wingdings" panose="05000000000000000000" pitchFamily="2" charset="2"/>
              <a:buChar char="u"/>
            </a:pPr>
            <a:endParaRPr lang="zh-CN" altLang="en-US" sz="2400" b="1" dirty="0" smtClean="0">
              <a:solidFill>
                <a:schemeClr val="accent6"/>
              </a:solidFill>
              <a:latin typeface="微软雅黑" panose="020B0503020204020204" charset="-122"/>
              <a:ea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2" name="文本框 1"/>
          <p:cNvSpPr txBox="1"/>
          <p:nvPr>
            <p:custDataLst>
              <p:tags r:id="rId7"/>
            </p:custDataLst>
          </p:nvPr>
        </p:nvSpPr>
        <p:spPr>
          <a:xfrm>
            <a:off x="1072515" y="635635"/>
            <a:ext cx="6363970" cy="768350"/>
          </a:xfrm>
          <a:prstGeom prst="rect">
            <a:avLst/>
          </a:prstGeom>
        </p:spPr>
        <p:txBody>
          <a:bodyPr vert="horz" wrap="square" lIns="101600" tIns="38100" rIns="76200" bIns="38100" rtlCol="0" anchor="ctr" anchorCtr="0">
            <a:no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algn="l"/>
            <a:r>
              <a:rPr lang="zh-CN" altLang="en-US" sz="3000">
                <a:solidFill>
                  <a:schemeClr val="accent3"/>
                </a:solidFill>
                <a:latin typeface="Arial" panose="020B0604020202020204" pitchFamily="34" charset="0"/>
              </a:rPr>
              <a:t>四、指标体系</a:t>
            </a:r>
            <a:endParaRPr lang="zh-CN" altLang="en-US" sz="3000">
              <a:solidFill>
                <a:schemeClr val="accent3"/>
              </a:solidFill>
              <a:latin typeface="Arial" panose="020B0604020202020204" pitchFamily="34" charset="0"/>
            </a:endParaRPr>
          </a:p>
        </p:txBody>
      </p:sp>
      <p:sp>
        <p:nvSpPr>
          <p:cNvPr id="4" name="文本框 3"/>
          <p:cNvSpPr txBox="1"/>
          <p:nvPr/>
        </p:nvSpPr>
        <p:spPr>
          <a:xfrm>
            <a:off x="720725" y="1403985"/>
            <a:ext cx="10751820" cy="4625340"/>
          </a:xfrm>
          <a:prstGeom prst="rect">
            <a:avLst/>
          </a:prstGeom>
          <a:noFill/>
        </p:spPr>
        <p:txBody>
          <a:bodyPr wrap="square" lIns="0" tIns="0" rIns="0" bIns="0" rtlCol="0" anchor="t">
            <a:noAutofit/>
          </a:bodyPr>
          <a:p>
            <a:pPr indent="457200" fontAlgn="auto">
              <a:lnSpc>
                <a:spcPct val="150000"/>
              </a:lnSpc>
              <a:spcAft>
                <a:spcPts val="0"/>
              </a:spcAft>
            </a:pPr>
            <a:r>
              <a:rPr lang="zh-CN" altLang="en-US" sz="2400" b="1" kern="100" spc="40" dirty="0">
                <a:latin typeface="宋体" panose="02010600030101010101" pitchFamily="2" charset="-122"/>
                <a:sym typeface="+mn-ea"/>
              </a:rPr>
              <a:t>1.决策。（18分）</a:t>
            </a:r>
            <a:endParaRPr lang="zh-CN" altLang="en-US" sz="2400" b="1" kern="100" spc="40" dirty="0">
              <a:latin typeface="宋体" panose="02010600030101010101" pitchFamily="2" charset="-122"/>
              <a:sym typeface="+mn-ea"/>
            </a:endParaRPr>
          </a:p>
          <a:p>
            <a:pPr indent="457200" fontAlgn="auto">
              <a:lnSpc>
                <a:spcPct val="150000"/>
              </a:lnSpc>
              <a:spcAft>
                <a:spcPts val="0"/>
              </a:spcAft>
            </a:pPr>
            <a:r>
              <a:rPr lang="zh-CN" altLang="en-US" sz="2400" kern="100" spc="40" dirty="0">
                <a:latin typeface="宋体" panose="02010600030101010101" pitchFamily="2" charset="-122"/>
                <a:sym typeface="+mn-ea"/>
              </a:rPr>
              <a:t>从项目决策、绩效目标、价格测算三个方面进行评价分析。主要考核决策依据充分性、实施方案完备性、可行性评估科学性、绩效目标合理性、绩效指标明确性、价格测算综合情况等方面。</a:t>
            </a:r>
            <a:endParaRPr lang="zh-CN" altLang="en-US" sz="2400" kern="100" spc="40" dirty="0">
              <a:latin typeface="宋体" panose="02010600030101010101" pitchFamily="2" charset="-122"/>
              <a:sym typeface="+mn-ea"/>
            </a:endParaRPr>
          </a:p>
          <a:p>
            <a:pPr indent="457200" fontAlgn="auto">
              <a:lnSpc>
                <a:spcPct val="150000"/>
              </a:lnSpc>
              <a:spcAft>
                <a:spcPts val="0"/>
              </a:spcAft>
            </a:pPr>
            <a:r>
              <a:rPr lang="zh-CN" altLang="en-US" sz="2400" b="1" kern="100" spc="40" dirty="0">
                <a:latin typeface="宋体" panose="02010600030101010101" pitchFamily="2" charset="-122"/>
                <a:sym typeface="+mn-ea"/>
              </a:rPr>
              <a:t>2.过程。（</a:t>
            </a:r>
            <a:r>
              <a:rPr lang="en-US" altLang="zh-CN" sz="2400" b="1" kern="100" spc="40" dirty="0">
                <a:latin typeface="宋体" panose="02010600030101010101" pitchFamily="2" charset="-122"/>
                <a:sym typeface="+mn-ea"/>
              </a:rPr>
              <a:t>21</a:t>
            </a:r>
            <a:r>
              <a:rPr lang="zh-CN" altLang="en-US" sz="2400" b="1" kern="100" spc="40" dirty="0">
                <a:latin typeface="宋体" panose="02010600030101010101" pitchFamily="2" charset="-122"/>
                <a:sym typeface="+mn-ea"/>
              </a:rPr>
              <a:t>分）</a:t>
            </a:r>
            <a:endParaRPr lang="zh-CN" altLang="en-US" sz="2400" b="1" kern="100" spc="40" dirty="0">
              <a:latin typeface="宋体" panose="02010600030101010101" pitchFamily="2" charset="-122"/>
              <a:sym typeface="+mn-ea"/>
            </a:endParaRPr>
          </a:p>
          <a:p>
            <a:pPr indent="457200" fontAlgn="auto">
              <a:lnSpc>
                <a:spcPct val="150000"/>
              </a:lnSpc>
              <a:spcAft>
                <a:spcPts val="0"/>
              </a:spcAft>
            </a:pPr>
            <a:r>
              <a:rPr lang="zh-CN" altLang="en-US" sz="2400" kern="100" spc="40" dirty="0">
                <a:latin typeface="宋体" panose="02010600030101010101" pitchFamily="2" charset="-122"/>
                <a:sym typeface="+mn-ea"/>
              </a:rPr>
              <a:t>从资金管理、项目管理、绩效管理三个方面进行评价分析，主要考核资金付费流程规范性、资金使用合规性、财务管理规范性、管理制度健全性、服务承接主体合规性、台账管理规范性、合同管理规范性、监管考核有效性、信息公开、档案管理完备性、绩效运行监控、绩效评价等方面。</a:t>
            </a:r>
            <a:endParaRPr lang="zh-CN" altLang="en-US" sz="2400" kern="100" spc="40" dirty="0">
              <a:latin typeface="宋体" panose="02010600030101010101" pitchFamily="2" charset="-122"/>
              <a:sym typeface="+mn-ea"/>
            </a:endParaRPr>
          </a:p>
          <a:p>
            <a:pPr indent="457200" fontAlgn="auto">
              <a:lnSpc>
                <a:spcPct val="150000"/>
              </a:lnSpc>
              <a:spcAft>
                <a:spcPts val="0"/>
              </a:spcAft>
            </a:pPr>
            <a:endParaRPr lang="zh-CN" altLang="en-US" sz="2400" kern="100" spc="40" dirty="0">
              <a:latin typeface="宋体" panose="02010600030101010101" pitchFamily="2"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4" name="文本框 3"/>
          <p:cNvSpPr txBox="1"/>
          <p:nvPr/>
        </p:nvSpPr>
        <p:spPr>
          <a:xfrm>
            <a:off x="720725" y="777240"/>
            <a:ext cx="10751820" cy="5252085"/>
          </a:xfrm>
          <a:prstGeom prst="rect">
            <a:avLst/>
          </a:prstGeom>
          <a:noFill/>
        </p:spPr>
        <p:txBody>
          <a:bodyPr wrap="square" lIns="0" tIns="0" rIns="0" bIns="0" rtlCol="0" anchor="t">
            <a:noAutofit/>
          </a:bodyPr>
          <a:p>
            <a:pPr indent="457200" fontAlgn="auto">
              <a:lnSpc>
                <a:spcPct val="150000"/>
              </a:lnSpc>
              <a:spcAft>
                <a:spcPts val="0"/>
              </a:spcAft>
            </a:pPr>
            <a:r>
              <a:rPr lang="zh-CN" altLang="en-US" sz="2400" b="1" kern="100" spc="40" dirty="0">
                <a:latin typeface="宋体" panose="02010600030101010101" pitchFamily="2" charset="-122"/>
                <a:sym typeface="+mn-ea"/>
              </a:rPr>
              <a:t>3.产出。（33分）</a:t>
            </a:r>
            <a:endParaRPr lang="zh-CN" altLang="en-US" sz="2400" b="1" kern="100" spc="40" dirty="0">
              <a:latin typeface="宋体" panose="02010600030101010101" pitchFamily="2" charset="-122"/>
              <a:sym typeface="+mn-ea"/>
            </a:endParaRPr>
          </a:p>
          <a:p>
            <a:pPr indent="457200" fontAlgn="auto">
              <a:lnSpc>
                <a:spcPct val="150000"/>
              </a:lnSpc>
              <a:spcAft>
                <a:spcPts val="0"/>
              </a:spcAft>
            </a:pPr>
            <a:r>
              <a:rPr lang="zh-CN" altLang="en-US" sz="2400" kern="100" spc="40" dirty="0">
                <a:latin typeface="宋体" panose="02010600030101010101" pitchFamily="2" charset="-122"/>
                <a:sym typeface="+mn-ea"/>
              </a:rPr>
              <a:t>从产出数量、产出质量、产出时效和产出成本四个方面进行绩效分析，主要考核综合清扫保洁完成数量、垃圾收集转运完成数量、公厕运维数量、年填埋垃圾完成情况、综合清扫保洁完成质量、垃圾收运完成质量、公厕运维质量合格情况、年填埋垃圾占比、委托业务完成及时性、监管考核工作完成及时性、成本节约率等方面。</a:t>
            </a:r>
            <a:endParaRPr lang="zh-CN" altLang="en-US" sz="2400" kern="100" spc="40" dirty="0">
              <a:latin typeface="宋体" panose="02010600030101010101" pitchFamily="2" charset="-122"/>
              <a:sym typeface="+mn-ea"/>
            </a:endParaRPr>
          </a:p>
          <a:p>
            <a:pPr indent="457200" fontAlgn="auto">
              <a:lnSpc>
                <a:spcPct val="150000"/>
              </a:lnSpc>
              <a:spcAft>
                <a:spcPts val="0"/>
              </a:spcAft>
            </a:pPr>
            <a:r>
              <a:rPr lang="zh-CN" altLang="en-US" sz="2400" b="1" kern="100" spc="40" dirty="0">
                <a:latin typeface="宋体" panose="02010600030101010101" pitchFamily="2" charset="-122"/>
                <a:sym typeface="+mn-ea"/>
              </a:rPr>
              <a:t>4.效益。（28分）</a:t>
            </a:r>
            <a:endParaRPr lang="zh-CN" altLang="en-US" sz="2400" b="1" kern="100" spc="40" dirty="0">
              <a:latin typeface="宋体" panose="02010600030101010101" pitchFamily="2" charset="-122"/>
              <a:sym typeface="+mn-ea"/>
            </a:endParaRPr>
          </a:p>
          <a:p>
            <a:pPr indent="457200" fontAlgn="auto">
              <a:lnSpc>
                <a:spcPct val="150000"/>
              </a:lnSpc>
              <a:spcAft>
                <a:spcPts val="0"/>
              </a:spcAft>
            </a:pPr>
            <a:r>
              <a:rPr lang="zh-CN" altLang="en-US" sz="2400" kern="100" spc="40" dirty="0">
                <a:latin typeface="宋体" panose="02010600030101010101" pitchFamily="2" charset="-122"/>
                <a:sym typeface="+mn-ea"/>
              </a:rPr>
              <a:t>从社会效益、生态效益、可持续影响、满意度四个方面进行评价分析，主要考核生活垃圾无害化处理率、信访投诉事项办结率、改善人居环境、增加低收入人员收入、提升城市环境质量、社会群众及工作人员满意度等方面。</a:t>
            </a:r>
            <a:endParaRPr lang="zh-CN" altLang="en-US" sz="2400" kern="100" spc="40" dirty="0">
              <a:latin typeface="宋体" panose="02010600030101010101" pitchFamily="2"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4" name="文本框 3"/>
          <p:cNvSpPr txBox="1"/>
          <p:nvPr/>
        </p:nvSpPr>
        <p:spPr>
          <a:xfrm>
            <a:off x="720725" y="777240"/>
            <a:ext cx="10751820" cy="5252085"/>
          </a:xfrm>
          <a:prstGeom prst="rect">
            <a:avLst/>
          </a:prstGeom>
          <a:noFill/>
        </p:spPr>
        <p:txBody>
          <a:bodyPr wrap="square" lIns="0" tIns="0" rIns="0" bIns="0" rtlCol="0" anchor="t">
            <a:noAutofit/>
          </a:bodyPr>
          <a:p>
            <a:pPr indent="457200" fontAlgn="auto">
              <a:lnSpc>
                <a:spcPct val="150000"/>
              </a:lnSpc>
              <a:spcAft>
                <a:spcPts val="0"/>
              </a:spcAft>
            </a:pPr>
            <a:endParaRPr lang="zh-CN" altLang="en-US" sz="2000" kern="100" spc="40" dirty="0">
              <a:latin typeface="宋体" panose="02010600030101010101" pitchFamily="2" charset="-122"/>
              <a:sym typeface="+mn-ea"/>
            </a:endParaRPr>
          </a:p>
        </p:txBody>
      </p:sp>
      <p:pic>
        <p:nvPicPr>
          <p:cNvPr id="2" name="图片 1"/>
          <p:cNvPicPr/>
          <p:nvPr/>
        </p:nvPicPr>
        <p:blipFill>
          <a:blip r:embed="rId7"/>
          <a:stretch>
            <a:fillRect/>
          </a:stretch>
        </p:blipFill>
        <p:spPr>
          <a:xfrm>
            <a:off x="981075" y="566738"/>
            <a:ext cx="10229850" cy="572452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p:nvPr/>
        </p:nvPicPr>
        <p:blipFill>
          <a:blip r:embed="rId1"/>
          <a:stretch>
            <a:fillRect/>
          </a:stretch>
        </p:blipFill>
        <p:spPr>
          <a:xfrm>
            <a:off x="976630" y="395605"/>
            <a:ext cx="10239375" cy="607758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p:nvPr/>
        </p:nvPicPr>
        <p:blipFill>
          <a:blip r:embed="rId1"/>
          <a:stretch>
            <a:fillRect/>
          </a:stretch>
        </p:blipFill>
        <p:spPr>
          <a:xfrm>
            <a:off x="967105" y="302895"/>
            <a:ext cx="10258425" cy="625348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p:nvPr/>
        </p:nvPicPr>
        <p:blipFill>
          <a:blip r:embed="rId1"/>
          <a:stretch>
            <a:fillRect/>
          </a:stretch>
        </p:blipFill>
        <p:spPr>
          <a:xfrm>
            <a:off x="986155" y="326390"/>
            <a:ext cx="10220325" cy="625348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p:nvPr/>
        </p:nvPicPr>
        <p:blipFill>
          <a:blip r:embed="rId1"/>
          <a:stretch>
            <a:fillRect/>
          </a:stretch>
        </p:blipFill>
        <p:spPr>
          <a:xfrm>
            <a:off x="986155" y="318135"/>
            <a:ext cx="10220325" cy="620331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4946571" y="2276875"/>
            <a:ext cx="3881120" cy="2062480"/>
          </a:xfrm>
          <a:prstGeom prst="rect">
            <a:avLst/>
          </a:prstGeom>
          <a:noFill/>
        </p:spPr>
        <p:txBody>
          <a:bodyPr wrap="none" rtlCol="0">
            <a:spAutoFit/>
          </a:bodyPr>
          <a:lstStyle/>
          <a:p>
            <a:pPr marL="0" lvl="1">
              <a:lnSpc>
                <a:spcPct val="150000"/>
              </a:lnSpc>
            </a:pPr>
            <a:r>
              <a:rPr lang="zh-CN" altLang="en-US" sz="1865" b="1" dirty="0">
                <a:solidFill>
                  <a:srgbClr val="080808"/>
                </a:solidFill>
                <a:latin typeface="+mj-ea"/>
                <a:ea typeface="+mj-ea"/>
              </a:rPr>
              <a:t> </a:t>
            </a:r>
            <a:r>
              <a:rPr lang="zh-CN" altLang="en-US" sz="3735" b="1" dirty="0">
                <a:solidFill>
                  <a:srgbClr val="080808"/>
                </a:solidFill>
                <a:latin typeface="+mj-ea"/>
                <a:ea typeface="+mj-ea"/>
              </a:rPr>
              <a:t>第一部分</a:t>
            </a:r>
            <a:endParaRPr lang="en-US" altLang="zh-CN" sz="3735" b="1" dirty="0">
              <a:solidFill>
                <a:srgbClr val="080808"/>
              </a:solidFill>
              <a:latin typeface="+mj-ea"/>
              <a:ea typeface="+mj-ea"/>
            </a:endParaRPr>
          </a:p>
          <a:p>
            <a:pPr marL="0" lvl="1" algn="ctr">
              <a:lnSpc>
                <a:spcPct val="150000"/>
              </a:lnSpc>
            </a:pPr>
            <a:r>
              <a:rPr lang="zh-CN" altLang="en-US" sz="4800" b="1" dirty="0">
                <a:solidFill>
                  <a:schemeClr val="accent1"/>
                </a:solidFill>
                <a:effectLst>
                  <a:outerShdw blurRad="38100" dist="25400" dir="5400000" algn="ctr" rotWithShape="0">
                    <a:srgbClr val="6E747A">
                      <a:alpha val="43000"/>
                    </a:srgbClr>
                  </a:outerShdw>
                </a:effectLst>
                <a:latin typeface="+mj-ea"/>
                <a:ea typeface="+mj-ea"/>
              </a:rPr>
              <a:t>项目基本情况</a:t>
            </a:r>
            <a:endParaRPr lang="zh-CN" altLang="en-US" sz="4800" b="1" dirty="0">
              <a:solidFill>
                <a:schemeClr val="accent1"/>
              </a:solidFill>
              <a:effectLst>
                <a:outerShdw blurRad="38100" dist="25400" dir="5400000" algn="ctr" rotWithShape="0">
                  <a:srgbClr val="6E747A">
                    <a:alpha val="43000"/>
                  </a:srgbClr>
                </a:outerShdw>
              </a:effectLst>
              <a:latin typeface="+mj-ea"/>
              <a:ea typeface="+mj-ea"/>
            </a:endParaRPr>
          </a:p>
        </p:txBody>
      </p:sp>
      <p:cxnSp>
        <p:nvCxnSpPr>
          <p:cNvPr id="13" name="直接连接符 12"/>
          <p:cNvCxnSpPr/>
          <p:nvPr/>
        </p:nvCxnSpPr>
        <p:spPr>
          <a:xfrm flipV="1">
            <a:off x="4847861" y="2180861"/>
            <a:ext cx="0" cy="2565899"/>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2831637" y="2276875"/>
            <a:ext cx="1596233" cy="1596233"/>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80808"/>
                </a:solidFill>
                <a:latin typeface="+mj-ea"/>
                <a:ea typeface="+mj-ea"/>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80808"/>
                </a:solidFill>
                <a:latin typeface="+mj-ea"/>
                <a:ea typeface="+mj-ea"/>
              </a:endParaRPr>
            </a:p>
          </p:txBody>
        </p:sp>
      </p:grpSp>
      <p:sp>
        <p:nvSpPr>
          <p:cNvPr id="75" name="TextBox 13"/>
          <p:cNvSpPr txBox="1"/>
          <p:nvPr/>
        </p:nvSpPr>
        <p:spPr>
          <a:xfrm>
            <a:off x="3223997" y="2565416"/>
            <a:ext cx="1203795" cy="1025525"/>
          </a:xfrm>
          <a:prstGeom prst="rect">
            <a:avLst/>
          </a:prstGeom>
          <a:noFill/>
        </p:spPr>
        <p:txBody>
          <a:bodyPr wrap="square" lIns="0" tIns="0" rIns="0" bIns="0" rtlCol="0">
            <a:spAutoFit/>
          </a:bodyPr>
          <a:lstStyle/>
          <a:p>
            <a:r>
              <a:rPr lang="en-US" altLang="zh-CN" sz="6665" b="1" dirty="0">
                <a:solidFill>
                  <a:schemeClr val="accent1"/>
                </a:solidFill>
                <a:effectLst>
                  <a:outerShdw blurRad="38100" dist="25400" dir="5400000" algn="ctr" rotWithShape="0">
                    <a:srgbClr val="6E747A">
                      <a:alpha val="43000"/>
                    </a:srgbClr>
                  </a:outerShdw>
                </a:effectLst>
                <a:latin typeface="+mj-ea"/>
                <a:ea typeface="+mj-ea"/>
              </a:rPr>
              <a:t>01</a:t>
            </a:r>
            <a:endParaRPr lang="en-US" altLang="zh-CN" sz="6665" b="1" dirty="0">
              <a:solidFill>
                <a:schemeClr val="accent1"/>
              </a:solidFill>
              <a:effectLst>
                <a:outerShdw blurRad="38100" dist="25400" dir="5400000" algn="ctr" rotWithShape="0">
                  <a:srgbClr val="6E747A">
                    <a:alpha val="43000"/>
                  </a:srgbClr>
                </a:outerShdw>
              </a:effectLst>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med" p14:dur="699" advTm="0">
        <p:fade/>
      </p:transition>
    </mc:Choice>
    <mc:Fallback>
      <p:transition spd="med" advTm="0">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p:nvPr/>
        </p:nvPicPr>
        <p:blipFill>
          <a:blip r:embed="rId1"/>
          <a:stretch>
            <a:fillRect/>
          </a:stretch>
        </p:blipFill>
        <p:spPr>
          <a:xfrm>
            <a:off x="976313" y="1366838"/>
            <a:ext cx="10239375" cy="412432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4900851" y="2167401"/>
            <a:ext cx="4450080" cy="2062480"/>
          </a:xfrm>
          <a:prstGeom prst="rect">
            <a:avLst/>
          </a:prstGeom>
          <a:noFill/>
        </p:spPr>
        <p:txBody>
          <a:bodyPr wrap="none" rtlCol="0">
            <a:spAutoFit/>
          </a:bodyPr>
          <a:lstStyle/>
          <a:p>
            <a:pPr marL="0" lvl="1">
              <a:lnSpc>
                <a:spcPct val="150000"/>
              </a:lnSpc>
            </a:pPr>
            <a:r>
              <a:rPr lang="zh-CN" altLang="en-US" sz="1865" b="1" dirty="0">
                <a:solidFill>
                  <a:srgbClr val="080808"/>
                </a:solidFill>
                <a:latin typeface="微软雅黑" panose="020B0503020204020204" charset="-122"/>
                <a:ea typeface="微软雅黑" panose="020B0503020204020204" charset="-122"/>
              </a:rPr>
              <a:t> </a:t>
            </a:r>
            <a:r>
              <a:rPr lang="zh-CN" altLang="en-US" sz="3735" b="1" dirty="0">
                <a:solidFill>
                  <a:srgbClr val="080808"/>
                </a:solidFill>
                <a:latin typeface="微软雅黑" panose="020B0503020204020204" charset="-122"/>
                <a:ea typeface="微软雅黑" panose="020B0503020204020204" charset="-122"/>
              </a:rPr>
              <a:t>第四部分</a:t>
            </a:r>
            <a:endParaRPr lang="en-US" altLang="zh-CN" sz="3735" b="1" dirty="0">
              <a:solidFill>
                <a:srgbClr val="080808"/>
              </a:solidFill>
              <a:latin typeface="微软雅黑" panose="020B0503020204020204" charset="-122"/>
              <a:ea typeface="微软雅黑" panose="020B0503020204020204" charset="-122"/>
            </a:endParaRPr>
          </a:p>
          <a:p>
            <a:pPr marL="0" lvl="1" algn="ctr">
              <a:lnSpc>
                <a:spcPct val="150000"/>
              </a:lnSpc>
            </a:pPr>
            <a:r>
              <a:rPr lang="zh-CN" altLang="en-US" sz="4800" dirty="0">
                <a:solidFill>
                  <a:schemeClr val="accent1"/>
                </a:solidFill>
                <a:effectLst>
                  <a:outerShdw blurRad="38100" dist="25400" dir="5400000" algn="ctr" rotWithShape="0">
                    <a:srgbClr val="6E747A">
                      <a:alpha val="43000"/>
                    </a:srgbClr>
                  </a:outerShdw>
                </a:effectLst>
                <a:latin typeface="+mj-ea"/>
                <a:ea typeface="+mj-ea"/>
              </a:rPr>
              <a:t>项目产出及效益</a:t>
            </a:r>
            <a:endParaRPr lang="zh-CN" altLang="en-US" sz="4800" dirty="0">
              <a:solidFill>
                <a:schemeClr val="accent1"/>
              </a:solidFill>
              <a:effectLst>
                <a:outerShdw blurRad="38100" dist="25400" dir="5400000" algn="ctr" rotWithShape="0">
                  <a:srgbClr val="6E747A">
                    <a:alpha val="43000"/>
                  </a:srgbClr>
                </a:outerShdw>
              </a:effectLst>
              <a:latin typeface="+mj-ea"/>
              <a:ea typeface="+mj-ea"/>
            </a:endParaRPr>
          </a:p>
        </p:txBody>
      </p:sp>
      <p:cxnSp>
        <p:nvCxnSpPr>
          <p:cNvPr id="13" name="直接连接符 12"/>
          <p:cNvCxnSpPr/>
          <p:nvPr/>
        </p:nvCxnSpPr>
        <p:spPr>
          <a:xfrm flipV="1">
            <a:off x="4847861" y="2180861"/>
            <a:ext cx="0" cy="2565899"/>
          </a:xfrm>
          <a:prstGeom prst="line">
            <a:avLst/>
          </a:prstGeom>
          <a:ln w="12700">
            <a:noFill/>
            <a:prstDash val="dash"/>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2831637" y="2276875"/>
            <a:ext cx="1596233" cy="1596233"/>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80808"/>
                </a:solidFill>
                <a:latin typeface="微软雅黑" panose="020B0503020204020204" charset="-122"/>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80808"/>
                </a:solidFill>
                <a:latin typeface="微软雅黑" panose="020B0503020204020204" charset="-122"/>
              </a:endParaRPr>
            </a:p>
          </p:txBody>
        </p:sp>
      </p:grpSp>
      <p:sp>
        <p:nvSpPr>
          <p:cNvPr id="75" name="TextBox 13"/>
          <p:cNvSpPr txBox="1"/>
          <p:nvPr/>
        </p:nvSpPr>
        <p:spPr>
          <a:xfrm>
            <a:off x="3027994" y="2562029"/>
            <a:ext cx="1203795" cy="1025525"/>
          </a:xfrm>
          <a:prstGeom prst="rect">
            <a:avLst/>
          </a:prstGeom>
          <a:noFill/>
        </p:spPr>
        <p:txBody>
          <a:bodyPr wrap="square" lIns="0" tIns="0" rIns="0" bIns="0" rtlCol="0">
            <a:spAutoFit/>
            <a:scene3d>
              <a:camera prst="orthographicFront"/>
              <a:lightRig rig="threePt" dir="t"/>
            </a:scene3d>
          </a:bodyPr>
          <a:lstStyle/>
          <a:p>
            <a:r>
              <a:rPr lang="en-US" altLang="zh-CN" sz="6665" dirty="0">
                <a:solidFill>
                  <a:schemeClr val="accent1"/>
                </a:solidFill>
                <a:effectLst>
                  <a:outerShdw blurRad="38100" dist="25400" dir="5400000" algn="ctr" rotWithShape="0">
                    <a:srgbClr val="6E747A">
                      <a:alpha val="43000"/>
                    </a:srgbClr>
                  </a:outerShdw>
                </a:effectLst>
                <a:latin typeface="+mj-ea"/>
                <a:ea typeface="+mj-ea"/>
              </a:rPr>
              <a:t>04</a:t>
            </a:r>
            <a:endParaRPr lang="en-US" altLang="zh-CN" sz="6665" dirty="0">
              <a:solidFill>
                <a:schemeClr val="accent1"/>
              </a:solidFill>
              <a:effectLst>
                <a:outerShdw blurRad="38100" dist="25400" dir="5400000" algn="ctr" rotWithShape="0">
                  <a:srgbClr val="6E747A">
                    <a:alpha val="43000"/>
                  </a:srgbClr>
                </a:outerShdw>
              </a:effectLst>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med" p14:dur="699" advTm="0">
        <p:fade/>
      </p:transition>
    </mc:Choice>
    <mc:Fallback>
      <p:transition spd="med" advTm="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descr="7b0a202020202274657874626f78223a2022220a7d0a"/>
          <p:cNvGrpSpPr/>
          <p:nvPr/>
        </p:nvGrpSpPr>
        <p:grpSpPr>
          <a:xfrm>
            <a:off x="1869440" y="735965"/>
            <a:ext cx="8197215" cy="1965960"/>
            <a:chOff x="5348" y="3450"/>
            <a:chExt cx="8553" cy="3876"/>
          </a:xfrm>
        </p:grpSpPr>
        <p:sp>
          <p:nvSpPr>
            <p:cNvPr id="7" name="图形 2"/>
            <p:cNvSpPr/>
            <p:nvPr/>
          </p:nvSpPr>
          <p:spPr>
            <a:xfrm>
              <a:off x="5403" y="3450"/>
              <a:ext cx="8162" cy="3561"/>
            </a:xfrm>
            <a:custGeom>
              <a:avLst/>
              <a:gdLst>
                <a:gd name="connsiteX0" fmla="*/ 4987363 w 5182760"/>
                <a:gd name="connsiteY0" fmla="*/ 2284936 h 2284935"/>
                <a:gd name="connsiteX1" fmla="*/ 195492 w 5182760"/>
                <a:gd name="connsiteY1" fmla="*/ 2284841 h 2284935"/>
                <a:gd name="connsiteX2" fmla="*/ 0 w 5182760"/>
                <a:gd name="connsiteY2" fmla="*/ 2089538 h 2284935"/>
                <a:gd name="connsiteX3" fmla="*/ 0 w 5182760"/>
                <a:gd name="connsiteY3" fmla="*/ 195303 h 2284935"/>
                <a:gd name="connsiteX4" fmla="*/ 3503 w 5182760"/>
                <a:gd name="connsiteY4" fmla="*/ 191800 h 2284935"/>
                <a:gd name="connsiteX5" fmla="*/ 195492 w 5182760"/>
                <a:gd name="connsiteY5" fmla="*/ 0 h 2284935"/>
                <a:gd name="connsiteX6" fmla="*/ 4987363 w 5182760"/>
                <a:gd name="connsiteY6" fmla="*/ 95 h 2284935"/>
                <a:gd name="connsiteX7" fmla="*/ 5182760 w 5182760"/>
                <a:gd name="connsiteY7" fmla="*/ 195397 h 2284935"/>
                <a:gd name="connsiteX8" fmla="*/ 5182760 w 5182760"/>
                <a:gd name="connsiteY8" fmla="*/ 2089633 h 2284935"/>
                <a:gd name="connsiteX9" fmla="*/ 5179258 w 5182760"/>
                <a:gd name="connsiteY9" fmla="*/ 2093136 h 2284935"/>
                <a:gd name="connsiteX10" fmla="*/ 4987363 w 5182760"/>
                <a:gd name="connsiteY10" fmla="*/ 2284936 h 2284935"/>
                <a:gd name="connsiteX11" fmla="*/ 205243 w 5182760"/>
                <a:gd name="connsiteY11" fmla="*/ 2261363 h 2284935"/>
                <a:gd name="connsiteX12" fmla="*/ 4977612 w 5182760"/>
                <a:gd name="connsiteY12" fmla="*/ 2261458 h 2284935"/>
                <a:gd name="connsiteX13" fmla="*/ 5159093 w 5182760"/>
                <a:gd name="connsiteY13" fmla="*/ 2079882 h 2284935"/>
                <a:gd name="connsiteX14" fmla="*/ 5159093 w 5182760"/>
                <a:gd name="connsiteY14" fmla="*/ 205148 h 2284935"/>
                <a:gd name="connsiteX15" fmla="*/ 4977612 w 5182760"/>
                <a:gd name="connsiteY15" fmla="*/ 23573 h 2284935"/>
                <a:gd name="connsiteX16" fmla="*/ 205243 w 5182760"/>
                <a:gd name="connsiteY16" fmla="*/ 23478 h 2284935"/>
                <a:gd name="connsiteX17" fmla="*/ 23667 w 5182760"/>
                <a:gd name="connsiteY17" fmla="*/ 205053 h 2284935"/>
                <a:gd name="connsiteX18" fmla="*/ 23667 w 5182760"/>
                <a:gd name="connsiteY18" fmla="*/ 2079788 h 2284935"/>
                <a:gd name="connsiteX19" fmla="*/ 205243 w 5182760"/>
                <a:gd name="connsiteY19" fmla="*/ 2261363 h 2284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182760" h="2284935">
                  <a:moveTo>
                    <a:pt x="4987363" y="2284936"/>
                  </a:moveTo>
                  <a:lnTo>
                    <a:pt x="195492" y="2284841"/>
                  </a:lnTo>
                  <a:lnTo>
                    <a:pt x="0" y="2089538"/>
                  </a:lnTo>
                  <a:lnTo>
                    <a:pt x="0" y="195303"/>
                  </a:lnTo>
                  <a:lnTo>
                    <a:pt x="3503" y="191800"/>
                  </a:lnTo>
                  <a:lnTo>
                    <a:pt x="195492" y="0"/>
                  </a:lnTo>
                  <a:lnTo>
                    <a:pt x="4987363" y="95"/>
                  </a:lnTo>
                  <a:lnTo>
                    <a:pt x="5182760" y="195397"/>
                  </a:lnTo>
                  <a:lnTo>
                    <a:pt x="5182760" y="2089633"/>
                  </a:lnTo>
                  <a:lnTo>
                    <a:pt x="5179258" y="2093136"/>
                  </a:lnTo>
                  <a:lnTo>
                    <a:pt x="4987363" y="2284936"/>
                  </a:lnTo>
                  <a:close/>
                  <a:moveTo>
                    <a:pt x="205243" y="2261363"/>
                  </a:moveTo>
                  <a:lnTo>
                    <a:pt x="4977612" y="2261458"/>
                  </a:lnTo>
                  <a:lnTo>
                    <a:pt x="5159093" y="2079882"/>
                  </a:lnTo>
                  <a:lnTo>
                    <a:pt x="5159093" y="205148"/>
                  </a:lnTo>
                  <a:lnTo>
                    <a:pt x="4977612" y="23573"/>
                  </a:lnTo>
                  <a:lnTo>
                    <a:pt x="205243" y="23478"/>
                  </a:lnTo>
                  <a:lnTo>
                    <a:pt x="23667" y="205053"/>
                  </a:lnTo>
                  <a:lnTo>
                    <a:pt x="23667" y="2079788"/>
                  </a:lnTo>
                  <a:lnTo>
                    <a:pt x="205243" y="2261363"/>
                  </a:lnTo>
                  <a:close/>
                </a:path>
              </a:pathLst>
            </a:custGeom>
            <a:solidFill>
              <a:srgbClr val="1F00FF"/>
            </a:solidFill>
            <a:ln w="9459" cap="flat">
              <a:noFill/>
              <a:prstDash val="solid"/>
              <a:miter/>
            </a:ln>
          </p:spPr>
          <p:txBody>
            <a:bodyPr rtlCol="0" anchor="ctr"/>
            <a:lstStyle/>
            <a:p>
              <a:endParaRPr lang="zh-CN" altLang="en-US"/>
            </a:p>
          </p:txBody>
        </p:sp>
        <p:grpSp>
          <p:nvGrpSpPr>
            <p:cNvPr id="8" name="图形 2"/>
            <p:cNvGrpSpPr/>
            <p:nvPr/>
          </p:nvGrpSpPr>
          <p:grpSpPr>
            <a:xfrm>
              <a:off x="5348" y="4674"/>
              <a:ext cx="8273" cy="1187"/>
              <a:chOff x="3395663" y="2967794"/>
              <a:chExt cx="5253288" cy="753850"/>
            </a:xfrm>
            <a:solidFill>
              <a:srgbClr val="1F00FF"/>
            </a:solidFill>
          </p:grpSpPr>
          <p:sp>
            <p:nvSpPr>
              <p:cNvPr id="10" name="图形 2"/>
              <p:cNvSpPr/>
              <p:nvPr/>
            </p:nvSpPr>
            <p:spPr>
              <a:xfrm>
                <a:off x="3395663" y="2967794"/>
                <a:ext cx="94290" cy="753756"/>
              </a:xfrm>
              <a:custGeom>
                <a:avLst/>
                <a:gdLst>
                  <a:gd name="connsiteX0" fmla="*/ 0 w 94290"/>
                  <a:gd name="connsiteY0" fmla="*/ 0 h 753756"/>
                  <a:gd name="connsiteX1" fmla="*/ 94291 w 94290"/>
                  <a:gd name="connsiteY1" fmla="*/ 0 h 753756"/>
                  <a:gd name="connsiteX2" fmla="*/ 94291 w 94290"/>
                  <a:gd name="connsiteY2" fmla="*/ 753756 h 753756"/>
                  <a:gd name="connsiteX3" fmla="*/ 0 w 94290"/>
                  <a:gd name="connsiteY3" fmla="*/ 753756 h 753756"/>
                </a:gdLst>
                <a:ahLst/>
                <a:cxnLst>
                  <a:cxn ang="0">
                    <a:pos x="connsiteX0" y="connsiteY0"/>
                  </a:cxn>
                  <a:cxn ang="0">
                    <a:pos x="connsiteX1" y="connsiteY1"/>
                  </a:cxn>
                  <a:cxn ang="0">
                    <a:pos x="connsiteX2" y="connsiteY2"/>
                  </a:cxn>
                  <a:cxn ang="0">
                    <a:pos x="connsiteX3" y="connsiteY3"/>
                  </a:cxn>
                </a:cxnLst>
                <a:rect l="l" t="t" r="r" b="b"/>
                <a:pathLst>
                  <a:path w="94290" h="753756">
                    <a:moveTo>
                      <a:pt x="0" y="0"/>
                    </a:moveTo>
                    <a:lnTo>
                      <a:pt x="94291" y="0"/>
                    </a:lnTo>
                    <a:lnTo>
                      <a:pt x="94291" y="753756"/>
                    </a:lnTo>
                    <a:lnTo>
                      <a:pt x="0" y="753756"/>
                    </a:lnTo>
                    <a:close/>
                  </a:path>
                </a:pathLst>
              </a:custGeom>
              <a:solidFill>
                <a:srgbClr val="1F00FF"/>
              </a:solidFill>
              <a:ln w="9459" cap="flat">
                <a:noFill/>
                <a:prstDash val="solid"/>
                <a:miter/>
              </a:ln>
            </p:spPr>
            <p:txBody>
              <a:bodyPr rtlCol="0" anchor="ctr"/>
              <a:lstStyle/>
              <a:p>
                <a:endParaRPr lang="zh-CN" altLang="en-US"/>
              </a:p>
            </p:txBody>
          </p:sp>
          <p:sp>
            <p:nvSpPr>
              <p:cNvPr id="11" name="图形 2"/>
              <p:cNvSpPr/>
              <p:nvPr/>
            </p:nvSpPr>
            <p:spPr>
              <a:xfrm>
                <a:off x="8554660" y="2967889"/>
                <a:ext cx="94290" cy="753756"/>
              </a:xfrm>
              <a:custGeom>
                <a:avLst/>
                <a:gdLst>
                  <a:gd name="connsiteX0" fmla="*/ 0 w 94290"/>
                  <a:gd name="connsiteY0" fmla="*/ 0 h 753756"/>
                  <a:gd name="connsiteX1" fmla="*/ 94291 w 94290"/>
                  <a:gd name="connsiteY1" fmla="*/ 0 h 753756"/>
                  <a:gd name="connsiteX2" fmla="*/ 94291 w 94290"/>
                  <a:gd name="connsiteY2" fmla="*/ 753756 h 753756"/>
                  <a:gd name="connsiteX3" fmla="*/ 0 w 94290"/>
                  <a:gd name="connsiteY3" fmla="*/ 753756 h 753756"/>
                </a:gdLst>
                <a:ahLst/>
                <a:cxnLst>
                  <a:cxn ang="0">
                    <a:pos x="connsiteX0" y="connsiteY0"/>
                  </a:cxn>
                  <a:cxn ang="0">
                    <a:pos x="connsiteX1" y="connsiteY1"/>
                  </a:cxn>
                  <a:cxn ang="0">
                    <a:pos x="connsiteX2" y="connsiteY2"/>
                  </a:cxn>
                  <a:cxn ang="0">
                    <a:pos x="connsiteX3" y="connsiteY3"/>
                  </a:cxn>
                </a:cxnLst>
                <a:rect l="l" t="t" r="r" b="b"/>
                <a:pathLst>
                  <a:path w="94290" h="753756">
                    <a:moveTo>
                      <a:pt x="0" y="0"/>
                    </a:moveTo>
                    <a:lnTo>
                      <a:pt x="94291" y="0"/>
                    </a:lnTo>
                    <a:lnTo>
                      <a:pt x="94291" y="753756"/>
                    </a:lnTo>
                    <a:lnTo>
                      <a:pt x="0" y="753756"/>
                    </a:lnTo>
                    <a:close/>
                  </a:path>
                </a:pathLst>
              </a:custGeom>
              <a:solidFill>
                <a:srgbClr val="1F00FF"/>
              </a:solidFill>
              <a:ln w="9459" cap="flat">
                <a:noFill/>
                <a:prstDash val="solid"/>
                <a:miter/>
              </a:ln>
            </p:spPr>
            <p:txBody>
              <a:bodyPr rtlCol="0" anchor="ctr"/>
              <a:lstStyle/>
              <a:p>
                <a:endParaRPr lang="zh-CN" altLang="en-US"/>
              </a:p>
            </p:txBody>
          </p:sp>
        </p:grpSp>
        <p:sp>
          <p:nvSpPr>
            <p:cNvPr id="12" name="图形 2"/>
            <p:cNvSpPr/>
            <p:nvPr/>
          </p:nvSpPr>
          <p:spPr>
            <a:xfrm>
              <a:off x="5739" y="3728"/>
              <a:ext cx="8162" cy="3598"/>
            </a:xfrm>
            <a:custGeom>
              <a:avLst/>
              <a:gdLst>
                <a:gd name="connsiteX0" fmla="*/ 4987363 w 5182760"/>
                <a:gd name="connsiteY0" fmla="*/ 2284936 h 2284935"/>
                <a:gd name="connsiteX1" fmla="*/ 195492 w 5182760"/>
                <a:gd name="connsiteY1" fmla="*/ 2284841 h 2284935"/>
                <a:gd name="connsiteX2" fmla="*/ 0 w 5182760"/>
                <a:gd name="connsiteY2" fmla="*/ 2089538 h 2284935"/>
                <a:gd name="connsiteX3" fmla="*/ 0 w 5182760"/>
                <a:gd name="connsiteY3" fmla="*/ 195303 h 2284935"/>
                <a:gd name="connsiteX4" fmla="*/ 3503 w 5182760"/>
                <a:gd name="connsiteY4" fmla="*/ 191800 h 2284935"/>
                <a:gd name="connsiteX5" fmla="*/ 195492 w 5182760"/>
                <a:gd name="connsiteY5" fmla="*/ 0 h 2284935"/>
                <a:gd name="connsiteX6" fmla="*/ 4987363 w 5182760"/>
                <a:gd name="connsiteY6" fmla="*/ 95 h 2284935"/>
                <a:gd name="connsiteX7" fmla="*/ 5182760 w 5182760"/>
                <a:gd name="connsiteY7" fmla="*/ 195397 h 2284935"/>
                <a:gd name="connsiteX8" fmla="*/ 5182760 w 5182760"/>
                <a:gd name="connsiteY8" fmla="*/ 2089538 h 2284935"/>
                <a:gd name="connsiteX9" fmla="*/ 5179258 w 5182760"/>
                <a:gd name="connsiteY9" fmla="*/ 2093041 h 2284935"/>
                <a:gd name="connsiteX10" fmla="*/ 4987363 w 5182760"/>
                <a:gd name="connsiteY10" fmla="*/ 2284936 h 2284935"/>
                <a:gd name="connsiteX11" fmla="*/ 205243 w 5182760"/>
                <a:gd name="connsiteY11" fmla="*/ 2261269 h 2284935"/>
                <a:gd name="connsiteX12" fmla="*/ 4977612 w 5182760"/>
                <a:gd name="connsiteY12" fmla="*/ 2261363 h 2284935"/>
                <a:gd name="connsiteX13" fmla="*/ 5159093 w 5182760"/>
                <a:gd name="connsiteY13" fmla="*/ 2079787 h 2284935"/>
                <a:gd name="connsiteX14" fmla="*/ 5159093 w 5182760"/>
                <a:gd name="connsiteY14" fmla="*/ 205148 h 2284935"/>
                <a:gd name="connsiteX15" fmla="*/ 4977612 w 5182760"/>
                <a:gd name="connsiteY15" fmla="*/ 23667 h 2284935"/>
                <a:gd name="connsiteX16" fmla="*/ 205243 w 5182760"/>
                <a:gd name="connsiteY16" fmla="*/ 23478 h 2284935"/>
                <a:gd name="connsiteX17" fmla="*/ 23573 w 5182760"/>
                <a:gd name="connsiteY17" fmla="*/ 204959 h 2284935"/>
                <a:gd name="connsiteX18" fmla="*/ 23573 w 5182760"/>
                <a:gd name="connsiteY18" fmla="*/ 2079693 h 2284935"/>
                <a:gd name="connsiteX19" fmla="*/ 205243 w 5182760"/>
                <a:gd name="connsiteY19" fmla="*/ 2261269 h 2284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182760" h="2284935">
                  <a:moveTo>
                    <a:pt x="4987363" y="2284936"/>
                  </a:moveTo>
                  <a:lnTo>
                    <a:pt x="195492" y="2284841"/>
                  </a:lnTo>
                  <a:lnTo>
                    <a:pt x="0" y="2089538"/>
                  </a:lnTo>
                  <a:lnTo>
                    <a:pt x="0" y="195303"/>
                  </a:lnTo>
                  <a:lnTo>
                    <a:pt x="3503" y="191800"/>
                  </a:lnTo>
                  <a:lnTo>
                    <a:pt x="195492" y="0"/>
                  </a:lnTo>
                  <a:lnTo>
                    <a:pt x="4987363" y="95"/>
                  </a:lnTo>
                  <a:lnTo>
                    <a:pt x="5182760" y="195397"/>
                  </a:lnTo>
                  <a:lnTo>
                    <a:pt x="5182760" y="2089538"/>
                  </a:lnTo>
                  <a:lnTo>
                    <a:pt x="5179258" y="2093041"/>
                  </a:lnTo>
                  <a:lnTo>
                    <a:pt x="4987363" y="2284936"/>
                  </a:lnTo>
                  <a:close/>
                  <a:moveTo>
                    <a:pt x="205243" y="2261269"/>
                  </a:moveTo>
                  <a:lnTo>
                    <a:pt x="4977612" y="2261363"/>
                  </a:lnTo>
                  <a:lnTo>
                    <a:pt x="5159093" y="2079787"/>
                  </a:lnTo>
                  <a:lnTo>
                    <a:pt x="5159093" y="205148"/>
                  </a:lnTo>
                  <a:lnTo>
                    <a:pt x="4977612" y="23667"/>
                  </a:lnTo>
                  <a:lnTo>
                    <a:pt x="205243" y="23478"/>
                  </a:lnTo>
                  <a:lnTo>
                    <a:pt x="23573" y="204959"/>
                  </a:lnTo>
                  <a:lnTo>
                    <a:pt x="23573" y="2079693"/>
                  </a:lnTo>
                  <a:lnTo>
                    <a:pt x="205243" y="2261269"/>
                  </a:lnTo>
                  <a:close/>
                </a:path>
              </a:pathLst>
            </a:custGeom>
            <a:solidFill>
              <a:srgbClr val="FF0049"/>
            </a:solidFill>
            <a:ln w="9459" cap="flat">
              <a:noFill/>
              <a:prstDash val="solid"/>
              <a:miter/>
            </a:ln>
          </p:spPr>
          <p:txBody>
            <a:bodyPr rtlCol="0" anchor="ctr"/>
            <a:lstStyle/>
            <a:p>
              <a:endParaRPr lang="zh-CN" altLang="en-US"/>
            </a:p>
          </p:txBody>
        </p:sp>
        <p:sp>
          <p:nvSpPr>
            <p:cNvPr id="13" name="图形 2"/>
            <p:cNvSpPr/>
            <p:nvPr/>
          </p:nvSpPr>
          <p:spPr>
            <a:xfrm>
              <a:off x="9012" y="3456"/>
              <a:ext cx="944" cy="189"/>
            </a:xfrm>
            <a:custGeom>
              <a:avLst/>
              <a:gdLst>
                <a:gd name="connsiteX0" fmla="*/ 95 w 599350"/>
                <a:gd name="connsiteY0" fmla="*/ 0 h 119851"/>
                <a:gd name="connsiteX1" fmla="*/ 599351 w 599350"/>
                <a:gd name="connsiteY1" fmla="*/ 0 h 119851"/>
                <a:gd name="connsiteX2" fmla="*/ 599351 w 599350"/>
                <a:gd name="connsiteY2" fmla="*/ 59926 h 119851"/>
                <a:gd name="connsiteX3" fmla="*/ 479499 w 599350"/>
                <a:gd name="connsiteY3" fmla="*/ 119851 h 119851"/>
                <a:gd name="connsiteX4" fmla="*/ 119851 w 599350"/>
                <a:gd name="connsiteY4" fmla="*/ 119851 h 119851"/>
                <a:gd name="connsiteX5" fmla="*/ 0 w 599350"/>
                <a:gd name="connsiteY5" fmla="*/ 59926 h 119851"/>
                <a:gd name="connsiteX6" fmla="*/ 0 w 599350"/>
                <a:gd name="connsiteY6" fmla="*/ 0 h 11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350" h="119851">
                  <a:moveTo>
                    <a:pt x="95" y="0"/>
                  </a:moveTo>
                  <a:lnTo>
                    <a:pt x="599351" y="0"/>
                  </a:lnTo>
                  <a:lnTo>
                    <a:pt x="599351" y="59926"/>
                  </a:lnTo>
                  <a:lnTo>
                    <a:pt x="479499" y="119851"/>
                  </a:lnTo>
                  <a:lnTo>
                    <a:pt x="119851" y="119851"/>
                  </a:lnTo>
                  <a:lnTo>
                    <a:pt x="0" y="59926"/>
                  </a:lnTo>
                  <a:lnTo>
                    <a:pt x="0" y="0"/>
                  </a:lnTo>
                  <a:close/>
                </a:path>
              </a:pathLst>
            </a:custGeom>
            <a:solidFill>
              <a:srgbClr val="1F00FF"/>
            </a:solidFill>
            <a:ln w="9459" cap="flat">
              <a:noFill/>
              <a:prstDash val="solid"/>
              <a:miter/>
            </a:ln>
          </p:spPr>
          <p:txBody>
            <a:bodyPr rtlCol="0" anchor="ctr"/>
            <a:lstStyle/>
            <a:p>
              <a:endParaRPr lang="zh-CN" altLang="en-US"/>
            </a:p>
          </p:txBody>
        </p:sp>
        <p:sp>
          <p:nvSpPr>
            <p:cNvPr id="14" name="图形 2"/>
            <p:cNvSpPr/>
            <p:nvPr/>
          </p:nvSpPr>
          <p:spPr>
            <a:xfrm>
              <a:off x="9012" y="6822"/>
              <a:ext cx="944" cy="189"/>
            </a:xfrm>
            <a:custGeom>
              <a:avLst/>
              <a:gdLst>
                <a:gd name="connsiteX0" fmla="*/ 599256 w 599350"/>
                <a:gd name="connsiteY0" fmla="*/ 119946 h 119945"/>
                <a:gd name="connsiteX1" fmla="*/ 0 w 599350"/>
                <a:gd name="connsiteY1" fmla="*/ 119946 h 119945"/>
                <a:gd name="connsiteX2" fmla="*/ 0 w 599350"/>
                <a:gd name="connsiteY2" fmla="*/ 60020 h 119945"/>
                <a:gd name="connsiteX3" fmla="*/ 119851 w 599350"/>
                <a:gd name="connsiteY3" fmla="*/ 0 h 119945"/>
                <a:gd name="connsiteX4" fmla="*/ 479500 w 599350"/>
                <a:gd name="connsiteY4" fmla="*/ 0 h 119945"/>
                <a:gd name="connsiteX5" fmla="*/ 599351 w 599350"/>
                <a:gd name="connsiteY5" fmla="*/ 60020 h 119945"/>
                <a:gd name="connsiteX6" fmla="*/ 599351 w 599350"/>
                <a:gd name="connsiteY6" fmla="*/ 119946 h 119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350" h="119945">
                  <a:moveTo>
                    <a:pt x="599256" y="119946"/>
                  </a:moveTo>
                  <a:lnTo>
                    <a:pt x="0" y="119946"/>
                  </a:lnTo>
                  <a:lnTo>
                    <a:pt x="0" y="60020"/>
                  </a:lnTo>
                  <a:lnTo>
                    <a:pt x="119851" y="0"/>
                  </a:lnTo>
                  <a:lnTo>
                    <a:pt x="479500" y="0"/>
                  </a:lnTo>
                  <a:lnTo>
                    <a:pt x="599351" y="60020"/>
                  </a:lnTo>
                  <a:lnTo>
                    <a:pt x="599351" y="119946"/>
                  </a:lnTo>
                  <a:close/>
                </a:path>
              </a:pathLst>
            </a:custGeom>
            <a:solidFill>
              <a:srgbClr val="1F00FF"/>
            </a:solidFill>
            <a:ln w="9459" cap="flat">
              <a:noFill/>
              <a:prstDash val="solid"/>
              <a:miter/>
            </a:ln>
          </p:spPr>
          <p:txBody>
            <a:bodyPr rtlCol="0" anchor="ctr"/>
            <a:lstStyle/>
            <a:p>
              <a:endParaRPr lang="zh-CN" altLang="en-US"/>
            </a:p>
          </p:txBody>
        </p:sp>
        <p:sp>
          <p:nvSpPr>
            <p:cNvPr id="15" name="文本框 14"/>
            <p:cNvSpPr txBox="1"/>
            <p:nvPr/>
          </p:nvSpPr>
          <p:spPr>
            <a:xfrm>
              <a:off x="6305" y="4508"/>
              <a:ext cx="6590" cy="1490"/>
            </a:xfrm>
            <a:prstGeom prst="rect">
              <a:avLst/>
            </a:prstGeom>
            <a:noFill/>
          </p:spPr>
          <p:txBody>
            <a:bodyPr wrap="square" rtlCol="0" anchor="ctr">
              <a:spAutoFit/>
            </a:bodyPr>
            <a:p>
              <a:pPr>
                <a:lnSpc>
                  <a:spcPct val="120000"/>
                </a:lnSpc>
              </a:pPr>
              <a:r>
                <a:rPr lang="zh-CN" altLang="en-US" sz="3000" b="1" spc="300">
                  <a:solidFill>
                    <a:schemeClr val="accent3"/>
                  </a:solidFill>
                  <a:uFillTx/>
                  <a:latin typeface="Arial" panose="020B0604020202020204" pitchFamily="34" charset="0"/>
                  <a:ea typeface="微软雅黑" panose="020B0503020204020204" charset="-122"/>
                  <a:cs typeface="+mj-cs"/>
                  <a:sym typeface="汉仪铸字招牌黑W" panose="00020600040101010101" charset="-122"/>
                </a:rPr>
                <a:t>第四部分 </a:t>
              </a:r>
              <a:r>
                <a:rPr lang="en-US" altLang="zh-CN" sz="3600" spc="200">
                  <a:solidFill>
                    <a:srgbClr val="1F00FF"/>
                  </a:solidFill>
                  <a:uFillTx/>
                  <a:latin typeface="汉仪铸字招牌黑W" panose="00020600040101010101" charset="-122"/>
                  <a:ea typeface="汉仪铸字招牌黑W" panose="00020600040101010101" charset="-122"/>
                  <a:cs typeface="汉仪铸字招牌黑W" panose="00020600040101010101" charset="-122"/>
                  <a:sym typeface="汉仪铸字招牌黑W" panose="00020600040101010101" charset="-122"/>
                </a:rPr>
                <a:t>  </a:t>
              </a:r>
              <a:r>
                <a:rPr lang="zh-CN" altLang="en-US" sz="3000" b="1" spc="300">
                  <a:solidFill>
                    <a:schemeClr val="accent3"/>
                  </a:solidFill>
                  <a:uFillTx/>
                  <a:latin typeface="Arial" panose="020B0604020202020204" pitchFamily="34" charset="0"/>
                  <a:ea typeface="微软雅黑" panose="020B0503020204020204" charset="-122"/>
                  <a:cs typeface="+mj-cs"/>
                  <a:sym typeface="+mn-ea"/>
                </a:rPr>
                <a:t>项目产出及效益</a:t>
              </a:r>
              <a:endParaRPr lang="zh-CN" altLang="en-US" sz="2800" spc="200">
                <a:ln w="15875"/>
                <a:gradFill>
                  <a:gsLst>
                    <a:gs pos="0">
                      <a:schemeClr val="accent1"/>
                    </a:gs>
                    <a:gs pos="100000">
                      <a:schemeClr val="accent6"/>
                    </a:gs>
                  </a:gsLst>
                  <a:lin ang="2700000" scaled="0"/>
                </a:gradFill>
                <a:effectLst/>
                <a:uFillTx/>
                <a:latin typeface="微软雅黑" panose="020B0503020204020204" charset="-122"/>
                <a:ea typeface="微软雅黑" panose="020B0503020204020204" charset="-122"/>
                <a:cs typeface="微软雅黑" panose="020B0503020204020204" charset="-122"/>
                <a:sym typeface="+mn-ea"/>
              </a:endParaRPr>
            </a:p>
          </p:txBody>
        </p:sp>
      </p:grpSp>
      <p:grpSp>
        <p:nvGrpSpPr>
          <p:cNvPr id="37" name="组合 36" descr="7b0a202020202274657874626f78223a2022220a7d0a"/>
          <p:cNvGrpSpPr/>
          <p:nvPr/>
        </p:nvGrpSpPr>
        <p:grpSpPr>
          <a:xfrm>
            <a:off x="2320290" y="3430270"/>
            <a:ext cx="7580630" cy="2338705"/>
            <a:chOff x="5167" y="3284"/>
            <a:chExt cx="8868" cy="4118"/>
          </a:xfrm>
        </p:grpSpPr>
        <p:sp>
          <p:nvSpPr>
            <p:cNvPr id="76" name="文本框 75"/>
            <p:cNvSpPr txBox="1"/>
            <p:nvPr/>
          </p:nvSpPr>
          <p:spPr>
            <a:xfrm>
              <a:off x="5523" y="4678"/>
              <a:ext cx="7671" cy="1743"/>
            </a:xfrm>
            <a:prstGeom prst="rect">
              <a:avLst/>
            </a:prstGeom>
            <a:noFill/>
          </p:spPr>
          <p:txBody>
            <a:bodyPr wrap="square" rtlCol="0" anchor="ctr" anchorCtr="0">
              <a:noAutofit/>
            </a:bodyPr>
            <a:p>
              <a:pPr indent="0" algn="l" fontAlgn="auto">
                <a:lnSpc>
                  <a:spcPct val="150000"/>
                </a:lnSpc>
                <a:spcAft>
                  <a:spcPts val="1000"/>
                </a:spcAft>
              </a:pPr>
              <a:r>
                <a:rPr lang="en-US" altLang="zh-CN" sz="2400" spc="200">
                  <a:solidFill>
                    <a:srgbClr val="0B3346"/>
                  </a:solidFill>
                  <a:uFillTx/>
                  <a:latin typeface="汉仪铸字招牌黑简" panose="00020600040101010101" charset="-122"/>
                  <a:ea typeface="汉仪铸字招牌黑简" panose="00020600040101010101" charset="-122"/>
                </a:rPr>
                <a:t> </a:t>
              </a:r>
              <a:r>
                <a:rPr lang="zh-CN" altLang="en-US" sz="2400" spc="200">
                  <a:solidFill>
                    <a:srgbClr val="0B3346"/>
                  </a:solidFill>
                  <a:uFillTx/>
                  <a:latin typeface="汉仪铸字招牌黑简" panose="00020600040101010101" charset="-122"/>
                  <a:ea typeface="汉仪铸字招牌黑简" panose="00020600040101010101" charset="-122"/>
                </a:rPr>
                <a:t>一、产出分析</a:t>
              </a:r>
              <a:endParaRPr lang="zh-CN" altLang="en-US" sz="2400" spc="200">
                <a:solidFill>
                  <a:srgbClr val="0B3346"/>
                </a:solidFill>
                <a:uFillTx/>
                <a:latin typeface="汉仪铸字招牌黑简" panose="00020600040101010101" charset="-122"/>
                <a:ea typeface="汉仪铸字招牌黑简" panose="00020600040101010101" charset="-122"/>
              </a:endParaRPr>
            </a:p>
            <a:p>
              <a:pPr algn="l">
                <a:lnSpc>
                  <a:spcPct val="150000"/>
                </a:lnSpc>
              </a:pPr>
              <a:r>
                <a:rPr lang="zh-CN" altLang="en-US" sz="2400" spc="200">
                  <a:solidFill>
                    <a:srgbClr val="0B3346"/>
                  </a:solidFill>
                  <a:uFillTx/>
                  <a:latin typeface="汉仪铸字招牌黑简" panose="00020600040101010101" charset="-122"/>
                  <a:ea typeface="汉仪铸字招牌黑简" panose="00020600040101010101" charset="-122"/>
                </a:rPr>
                <a:t> </a:t>
              </a:r>
              <a:r>
                <a:rPr lang="zh-CN" altLang="en-US" sz="2400" spc="200">
                  <a:solidFill>
                    <a:srgbClr val="0B3346"/>
                  </a:solidFill>
                  <a:uFillTx/>
                  <a:latin typeface="汉仪铸字招牌黑简" panose="00020600040101010101" charset="-122"/>
                  <a:ea typeface="汉仪铸字招牌黑简" panose="00020600040101010101" charset="-122"/>
                  <a:sym typeface="+mn-ea"/>
                </a:rPr>
                <a:t>二、效益分析</a:t>
              </a:r>
              <a:endParaRPr lang="zh-CN" altLang="en-US" sz="2400" spc="200">
                <a:solidFill>
                  <a:srgbClr val="0B3346"/>
                </a:solidFill>
                <a:uFillTx/>
                <a:latin typeface="汉仪铸字招牌黑简" panose="00020600040101010101" charset="-122"/>
                <a:ea typeface="汉仪铸字招牌黑简" panose="00020600040101010101" charset="-122"/>
              </a:endParaRPr>
            </a:p>
            <a:p>
              <a:pPr algn="l">
                <a:lnSpc>
                  <a:spcPct val="150000"/>
                </a:lnSpc>
              </a:pPr>
              <a:r>
                <a:rPr lang="en-US" altLang="zh-CN" sz="2400" spc="200">
                  <a:solidFill>
                    <a:srgbClr val="0B3346"/>
                  </a:solidFill>
                  <a:uFillTx/>
                  <a:latin typeface="汉仪铸字招牌黑简" panose="00020600040101010101" charset="-122"/>
                  <a:ea typeface="汉仪铸字招牌黑简" panose="00020600040101010101" charset="-122"/>
                </a:rPr>
                <a:t> </a:t>
              </a:r>
              <a:endParaRPr lang="zh-CN" altLang="en-US" sz="2400" spc="200">
                <a:solidFill>
                  <a:srgbClr val="0B3346"/>
                </a:solidFill>
                <a:uFillTx/>
                <a:latin typeface="汉仪铸字招牌黑简" panose="00020600040101010101" charset="-122"/>
                <a:ea typeface="汉仪铸字招牌黑简" panose="00020600040101010101" charset="-122"/>
              </a:endParaRPr>
            </a:p>
          </p:txBody>
        </p:sp>
        <p:grpSp>
          <p:nvGrpSpPr>
            <p:cNvPr id="36" name="组合 35"/>
            <p:cNvGrpSpPr/>
            <p:nvPr/>
          </p:nvGrpSpPr>
          <p:grpSpPr>
            <a:xfrm>
              <a:off x="5167" y="3284"/>
              <a:ext cx="8868" cy="4118"/>
              <a:chOff x="5167" y="3284"/>
              <a:chExt cx="8868" cy="4118"/>
            </a:xfrm>
          </p:grpSpPr>
          <p:sp>
            <p:nvSpPr>
              <p:cNvPr id="16" name="矩形 15"/>
              <p:cNvSpPr/>
              <p:nvPr/>
            </p:nvSpPr>
            <p:spPr>
              <a:xfrm>
                <a:off x="5167" y="3284"/>
                <a:ext cx="8578" cy="4118"/>
              </a:xfrm>
              <a:prstGeom prst="rect">
                <a:avLst/>
              </a:prstGeom>
              <a:noFill/>
              <a:ln w="57150">
                <a:solidFill>
                  <a:srgbClr val="34A3DC"/>
                </a:solidFill>
              </a:ln>
              <a:extLst>
                <a:ext uri="{909E8E84-426E-40DD-AFC4-6F175D3DCCD1}">
                  <a14:hiddenFill xmlns:a14="http://schemas.microsoft.com/office/drawing/2010/main">
                    <a:solidFill>
                      <a:srgbClr val="C0E1F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矩形 48"/>
              <p:cNvSpPr/>
              <p:nvPr/>
            </p:nvSpPr>
            <p:spPr>
              <a:xfrm>
                <a:off x="5353" y="3487"/>
                <a:ext cx="8207" cy="3713"/>
              </a:xfrm>
              <a:prstGeom prst="rect">
                <a:avLst/>
              </a:prstGeom>
              <a:noFill/>
              <a:ln>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7" name="组合 16"/>
              <p:cNvGrpSpPr/>
              <p:nvPr/>
            </p:nvGrpSpPr>
            <p:grpSpPr>
              <a:xfrm rot="0">
                <a:off x="5208" y="7200"/>
                <a:ext cx="749" cy="202"/>
                <a:chOff x="5153" y="6756"/>
                <a:chExt cx="2884" cy="709"/>
              </a:xfrm>
            </p:grpSpPr>
            <p:sp>
              <p:nvSpPr>
                <p:cNvPr id="19" name="任意多边形 18"/>
                <p:cNvSpPr/>
                <p:nvPr/>
              </p:nvSpPr>
              <p:spPr>
                <a:xfrm>
                  <a:off x="5153" y="6841"/>
                  <a:ext cx="1561" cy="6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0" name="任意多边形 19"/>
                <p:cNvSpPr/>
                <p:nvPr/>
              </p:nvSpPr>
              <p:spPr>
                <a:xfrm>
                  <a:off x="6366" y="6756"/>
                  <a:ext cx="1561" cy="6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1" name="任意多边形 20"/>
                <p:cNvSpPr/>
                <p:nvPr/>
              </p:nvSpPr>
              <p:spPr>
                <a:xfrm>
                  <a:off x="5153" y="7077"/>
                  <a:ext cx="974" cy="38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2" name="任意多边形 21"/>
                <p:cNvSpPr/>
                <p:nvPr/>
              </p:nvSpPr>
              <p:spPr>
                <a:xfrm>
                  <a:off x="6103" y="7077"/>
                  <a:ext cx="974" cy="38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3" name="任意多边形 22"/>
                <p:cNvSpPr/>
                <p:nvPr/>
              </p:nvSpPr>
              <p:spPr>
                <a:xfrm>
                  <a:off x="7063" y="7077"/>
                  <a:ext cx="974" cy="38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grpSp>
            <p:nvGrpSpPr>
              <p:cNvPr id="24" name="组合 23"/>
              <p:cNvGrpSpPr/>
              <p:nvPr/>
            </p:nvGrpSpPr>
            <p:grpSpPr>
              <a:xfrm rot="0">
                <a:off x="13193" y="3936"/>
                <a:ext cx="842" cy="323"/>
                <a:chOff x="8286" y="3579"/>
                <a:chExt cx="2097" cy="804"/>
              </a:xfrm>
            </p:grpSpPr>
            <p:sp>
              <p:nvSpPr>
                <p:cNvPr id="25" name="任意多边形 24"/>
                <p:cNvSpPr/>
                <p:nvPr/>
              </p:nvSpPr>
              <p:spPr>
                <a:xfrm>
                  <a:off x="8286" y="3579"/>
                  <a:ext cx="1472" cy="402"/>
                </a:xfrm>
                <a:custGeom>
                  <a:avLst/>
                  <a:gdLst>
                    <a:gd name="connsiteX0" fmla="*/ 796 w 1472"/>
                    <a:gd name="connsiteY0" fmla="*/ 401 h 402"/>
                    <a:gd name="connsiteX1" fmla="*/ 201 w 1472"/>
                    <a:gd name="connsiteY1" fmla="*/ 402 h 402"/>
                    <a:gd name="connsiteX2" fmla="*/ 0 w 1472"/>
                    <a:gd name="connsiteY2" fmla="*/ 201 h 402"/>
                    <a:gd name="connsiteX3" fmla="*/ 201 w 1472"/>
                    <a:gd name="connsiteY3" fmla="*/ 0 h 402"/>
                    <a:gd name="connsiteX4" fmla="*/ 1472 w 1472"/>
                    <a:gd name="connsiteY4" fmla="*/ 0 h 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 h="402">
                      <a:moveTo>
                        <a:pt x="796" y="401"/>
                      </a:moveTo>
                      <a:lnTo>
                        <a:pt x="201" y="402"/>
                      </a:lnTo>
                      <a:cubicBezTo>
                        <a:pt x="90" y="402"/>
                        <a:pt x="0" y="312"/>
                        <a:pt x="0" y="201"/>
                      </a:cubicBezTo>
                      <a:cubicBezTo>
                        <a:pt x="0" y="90"/>
                        <a:pt x="90" y="0"/>
                        <a:pt x="201" y="0"/>
                      </a:cubicBezTo>
                      <a:lnTo>
                        <a:pt x="1472" y="0"/>
                      </a:lnTo>
                    </a:path>
                  </a:pathLst>
                </a:custGeom>
                <a:noFill/>
                <a:ln w="15875">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任意多边形 25"/>
                <p:cNvSpPr/>
                <p:nvPr/>
              </p:nvSpPr>
              <p:spPr>
                <a:xfrm flipH="1">
                  <a:off x="8911" y="3981"/>
                  <a:ext cx="1472" cy="402"/>
                </a:xfrm>
                <a:custGeom>
                  <a:avLst/>
                  <a:gdLst>
                    <a:gd name="connsiteX0" fmla="*/ 796 w 1472"/>
                    <a:gd name="connsiteY0" fmla="*/ 401 h 402"/>
                    <a:gd name="connsiteX1" fmla="*/ 201 w 1472"/>
                    <a:gd name="connsiteY1" fmla="*/ 402 h 402"/>
                    <a:gd name="connsiteX2" fmla="*/ 0 w 1472"/>
                    <a:gd name="connsiteY2" fmla="*/ 201 h 402"/>
                    <a:gd name="connsiteX3" fmla="*/ 201 w 1472"/>
                    <a:gd name="connsiteY3" fmla="*/ 0 h 402"/>
                    <a:gd name="connsiteX4" fmla="*/ 1472 w 1472"/>
                    <a:gd name="connsiteY4" fmla="*/ 0 h 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 h="402">
                      <a:moveTo>
                        <a:pt x="796" y="401"/>
                      </a:moveTo>
                      <a:lnTo>
                        <a:pt x="201" y="402"/>
                      </a:lnTo>
                      <a:cubicBezTo>
                        <a:pt x="90" y="402"/>
                        <a:pt x="0" y="312"/>
                        <a:pt x="0" y="201"/>
                      </a:cubicBezTo>
                      <a:cubicBezTo>
                        <a:pt x="0" y="90"/>
                        <a:pt x="90" y="0"/>
                        <a:pt x="201" y="0"/>
                      </a:cubicBezTo>
                      <a:lnTo>
                        <a:pt x="1472" y="0"/>
                      </a:lnTo>
                    </a:path>
                  </a:pathLst>
                </a:custGeom>
                <a:noFill/>
                <a:ln w="15875">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0">
                <a:off x="5486" y="6645"/>
                <a:ext cx="858" cy="453"/>
                <a:chOff x="5490" y="6568"/>
                <a:chExt cx="1175" cy="620"/>
              </a:xfrm>
            </p:grpSpPr>
            <p:sp>
              <p:nvSpPr>
                <p:cNvPr id="28" name="任意多边形 27"/>
                <p:cNvSpPr/>
                <p:nvPr/>
              </p:nvSpPr>
              <p:spPr>
                <a:xfrm>
                  <a:off x="5535" y="6568"/>
                  <a:ext cx="1130" cy="581"/>
                </a:xfrm>
                <a:custGeom>
                  <a:avLst/>
                  <a:gdLst>
                    <a:gd name="connsiteX0" fmla="*/ 511 w 4847"/>
                    <a:gd name="connsiteY0" fmla="*/ 1307 h 2492"/>
                    <a:gd name="connsiteX1" fmla="*/ 204 w 4847"/>
                    <a:gd name="connsiteY1" fmla="*/ 1352 h 2492"/>
                    <a:gd name="connsiteX2" fmla="*/ 149 w 4847"/>
                    <a:gd name="connsiteY2" fmla="*/ 1293 h 2492"/>
                    <a:gd name="connsiteX3" fmla="*/ 229 w 4847"/>
                    <a:gd name="connsiteY3" fmla="*/ 1169 h 2492"/>
                    <a:gd name="connsiteX4" fmla="*/ 482 w 4847"/>
                    <a:gd name="connsiteY4" fmla="*/ 1065 h 2492"/>
                    <a:gd name="connsiteX5" fmla="*/ 566 w 4847"/>
                    <a:gd name="connsiteY5" fmla="*/ 945 h 2492"/>
                    <a:gd name="connsiteX6" fmla="*/ 511 w 4847"/>
                    <a:gd name="connsiteY6" fmla="*/ 970 h 2492"/>
                    <a:gd name="connsiteX7" fmla="*/ 357 w 4847"/>
                    <a:gd name="connsiteY7" fmla="*/ 929 h 2492"/>
                    <a:gd name="connsiteX8" fmla="*/ 244 w 4847"/>
                    <a:gd name="connsiteY8" fmla="*/ 899 h 2492"/>
                    <a:gd name="connsiteX9" fmla="*/ 129 w 4847"/>
                    <a:gd name="connsiteY9" fmla="*/ 920 h 2492"/>
                    <a:gd name="connsiteX10" fmla="*/ 11 w 4847"/>
                    <a:gd name="connsiteY10" fmla="*/ 865 h 2492"/>
                    <a:gd name="connsiteX11" fmla="*/ 29 w 4847"/>
                    <a:gd name="connsiteY11" fmla="*/ 691 h 2492"/>
                    <a:gd name="connsiteX12" fmla="*/ 165 w 4847"/>
                    <a:gd name="connsiteY12" fmla="*/ 637 h 2492"/>
                    <a:gd name="connsiteX13" fmla="*/ 303 w 4847"/>
                    <a:gd name="connsiteY13" fmla="*/ 666 h 2492"/>
                    <a:gd name="connsiteX14" fmla="*/ 432 w 4847"/>
                    <a:gd name="connsiteY14" fmla="*/ 725 h 2492"/>
                    <a:gd name="connsiteX15" fmla="*/ 597 w 4847"/>
                    <a:gd name="connsiteY15" fmla="*/ 641 h 2492"/>
                    <a:gd name="connsiteX16" fmla="*/ 652 w 4847"/>
                    <a:gd name="connsiteY16" fmla="*/ 512 h 2492"/>
                    <a:gd name="connsiteX17" fmla="*/ 864 w 4847"/>
                    <a:gd name="connsiteY17" fmla="*/ 438 h 2492"/>
                    <a:gd name="connsiteX18" fmla="*/ 973 w 4847"/>
                    <a:gd name="connsiteY18" fmla="*/ 288 h 2492"/>
                    <a:gd name="connsiteX19" fmla="*/ 1129 w 4847"/>
                    <a:gd name="connsiteY19" fmla="*/ 51 h 2492"/>
                    <a:gd name="connsiteX20" fmla="*/ 1283 w 4847"/>
                    <a:gd name="connsiteY20" fmla="*/ 10 h 2492"/>
                    <a:gd name="connsiteX21" fmla="*/ 1276 w 4847"/>
                    <a:gd name="connsiteY21" fmla="*/ 139 h 2492"/>
                    <a:gd name="connsiteX22" fmla="*/ 1163 w 4847"/>
                    <a:gd name="connsiteY22" fmla="*/ 279 h 2492"/>
                    <a:gd name="connsiteX23" fmla="*/ 1067 w 4847"/>
                    <a:gd name="connsiteY23" fmla="*/ 404 h 2492"/>
                    <a:gd name="connsiteX24" fmla="*/ 1234 w 4847"/>
                    <a:gd name="connsiteY24" fmla="*/ 427 h 2492"/>
                    <a:gd name="connsiteX25" fmla="*/ 1400 w 4847"/>
                    <a:gd name="connsiteY25" fmla="*/ 264 h 2492"/>
                    <a:gd name="connsiteX26" fmla="*/ 1504 w 4847"/>
                    <a:gd name="connsiteY26" fmla="*/ 130 h 2492"/>
                    <a:gd name="connsiteX27" fmla="*/ 1579 w 4847"/>
                    <a:gd name="connsiteY27" fmla="*/ 175 h 2492"/>
                    <a:gd name="connsiteX28" fmla="*/ 1550 w 4847"/>
                    <a:gd name="connsiteY28" fmla="*/ 334 h 2492"/>
                    <a:gd name="connsiteX29" fmla="*/ 1391 w 4847"/>
                    <a:gd name="connsiteY29" fmla="*/ 467 h 2492"/>
                    <a:gd name="connsiteX30" fmla="*/ 1276 w 4847"/>
                    <a:gd name="connsiteY30" fmla="*/ 537 h 2492"/>
                    <a:gd name="connsiteX31" fmla="*/ 1502 w 4847"/>
                    <a:gd name="connsiteY31" fmla="*/ 446 h 2492"/>
                    <a:gd name="connsiteX32" fmla="*/ 1397 w 4847"/>
                    <a:gd name="connsiteY32" fmla="*/ 524 h 2492"/>
                    <a:gd name="connsiteX33" fmla="*/ 1460 w 4847"/>
                    <a:gd name="connsiteY33" fmla="*/ 517 h 2492"/>
                    <a:gd name="connsiteX34" fmla="*/ 1590 w 4847"/>
                    <a:gd name="connsiteY34" fmla="*/ 454 h 2492"/>
                    <a:gd name="connsiteX35" fmla="*/ 1504 w 4847"/>
                    <a:gd name="connsiteY35" fmla="*/ 553 h 2492"/>
                    <a:gd name="connsiteX36" fmla="*/ 1400 w 4847"/>
                    <a:gd name="connsiteY36" fmla="*/ 632 h 2492"/>
                    <a:gd name="connsiteX37" fmla="*/ 1343 w 4847"/>
                    <a:gd name="connsiteY37" fmla="*/ 659 h 2492"/>
                    <a:gd name="connsiteX38" fmla="*/ 1456 w 4847"/>
                    <a:gd name="connsiteY38" fmla="*/ 656 h 2492"/>
                    <a:gd name="connsiteX39" fmla="*/ 1658 w 4847"/>
                    <a:gd name="connsiteY39" fmla="*/ 532 h 2492"/>
                    <a:gd name="connsiteX40" fmla="*/ 1561 w 4847"/>
                    <a:gd name="connsiteY40" fmla="*/ 662 h 2492"/>
                    <a:gd name="connsiteX41" fmla="*/ 1436 w 4847"/>
                    <a:gd name="connsiteY41" fmla="*/ 761 h 2492"/>
                    <a:gd name="connsiteX42" fmla="*/ 1511 w 4847"/>
                    <a:gd name="connsiteY42" fmla="*/ 749 h 2492"/>
                    <a:gd name="connsiteX43" fmla="*/ 1721 w 4847"/>
                    <a:gd name="connsiteY43" fmla="*/ 637 h 2492"/>
                    <a:gd name="connsiteX44" fmla="*/ 1629 w 4847"/>
                    <a:gd name="connsiteY44" fmla="*/ 761 h 2492"/>
                    <a:gd name="connsiteX45" fmla="*/ 1495 w 4847"/>
                    <a:gd name="connsiteY45" fmla="*/ 841 h 2492"/>
                    <a:gd name="connsiteX46" fmla="*/ 1408 w 4847"/>
                    <a:gd name="connsiteY46" fmla="*/ 870 h 2492"/>
                    <a:gd name="connsiteX47" fmla="*/ 1532 w 4847"/>
                    <a:gd name="connsiteY47" fmla="*/ 870 h 2492"/>
                    <a:gd name="connsiteX48" fmla="*/ 1723 w 4847"/>
                    <a:gd name="connsiteY48" fmla="*/ 803 h 2492"/>
                    <a:gd name="connsiteX49" fmla="*/ 1520 w 4847"/>
                    <a:gd name="connsiteY49" fmla="*/ 961 h 2492"/>
                    <a:gd name="connsiteX50" fmla="*/ 1362 w 4847"/>
                    <a:gd name="connsiteY50" fmla="*/ 1017 h 2492"/>
                    <a:gd name="connsiteX51" fmla="*/ 1589 w 4847"/>
                    <a:gd name="connsiteY51" fmla="*/ 1005 h 2492"/>
                    <a:gd name="connsiteX52" fmla="*/ 1357 w 4847"/>
                    <a:gd name="connsiteY52" fmla="*/ 1108 h 2492"/>
                    <a:gd name="connsiteX53" fmla="*/ 1396 w 4847"/>
                    <a:gd name="connsiteY53" fmla="*/ 1327 h 2492"/>
                    <a:gd name="connsiteX54" fmla="*/ 1658 w 4847"/>
                    <a:gd name="connsiteY54" fmla="*/ 1934 h 2492"/>
                    <a:gd name="connsiteX55" fmla="*/ 2102 w 4847"/>
                    <a:gd name="connsiteY55" fmla="*/ 1988 h 2492"/>
                    <a:gd name="connsiteX56" fmla="*/ 3418 w 4847"/>
                    <a:gd name="connsiteY56" fmla="*/ 1929 h 2492"/>
                    <a:gd name="connsiteX57" fmla="*/ 4079 w 4847"/>
                    <a:gd name="connsiteY57" fmla="*/ 1257 h 2492"/>
                    <a:gd name="connsiteX58" fmla="*/ 4283 w 4847"/>
                    <a:gd name="connsiteY58" fmla="*/ 949 h 2492"/>
                    <a:gd name="connsiteX59" fmla="*/ 4466 w 4847"/>
                    <a:gd name="connsiteY59" fmla="*/ 832 h 2492"/>
                    <a:gd name="connsiteX60" fmla="*/ 4640 w 4847"/>
                    <a:gd name="connsiteY60" fmla="*/ 816 h 2492"/>
                    <a:gd name="connsiteX61" fmla="*/ 4808 w 4847"/>
                    <a:gd name="connsiteY61" fmla="*/ 850 h 2492"/>
                    <a:gd name="connsiteX62" fmla="*/ 4848 w 4847"/>
                    <a:gd name="connsiteY62" fmla="*/ 854 h 2492"/>
                    <a:gd name="connsiteX63" fmla="*/ 4803 w 4847"/>
                    <a:gd name="connsiteY63" fmla="*/ 890 h 2492"/>
                    <a:gd name="connsiteX64" fmla="*/ 4599 w 4847"/>
                    <a:gd name="connsiteY64" fmla="*/ 1144 h 2492"/>
                    <a:gd name="connsiteX65" fmla="*/ 4400 w 4847"/>
                    <a:gd name="connsiteY65" fmla="*/ 1232 h 2492"/>
                    <a:gd name="connsiteX66" fmla="*/ 4262 w 4847"/>
                    <a:gd name="connsiteY66" fmla="*/ 1237 h 2492"/>
                    <a:gd name="connsiteX67" fmla="*/ 4247 w 4847"/>
                    <a:gd name="connsiteY67" fmla="*/ 1282 h 2492"/>
                    <a:gd name="connsiteX68" fmla="*/ 4226 w 4847"/>
                    <a:gd name="connsiteY68" fmla="*/ 1547 h 2492"/>
                    <a:gd name="connsiteX69" fmla="*/ 3930 w 4847"/>
                    <a:gd name="connsiteY69" fmla="*/ 2321 h 2492"/>
                    <a:gd name="connsiteX70" fmla="*/ 3190 w 4847"/>
                    <a:gd name="connsiteY70" fmla="*/ 2465 h 2492"/>
                    <a:gd name="connsiteX71" fmla="*/ 2131 w 4847"/>
                    <a:gd name="connsiteY71" fmla="*/ 2490 h 2492"/>
                    <a:gd name="connsiteX72" fmla="*/ 1416 w 4847"/>
                    <a:gd name="connsiteY72" fmla="*/ 2441 h 2492"/>
                    <a:gd name="connsiteX73" fmla="*/ 1104 w 4847"/>
                    <a:gd name="connsiteY73" fmla="*/ 2262 h 2492"/>
                    <a:gd name="connsiteX74" fmla="*/ 959 w 4847"/>
                    <a:gd name="connsiteY74" fmla="*/ 1968 h 2492"/>
                    <a:gd name="connsiteX75" fmla="*/ 835 w 4847"/>
                    <a:gd name="connsiteY75" fmla="*/ 1497 h 2492"/>
                    <a:gd name="connsiteX76" fmla="*/ 747 w 4847"/>
                    <a:gd name="connsiteY76" fmla="*/ 1273 h 2492"/>
                    <a:gd name="connsiteX77" fmla="*/ 672 w 4847"/>
                    <a:gd name="connsiteY77" fmla="*/ 1223 h 2492"/>
                    <a:gd name="connsiteX78" fmla="*/ 511 w 4847"/>
                    <a:gd name="connsiteY78" fmla="*/ 1307 h 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4848" h="2493">
                      <a:moveTo>
                        <a:pt x="511" y="1307"/>
                      </a:moveTo>
                      <a:cubicBezTo>
                        <a:pt x="414" y="1329"/>
                        <a:pt x="276" y="1354"/>
                        <a:pt x="204" y="1352"/>
                      </a:cubicBezTo>
                      <a:cubicBezTo>
                        <a:pt x="131" y="1350"/>
                        <a:pt x="145" y="1329"/>
                        <a:pt x="149" y="1293"/>
                      </a:cubicBezTo>
                      <a:cubicBezTo>
                        <a:pt x="154" y="1255"/>
                        <a:pt x="163" y="1214"/>
                        <a:pt x="229" y="1169"/>
                      </a:cubicBezTo>
                      <a:cubicBezTo>
                        <a:pt x="296" y="1123"/>
                        <a:pt x="414" y="1108"/>
                        <a:pt x="482" y="1065"/>
                      </a:cubicBezTo>
                      <a:cubicBezTo>
                        <a:pt x="550" y="1019"/>
                        <a:pt x="561" y="963"/>
                        <a:pt x="566" y="945"/>
                      </a:cubicBezTo>
                      <a:cubicBezTo>
                        <a:pt x="572" y="927"/>
                        <a:pt x="554" y="972"/>
                        <a:pt x="511" y="970"/>
                      </a:cubicBezTo>
                      <a:cubicBezTo>
                        <a:pt x="471" y="967"/>
                        <a:pt x="412" y="945"/>
                        <a:pt x="357" y="929"/>
                      </a:cubicBezTo>
                      <a:cubicBezTo>
                        <a:pt x="305" y="915"/>
                        <a:pt x="290" y="902"/>
                        <a:pt x="244" y="899"/>
                      </a:cubicBezTo>
                      <a:cubicBezTo>
                        <a:pt x="199" y="897"/>
                        <a:pt x="176" y="927"/>
                        <a:pt x="129" y="920"/>
                      </a:cubicBezTo>
                      <a:cubicBezTo>
                        <a:pt x="84" y="913"/>
                        <a:pt x="29" y="911"/>
                        <a:pt x="11" y="865"/>
                      </a:cubicBezTo>
                      <a:cubicBezTo>
                        <a:pt x="-9" y="820"/>
                        <a:pt x="0" y="736"/>
                        <a:pt x="29" y="691"/>
                      </a:cubicBezTo>
                      <a:cubicBezTo>
                        <a:pt x="61" y="646"/>
                        <a:pt x="111" y="641"/>
                        <a:pt x="165" y="637"/>
                      </a:cubicBezTo>
                      <a:cubicBezTo>
                        <a:pt x="219" y="632"/>
                        <a:pt x="249" y="648"/>
                        <a:pt x="303" y="666"/>
                      </a:cubicBezTo>
                      <a:cubicBezTo>
                        <a:pt x="357" y="684"/>
                        <a:pt x="373" y="732"/>
                        <a:pt x="432" y="725"/>
                      </a:cubicBezTo>
                      <a:cubicBezTo>
                        <a:pt x="491" y="721"/>
                        <a:pt x="552" y="684"/>
                        <a:pt x="597" y="641"/>
                      </a:cubicBezTo>
                      <a:cubicBezTo>
                        <a:pt x="640" y="598"/>
                        <a:pt x="597" y="553"/>
                        <a:pt x="652" y="512"/>
                      </a:cubicBezTo>
                      <a:cubicBezTo>
                        <a:pt x="706" y="472"/>
                        <a:pt x="801" y="483"/>
                        <a:pt x="864" y="438"/>
                      </a:cubicBezTo>
                      <a:cubicBezTo>
                        <a:pt x="930" y="393"/>
                        <a:pt x="921" y="368"/>
                        <a:pt x="973" y="288"/>
                      </a:cubicBezTo>
                      <a:cubicBezTo>
                        <a:pt x="1027" y="211"/>
                        <a:pt x="1066" y="107"/>
                        <a:pt x="1129" y="51"/>
                      </a:cubicBezTo>
                      <a:cubicBezTo>
                        <a:pt x="1190" y="-6"/>
                        <a:pt x="1251" y="-8"/>
                        <a:pt x="1283" y="10"/>
                      </a:cubicBezTo>
                      <a:cubicBezTo>
                        <a:pt x="1312" y="28"/>
                        <a:pt x="1301" y="87"/>
                        <a:pt x="1276" y="139"/>
                      </a:cubicBezTo>
                      <a:cubicBezTo>
                        <a:pt x="1253" y="193"/>
                        <a:pt x="1215" y="223"/>
                        <a:pt x="1163" y="279"/>
                      </a:cubicBezTo>
                      <a:cubicBezTo>
                        <a:pt x="1111" y="336"/>
                        <a:pt x="978" y="448"/>
                        <a:pt x="1067" y="404"/>
                      </a:cubicBezTo>
                      <a:cubicBezTo>
                        <a:pt x="1156" y="360"/>
                        <a:pt x="1181" y="474"/>
                        <a:pt x="1234" y="427"/>
                      </a:cubicBezTo>
                      <a:cubicBezTo>
                        <a:pt x="1286" y="379"/>
                        <a:pt x="1348" y="331"/>
                        <a:pt x="1400" y="264"/>
                      </a:cubicBezTo>
                      <a:cubicBezTo>
                        <a:pt x="1455" y="198"/>
                        <a:pt x="1471" y="148"/>
                        <a:pt x="1504" y="130"/>
                      </a:cubicBezTo>
                      <a:cubicBezTo>
                        <a:pt x="1541" y="112"/>
                        <a:pt x="1570" y="135"/>
                        <a:pt x="1579" y="175"/>
                      </a:cubicBezTo>
                      <a:cubicBezTo>
                        <a:pt x="1588" y="216"/>
                        <a:pt x="1588" y="275"/>
                        <a:pt x="1550" y="334"/>
                      </a:cubicBezTo>
                      <a:cubicBezTo>
                        <a:pt x="1511" y="393"/>
                        <a:pt x="1446" y="426"/>
                        <a:pt x="1391" y="467"/>
                      </a:cubicBezTo>
                      <a:cubicBezTo>
                        <a:pt x="1337" y="508"/>
                        <a:pt x="1251" y="542"/>
                        <a:pt x="1276" y="537"/>
                      </a:cubicBezTo>
                      <a:cubicBezTo>
                        <a:pt x="1301" y="533"/>
                        <a:pt x="1475" y="451"/>
                        <a:pt x="1502" y="446"/>
                      </a:cubicBezTo>
                      <a:cubicBezTo>
                        <a:pt x="1527" y="439"/>
                        <a:pt x="1440" y="506"/>
                        <a:pt x="1397" y="524"/>
                      </a:cubicBezTo>
                      <a:cubicBezTo>
                        <a:pt x="1356" y="542"/>
                        <a:pt x="1403" y="535"/>
                        <a:pt x="1460" y="517"/>
                      </a:cubicBezTo>
                      <a:cubicBezTo>
                        <a:pt x="1516" y="499"/>
                        <a:pt x="1581" y="449"/>
                        <a:pt x="1590" y="454"/>
                      </a:cubicBezTo>
                      <a:cubicBezTo>
                        <a:pt x="1600" y="458"/>
                        <a:pt x="1543" y="517"/>
                        <a:pt x="1504" y="553"/>
                      </a:cubicBezTo>
                      <a:cubicBezTo>
                        <a:pt x="1468" y="587"/>
                        <a:pt x="1446" y="610"/>
                        <a:pt x="1400" y="632"/>
                      </a:cubicBezTo>
                      <a:cubicBezTo>
                        <a:pt x="1357" y="653"/>
                        <a:pt x="1329" y="650"/>
                        <a:pt x="1343" y="659"/>
                      </a:cubicBezTo>
                      <a:cubicBezTo>
                        <a:pt x="1354" y="666"/>
                        <a:pt x="1372" y="676"/>
                        <a:pt x="1456" y="656"/>
                      </a:cubicBezTo>
                      <a:cubicBezTo>
                        <a:pt x="1537" y="635"/>
                        <a:pt x="1620" y="551"/>
                        <a:pt x="1658" y="532"/>
                      </a:cubicBezTo>
                      <a:cubicBezTo>
                        <a:pt x="1696" y="513"/>
                        <a:pt x="1622" y="619"/>
                        <a:pt x="1561" y="662"/>
                      </a:cubicBezTo>
                      <a:cubicBezTo>
                        <a:pt x="1498" y="705"/>
                        <a:pt x="1448" y="740"/>
                        <a:pt x="1436" y="761"/>
                      </a:cubicBezTo>
                      <a:cubicBezTo>
                        <a:pt x="1423" y="779"/>
                        <a:pt x="1443" y="772"/>
                        <a:pt x="1511" y="749"/>
                      </a:cubicBezTo>
                      <a:cubicBezTo>
                        <a:pt x="1579" y="724"/>
                        <a:pt x="1671" y="662"/>
                        <a:pt x="1721" y="637"/>
                      </a:cubicBezTo>
                      <a:cubicBezTo>
                        <a:pt x="1771" y="610"/>
                        <a:pt x="1681" y="718"/>
                        <a:pt x="1629" y="761"/>
                      </a:cubicBezTo>
                      <a:cubicBezTo>
                        <a:pt x="1577" y="802"/>
                        <a:pt x="1552" y="809"/>
                        <a:pt x="1495" y="841"/>
                      </a:cubicBezTo>
                      <a:cubicBezTo>
                        <a:pt x="1439" y="870"/>
                        <a:pt x="1399" y="852"/>
                        <a:pt x="1408" y="870"/>
                      </a:cubicBezTo>
                      <a:cubicBezTo>
                        <a:pt x="1419" y="886"/>
                        <a:pt x="1476" y="877"/>
                        <a:pt x="1532" y="870"/>
                      </a:cubicBezTo>
                      <a:cubicBezTo>
                        <a:pt x="1589" y="866"/>
                        <a:pt x="1727" y="796"/>
                        <a:pt x="1723" y="803"/>
                      </a:cubicBezTo>
                      <a:cubicBezTo>
                        <a:pt x="1718" y="810"/>
                        <a:pt x="1618" y="930"/>
                        <a:pt x="1520" y="961"/>
                      </a:cubicBezTo>
                      <a:cubicBezTo>
                        <a:pt x="1422" y="992"/>
                        <a:pt x="1375" y="999"/>
                        <a:pt x="1362" y="1017"/>
                      </a:cubicBezTo>
                      <a:cubicBezTo>
                        <a:pt x="1350" y="1033"/>
                        <a:pt x="1577" y="1005"/>
                        <a:pt x="1589" y="1005"/>
                      </a:cubicBezTo>
                      <a:cubicBezTo>
                        <a:pt x="1601" y="1005"/>
                        <a:pt x="1369" y="1058"/>
                        <a:pt x="1357" y="1108"/>
                      </a:cubicBezTo>
                      <a:cubicBezTo>
                        <a:pt x="1344" y="1160"/>
                        <a:pt x="1378" y="1212"/>
                        <a:pt x="1396" y="1327"/>
                      </a:cubicBezTo>
                      <a:cubicBezTo>
                        <a:pt x="1414" y="1443"/>
                        <a:pt x="1545" y="1870"/>
                        <a:pt x="1658" y="1934"/>
                      </a:cubicBezTo>
                      <a:cubicBezTo>
                        <a:pt x="1774" y="1995"/>
                        <a:pt x="1751" y="1990"/>
                        <a:pt x="2102" y="1988"/>
                      </a:cubicBezTo>
                      <a:cubicBezTo>
                        <a:pt x="2452" y="1988"/>
                        <a:pt x="3059" y="1990"/>
                        <a:pt x="3418" y="1929"/>
                      </a:cubicBezTo>
                      <a:cubicBezTo>
                        <a:pt x="3776" y="1866"/>
                        <a:pt x="3998" y="1384"/>
                        <a:pt x="4079" y="1257"/>
                      </a:cubicBezTo>
                      <a:cubicBezTo>
                        <a:pt x="4161" y="1130"/>
                        <a:pt x="4233" y="994"/>
                        <a:pt x="4283" y="949"/>
                      </a:cubicBezTo>
                      <a:cubicBezTo>
                        <a:pt x="4330" y="904"/>
                        <a:pt x="4394" y="856"/>
                        <a:pt x="4466" y="832"/>
                      </a:cubicBezTo>
                      <a:cubicBezTo>
                        <a:pt x="4536" y="804"/>
                        <a:pt x="4570" y="811"/>
                        <a:pt x="4640" y="816"/>
                      </a:cubicBezTo>
                      <a:cubicBezTo>
                        <a:pt x="4708" y="820"/>
                        <a:pt x="4767" y="843"/>
                        <a:pt x="4808" y="850"/>
                      </a:cubicBezTo>
                      <a:cubicBezTo>
                        <a:pt x="4851" y="859"/>
                        <a:pt x="4848" y="847"/>
                        <a:pt x="4848" y="854"/>
                      </a:cubicBezTo>
                      <a:cubicBezTo>
                        <a:pt x="4846" y="863"/>
                        <a:pt x="4853" y="832"/>
                        <a:pt x="4803" y="890"/>
                      </a:cubicBezTo>
                      <a:cubicBezTo>
                        <a:pt x="4753" y="947"/>
                        <a:pt x="4681" y="1074"/>
                        <a:pt x="4599" y="1144"/>
                      </a:cubicBezTo>
                      <a:cubicBezTo>
                        <a:pt x="4518" y="1212"/>
                        <a:pt x="4468" y="1214"/>
                        <a:pt x="4400" y="1232"/>
                      </a:cubicBezTo>
                      <a:cubicBezTo>
                        <a:pt x="4332" y="1252"/>
                        <a:pt x="4292" y="1228"/>
                        <a:pt x="4262" y="1237"/>
                      </a:cubicBezTo>
                      <a:cubicBezTo>
                        <a:pt x="4231" y="1248"/>
                        <a:pt x="4253" y="1221"/>
                        <a:pt x="4247" y="1282"/>
                      </a:cubicBezTo>
                      <a:cubicBezTo>
                        <a:pt x="4240" y="1343"/>
                        <a:pt x="4240" y="1415"/>
                        <a:pt x="4226" y="1547"/>
                      </a:cubicBezTo>
                      <a:cubicBezTo>
                        <a:pt x="4215" y="1676"/>
                        <a:pt x="4129" y="2214"/>
                        <a:pt x="3930" y="2321"/>
                      </a:cubicBezTo>
                      <a:cubicBezTo>
                        <a:pt x="3728" y="2425"/>
                        <a:pt x="3550" y="2432"/>
                        <a:pt x="3190" y="2465"/>
                      </a:cubicBezTo>
                      <a:cubicBezTo>
                        <a:pt x="2830" y="2497"/>
                        <a:pt x="2486" y="2495"/>
                        <a:pt x="2131" y="2490"/>
                      </a:cubicBezTo>
                      <a:cubicBezTo>
                        <a:pt x="1776" y="2484"/>
                        <a:pt x="1622" y="2486"/>
                        <a:pt x="1416" y="2441"/>
                      </a:cubicBezTo>
                      <a:cubicBezTo>
                        <a:pt x="1210" y="2393"/>
                        <a:pt x="1195" y="2355"/>
                        <a:pt x="1104" y="2262"/>
                      </a:cubicBezTo>
                      <a:cubicBezTo>
                        <a:pt x="1011" y="2167"/>
                        <a:pt x="1014" y="2121"/>
                        <a:pt x="959" y="1968"/>
                      </a:cubicBezTo>
                      <a:cubicBezTo>
                        <a:pt x="905" y="1814"/>
                        <a:pt x="878" y="1635"/>
                        <a:pt x="835" y="1497"/>
                      </a:cubicBezTo>
                      <a:cubicBezTo>
                        <a:pt x="792" y="1357"/>
                        <a:pt x="778" y="1327"/>
                        <a:pt x="747" y="1273"/>
                      </a:cubicBezTo>
                      <a:cubicBezTo>
                        <a:pt x="713" y="1219"/>
                        <a:pt x="681" y="1230"/>
                        <a:pt x="672" y="1223"/>
                      </a:cubicBezTo>
                      <a:cubicBezTo>
                        <a:pt x="661" y="1216"/>
                        <a:pt x="611" y="1284"/>
                        <a:pt x="511" y="1307"/>
                      </a:cubicBezTo>
                      <a:close/>
                    </a:path>
                  </a:pathLst>
                </a:custGeom>
                <a:solidFill>
                  <a:srgbClr val="34A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9" name="直接连接符 28"/>
                <p:cNvCxnSpPr/>
                <p:nvPr/>
              </p:nvCxnSpPr>
              <p:spPr>
                <a:xfrm>
                  <a:off x="5490" y="7132"/>
                  <a:ext cx="270" cy="0"/>
                </a:xfrm>
                <a:prstGeom prst="line">
                  <a:avLst/>
                </a:prstGeom>
                <a:ln w="12700" cap="rnd">
                  <a:solidFill>
                    <a:srgbClr val="34A3DC"/>
                  </a:solidFill>
                  <a:round/>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5875" y="7188"/>
                  <a:ext cx="510" cy="0"/>
                </a:xfrm>
                <a:prstGeom prst="line">
                  <a:avLst/>
                </a:prstGeom>
                <a:ln w="12700" cap="rnd">
                  <a:solidFill>
                    <a:srgbClr val="34A3DC"/>
                  </a:solidFill>
                  <a:round/>
                </a:ln>
              </p:spPr>
              <p:style>
                <a:lnRef idx="1">
                  <a:schemeClr val="accent1"/>
                </a:lnRef>
                <a:fillRef idx="0">
                  <a:schemeClr val="accent1"/>
                </a:fillRef>
                <a:effectRef idx="0">
                  <a:schemeClr val="accent1"/>
                </a:effectRef>
                <a:fontRef idx="minor">
                  <a:schemeClr val="tx1"/>
                </a:fontRef>
              </p:style>
            </p:cxnSp>
          </p:grpSp>
        </p:grpSp>
      </p:gr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36" descr="7b0a202020202274657874626f78223a2022220a7d0a"/>
          <p:cNvGrpSpPr/>
          <p:nvPr/>
        </p:nvGrpSpPr>
        <p:grpSpPr>
          <a:xfrm>
            <a:off x="2173605" y="1400175"/>
            <a:ext cx="8249285" cy="3166745"/>
            <a:chOff x="5167" y="3284"/>
            <a:chExt cx="8868" cy="4118"/>
          </a:xfrm>
        </p:grpSpPr>
        <p:sp>
          <p:nvSpPr>
            <p:cNvPr id="76" name="文本框 75"/>
            <p:cNvSpPr txBox="1"/>
            <p:nvPr/>
          </p:nvSpPr>
          <p:spPr>
            <a:xfrm>
              <a:off x="5767" y="3849"/>
              <a:ext cx="7188" cy="2767"/>
            </a:xfrm>
            <a:prstGeom prst="rect">
              <a:avLst/>
            </a:prstGeom>
            <a:noFill/>
          </p:spPr>
          <p:txBody>
            <a:bodyPr wrap="square" rtlCol="0" anchor="ctr" anchorCtr="0">
              <a:noAutofit/>
            </a:bodyPr>
            <a:p>
              <a:pPr indent="0" algn="l" fontAlgn="auto">
                <a:lnSpc>
                  <a:spcPts val="3500"/>
                </a:lnSpc>
              </a:pPr>
              <a:r>
                <a:rPr lang="zh-CN" altLang="en-US" sz="3200" b="1" spc="300">
                  <a:solidFill>
                    <a:schemeClr val="accent3"/>
                  </a:solidFill>
                  <a:uFillTx/>
                  <a:latin typeface="Arial" panose="020B0604020202020204" pitchFamily="34" charset="0"/>
                  <a:ea typeface="微软雅黑" panose="020B0503020204020204" charset="-122"/>
                  <a:cs typeface="+mj-cs"/>
                </a:rPr>
                <a:t>一、</a:t>
              </a:r>
              <a:r>
                <a:rPr lang="zh-CN" altLang="en-US" sz="3200" b="1" spc="300">
                  <a:solidFill>
                    <a:schemeClr val="accent3"/>
                  </a:solidFill>
                  <a:uFillTx/>
                  <a:latin typeface="Arial" panose="020B0604020202020204" pitchFamily="34" charset="0"/>
                  <a:ea typeface="微软雅黑" panose="020B0503020204020204" charset="-122"/>
                  <a:cs typeface="+mj-cs"/>
                  <a:sym typeface="+mn-ea"/>
                </a:rPr>
                <a:t>产出分析</a:t>
              </a:r>
              <a:endParaRPr lang="zh-CN" altLang="en-US" sz="3200" b="1" spc="300">
                <a:solidFill>
                  <a:schemeClr val="accent3"/>
                </a:solidFill>
                <a:uFillTx/>
                <a:latin typeface="Arial" panose="020B0604020202020204" pitchFamily="34" charset="0"/>
                <a:ea typeface="微软雅黑" panose="020B0503020204020204" charset="-122"/>
                <a:cs typeface="+mj-cs"/>
                <a:sym typeface="+mn-ea"/>
              </a:endParaRPr>
            </a:p>
            <a:p>
              <a:pPr indent="0" algn="l" fontAlgn="auto">
                <a:lnSpc>
                  <a:spcPts val="3500"/>
                </a:lnSpc>
              </a:pPr>
              <a:endParaRPr lang="zh-CN" altLang="en-US" sz="3000" b="1" spc="300">
                <a:solidFill>
                  <a:schemeClr val="accent3"/>
                </a:solidFill>
                <a:uFillTx/>
                <a:latin typeface="Arial" panose="020B0604020202020204" pitchFamily="34" charset="0"/>
                <a:ea typeface="微软雅黑" panose="020B0503020204020204" charset="-122"/>
                <a:cs typeface="+mj-cs"/>
                <a:sym typeface="+mn-ea"/>
              </a:endParaRPr>
            </a:p>
            <a:p>
              <a:pPr indent="0" algn="l" fontAlgn="auto">
                <a:lnSpc>
                  <a:spcPts val="3500"/>
                </a:lnSpc>
              </a:pPr>
              <a:r>
                <a:rPr lang="en-US" altLang="zh-CN" sz="2400" spc="200">
                  <a:solidFill>
                    <a:srgbClr val="0B3346"/>
                  </a:solidFill>
                  <a:uFillTx/>
                  <a:latin typeface="汉仪铸字招牌黑简" panose="00020600040101010101" charset="-122"/>
                  <a:ea typeface="汉仪铸字招牌黑简" panose="00020600040101010101" charset="-122"/>
                </a:rPr>
                <a:t>  </a:t>
              </a:r>
              <a:r>
                <a:rPr lang="zh-CN" altLang="en-US" sz="2400" spc="200">
                  <a:solidFill>
                    <a:srgbClr val="0B3346"/>
                  </a:solidFill>
                  <a:uFillTx/>
                  <a:latin typeface="汉仪铸字招牌黑简" panose="00020600040101010101" charset="-122"/>
                  <a:ea typeface="汉仪铸字招牌黑简" panose="00020600040101010101" charset="-122"/>
                </a:rPr>
                <a:t>（一）产出数量</a:t>
              </a:r>
              <a:r>
                <a:rPr lang="en-US" altLang="zh-CN" sz="2400" spc="200">
                  <a:solidFill>
                    <a:srgbClr val="0B3346"/>
                  </a:solidFill>
                  <a:uFillTx/>
                  <a:latin typeface="汉仪铸字招牌黑简" panose="00020600040101010101" charset="-122"/>
                  <a:ea typeface="汉仪铸字招牌黑简" panose="00020600040101010101" charset="-122"/>
                </a:rPr>
                <a:t>       </a:t>
              </a:r>
              <a:r>
                <a:rPr lang="zh-CN" altLang="en-US" sz="2400" spc="200">
                  <a:solidFill>
                    <a:srgbClr val="0B3346"/>
                  </a:solidFill>
                  <a:uFillTx/>
                  <a:latin typeface="汉仪铸字招牌黑简" panose="00020600040101010101" charset="-122"/>
                  <a:ea typeface="汉仪铸字招牌黑简" panose="00020600040101010101" charset="-122"/>
                </a:rPr>
                <a:t>（二）</a:t>
              </a:r>
              <a:r>
                <a:rPr lang="zh-CN" altLang="en-US" sz="2400" spc="200">
                  <a:solidFill>
                    <a:srgbClr val="0B3346"/>
                  </a:solidFill>
                  <a:uFillTx/>
                  <a:latin typeface="汉仪铸字招牌黑简" panose="00020600040101010101" charset="-122"/>
                  <a:ea typeface="汉仪铸字招牌黑简" panose="00020600040101010101" charset="-122"/>
                </a:rPr>
                <a:t>产出质量</a:t>
              </a:r>
              <a:endParaRPr lang="zh-CN" altLang="en-US" sz="2400" spc="200">
                <a:solidFill>
                  <a:srgbClr val="0B3346"/>
                </a:solidFill>
                <a:uFillTx/>
                <a:latin typeface="汉仪铸字招牌黑简" panose="00020600040101010101" charset="-122"/>
                <a:ea typeface="汉仪铸字招牌黑简" panose="00020600040101010101" charset="-122"/>
              </a:endParaRPr>
            </a:p>
            <a:p>
              <a:pPr indent="0" algn="l" fontAlgn="auto">
                <a:lnSpc>
                  <a:spcPts val="3500"/>
                </a:lnSpc>
              </a:pPr>
              <a:r>
                <a:rPr lang="en-US" altLang="zh-CN" sz="2400" spc="200">
                  <a:solidFill>
                    <a:srgbClr val="0B3346"/>
                  </a:solidFill>
                  <a:uFillTx/>
                  <a:latin typeface="汉仪铸字招牌黑简" panose="00020600040101010101" charset="-122"/>
                  <a:ea typeface="汉仪铸字招牌黑简" panose="00020600040101010101" charset="-122"/>
                </a:rPr>
                <a:t>  </a:t>
              </a:r>
              <a:r>
                <a:rPr lang="zh-CN" altLang="en-US" sz="2400" spc="200">
                  <a:solidFill>
                    <a:srgbClr val="0B3346"/>
                  </a:solidFill>
                  <a:uFillTx/>
                  <a:latin typeface="汉仪铸字招牌黑简" panose="00020600040101010101" charset="-122"/>
                  <a:ea typeface="汉仪铸字招牌黑简" panose="00020600040101010101" charset="-122"/>
                </a:rPr>
                <a:t>（三）产出时效</a:t>
              </a:r>
              <a:r>
                <a:rPr lang="en-US" altLang="zh-CN" sz="2400" spc="200">
                  <a:solidFill>
                    <a:srgbClr val="0B3346"/>
                  </a:solidFill>
                  <a:uFillTx/>
                  <a:latin typeface="汉仪铸字招牌黑简" panose="00020600040101010101" charset="-122"/>
                  <a:ea typeface="汉仪铸字招牌黑简" panose="00020600040101010101" charset="-122"/>
                </a:rPr>
                <a:t>       </a:t>
              </a:r>
              <a:r>
                <a:rPr lang="zh-CN" altLang="en-US" sz="2400" spc="200">
                  <a:solidFill>
                    <a:srgbClr val="0B3346"/>
                  </a:solidFill>
                  <a:uFillTx/>
                  <a:latin typeface="汉仪铸字招牌黑简" panose="00020600040101010101" charset="-122"/>
                  <a:ea typeface="汉仪铸字招牌黑简" panose="00020600040101010101" charset="-122"/>
                </a:rPr>
                <a:t>（四）</a:t>
              </a:r>
              <a:r>
                <a:rPr lang="zh-CN" altLang="en-US" sz="2400" spc="200">
                  <a:solidFill>
                    <a:srgbClr val="0B3346"/>
                  </a:solidFill>
                  <a:uFillTx/>
                  <a:latin typeface="汉仪铸字招牌黑简" panose="00020600040101010101" charset="-122"/>
                  <a:ea typeface="汉仪铸字招牌黑简" panose="00020600040101010101" charset="-122"/>
                </a:rPr>
                <a:t>产出成本</a:t>
              </a:r>
              <a:endParaRPr lang="zh-CN" altLang="en-US" sz="2400" spc="200">
                <a:solidFill>
                  <a:srgbClr val="0B3346"/>
                </a:solidFill>
                <a:uFillTx/>
                <a:latin typeface="汉仪铸字招牌黑简" panose="00020600040101010101" charset="-122"/>
                <a:ea typeface="汉仪铸字招牌黑简" panose="00020600040101010101" charset="-122"/>
              </a:endParaRPr>
            </a:p>
          </p:txBody>
        </p:sp>
        <p:grpSp>
          <p:nvGrpSpPr>
            <p:cNvPr id="36" name="组合 35"/>
            <p:cNvGrpSpPr/>
            <p:nvPr/>
          </p:nvGrpSpPr>
          <p:grpSpPr>
            <a:xfrm>
              <a:off x="5167" y="3284"/>
              <a:ext cx="8868" cy="4118"/>
              <a:chOff x="5167" y="3284"/>
              <a:chExt cx="8868" cy="4118"/>
            </a:xfrm>
          </p:grpSpPr>
          <p:sp>
            <p:nvSpPr>
              <p:cNvPr id="16" name="矩形 15"/>
              <p:cNvSpPr/>
              <p:nvPr/>
            </p:nvSpPr>
            <p:spPr>
              <a:xfrm>
                <a:off x="5167" y="3284"/>
                <a:ext cx="8578" cy="4118"/>
              </a:xfrm>
              <a:prstGeom prst="rect">
                <a:avLst/>
              </a:prstGeom>
              <a:noFill/>
              <a:ln w="57150">
                <a:solidFill>
                  <a:srgbClr val="34A3DC"/>
                </a:solidFill>
              </a:ln>
              <a:extLst>
                <a:ext uri="{909E8E84-426E-40DD-AFC4-6F175D3DCCD1}">
                  <a14:hiddenFill xmlns:a14="http://schemas.microsoft.com/office/drawing/2010/main">
                    <a:solidFill>
                      <a:srgbClr val="C0E1F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a:p>
            </p:txBody>
          </p:sp>
          <p:sp>
            <p:nvSpPr>
              <p:cNvPr id="49" name="矩形 48"/>
              <p:cNvSpPr/>
              <p:nvPr/>
            </p:nvSpPr>
            <p:spPr>
              <a:xfrm>
                <a:off x="5353" y="3487"/>
                <a:ext cx="8207" cy="3713"/>
              </a:xfrm>
              <a:prstGeom prst="rect">
                <a:avLst/>
              </a:prstGeom>
              <a:noFill/>
              <a:ln>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a:p>
            </p:txBody>
          </p:sp>
          <p:grpSp>
            <p:nvGrpSpPr>
              <p:cNvPr id="17" name="组合 16"/>
              <p:cNvGrpSpPr/>
              <p:nvPr/>
            </p:nvGrpSpPr>
            <p:grpSpPr>
              <a:xfrm rot="0">
                <a:off x="5208" y="7200"/>
                <a:ext cx="749" cy="202"/>
                <a:chOff x="5153" y="6756"/>
                <a:chExt cx="2884" cy="709"/>
              </a:xfrm>
            </p:grpSpPr>
            <p:sp>
              <p:nvSpPr>
                <p:cNvPr id="19" name="任意多边形 18"/>
                <p:cNvSpPr/>
                <p:nvPr/>
              </p:nvSpPr>
              <p:spPr>
                <a:xfrm>
                  <a:off x="5153" y="6841"/>
                  <a:ext cx="1561" cy="6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l"/>
                  <a:endParaRPr lang="zh-CN" altLang="en-US"/>
                </a:p>
              </p:txBody>
            </p:sp>
            <p:sp>
              <p:nvSpPr>
                <p:cNvPr id="20" name="任意多边形 19"/>
                <p:cNvSpPr/>
                <p:nvPr/>
              </p:nvSpPr>
              <p:spPr>
                <a:xfrm>
                  <a:off x="6366" y="6756"/>
                  <a:ext cx="1561" cy="6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l"/>
                  <a:endParaRPr lang="zh-CN" altLang="en-US"/>
                </a:p>
              </p:txBody>
            </p:sp>
            <p:sp>
              <p:nvSpPr>
                <p:cNvPr id="21" name="任意多边形 20"/>
                <p:cNvSpPr/>
                <p:nvPr/>
              </p:nvSpPr>
              <p:spPr>
                <a:xfrm>
                  <a:off x="5153" y="7077"/>
                  <a:ext cx="974" cy="38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l"/>
                  <a:endParaRPr lang="zh-CN" altLang="en-US"/>
                </a:p>
              </p:txBody>
            </p:sp>
            <p:sp>
              <p:nvSpPr>
                <p:cNvPr id="22" name="任意多边形 21"/>
                <p:cNvSpPr/>
                <p:nvPr/>
              </p:nvSpPr>
              <p:spPr>
                <a:xfrm>
                  <a:off x="6103" y="7077"/>
                  <a:ext cx="974" cy="38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l"/>
                  <a:endParaRPr lang="zh-CN" altLang="en-US"/>
                </a:p>
              </p:txBody>
            </p:sp>
            <p:sp>
              <p:nvSpPr>
                <p:cNvPr id="23" name="任意多边形 22"/>
                <p:cNvSpPr/>
                <p:nvPr/>
              </p:nvSpPr>
              <p:spPr>
                <a:xfrm>
                  <a:off x="7063" y="7077"/>
                  <a:ext cx="974" cy="38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l"/>
                  <a:endParaRPr lang="zh-CN" altLang="en-US"/>
                </a:p>
              </p:txBody>
            </p:sp>
          </p:grpSp>
          <p:grpSp>
            <p:nvGrpSpPr>
              <p:cNvPr id="24" name="组合 23"/>
              <p:cNvGrpSpPr/>
              <p:nvPr/>
            </p:nvGrpSpPr>
            <p:grpSpPr>
              <a:xfrm rot="0">
                <a:off x="13193" y="3936"/>
                <a:ext cx="842" cy="323"/>
                <a:chOff x="8286" y="3579"/>
                <a:chExt cx="2097" cy="804"/>
              </a:xfrm>
            </p:grpSpPr>
            <p:sp>
              <p:nvSpPr>
                <p:cNvPr id="25" name="任意多边形 24"/>
                <p:cNvSpPr/>
                <p:nvPr/>
              </p:nvSpPr>
              <p:spPr>
                <a:xfrm>
                  <a:off x="8286" y="3579"/>
                  <a:ext cx="1472" cy="402"/>
                </a:xfrm>
                <a:custGeom>
                  <a:avLst/>
                  <a:gdLst>
                    <a:gd name="connsiteX0" fmla="*/ 796 w 1472"/>
                    <a:gd name="connsiteY0" fmla="*/ 401 h 402"/>
                    <a:gd name="connsiteX1" fmla="*/ 201 w 1472"/>
                    <a:gd name="connsiteY1" fmla="*/ 402 h 402"/>
                    <a:gd name="connsiteX2" fmla="*/ 0 w 1472"/>
                    <a:gd name="connsiteY2" fmla="*/ 201 h 402"/>
                    <a:gd name="connsiteX3" fmla="*/ 201 w 1472"/>
                    <a:gd name="connsiteY3" fmla="*/ 0 h 402"/>
                    <a:gd name="connsiteX4" fmla="*/ 1472 w 1472"/>
                    <a:gd name="connsiteY4" fmla="*/ 0 h 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 h="402">
                      <a:moveTo>
                        <a:pt x="796" y="401"/>
                      </a:moveTo>
                      <a:lnTo>
                        <a:pt x="201" y="402"/>
                      </a:lnTo>
                      <a:cubicBezTo>
                        <a:pt x="90" y="402"/>
                        <a:pt x="0" y="312"/>
                        <a:pt x="0" y="201"/>
                      </a:cubicBezTo>
                      <a:cubicBezTo>
                        <a:pt x="0" y="90"/>
                        <a:pt x="90" y="0"/>
                        <a:pt x="201" y="0"/>
                      </a:cubicBezTo>
                      <a:lnTo>
                        <a:pt x="1472" y="0"/>
                      </a:lnTo>
                    </a:path>
                  </a:pathLst>
                </a:custGeom>
                <a:noFill/>
                <a:ln w="15875">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a:p>
              </p:txBody>
            </p:sp>
            <p:sp>
              <p:nvSpPr>
                <p:cNvPr id="26" name="任意多边形 25"/>
                <p:cNvSpPr/>
                <p:nvPr/>
              </p:nvSpPr>
              <p:spPr>
                <a:xfrm flipH="1">
                  <a:off x="8911" y="3981"/>
                  <a:ext cx="1472" cy="402"/>
                </a:xfrm>
                <a:custGeom>
                  <a:avLst/>
                  <a:gdLst>
                    <a:gd name="connsiteX0" fmla="*/ 796 w 1472"/>
                    <a:gd name="connsiteY0" fmla="*/ 401 h 402"/>
                    <a:gd name="connsiteX1" fmla="*/ 201 w 1472"/>
                    <a:gd name="connsiteY1" fmla="*/ 402 h 402"/>
                    <a:gd name="connsiteX2" fmla="*/ 0 w 1472"/>
                    <a:gd name="connsiteY2" fmla="*/ 201 h 402"/>
                    <a:gd name="connsiteX3" fmla="*/ 201 w 1472"/>
                    <a:gd name="connsiteY3" fmla="*/ 0 h 402"/>
                    <a:gd name="connsiteX4" fmla="*/ 1472 w 1472"/>
                    <a:gd name="connsiteY4" fmla="*/ 0 h 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 h="402">
                      <a:moveTo>
                        <a:pt x="796" y="401"/>
                      </a:moveTo>
                      <a:lnTo>
                        <a:pt x="201" y="402"/>
                      </a:lnTo>
                      <a:cubicBezTo>
                        <a:pt x="90" y="402"/>
                        <a:pt x="0" y="312"/>
                        <a:pt x="0" y="201"/>
                      </a:cubicBezTo>
                      <a:cubicBezTo>
                        <a:pt x="0" y="90"/>
                        <a:pt x="90" y="0"/>
                        <a:pt x="201" y="0"/>
                      </a:cubicBezTo>
                      <a:lnTo>
                        <a:pt x="1472" y="0"/>
                      </a:lnTo>
                    </a:path>
                  </a:pathLst>
                </a:custGeom>
                <a:noFill/>
                <a:ln w="15875">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a:p>
              </p:txBody>
            </p:sp>
          </p:grpSp>
          <p:grpSp>
            <p:nvGrpSpPr>
              <p:cNvPr id="27" name="组合 26"/>
              <p:cNvGrpSpPr/>
              <p:nvPr/>
            </p:nvGrpSpPr>
            <p:grpSpPr>
              <a:xfrm rot="0">
                <a:off x="5486" y="6645"/>
                <a:ext cx="858" cy="453"/>
                <a:chOff x="5490" y="6568"/>
                <a:chExt cx="1175" cy="620"/>
              </a:xfrm>
            </p:grpSpPr>
            <p:sp>
              <p:nvSpPr>
                <p:cNvPr id="28" name="任意多边形 27"/>
                <p:cNvSpPr/>
                <p:nvPr/>
              </p:nvSpPr>
              <p:spPr>
                <a:xfrm>
                  <a:off x="5535" y="6568"/>
                  <a:ext cx="1130" cy="581"/>
                </a:xfrm>
                <a:custGeom>
                  <a:avLst/>
                  <a:gdLst>
                    <a:gd name="connsiteX0" fmla="*/ 511 w 4847"/>
                    <a:gd name="connsiteY0" fmla="*/ 1307 h 2492"/>
                    <a:gd name="connsiteX1" fmla="*/ 204 w 4847"/>
                    <a:gd name="connsiteY1" fmla="*/ 1352 h 2492"/>
                    <a:gd name="connsiteX2" fmla="*/ 149 w 4847"/>
                    <a:gd name="connsiteY2" fmla="*/ 1293 h 2492"/>
                    <a:gd name="connsiteX3" fmla="*/ 229 w 4847"/>
                    <a:gd name="connsiteY3" fmla="*/ 1169 h 2492"/>
                    <a:gd name="connsiteX4" fmla="*/ 482 w 4847"/>
                    <a:gd name="connsiteY4" fmla="*/ 1065 h 2492"/>
                    <a:gd name="connsiteX5" fmla="*/ 566 w 4847"/>
                    <a:gd name="connsiteY5" fmla="*/ 945 h 2492"/>
                    <a:gd name="connsiteX6" fmla="*/ 511 w 4847"/>
                    <a:gd name="connsiteY6" fmla="*/ 970 h 2492"/>
                    <a:gd name="connsiteX7" fmla="*/ 357 w 4847"/>
                    <a:gd name="connsiteY7" fmla="*/ 929 h 2492"/>
                    <a:gd name="connsiteX8" fmla="*/ 244 w 4847"/>
                    <a:gd name="connsiteY8" fmla="*/ 899 h 2492"/>
                    <a:gd name="connsiteX9" fmla="*/ 129 w 4847"/>
                    <a:gd name="connsiteY9" fmla="*/ 920 h 2492"/>
                    <a:gd name="connsiteX10" fmla="*/ 11 w 4847"/>
                    <a:gd name="connsiteY10" fmla="*/ 865 h 2492"/>
                    <a:gd name="connsiteX11" fmla="*/ 29 w 4847"/>
                    <a:gd name="connsiteY11" fmla="*/ 691 h 2492"/>
                    <a:gd name="connsiteX12" fmla="*/ 165 w 4847"/>
                    <a:gd name="connsiteY12" fmla="*/ 637 h 2492"/>
                    <a:gd name="connsiteX13" fmla="*/ 303 w 4847"/>
                    <a:gd name="connsiteY13" fmla="*/ 666 h 2492"/>
                    <a:gd name="connsiteX14" fmla="*/ 432 w 4847"/>
                    <a:gd name="connsiteY14" fmla="*/ 725 h 2492"/>
                    <a:gd name="connsiteX15" fmla="*/ 597 w 4847"/>
                    <a:gd name="connsiteY15" fmla="*/ 641 h 2492"/>
                    <a:gd name="connsiteX16" fmla="*/ 652 w 4847"/>
                    <a:gd name="connsiteY16" fmla="*/ 512 h 2492"/>
                    <a:gd name="connsiteX17" fmla="*/ 864 w 4847"/>
                    <a:gd name="connsiteY17" fmla="*/ 438 h 2492"/>
                    <a:gd name="connsiteX18" fmla="*/ 973 w 4847"/>
                    <a:gd name="connsiteY18" fmla="*/ 288 h 2492"/>
                    <a:gd name="connsiteX19" fmla="*/ 1129 w 4847"/>
                    <a:gd name="connsiteY19" fmla="*/ 51 h 2492"/>
                    <a:gd name="connsiteX20" fmla="*/ 1283 w 4847"/>
                    <a:gd name="connsiteY20" fmla="*/ 10 h 2492"/>
                    <a:gd name="connsiteX21" fmla="*/ 1276 w 4847"/>
                    <a:gd name="connsiteY21" fmla="*/ 139 h 2492"/>
                    <a:gd name="connsiteX22" fmla="*/ 1163 w 4847"/>
                    <a:gd name="connsiteY22" fmla="*/ 279 h 2492"/>
                    <a:gd name="connsiteX23" fmla="*/ 1067 w 4847"/>
                    <a:gd name="connsiteY23" fmla="*/ 404 h 2492"/>
                    <a:gd name="connsiteX24" fmla="*/ 1234 w 4847"/>
                    <a:gd name="connsiteY24" fmla="*/ 427 h 2492"/>
                    <a:gd name="connsiteX25" fmla="*/ 1400 w 4847"/>
                    <a:gd name="connsiteY25" fmla="*/ 264 h 2492"/>
                    <a:gd name="connsiteX26" fmla="*/ 1504 w 4847"/>
                    <a:gd name="connsiteY26" fmla="*/ 130 h 2492"/>
                    <a:gd name="connsiteX27" fmla="*/ 1579 w 4847"/>
                    <a:gd name="connsiteY27" fmla="*/ 175 h 2492"/>
                    <a:gd name="connsiteX28" fmla="*/ 1550 w 4847"/>
                    <a:gd name="connsiteY28" fmla="*/ 334 h 2492"/>
                    <a:gd name="connsiteX29" fmla="*/ 1391 w 4847"/>
                    <a:gd name="connsiteY29" fmla="*/ 467 h 2492"/>
                    <a:gd name="connsiteX30" fmla="*/ 1276 w 4847"/>
                    <a:gd name="connsiteY30" fmla="*/ 537 h 2492"/>
                    <a:gd name="connsiteX31" fmla="*/ 1502 w 4847"/>
                    <a:gd name="connsiteY31" fmla="*/ 446 h 2492"/>
                    <a:gd name="connsiteX32" fmla="*/ 1397 w 4847"/>
                    <a:gd name="connsiteY32" fmla="*/ 524 h 2492"/>
                    <a:gd name="connsiteX33" fmla="*/ 1460 w 4847"/>
                    <a:gd name="connsiteY33" fmla="*/ 517 h 2492"/>
                    <a:gd name="connsiteX34" fmla="*/ 1590 w 4847"/>
                    <a:gd name="connsiteY34" fmla="*/ 454 h 2492"/>
                    <a:gd name="connsiteX35" fmla="*/ 1504 w 4847"/>
                    <a:gd name="connsiteY35" fmla="*/ 553 h 2492"/>
                    <a:gd name="connsiteX36" fmla="*/ 1400 w 4847"/>
                    <a:gd name="connsiteY36" fmla="*/ 632 h 2492"/>
                    <a:gd name="connsiteX37" fmla="*/ 1343 w 4847"/>
                    <a:gd name="connsiteY37" fmla="*/ 659 h 2492"/>
                    <a:gd name="connsiteX38" fmla="*/ 1456 w 4847"/>
                    <a:gd name="connsiteY38" fmla="*/ 656 h 2492"/>
                    <a:gd name="connsiteX39" fmla="*/ 1658 w 4847"/>
                    <a:gd name="connsiteY39" fmla="*/ 532 h 2492"/>
                    <a:gd name="connsiteX40" fmla="*/ 1561 w 4847"/>
                    <a:gd name="connsiteY40" fmla="*/ 662 h 2492"/>
                    <a:gd name="connsiteX41" fmla="*/ 1436 w 4847"/>
                    <a:gd name="connsiteY41" fmla="*/ 761 h 2492"/>
                    <a:gd name="connsiteX42" fmla="*/ 1511 w 4847"/>
                    <a:gd name="connsiteY42" fmla="*/ 749 h 2492"/>
                    <a:gd name="connsiteX43" fmla="*/ 1721 w 4847"/>
                    <a:gd name="connsiteY43" fmla="*/ 637 h 2492"/>
                    <a:gd name="connsiteX44" fmla="*/ 1629 w 4847"/>
                    <a:gd name="connsiteY44" fmla="*/ 761 h 2492"/>
                    <a:gd name="connsiteX45" fmla="*/ 1495 w 4847"/>
                    <a:gd name="connsiteY45" fmla="*/ 841 h 2492"/>
                    <a:gd name="connsiteX46" fmla="*/ 1408 w 4847"/>
                    <a:gd name="connsiteY46" fmla="*/ 870 h 2492"/>
                    <a:gd name="connsiteX47" fmla="*/ 1532 w 4847"/>
                    <a:gd name="connsiteY47" fmla="*/ 870 h 2492"/>
                    <a:gd name="connsiteX48" fmla="*/ 1723 w 4847"/>
                    <a:gd name="connsiteY48" fmla="*/ 803 h 2492"/>
                    <a:gd name="connsiteX49" fmla="*/ 1520 w 4847"/>
                    <a:gd name="connsiteY49" fmla="*/ 961 h 2492"/>
                    <a:gd name="connsiteX50" fmla="*/ 1362 w 4847"/>
                    <a:gd name="connsiteY50" fmla="*/ 1017 h 2492"/>
                    <a:gd name="connsiteX51" fmla="*/ 1589 w 4847"/>
                    <a:gd name="connsiteY51" fmla="*/ 1005 h 2492"/>
                    <a:gd name="connsiteX52" fmla="*/ 1357 w 4847"/>
                    <a:gd name="connsiteY52" fmla="*/ 1108 h 2492"/>
                    <a:gd name="connsiteX53" fmla="*/ 1396 w 4847"/>
                    <a:gd name="connsiteY53" fmla="*/ 1327 h 2492"/>
                    <a:gd name="connsiteX54" fmla="*/ 1658 w 4847"/>
                    <a:gd name="connsiteY54" fmla="*/ 1934 h 2492"/>
                    <a:gd name="connsiteX55" fmla="*/ 2102 w 4847"/>
                    <a:gd name="connsiteY55" fmla="*/ 1988 h 2492"/>
                    <a:gd name="connsiteX56" fmla="*/ 3418 w 4847"/>
                    <a:gd name="connsiteY56" fmla="*/ 1929 h 2492"/>
                    <a:gd name="connsiteX57" fmla="*/ 4079 w 4847"/>
                    <a:gd name="connsiteY57" fmla="*/ 1257 h 2492"/>
                    <a:gd name="connsiteX58" fmla="*/ 4283 w 4847"/>
                    <a:gd name="connsiteY58" fmla="*/ 949 h 2492"/>
                    <a:gd name="connsiteX59" fmla="*/ 4466 w 4847"/>
                    <a:gd name="connsiteY59" fmla="*/ 832 h 2492"/>
                    <a:gd name="connsiteX60" fmla="*/ 4640 w 4847"/>
                    <a:gd name="connsiteY60" fmla="*/ 816 h 2492"/>
                    <a:gd name="connsiteX61" fmla="*/ 4808 w 4847"/>
                    <a:gd name="connsiteY61" fmla="*/ 850 h 2492"/>
                    <a:gd name="connsiteX62" fmla="*/ 4848 w 4847"/>
                    <a:gd name="connsiteY62" fmla="*/ 854 h 2492"/>
                    <a:gd name="connsiteX63" fmla="*/ 4803 w 4847"/>
                    <a:gd name="connsiteY63" fmla="*/ 890 h 2492"/>
                    <a:gd name="connsiteX64" fmla="*/ 4599 w 4847"/>
                    <a:gd name="connsiteY64" fmla="*/ 1144 h 2492"/>
                    <a:gd name="connsiteX65" fmla="*/ 4400 w 4847"/>
                    <a:gd name="connsiteY65" fmla="*/ 1232 h 2492"/>
                    <a:gd name="connsiteX66" fmla="*/ 4262 w 4847"/>
                    <a:gd name="connsiteY66" fmla="*/ 1237 h 2492"/>
                    <a:gd name="connsiteX67" fmla="*/ 4247 w 4847"/>
                    <a:gd name="connsiteY67" fmla="*/ 1282 h 2492"/>
                    <a:gd name="connsiteX68" fmla="*/ 4226 w 4847"/>
                    <a:gd name="connsiteY68" fmla="*/ 1547 h 2492"/>
                    <a:gd name="connsiteX69" fmla="*/ 3930 w 4847"/>
                    <a:gd name="connsiteY69" fmla="*/ 2321 h 2492"/>
                    <a:gd name="connsiteX70" fmla="*/ 3190 w 4847"/>
                    <a:gd name="connsiteY70" fmla="*/ 2465 h 2492"/>
                    <a:gd name="connsiteX71" fmla="*/ 2131 w 4847"/>
                    <a:gd name="connsiteY71" fmla="*/ 2490 h 2492"/>
                    <a:gd name="connsiteX72" fmla="*/ 1416 w 4847"/>
                    <a:gd name="connsiteY72" fmla="*/ 2441 h 2492"/>
                    <a:gd name="connsiteX73" fmla="*/ 1104 w 4847"/>
                    <a:gd name="connsiteY73" fmla="*/ 2262 h 2492"/>
                    <a:gd name="connsiteX74" fmla="*/ 959 w 4847"/>
                    <a:gd name="connsiteY74" fmla="*/ 1968 h 2492"/>
                    <a:gd name="connsiteX75" fmla="*/ 835 w 4847"/>
                    <a:gd name="connsiteY75" fmla="*/ 1497 h 2492"/>
                    <a:gd name="connsiteX76" fmla="*/ 747 w 4847"/>
                    <a:gd name="connsiteY76" fmla="*/ 1273 h 2492"/>
                    <a:gd name="connsiteX77" fmla="*/ 672 w 4847"/>
                    <a:gd name="connsiteY77" fmla="*/ 1223 h 2492"/>
                    <a:gd name="connsiteX78" fmla="*/ 511 w 4847"/>
                    <a:gd name="connsiteY78" fmla="*/ 1307 h 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4848" h="2493">
                      <a:moveTo>
                        <a:pt x="511" y="1307"/>
                      </a:moveTo>
                      <a:cubicBezTo>
                        <a:pt x="414" y="1329"/>
                        <a:pt x="276" y="1354"/>
                        <a:pt x="204" y="1352"/>
                      </a:cubicBezTo>
                      <a:cubicBezTo>
                        <a:pt x="131" y="1350"/>
                        <a:pt x="145" y="1329"/>
                        <a:pt x="149" y="1293"/>
                      </a:cubicBezTo>
                      <a:cubicBezTo>
                        <a:pt x="154" y="1255"/>
                        <a:pt x="163" y="1214"/>
                        <a:pt x="229" y="1169"/>
                      </a:cubicBezTo>
                      <a:cubicBezTo>
                        <a:pt x="296" y="1123"/>
                        <a:pt x="414" y="1108"/>
                        <a:pt x="482" y="1065"/>
                      </a:cubicBezTo>
                      <a:cubicBezTo>
                        <a:pt x="550" y="1019"/>
                        <a:pt x="561" y="963"/>
                        <a:pt x="566" y="945"/>
                      </a:cubicBezTo>
                      <a:cubicBezTo>
                        <a:pt x="572" y="927"/>
                        <a:pt x="554" y="972"/>
                        <a:pt x="511" y="970"/>
                      </a:cubicBezTo>
                      <a:cubicBezTo>
                        <a:pt x="471" y="967"/>
                        <a:pt x="412" y="945"/>
                        <a:pt x="357" y="929"/>
                      </a:cubicBezTo>
                      <a:cubicBezTo>
                        <a:pt x="305" y="915"/>
                        <a:pt x="290" y="902"/>
                        <a:pt x="244" y="899"/>
                      </a:cubicBezTo>
                      <a:cubicBezTo>
                        <a:pt x="199" y="897"/>
                        <a:pt x="176" y="927"/>
                        <a:pt x="129" y="920"/>
                      </a:cubicBezTo>
                      <a:cubicBezTo>
                        <a:pt x="84" y="913"/>
                        <a:pt x="29" y="911"/>
                        <a:pt x="11" y="865"/>
                      </a:cubicBezTo>
                      <a:cubicBezTo>
                        <a:pt x="-9" y="820"/>
                        <a:pt x="0" y="736"/>
                        <a:pt x="29" y="691"/>
                      </a:cubicBezTo>
                      <a:cubicBezTo>
                        <a:pt x="61" y="646"/>
                        <a:pt x="111" y="641"/>
                        <a:pt x="165" y="637"/>
                      </a:cubicBezTo>
                      <a:cubicBezTo>
                        <a:pt x="219" y="632"/>
                        <a:pt x="249" y="648"/>
                        <a:pt x="303" y="666"/>
                      </a:cubicBezTo>
                      <a:cubicBezTo>
                        <a:pt x="357" y="684"/>
                        <a:pt x="373" y="732"/>
                        <a:pt x="432" y="725"/>
                      </a:cubicBezTo>
                      <a:cubicBezTo>
                        <a:pt x="491" y="721"/>
                        <a:pt x="552" y="684"/>
                        <a:pt x="597" y="641"/>
                      </a:cubicBezTo>
                      <a:cubicBezTo>
                        <a:pt x="640" y="598"/>
                        <a:pt x="597" y="553"/>
                        <a:pt x="652" y="512"/>
                      </a:cubicBezTo>
                      <a:cubicBezTo>
                        <a:pt x="706" y="472"/>
                        <a:pt x="801" y="483"/>
                        <a:pt x="864" y="438"/>
                      </a:cubicBezTo>
                      <a:cubicBezTo>
                        <a:pt x="930" y="393"/>
                        <a:pt x="921" y="368"/>
                        <a:pt x="973" y="288"/>
                      </a:cubicBezTo>
                      <a:cubicBezTo>
                        <a:pt x="1027" y="211"/>
                        <a:pt x="1066" y="107"/>
                        <a:pt x="1129" y="51"/>
                      </a:cubicBezTo>
                      <a:cubicBezTo>
                        <a:pt x="1190" y="-6"/>
                        <a:pt x="1251" y="-8"/>
                        <a:pt x="1283" y="10"/>
                      </a:cubicBezTo>
                      <a:cubicBezTo>
                        <a:pt x="1312" y="28"/>
                        <a:pt x="1301" y="87"/>
                        <a:pt x="1276" y="139"/>
                      </a:cubicBezTo>
                      <a:cubicBezTo>
                        <a:pt x="1253" y="193"/>
                        <a:pt x="1215" y="223"/>
                        <a:pt x="1163" y="279"/>
                      </a:cubicBezTo>
                      <a:cubicBezTo>
                        <a:pt x="1111" y="336"/>
                        <a:pt x="978" y="448"/>
                        <a:pt x="1067" y="404"/>
                      </a:cubicBezTo>
                      <a:cubicBezTo>
                        <a:pt x="1156" y="360"/>
                        <a:pt x="1181" y="474"/>
                        <a:pt x="1234" y="427"/>
                      </a:cubicBezTo>
                      <a:cubicBezTo>
                        <a:pt x="1286" y="379"/>
                        <a:pt x="1348" y="331"/>
                        <a:pt x="1400" y="264"/>
                      </a:cubicBezTo>
                      <a:cubicBezTo>
                        <a:pt x="1455" y="198"/>
                        <a:pt x="1471" y="148"/>
                        <a:pt x="1504" y="130"/>
                      </a:cubicBezTo>
                      <a:cubicBezTo>
                        <a:pt x="1541" y="112"/>
                        <a:pt x="1570" y="135"/>
                        <a:pt x="1579" y="175"/>
                      </a:cubicBezTo>
                      <a:cubicBezTo>
                        <a:pt x="1588" y="216"/>
                        <a:pt x="1588" y="275"/>
                        <a:pt x="1550" y="334"/>
                      </a:cubicBezTo>
                      <a:cubicBezTo>
                        <a:pt x="1511" y="393"/>
                        <a:pt x="1446" y="426"/>
                        <a:pt x="1391" y="467"/>
                      </a:cubicBezTo>
                      <a:cubicBezTo>
                        <a:pt x="1337" y="508"/>
                        <a:pt x="1251" y="542"/>
                        <a:pt x="1276" y="537"/>
                      </a:cubicBezTo>
                      <a:cubicBezTo>
                        <a:pt x="1301" y="533"/>
                        <a:pt x="1475" y="451"/>
                        <a:pt x="1502" y="446"/>
                      </a:cubicBezTo>
                      <a:cubicBezTo>
                        <a:pt x="1527" y="439"/>
                        <a:pt x="1440" y="506"/>
                        <a:pt x="1397" y="524"/>
                      </a:cubicBezTo>
                      <a:cubicBezTo>
                        <a:pt x="1356" y="542"/>
                        <a:pt x="1403" y="535"/>
                        <a:pt x="1460" y="517"/>
                      </a:cubicBezTo>
                      <a:cubicBezTo>
                        <a:pt x="1516" y="499"/>
                        <a:pt x="1581" y="449"/>
                        <a:pt x="1590" y="454"/>
                      </a:cubicBezTo>
                      <a:cubicBezTo>
                        <a:pt x="1600" y="458"/>
                        <a:pt x="1543" y="517"/>
                        <a:pt x="1504" y="553"/>
                      </a:cubicBezTo>
                      <a:cubicBezTo>
                        <a:pt x="1468" y="587"/>
                        <a:pt x="1446" y="610"/>
                        <a:pt x="1400" y="632"/>
                      </a:cubicBezTo>
                      <a:cubicBezTo>
                        <a:pt x="1357" y="653"/>
                        <a:pt x="1329" y="650"/>
                        <a:pt x="1343" y="659"/>
                      </a:cubicBezTo>
                      <a:cubicBezTo>
                        <a:pt x="1354" y="666"/>
                        <a:pt x="1372" y="676"/>
                        <a:pt x="1456" y="656"/>
                      </a:cubicBezTo>
                      <a:cubicBezTo>
                        <a:pt x="1537" y="635"/>
                        <a:pt x="1620" y="551"/>
                        <a:pt x="1658" y="532"/>
                      </a:cubicBezTo>
                      <a:cubicBezTo>
                        <a:pt x="1696" y="513"/>
                        <a:pt x="1622" y="619"/>
                        <a:pt x="1561" y="662"/>
                      </a:cubicBezTo>
                      <a:cubicBezTo>
                        <a:pt x="1498" y="705"/>
                        <a:pt x="1448" y="740"/>
                        <a:pt x="1436" y="761"/>
                      </a:cubicBezTo>
                      <a:cubicBezTo>
                        <a:pt x="1423" y="779"/>
                        <a:pt x="1443" y="772"/>
                        <a:pt x="1511" y="749"/>
                      </a:cubicBezTo>
                      <a:cubicBezTo>
                        <a:pt x="1579" y="724"/>
                        <a:pt x="1671" y="662"/>
                        <a:pt x="1721" y="637"/>
                      </a:cubicBezTo>
                      <a:cubicBezTo>
                        <a:pt x="1771" y="610"/>
                        <a:pt x="1681" y="718"/>
                        <a:pt x="1629" y="761"/>
                      </a:cubicBezTo>
                      <a:cubicBezTo>
                        <a:pt x="1577" y="802"/>
                        <a:pt x="1552" y="809"/>
                        <a:pt x="1495" y="841"/>
                      </a:cubicBezTo>
                      <a:cubicBezTo>
                        <a:pt x="1439" y="870"/>
                        <a:pt x="1399" y="852"/>
                        <a:pt x="1408" y="870"/>
                      </a:cubicBezTo>
                      <a:cubicBezTo>
                        <a:pt x="1419" y="886"/>
                        <a:pt x="1476" y="877"/>
                        <a:pt x="1532" y="870"/>
                      </a:cubicBezTo>
                      <a:cubicBezTo>
                        <a:pt x="1589" y="866"/>
                        <a:pt x="1727" y="796"/>
                        <a:pt x="1723" y="803"/>
                      </a:cubicBezTo>
                      <a:cubicBezTo>
                        <a:pt x="1718" y="810"/>
                        <a:pt x="1618" y="930"/>
                        <a:pt x="1520" y="961"/>
                      </a:cubicBezTo>
                      <a:cubicBezTo>
                        <a:pt x="1422" y="992"/>
                        <a:pt x="1375" y="999"/>
                        <a:pt x="1362" y="1017"/>
                      </a:cubicBezTo>
                      <a:cubicBezTo>
                        <a:pt x="1350" y="1033"/>
                        <a:pt x="1577" y="1005"/>
                        <a:pt x="1589" y="1005"/>
                      </a:cubicBezTo>
                      <a:cubicBezTo>
                        <a:pt x="1601" y="1005"/>
                        <a:pt x="1369" y="1058"/>
                        <a:pt x="1357" y="1108"/>
                      </a:cubicBezTo>
                      <a:cubicBezTo>
                        <a:pt x="1344" y="1160"/>
                        <a:pt x="1378" y="1212"/>
                        <a:pt x="1396" y="1327"/>
                      </a:cubicBezTo>
                      <a:cubicBezTo>
                        <a:pt x="1414" y="1443"/>
                        <a:pt x="1545" y="1870"/>
                        <a:pt x="1658" y="1934"/>
                      </a:cubicBezTo>
                      <a:cubicBezTo>
                        <a:pt x="1774" y="1995"/>
                        <a:pt x="1751" y="1990"/>
                        <a:pt x="2102" y="1988"/>
                      </a:cubicBezTo>
                      <a:cubicBezTo>
                        <a:pt x="2452" y="1988"/>
                        <a:pt x="3059" y="1990"/>
                        <a:pt x="3418" y="1929"/>
                      </a:cubicBezTo>
                      <a:cubicBezTo>
                        <a:pt x="3776" y="1866"/>
                        <a:pt x="3998" y="1384"/>
                        <a:pt x="4079" y="1257"/>
                      </a:cubicBezTo>
                      <a:cubicBezTo>
                        <a:pt x="4161" y="1130"/>
                        <a:pt x="4233" y="994"/>
                        <a:pt x="4283" y="949"/>
                      </a:cubicBezTo>
                      <a:cubicBezTo>
                        <a:pt x="4330" y="904"/>
                        <a:pt x="4394" y="856"/>
                        <a:pt x="4466" y="832"/>
                      </a:cubicBezTo>
                      <a:cubicBezTo>
                        <a:pt x="4536" y="804"/>
                        <a:pt x="4570" y="811"/>
                        <a:pt x="4640" y="816"/>
                      </a:cubicBezTo>
                      <a:cubicBezTo>
                        <a:pt x="4708" y="820"/>
                        <a:pt x="4767" y="843"/>
                        <a:pt x="4808" y="850"/>
                      </a:cubicBezTo>
                      <a:cubicBezTo>
                        <a:pt x="4851" y="859"/>
                        <a:pt x="4848" y="847"/>
                        <a:pt x="4848" y="854"/>
                      </a:cubicBezTo>
                      <a:cubicBezTo>
                        <a:pt x="4846" y="863"/>
                        <a:pt x="4853" y="832"/>
                        <a:pt x="4803" y="890"/>
                      </a:cubicBezTo>
                      <a:cubicBezTo>
                        <a:pt x="4753" y="947"/>
                        <a:pt x="4681" y="1074"/>
                        <a:pt x="4599" y="1144"/>
                      </a:cubicBezTo>
                      <a:cubicBezTo>
                        <a:pt x="4518" y="1212"/>
                        <a:pt x="4468" y="1214"/>
                        <a:pt x="4400" y="1232"/>
                      </a:cubicBezTo>
                      <a:cubicBezTo>
                        <a:pt x="4332" y="1252"/>
                        <a:pt x="4292" y="1228"/>
                        <a:pt x="4262" y="1237"/>
                      </a:cubicBezTo>
                      <a:cubicBezTo>
                        <a:pt x="4231" y="1248"/>
                        <a:pt x="4253" y="1221"/>
                        <a:pt x="4247" y="1282"/>
                      </a:cubicBezTo>
                      <a:cubicBezTo>
                        <a:pt x="4240" y="1343"/>
                        <a:pt x="4240" y="1415"/>
                        <a:pt x="4226" y="1547"/>
                      </a:cubicBezTo>
                      <a:cubicBezTo>
                        <a:pt x="4215" y="1676"/>
                        <a:pt x="4129" y="2214"/>
                        <a:pt x="3930" y="2321"/>
                      </a:cubicBezTo>
                      <a:cubicBezTo>
                        <a:pt x="3728" y="2425"/>
                        <a:pt x="3550" y="2432"/>
                        <a:pt x="3190" y="2465"/>
                      </a:cubicBezTo>
                      <a:cubicBezTo>
                        <a:pt x="2830" y="2497"/>
                        <a:pt x="2486" y="2495"/>
                        <a:pt x="2131" y="2490"/>
                      </a:cubicBezTo>
                      <a:cubicBezTo>
                        <a:pt x="1776" y="2484"/>
                        <a:pt x="1622" y="2486"/>
                        <a:pt x="1416" y="2441"/>
                      </a:cubicBezTo>
                      <a:cubicBezTo>
                        <a:pt x="1210" y="2393"/>
                        <a:pt x="1195" y="2355"/>
                        <a:pt x="1104" y="2262"/>
                      </a:cubicBezTo>
                      <a:cubicBezTo>
                        <a:pt x="1011" y="2167"/>
                        <a:pt x="1014" y="2121"/>
                        <a:pt x="959" y="1968"/>
                      </a:cubicBezTo>
                      <a:cubicBezTo>
                        <a:pt x="905" y="1814"/>
                        <a:pt x="878" y="1635"/>
                        <a:pt x="835" y="1497"/>
                      </a:cubicBezTo>
                      <a:cubicBezTo>
                        <a:pt x="792" y="1357"/>
                        <a:pt x="778" y="1327"/>
                        <a:pt x="747" y="1273"/>
                      </a:cubicBezTo>
                      <a:cubicBezTo>
                        <a:pt x="713" y="1219"/>
                        <a:pt x="681" y="1230"/>
                        <a:pt x="672" y="1223"/>
                      </a:cubicBezTo>
                      <a:cubicBezTo>
                        <a:pt x="661" y="1216"/>
                        <a:pt x="611" y="1284"/>
                        <a:pt x="511" y="1307"/>
                      </a:cubicBezTo>
                      <a:close/>
                    </a:path>
                  </a:pathLst>
                </a:custGeom>
                <a:solidFill>
                  <a:srgbClr val="34A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a:p>
              </p:txBody>
            </p:sp>
            <p:cxnSp>
              <p:nvCxnSpPr>
                <p:cNvPr id="29" name="直接连接符 28"/>
                <p:cNvCxnSpPr/>
                <p:nvPr/>
              </p:nvCxnSpPr>
              <p:spPr>
                <a:xfrm>
                  <a:off x="5490" y="7132"/>
                  <a:ext cx="270" cy="0"/>
                </a:xfrm>
                <a:prstGeom prst="line">
                  <a:avLst/>
                </a:prstGeom>
                <a:ln w="12700" cap="rnd">
                  <a:solidFill>
                    <a:srgbClr val="34A3DC"/>
                  </a:solidFill>
                  <a:round/>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5875" y="7188"/>
                  <a:ext cx="510" cy="0"/>
                </a:xfrm>
                <a:prstGeom prst="line">
                  <a:avLst/>
                </a:prstGeom>
                <a:ln w="12700" cap="rnd">
                  <a:solidFill>
                    <a:srgbClr val="34A3DC"/>
                  </a:solidFill>
                  <a:round/>
                </a:ln>
              </p:spPr>
              <p:style>
                <a:lnRef idx="1">
                  <a:schemeClr val="accent1"/>
                </a:lnRef>
                <a:fillRef idx="0">
                  <a:schemeClr val="accent1"/>
                </a:fillRef>
                <a:effectRef idx="0">
                  <a:schemeClr val="accent1"/>
                </a:effectRef>
                <a:fontRef idx="minor">
                  <a:schemeClr val="tx1"/>
                </a:fontRef>
              </p:style>
            </p:cxnSp>
          </p:grpSp>
        </p:grpSp>
      </p:gr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23" name="文本框 22"/>
          <p:cNvSpPr txBox="1"/>
          <p:nvPr>
            <p:custDataLst>
              <p:tags r:id="rId7"/>
            </p:custDataLst>
          </p:nvPr>
        </p:nvSpPr>
        <p:spPr>
          <a:xfrm>
            <a:off x="1431925" y="777875"/>
            <a:ext cx="6363970" cy="779780"/>
          </a:xfrm>
          <a:prstGeom prst="rect">
            <a:avLst/>
          </a:prstGeom>
        </p:spPr>
        <p:txBody>
          <a:bodyPr vert="horz" wrap="square" lIns="101600" tIns="38100" rIns="76200" bIns="38100" rtlCol="0" anchor="ctr" anchorCtr="0"/>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algn="l">
              <a:lnSpc>
                <a:spcPct val="100000"/>
              </a:lnSpc>
              <a:buClrTx/>
              <a:buSzTx/>
              <a:buFontTx/>
            </a:pPr>
            <a:r>
              <a:rPr sz="3000">
                <a:solidFill>
                  <a:schemeClr val="accent3"/>
                </a:solidFill>
                <a:latin typeface="Arial" panose="020B0604020202020204" pitchFamily="34" charset="0"/>
                <a:sym typeface="+mn-ea"/>
              </a:rPr>
              <a:t>（一）产出数量</a:t>
            </a:r>
            <a:endParaRPr lang="zh-CN" altLang="en-US" sz="3000">
              <a:solidFill>
                <a:schemeClr val="accent3"/>
              </a:solidFill>
              <a:latin typeface="Arial" panose="020B0604020202020204" pitchFamily="34" charset="0"/>
              <a:sym typeface="+mn-ea"/>
            </a:endParaRPr>
          </a:p>
        </p:txBody>
      </p:sp>
      <p:sp>
        <p:nvSpPr>
          <p:cNvPr id="30" name="文本框 29"/>
          <p:cNvSpPr txBox="1"/>
          <p:nvPr/>
        </p:nvSpPr>
        <p:spPr>
          <a:xfrm>
            <a:off x="719455" y="1532890"/>
            <a:ext cx="10840720" cy="4782820"/>
          </a:xfrm>
          <a:prstGeom prst="rect">
            <a:avLst/>
          </a:prstGeom>
          <a:noFill/>
        </p:spPr>
        <p:txBody>
          <a:bodyPr wrap="square" rtlCol="0">
            <a:noAutofit/>
          </a:bodyPr>
          <a:lstStyle/>
          <a:p>
            <a:pPr indent="0" fontAlgn="auto">
              <a:lnSpc>
                <a:spcPct val="150000"/>
              </a:lnSpc>
              <a:spcAft>
                <a:spcPts val="0"/>
              </a:spcAft>
            </a:pPr>
            <a:r>
              <a:rPr lang="zh-CN" altLang="en-US" sz="2400" b="1" kern="100" spc="40" dirty="0">
                <a:solidFill>
                  <a:schemeClr val="tx1"/>
                </a:solidFill>
                <a:latin typeface="宋体" panose="02010600030101010101" pitchFamily="2" charset="-122"/>
              </a:rPr>
              <a:t>1.综合清扫保洁完成数量</a:t>
            </a:r>
            <a:endParaRPr lang="zh-CN" altLang="en-US" sz="2400" b="1" kern="100" spc="40" dirty="0">
              <a:solidFill>
                <a:schemeClr val="tx1"/>
              </a:solidFill>
              <a:latin typeface="宋体" panose="02010600030101010101" pitchFamily="2" charset="-122"/>
            </a:endParaRPr>
          </a:p>
          <a:p>
            <a:pPr indent="619760" fontAlgn="auto">
              <a:lnSpc>
                <a:spcPct val="150000"/>
              </a:lnSpc>
              <a:spcAft>
                <a:spcPts val="0"/>
              </a:spcAft>
              <a:extLst>
                <a:ext uri="{35155182-B16C-46BC-9424-99874614C6A1}">
                  <wpsdc:indentchars xmlns:wpsdc="http://www.wps.cn/officeDocument/2017/drawingmlCustomData" val="200" checksum="1861239026"/>
                </a:ext>
              </a:extLst>
            </a:pPr>
            <a:r>
              <a:rPr lang="zh-CN" altLang="en-US" sz="2400" kern="100" spc="40" dirty="0">
                <a:solidFill>
                  <a:schemeClr val="tx1"/>
                </a:solidFill>
                <a:latin typeface="宋体" panose="02010600030101010101" pitchFamily="2" charset="-122"/>
              </a:rPr>
              <a:t>秦州区2023年道路综合清扫保洁面积6248.1万平方米，其中：一级道路清扫保洁面积830.9万平方米，二级道路清扫保洁面积2850.66万平方米，三级道路清扫保洁面积651.66万平方米，四级道路清扫保洁面积98.68万平方米，公园清扫保洁面积387.12万平方米，公路清扫保洁面积402.56万平方米，河道清扫保洁面积1026.52万平方米；</a:t>
            </a:r>
            <a:endParaRPr lang="zh-CN" altLang="en-US" sz="2400" kern="100" spc="40" dirty="0">
              <a:solidFill>
                <a:schemeClr val="tx1"/>
              </a:solidFill>
              <a:latin typeface="宋体" panose="02010600030101010101" pitchFamily="2" charset="-122"/>
            </a:endParaRPr>
          </a:p>
          <a:p>
            <a:pPr indent="619760" fontAlgn="auto">
              <a:lnSpc>
                <a:spcPct val="150000"/>
              </a:lnSpc>
              <a:spcAft>
                <a:spcPts val="0"/>
              </a:spcAft>
              <a:extLst>
                <a:ext uri="{35155182-B16C-46BC-9424-99874614C6A1}">
                  <wpsdc:indentchars xmlns:wpsdc="http://www.wps.cn/officeDocument/2017/drawingmlCustomData" val="200" checksum="1861239026"/>
                </a:ext>
              </a:extLst>
            </a:pPr>
            <a:r>
              <a:rPr lang="zh-CN" altLang="en-US" sz="2400" kern="100" spc="40" dirty="0">
                <a:solidFill>
                  <a:schemeClr val="tx1"/>
                </a:solidFill>
                <a:latin typeface="宋体" panose="02010600030101010101" pitchFamily="2" charset="-122"/>
              </a:rPr>
              <a:t>麦积区2023年道路综合清扫保洁面积3715.47万平方米，其中：一级道路清扫保洁面积2226.06万平方米，二级道路清扫保洁面积754.08万平方米，三级道路清扫保洁面积659.61万平方米，广场清扫保洁面积75.75万平方米。</a:t>
            </a:r>
            <a:endParaRPr lang="zh-CN" altLang="en-US" sz="2400" kern="100" spc="40" dirty="0">
              <a:solidFill>
                <a:schemeClr val="tx1"/>
              </a:solidFill>
              <a:latin typeface="宋体" panose="02010600030101010101" pitchFamily="2" charset="-122"/>
            </a:endParaRPr>
          </a:p>
          <a:p>
            <a:pPr indent="0" fontAlgn="auto">
              <a:lnSpc>
                <a:spcPct val="150000"/>
              </a:lnSpc>
              <a:spcAft>
                <a:spcPts val="0"/>
              </a:spcAft>
            </a:pPr>
            <a:endParaRPr lang="zh-CN" altLang="en-US" sz="2400" kern="100" spc="40" dirty="0">
              <a:solidFill>
                <a:schemeClr val="tx1"/>
              </a:solidFill>
              <a:latin typeface="宋体" panose="02010600030101010101" pitchFamily="2"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30" name="文本框 29"/>
          <p:cNvSpPr txBox="1"/>
          <p:nvPr/>
        </p:nvSpPr>
        <p:spPr>
          <a:xfrm>
            <a:off x="720725" y="1329690"/>
            <a:ext cx="11057255" cy="4472305"/>
          </a:xfrm>
          <a:prstGeom prst="rect">
            <a:avLst/>
          </a:prstGeom>
          <a:noFill/>
        </p:spPr>
        <p:txBody>
          <a:bodyPr wrap="square" rtlCol="0">
            <a:noAutofit/>
          </a:bodyPr>
          <a:lstStyle/>
          <a:p>
            <a:pPr indent="0" fontAlgn="auto">
              <a:lnSpc>
                <a:spcPct val="150000"/>
              </a:lnSpc>
              <a:spcAft>
                <a:spcPts val="0"/>
              </a:spcAft>
            </a:pPr>
            <a:r>
              <a:rPr lang="zh-CN" altLang="en-US" sz="2400" b="1" kern="100" spc="40" dirty="0">
                <a:latin typeface="宋体" panose="02010600030101010101" pitchFamily="2" charset="-122"/>
                <a:sym typeface="+mn-ea"/>
              </a:rPr>
              <a:t>2.垃圾收运完成数量</a:t>
            </a:r>
            <a:endParaRPr lang="zh-CN" altLang="en-US" sz="2400" b="1" kern="100" spc="40" dirty="0">
              <a:solidFill>
                <a:schemeClr val="tx1"/>
              </a:solidFill>
              <a:latin typeface="宋体" panose="02010600030101010101" pitchFamily="2" charset="-122"/>
            </a:endParaRPr>
          </a:p>
          <a:p>
            <a:pPr indent="-619760" fontAlgn="auto">
              <a:lnSpc>
                <a:spcPct val="150000"/>
              </a:lnSpc>
              <a:spcAft>
                <a:spcPts val="0"/>
              </a:spcAft>
              <a:extLst>
                <a:ext uri="{35155182-B16C-46BC-9424-99874614C6A1}">
                  <wpsdc:indentchars xmlns:wpsdc="http://www.wps.cn/officeDocument/2017/drawingmlCustomData" val="-200" checksum="1526086357"/>
                </a:ext>
              </a:extLst>
            </a:pPr>
            <a:r>
              <a:rPr lang="en-US" altLang="zh-CN" sz="2400" kern="100" spc="40" dirty="0">
                <a:latin typeface="宋体" panose="02010600030101010101" pitchFamily="2" charset="-122"/>
                <a:sym typeface="+mn-ea"/>
              </a:rPr>
              <a:t>    </a:t>
            </a:r>
            <a:r>
              <a:rPr lang="zh-CN" altLang="en-US" sz="2400" kern="100" spc="40" dirty="0">
                <a:latin typeface="宋体" panose="02010600030101010101" pitchFamily="2" charset="-122"/>
                <a:sym typeface="+mn-ea"/>
              </a:rPr>
              <a:t>秦州区2023年生活垃圾收集转运9.74万吨；</a:t>
            </a:r>
            <a:endParaRPr lang="zh-CN" altLang="en-US" sz="2400" kern="100" spc="40" dirty="0">
              <a:solidFill>
                <a:schemeClr val="tx1"/>
              </a:solidFill>
              <a:latin typeface="宋体" panose="02010600030101010101" pitchFamily="2" charset="-122"/>
            </a:endParaRPr>
          </a:p>
          <a:p>
            <a:pPr indent="-619760" fontAlgn="auto">
              <a:lnSpc>
                <a:spcPct val="150000"/>
              </a:lnSpc>
              <a:spcAft>
                <a:spcPts val="0"/>
              </a:spcAft>
              <a:extLst>
                <a:ext uri="{35155182-B16C-46BC-9424-99874614C6A1}">
                  <wpsdc:indentchars xmlns:wpsdc="http://www.wps.cn/officeDocument/2017/drawingmlCustomData" val="-200" checksum="1526086357"/>
                </a:ext>
              </a:extLst>
            </a:pPr>
            <a:r>
              <a:rPr lang="en-US" altLang="zh-CN" sz="2400" kern="100" spc="40" dirty="0">
                <a:latin typeface="宋体" panose="02010600030101010101" pitchFamily="2" charset="-122"/>
                <a:sym typeface="+mn-ea"/>
              </a:rPr>
              <a:t>    </a:t>
            </a:r>
            <a:r>
              <a:rPr lang="zh-CN" altLang="en-US" sz="2400" kern="100" spc="40" dirty="0">
                <a:latin typeface="宋体" panose="02010600030101010101" pitchFamily="2" charset="-122"/>
                <a:sym typeface="+mn-ea"/>
              </a:rPr>
              <a:t>麦积区2023年度生活垃圾收集转运4.88万吨。</a:t>
            </a:r>
            <a:endParaRPr lang="zh-CN" altLang="en-US" sz="2400" kern="100" spc="40" dirty="0">
              <a:solidFill>
                <a:schemeClr val="tx1"/>
              </a:solidFill>
              <a:latin typeface="宋体" panose="02010600030101010101" pitchFamily="2" charset="-122"/>
            </a:endParaRPr>
          </a:p>
          <a:p>
            <a:pPr indent="0" fontAlgn="auto">
              <a:lnSpc>
                <a:spcPct val="150000"/>
              </a:lnSpc>
              <a:spcAft>
                <a:spcPts val="0"/>
              </a:spcAft>
            </a:pPr>
            <a:r>
              <a:rPr lang="zh-CN" altLang="en-US" sz="2400" b="1" kern="100" spc="40" dirty="0">
                <a:solidFill>
                  <a:schemeClr val="tx1"/>
                </a:solidFill>
                <a:latin typeface="宋体" panose="02010600030101010101" pitchFamily="2" charset="-122"/>
              </a:rPr>
              <a:t>3.公厕运维数量</a:t>
            </a:r>
            <a:endParaRPr lang="zh-CN" altLang="en-US" sz="2400" b="1" kern="100" spc="40" dirty="0">
              <a:solidFill>
                <a:schemeClr val="tx1"/>
              </a:solidFill>
              <a:latin typeface="宋体" panose="02010600030101010101" pitchFamily="2" charset="-122"/>
            </a:endParaRPr>
          </a:p>
          <a:p>
            <a:pPr indent="0" fontAlgn="auto">
              <a:lnSpc>
                <a:spcPct val="150000"/>
              </a:lnSpc>
              <a:spcAft>
                <a:spcPts val="0"/>
              </a:spcAft>
            </a:pPr>
            <a:r>
              <a:rPr lang="en-US" altLang="zh-CN" sz="2400" kern="100" spc="40" dirty="0">
                <a:solidFill>
                  <a:schemeClr val="tx1"/>
                </a:solidFill>
                <a:latin typeface="宋体" panose="02010600030101010101" pitchFamily="2" charset="-122"/>
              </a:rPr>
              <a:t>    </a:t>
            </a:r>
            <a:r>
              <a:rPr lang="zh-CN" altLang="en-US" sz="2400" kern="100" spc="40" dirty="0">
                <a:solidFill>
                  <a:schemeClr val="tx1"/>
                </a:solidFill>
                <a:latin typeface="宋体" panose="02010600030101010101" pitchFamily="2" charset="-122"/>
              </a:rPr>
              <a:t>秦州区2023年度1月运维公厕58座，2-12月新增公厕8座，运维公厕66座；</a:t>
            </a:r>
            <a:endParaRPr lang="zh-CN" altLang="en-US" sz="2400" kern="100" spc="40" dirty="0">
              <a:solidFill>
                <a:schemeClr val="tx1"/>
              </a:solidFill>
              <a:latin typeface="宋体" panose="02010600030101010101" pitchFamily="2" charset="-122"/>
            </a:endParaRPr>
          </a:p>
          <a:p>
            <a:pPr indent="0" fontAlgn="auto">
              <a:lnSpc>
                <a:spcPct val="150000"/>
              </a:lnSpc>
              <a:spcAft>
                <a:spcPts val="0"/>
              </a:spcAft>
            </a:pPr>
            <a:r>
              <a:rPr lang="zh-CN" altLang="en-US" sz="2400" kern="100" spc="40" dirty="0">
                <a:solidFill>
                  <a:schemeClr val="tx1"/>
                </a:solidFill>
                <a:latin typeface="宋体" panose="02010600030101010101" pitchFamily="2" charset="-122"/>
              </a:rPr>
              <a:t> </a:t>
            </a:r>
            <a:r>
              <a:rPr lang="en-US" altLang="zh-CN" sz="2400" kern="100" spc="40" dirty="0">
                <a:solidFill>
                  <a:schemeClr val="tx1"/>
                </a:solidFill>
                <a:latin typeface="宋体" panose="02010600030101010101" pitchFamily="2" charset="-122"/>
              </a:rPr>
              <a:t>   </a:t>
            </a:r>
            <a:r>
              <a:rPr lang="zh-CN" altLang="en-US" sz="2400" kern="100" spc="40" dirty="0">
                <a:solidFill>
                  <a:schemeClr val="tx1"/>
                </a:solidFill>
                <a:latin typeface="宋体" panose="02010600030101010101" pitchFamily="2" charset="-122"/>
              </a:rPr>
              <a:t>麦积区2023年度1-6月运维公厕48座，7-12月减少公厕1座，运维公厕47座。</a:t>
            </a:r>
            <a:endParaRPr lang="zh-CN" altLang="en-US" sz="2400" kern="100" spc="40" dirty="0">
              <a:solidFill>
                <a:schemeClr val="tx1"/>
              </a:solidFill>
              <a:latin typeface="宋体" panose="02010600030101010101" pitchFamily="2" charset="-122"/>
            </a:endParaRPr>
          </a:p>
          <a:p>
            <a:pPr indent="0" fontAlgn="auto">
              <a:lnSpc>
                <a:spcPct val="150000"/>
              </a:lnSpc>
              <a:spcAft>
                <a:spcPts val="0"/>
              </a:spcAft>
            </a:pPr>
            <a:r>
              <a:rPr lang="zh-CN" altLang="en-US" sz="2400" b="1" kern="100" spc="40" dirty="0">
                <a:solidFill>
                  <a:schemeClr val="tx1"/>
                </a:solidFill>
                <a:latin typeface="宋体" panose="02010600030101010101" pitchFamily="2" charset="-122"/>
              </a:rPr>
              <a:t>4.年填埋垃圾完成情况</a:t>
            </a:r>
            <a:endParaRPr lang="zh-CN" altLang="en-US" sz="2400" b="1" kern="100" spc="40" dirty="0">
              <a:solidFill>
                <a:schemeClr val="tx1"/>
              </a:solidFill>
              <a:latin typeface="宋体" panose="02010600030101010101" pitchFamily="2" charset="-122"/>
            </a:endParaRPr>
          </a:p>
          <a:p>
            <a:pPr indent="0" fontAlgn="auto">
              <a:lnSpc>
                <a:spcPct val="150000"/>
              </a:lnSpc>
              <a:spcAft>
                <a:spcPts val="0"/>
              </a:spcAft>
            </a:pPr>
            <a:r>
              <a:rPr lang="en-US" altLang="zh-CN" sz="2400" kern="100" spc="40" dirty="0">
                <a:solidFill>
                  <a:schemeClr val="tx1"/>
                </a:solidFill>
                <a:latin typeface="宋体" panose="02010600030101010101" pitchFamily="2" charset="-122"/>
              </a:rPr>
              <a:t>    </a:t>
            </a:r>
            <a:r>
              <a:rPr lang="zh-CN" altLang="en-US" sz="2400" kern="100" spc="40" dirty="0">
                <a:solidFill>
                  <a:schemeClr val="tx1"/>
                </a:solidFill>
                <a:latin typeface="宋体" panose="02010600030101010101" pitchFamily="2" charset="-122"/>
              </a:rPr>
              <a:t>麦积区2023年度填埋场垃圾运维处理2.79万吨。</a:t>
            </a:r>
            <a:endParaRPr lang="zh-CN" altLang="en-US" sz="2400" kern="100" spc="40" dirty="0">
              <a:solidFill>
                <a:schemeClr val="tx1"/>
              </a:solidFill>
              <a:latin typeface="宋体" panose="02010600030101010101" pitchFamily="2"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23" name="文本框 22"/>
          <p:cNvSpPr txBox="1"/>
          <p:nvPr>
            <p:custDataLst>
              <p:tags r:id="rId7"/>
            </p:custDataLst>
          </p:nvPr>
        </p:nvSpPr>
        <p:spPr>
          <a:xfrm>
            <a:off x="1219835" y="777875"/>
            <a:ext cx="6363970" cy="779780"/>
          </a:xfrm>
          <a:prstGeom prst="rect">
            <a:avLst/>
          </a:prstGeom>
        </p:spPr>
        <p:txBody>
          <a:bodyPr vert="horz" wrap="square" lIns="101600" tIns="38100" rIns="76200" bIns="38100" rtlCol="0" anchor="ctr" anchorCtr="0"/>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algn="l">
              <a:lnSpc>
                <a:spcPct val="100000"/>
              </a:lnSpc>
              <a:buClrTx/>
              <a:buSzTx/>
              <a:buFontTx/>
            </a:pPr>
            <a:r>
              <a:rPr sz="3000">
                <a:solidFill>
                  <a:schemeClr val="accent3"/>
                </a:solidFill>
                <a:latin typeface="Arial" panose="020B0604020202020204" pitchFamily="34" charset="0"/>
                <a:sym typeface="+mn-ea"/>
              </a:rPr>
              <a:t>（二）产出质量</a:t>
            </a:r>
            <a:endParaRPr lang="zh-CN" altLang="en-US" sz="3000">
              <a:solidFill>
                <a:schemeClr val="accent3"/>
              </a:solidFill>
              <a:latin typeface="Arial" panose="020B0604020202020204" pitchFamily="34" charset="0"/>
              <a:sym typeface="+mn-ea"/>
            </a:endParaRPr>
          </a:p>
        </p:txBody>
      </p:sp>
      <p:sp>
        <p:nvSpPr>
          <p:cNvPr id="30" name="文本框 29"/>
          <p:cNvSpPr txBox="1"/>
          <p:nvPr/>
        </p:nvSpPr>
        <p:spPr>
          <a:xfrm>
            <a:off x="852805" y="1778635"/>
            <a:ext cx="10970260" cy="3890645"/>
          </a:xfrm>
          <a:prstGeom prst="rect">
            <a:avLst/>
          </a:prstGeom>
          <a:noFill/>
        </p:spPr>
        <p:txBody>
          <a:bodyPr wrap="square" rtlCol="0">
            <a:noAutofit/>
          </a:bodyPr>
          <a:lstStyle/>
          <a:p>
            <a:pPr indent="0" fontAlgn="auto">
              <a:lnSpc>
                <a:spcPct val="150000"/>
              </a:lnSpc>
              <a:spcAft>
                <a:spcPts val="0"/>
              </a:spcAft>
            </a:pPr>
            <a:r>
              <a:rPr lang="zh-CN" altLang="en-US" sz="2400" b="1" kern="100" spc="40" dirty="0">
                <a:solidFill>
                  <a:schemeClr val="tx1"/>
                </a:solidFill>
                <a:latin typeface="宋体" panose="02010600030101010101" pitchFamily="2" charset="-122"/>
              </a:rPr>
              <a:t>综合清扫保洁完成质量、</a:t>
            </a:r>
            <a:r>
              <a:rPr lang="en-US" altLang="zh-CN" sz="2400" b="1" kern="100" spc="40" dirty="0">
                <a:solidFill>
                  <a:schemeClr val="tx1"/>
                </a:solidFill>
                <a:latin typeface="宋体" panose="02010600030101010101" pitchFamily="2" charset="-122"/>
              </a:rPr>
              <a:t>垃圾收运完成质量</a:t>
            </a:r>
            <a:r>
              <a:rPr lang="zh-CN" altLang="en-US" sz="2400" b="1" kern="100" spc="40" dirty="0">
                <a:solidFill>
                  <a:schemeClr val="tx1"/>
                </a:solidFill>
                <a:latin typeface="宋体" panose="02010600030101010101" pitchFamily="2" charset="-122"/>
              </a:rPr>
              <a:t>、</a:t>
            </a:r>
            <a:r>
              <a:rPr lang="en-US" altLang="zh-CN" sz="2400" b="1" kern="100" spc="40" dirty="0">
                <a:solidFill>
                  <a:schemeClr val="tx1"/>
                </a:solidFill>
                <a:latin typeface="宋体" panose="02010600030101010101" pitchFamily="2" charset="-122"/>
              </a:rPr>
              <a:t>公厕运维质量合格情况</a:t>
            </a:r>
            <a:r>
              <a:rPr lang="zh-CN" altLang="en-US" sz="2400" b="1" kern="100" spc="40" dirty="0">
                <a:solidFill>
                  <a:schemeClr val="tx1"/>
                </a:solidFill>
                <a:latin typeface="宋体" panose="02010600030101010101" pitchFamily="2" charset="-122"/>
              </a:rPr>
              <a:t>：</a:t>
            </a:r>
            <a:endParaRPr lang="zh-CN" altLang="en-US" sz="2400" kern="100" spc="40" dirty="0">
              <a:solidFill>
                <a:schemeClr val="tx1"/>
              </a:solidFill>
              <a:latin typeface="宋体" panose="02010600030101010101" pitchFamily="2" charset="-122"/>
            </a:endParaRPr>
          </a:p>
          <a:p>
            <a:pPr indent="619760" fontAlgn="auto">
              <a:lnSpc>
                <a:spcPct val="150000"/>
              </a:lnSpc>
              <a:spcAft>
                <a:spcPts val="0"/>
              </a:spcAft>
              <a:extLst>
                <a:ext uri="{35155182-B16C-46BC-9424-99874614C6A1}">
                  <wpsdc:indentchars xmlns:wpsdc="http://www.wps.cn/officeDocument/2017/drawingmlCustomData" val="200" checksum="1861239026"/>
                </a:ext>
              </a:extLst>
            </a:pPr>
            <a:r>
              <a:rPr lang="zh-CN" altLang="en-US" sz="2400" kern="100" spc="40" dirty="0">
                <a:solidFill>
                  <a:schemeClr val="tx1"/>
                </a:solidFill>
                <a:latin typeface="宋体" panose="02010600030101010101" pitchFamily="2" charset="-122"/>
              </a:rPr>
              <a:t>2023年度秦州区城乡环境卫生治理服务中心环卫部门对项目范围内管辖区域的环卫服务效果进行考核，考核平均分为88.66分；</a:t>
            </a:r>
            <a:endParaRPr lang="zh-CN" altLang="en-US" sz="2400" kern="100" spc="40" dirty="0">
              <a:solidFill>
                <a:schemeClr val="tx1"/>
              </a:solidFill>
              <a:latin typeface="宋体" panose="02010600030101010101" pitchFamily="2" charset="-122"/>
            </a:endParaRPr>
          </a:p>
          <a:p>
            <a:pPr indent="619760" fontAlgn="auto">
              <a:lnSpc>
                <a:spcPct val="150000"/>
              </a:lnSpc>
              <a:spcAft>
                <a:spcPts val="0"/>
              </a:spcAft>
              <a:extLst>
                <a:ext uri="{35155182-B16C-46BC-9424-99874614C6A1}">
                  <wpsdc:indentchars xmlns:wpsdc="http://www.wps.cn/officeDocument/2017/drawingmlCustomData" val="200" checksum="1861239026"/>
                </a:ext>
              </a:extLst>
            </a:pPr>
            <a:r>
              <a:rPr lang="zh-CN" altLang="en-US" sz="2400" kern="100" spc="40" dirty="0">
                <a:solidFill>
                  <a:schemeClr val="tx1"/>
                </a:solidFill>
                <a:latin typeface="宋体" panose="02010600030101010101" pitchFamily="2" charset="-122"/>
              </a:rPr>
              <a:t>2023年度麦积区城乡环境卫生治理服务中心环卫部门对项目范围内管辖区域的环卫服务效果进行考核，考核平均分为90.55分。</a:t>
            </a:r>
            <a:endParaRPr lang="zh-CN" altLang="en-US" sz="2400" kern="100" spc="40" dirty="0">
              <a:solidFill>
                <a:schemeClr val="tx1"/>
              </a:solidFill>
              <a:latin typeface="宋体" panose="02010600030101010101" pitchFamily="2" charset="-122"/>
            </a:endParaRPr>
          </a:p>
          <a:p>
            <a:pPr algn="l" fontAlgn="auto">
              <a:lnSpc>
                <a:spcPct val="150000"/>
              </a:lnSpc>
              <a:spcAft>
                <a:spcPts val="0"/>
              </a:spcAft>
              <a:buClrTx/>
              <a:buSzTx/>
              <a:buNone/>
            </a:pPr>
            <a:endParaRPr lang="zh-CN" altLang="en-US" sz="2400" kern="100" spc="40" dirty="0">
              <a:solidFill>
                <a:schemeClr val="tx1"/>
              </a:solidFill>
              <a:latin typeface="宋体" panose="02010600030101010101" pitchFamily="2"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30" name="文本框 29"/>
          <p:cNvSpPr txBox="1"/>
          <p:nvPr/>
        </p:nvSpPr>
        <p:spPr>
          <a:xfrm>
            <a:off x="852805" y="1855470"/>
            <a:ext cx="10970260" cy="3966845"/>
          </a:xfrm>
          <a:prstGeom prst="rect">
            <a:avLst/>
          </a:prstGeom>
          <a:noFill/>
        </p:spPr>
        <p:txBody>
          <a:bodyPr wrap="square" rtlCol="0">
            <a:noAutofit/>
          </a:bodyPr>
          <a:lstStyle/>
          <a:p>
            <a:pPr algn="l" fontAlgn="auto">
              <a:lnSpc>
                <a:spcPct val="150000"/>
              </a:lnSpc>
              <a:spcAft>
                <a:spcPts val="0"/>
              </a:spcAft>
              <a:buClrTx/>
              <a:buSzTx/>
              <a:buNone/>
            </a:pPr>
            <a:r>
              <a:rPr lang="zh-CN" altLang="en-US" sz="2400" b="1" kern="100" spc="40" dirty="0">
                <a:solidFill>
                  <a:schemeClr val="tx1"/>
                </a:solidFill>
                <a:latin typeface="宋体" panose="02010600030101010101" pitchFamily="2" charset="-122"/>
              </a:rPr>
              <a:t>年填埋垃圾占比：</a:t>
            </a:r>
            <a:endParaRPr lang="zh-CN" altLang="en-US" sz="2400" b="1" kern="100" spc="40" dirty="0">
              <a:solidFill>
                <a:schemeClr val="tx1"/>
              </a:solidFill>
              <a:latin typeface="宋体" panose="02010600030101010101" pitchFamily="2" charset="-122"/>
            </a:endParaRPr>
          </a:p>
          <a:p>
            <a:pPr indent="619760" algn="l" fontAlgn="auto">
              <a:lnSpc>
                <a:spcPct val="150000"/>
              </a:lnSpc>
              <a:spcAft>
                <a:spcPts val="0"/>
              </a:spcAft>
              <a:buClrTx/>
              <a:buSzTx/>
              <a:buFontTx/>
              <a:buNone/>
              <a:extLst>
                <a:ext uri="{35155182-B16C-46BC-9424-99874614C6A1}">
                  <wpsdc:indentchars xmlns:wpsdc="http://www.wps.cn/officeDocument/2017/drawingmlCustomData" val="200" checksum="1861239026"/>
                </a:ext>
              </a:extLst>
            </a:pPr>
            <a:r>
              <a:rPr lang="zh-CN" altLang="en-US" sz="2400" kern="100" spc="40" dirty="0">
                <a:solidFill>
                  <a:schemeClr val="tx1"/>
                </a:solidFill>
                <a:latin typeface="宋体" panose="02010600030101010101" pitchFamily="2" charset="-122"/>
              </a:rPr>
              <a:t>秦州区2023年生活垃圾收集转运9.74万吨；麦积区2023年度生活垃圾收集转运4.88万吨；麦积区2023年度填埋场垃圾运维处理2.79万吨。年填埋垃圾占比=年实际填埋垃圾量（吨）/年垃圾总量=2.79/(9.74+4.88)=2.79/14.62=19.08%。</a:t>
            </a:r>
            <a:endParaRPr lang="zh-CN" altLang="en-US" sz="2400" kern="100" spc="40" dirty="0">
              <a:solidFill>
                <a:schemeClr val="tx1"/>
              </a:solidFill>
              <a:latin typeface="宋体" panose="02010600030101010101" pitchFamily="2"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23" name="文本框 22"/>
          <p:cNvSpPr txBox="1"/>
          <p:nvPr>
            <p:custDataLst>
              <p:tags r:id="rId7"/>
            </p:custDataLst>
          </p:nvPr>
        </p:nvSpPr>
        <p:spPr>
          <a:xfrm>
            <a:off x="1144270" y="525145"/>
            <a:ext cx="6363970" cy="779780"/>
          </a:xfrm>
          <a:prstGeom prst="rect">
            <a:avLst/>
          </a:prstGeom>
        </p:spPr>
        <p:txBody>
          <a:bodyPr vert="horz" wrap="square" lIns="101600" tIns="38100" rIns="76200" bIns="38100" rtlCol="0" anchor="ctr" anchorCtr="0"/>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algn="l">
              <a:lnSpc>
                <a:spcPct val="100000"/>
              </a:lnSpc>
              <a:buClrTx/>
              <a:buSzTx/>
              <a:buFontTx/>
            </a:pPr>
            <a:r>
              <a:rPr sz="3000">
                <a:solidFill>
                  <a:schemeClr val="accent3"/>
                </a:solidFill>
                <a:latin typeface="Arial" panose="020B0604020202020204" pitchFamily="34" charset="0"/>
                <a:sym typeface="+mn-ea"/>
              </a:rPr>
              <a:t>（三）产出时效</a:t>
            </a:r>
            <a:endParaRPr lang="zh-CN" altLang="en-US" sz="3000">
              <a:solidFill>
                <a:schemeClr val="accent3"/>
              </a:solidFill>
              <a:latin typeface="Arial" panose="020B0604020202020204" pitchFamily="34" charset="0"/>
              <a:sym typeface="+mn-ea"/>
            </a:endParaRPr>
          </a:p>
        </p:txBody>
      </p:sp>
      <p:sp>
        <p:nvSpPr>
          <p:cNvPr id="30" name="文本框 29"/>
          <p:cNvSpPr txBox="1"/>
          <p:nvPr/>
        </p:nvSpPr>
        <p:spPr>
          <a:xfrm>
            <a:off x="1027430" y="1329055"/>
            <a:ext cx="10631170" cy="4986655"/>
          </a:xfrm>
          <a:prstGeom prst="rect">
            <a:avLst/>
          </a:prstGeom>
          <a:noFill/>
        </p:spPr>
        <p:txBody>
          <a:bodyPr wrap="square" rtlCol="0">
            <a:noAutofit/>
          </a:bodyPr>
          <a:lstStyle/>
          <a:p>
            <a:pPr indent="0" fontAlgn="auto">
              <a:lnSpc>
                <a:spcPct val="150000"/>
              </a:lnSpc>
              <a:spcAft>
                <a:spcPts val="0"/>
              </a:spcAft>
            </a:pPr>
            <a:r>
              <a:rPr lang="zh-CN" altLang="en-US" sz="2400" b="1" kern="100" spc="40" dirty="0">
                <a:solidFill>
                  <a:schemeClr val="tx1"/>
                </a:solidFill>
                <a:latin typeface="宋体" panose="02010600030101010101" pitchFamily="2" charset="-122"/>
              </a:rPr>
              <a:t>1.委托业务完成及时性</a:t>
            </a:r>
            <a:endParaRPr lang="zh-CN" altLang="en-US" sz="2400" b="1" kern="100" spc="40" dirty="0">
              <a:solidFill>
                <a:schemeClr val="tx1"/>
              </a:solidFill>
              <a:latin typeface="宋体" panose="02010600030101010101" pitchFamily="2" charset="-122"/>
            </a:endParaRPr>
          </a:p>
          <a:p>
            <a:pPr indent="619760" algn="l" fontAlgn="auto">
              <a:lnSpc>
                <a:spcPct val="150000"/>
              </a:lnSpc>
              <a:spcAft>
                <a:spcPts val="0"/>
              </a:spcAft>
              <a:buClrTx/>
              <a:buSzTx/>
              <a:buFontTx/>
              <a:extLst>
                <a:ext uri="{35155182-B16C-46BC-9424-99874614C6A1}">
                  <wpsdc:indentchars xmlns:wpsdc="http://www.wps.cn/officeDocument/2017/drawingmlCustomData" val="200" checksum="1861239026"/>
                </a:ext>
              </a:extLst>
            </a:pPr>
            <a:r>
              <a:rPr lang="zh-CN" altLang="en-US" sz="2400" kern="100" spc="40" dirty="0">
                <a:solidFill>
                  <a:schemeClr val="tx1"/>
                </a:solidFill>
                <a:latin typeface="宋体" panose="02010600030101010101" pitchFamily="2" charset="-122"/>
              </a:rPr>
              <a:t>天水京环环境服务有限公司按照计划在2023年度及时完成综合清扫保洁、生活垃圾收集转运、公厕日常运维以及垃圾填埋工作；但智慧环卫信息化系统一直未进行投资建设。</a:t>
            </a:r>
            <a:endParaRPr lang="zh-CN" altLang="en-US" sz="2400" kern="100" spc="40" dirty="0">
              <a:solidFill>
                <a:schemeClr val="tx1"/>
              </a:solidFill>
              <a:latin typeface="宋体" panose="02010600030101010101" pitchFamily="2" charset="-122"/>
            </a:endParaRPr>
          </a:p>
          <a:p>
            <a:pPr indent="0" fontAlgn="auto">
              <a:lnSpc>
                <a:spcPct val="150000"/>
              </a:lnSpc>
              <a:spcAft>
                <a:spcPts val="0"/>
              </a:spcAft>
            </a:pPr>
            <a:r>
              <a:rPr lang="en-US" altLang="zh-CN" sz="2400" b="1" kern="100" spc="40" dirty="0">
                <a:solidFill>
                  <a:schemeClr val="tx1"/>
                </a:solidFill>
                <a:latin typeface="宋体" panose="02010600030101010101" pitchFamily="2" charset="-122"/>
              </a:rPr>
              <a:t>2.监管考核工作完成及时性</a:t>
            </a:r>
            <a:endParaRPr lang="en-US" altLang="zh-CN" sz="2400" b="1" kern="100" spc="40" dirty="0">
              <a:solidFill>
                <a:schemeClr val="tx1"/>
              </a:solidFill>
              <a:latin typeface="宋体" panose="02010600030101010101" pitchFamily="2" charset="-122"/>
            </a:endParaRPr>
          </a:p>
          <a:p>
            <a:pPr indent="0" fontAlgn="auto">
              <a:lnSpc>
                <a:spcPct val="150000"/>
              </a:lnSpc>
              <a:spcAft>
                <a:spcPts val="0"/>
              </a:spcAft>
            </a:pPr>
            <a:r>
              <a:rPr lang="en-US" altLang="zh-CN" sz="2400" kern="100" spc="40" dirty="0">
                <a:solidFill>
                  <a:schemeClr val="tx1"/>
                </a:solidFill>
                <a:latin typeface="宋体" panose="02010600030101010101" pitchFamily="2" charset="-122"/>
              </a:rPr>
              <a:t>    </a:t>
            </a:r>
            <a:r>
              <a:rPr lang="zh-CN" altLang="en-US" sz="2400" kern="100" spc="40" dirty="0">
                <a:solidFill>
                  <a:schemeClr val="tx1"/>
                </a:solidFill>
                <a:latin typeface="宋体" panose="02010600030101010101" pitchFamily="2" charset="-122"/>
              </a:rPr>
              <a:t>秦州区城乡环境卫生治理服务中心和麦积区城乡环境卫生治理服务中心按照特许经营协议的约定履行了监督管理责任，制定监督管理考核机制，按月度对项目承接主体开展监督考核，并出具了考核结果，但市级环卫管理部门作为考核主体，未在该项目年度内对环卫服务效果按时进行考核。</a:t>
            </a:r>
            <a:endParaRPr lang="zh-CN" altLang="en-US" sz="2400" kern="100" spc="40" dirty="0">
              <a:solidFill>
                <a:schemeClr val="tx1"/>
              </a:solidFill>
              <a:latin typeface="宋体" panose="02010600030101010101" pitchFamily="2"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23" name="文本框 22"/>
          <p:cNvSpPr txBox="1"/>
          <p:nvPr>
            <p:custDataLst>
              <p:tags r:id="rId7"/>
            </p:custDataLst>
          </p:nvPr>
        </p:nvSpPr>
        <p:spPr>
          <a:xfrm>
            <a:off x="1044575" y="525145"/>
            <a:ext cx="6463030" cy="779780"/>
          </a:xfrm>
          <a:prstGeom prst="rect">
            <a:avLst/>
          </a:prstGeom>
        </p:spPr>
        <p:txBody>
          <a:bodyPr vert="horz" wrap="square" lIns="101600" tIns="38100" rIns="76200" bIns="38100" rtlCol="0" anchor="ctr" anchorCtr="0"/>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algn="l">
              <a:lnSpc>
                <a:spcPct val="100000"/>
              </a:lnSpc>
              <a:buClrTx/>
              <a:buSzTx/>
              <a:buFontTx/>
            </a:pPr>
            <a:r>
              <a:rPr sz="3000">
                <a:solidFill>
                  <a:schemeClr val="accent3"/>
                </a:solidFill>
                <a:latin typeface="Arial" panose="020B0604020202020204" pitchFamily="34" charset="0"/>
                <a:sym typeface="+mn-ea"/>
              </a:rPr>
              <a:t>（四）产出成本</a:t>
            </a:r>
            <a:endParaRPr lang="zh-CN" altLang="en-US" sz="3000">
              <a:solidFill>
                <a:schemeClr val="accent3"/>
              </a:solidFill>
              <a:latin typeface="Arial" panose="020B0604020202020204" pitchFamily="34" charset="0"/>
              <a:sym typeface="+mn-ea"/>
            </a:endParaRPr>
          </a:p>
        </p:txBody>
      </p:sp>
      <p:sp>
        <p:nvSpPr>
          <p:cNvPr id="30" name="文本框 29"/>
          <p:cNvSpPr txBox="1"/>
          <p:nvPr/>
        </p:nvSpPr>
        <p:spPr>
          <a:xfrm>
            <a:off x="1189990" y="1466215"/>
            <a:ext cx="10281920" cy="4783455"/>
          </a:xfrm>
          <a:prstGeom prst="rect">
            <a:avLst/>
          </a:prstGeom>
          <a:noFill/>
        </p:spPr>
        <p:txBody>
          <a:bodyPr wrap="square" rtlCol="0">
            <a:noAutofit/>
          </a:bodyPr>
          <a:lstStyle/>
          <a:p>
            <a:pPr indent="0" fontAlgn="auto">
              <a:lnSpc>
                <a:spcPct val="150000"/>
              </a:lnSpc>
              <a:spcAft>
                <a:spcPts val="0"/>
              </a:spcAft>
            </a:pPr>
            <a:r>
              <a:rPr lang="zh-CN" altLang="en-US" sz="2400" b="1" kern="100" spc="40" dirty="0">
                <a:solidFill>
                  <a:schemeClr val="tx1"/>
                </a:solidFill>
                <a:latin typeface="宋体" panose="02010600030101010101" pitchFamily="2" charset="-122"/>
              </a:rPr>
              <a:t>成本节约率</a:t>
            </a:r>
            <a:endParaRPr lang="zh-CN" altLang="en-US" sz="2400" b="1" kern="100" spc="40" dirty="0">
              <a:solidFill>
                <a:schemeClr val="tx1"/>
              </a:solidFill>
              <a:latin typeface="宋体" panose="02010600030101010101" pitchFamily="2" charset="-122"/>
            </a:endParaRPr>
          </a:p>
          <a:p>
            <a:pPr indent="619760" algn="l" fontAlgn="auto">
              <a:lnSpc>
                <a:spcPct val="150000"/>
              </a:lnSpc>
              <a:spcAft>
                <a:spcPts val="0"/>
              </a:spcAft>
              <a:buClrTx/>
              <a:buSzTx/>
              <a:buFontTx/>
              <a:extLst>
                <a:ext uri="{35155182-B16C-46BC-9424-99874614C6A1}">
                  <wpsdc:indentchars xmlns:wpsdc="http://www.wps.cn/officeDocument/2017/drawingmlCustomData" val="200" checksum="1861239026"/>
                </a:ext>
              </a:extLst>
            </a:pPr>
            <a:r>
              <a:rPr lang="zh-CN" altLang="en-US" sz="2400" kern="100" spc="40" dirty="0">
                <a:solidFill>
                  <a:schemeClr val="tx1"/>
                </a:solidFill>
                <a:latin typeface="宋体" panose="02010600030101010101" pitchFamily="2" charset="-122"/>
              </a:rPr>
              <a:t>天水市全域无垃圾项目一期合同中标价为1.57亿元，年作业服务费为1.1亿元，2023年度根据工作量核算特许经营服务费1.14亿元，成本节约率=(预算成本-实际成本)/预算成本*100%=1.1亿元-1.14亿元/1.1亿元*100%=-3.64%，项目成本未控制在预算执行结果内。</a:t>
            </a:r>
            <a:endParaRPr lang="zh-CN" altLang="en-US" sz="2400" kern="100" spc="40" dirty="0">
              <a:solidFill>
                <a:schemeClr val="tx1"/>
              </a:solidFill>
              <a:latin typeface="宋体" panose="02010600030101010101" pitchFamily="2" charset="-122"/>
            </a:endParaRPr>
          </a:p>
          <a:p>
            <a:pPr indent="0" fontAlgn="auto">
              <a:lnSpc>
                <a:spcPct val="150000"/>
              </a:lnSpc>
              <a:spcAft>
                <a:spcPts val="0"/>
              </a:spcAft>
            </a:pPr>
            <a:endParaRPr lang="zh-CN" altLang="en-US" sz="2400" kern="100" spc="40" dirty="0">
              <a:solidFill>
                <a:schemeClr val="tx1"/>
              </a:solidFill>
              <a:latin typeface="宋体" panose="02010600030101010101" pitchFamily="2"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36" descr="7b0a202020202274657874626f78223a2022220a7d0a"/>
          <p:cNvGrpSpPr/>
          <p:nvPr/>
        </p:nvGrpSpPr>
        <p:grpSpPr>
          <a:xfrm>
            <a:off x="2666365" y="2515870"/>
            <a:ext cx="8084820" cy="3583940"/>
            <a:chOff x="5167" y="3284"/>
            <a:chExt cx="8868" cy="4118"/>
          </a:xfrm>
        </p:grpSpPr>
        <p:sp>
          <p:nvSpPr>
            <p:cNvPr id="76" name="文本框 75"/>
            <p:cNvSpPr txBox="1"/>
            <p:nvPr/>
          </p:nvSpPr>
          <p:spPr>
            <a:xfrm>
              <a:off x="6005" y="3752"/>
              <a:ext cx="7188" cy="3041"/>
            </a:xfrm>
            <a:prstGeom prst="rect">
              <a:avLst/>
            </a:prstGeom>
            <a:noFill/>
          </p:spPr>
          <p:txBody>
            <a:bodyPr wrap="square" rtlCol="0" anchor="ctr" anchorCtr="0">
              <a:noAutofit/>
            </a:bodyPr>
            <a:p>
              <a:pPr algn="l">
                <a:lnSpc>
                  <a:spcPct val="150000"/>
                </a:lnSpc>
              </a:pPr>
              <a:r>
                <a:rPr lang="zh-CN" altLang="en-US" sz="2400" spc="200">
                  <a:solidFill>
                    <a:srgbClr val="0B3346"/>
                  </a:solidFill>
                  <a:uFillTx/>
                  <a:latin typeface="汉仪铸字招牌黑简" panose="00020600040101010101" charset="-122"/>
                  <a:ea typeface="汉仪铸字招牌黑简" panose="00020600040101010101" charset="-122"/>
                </a:rPr>
                <a:t>一、评价对象名称</a:t>
              </a:r>
              <a:endParaRPr lang="en-US" altLang="zh-CN" sz="2400" spc="200">
                <a:solidFill>
                  <a:srgbClr val="0B3346"/>
                </a:solidFill>
                <a:uFillTx/>
                <a:latin typeface="汉仪铸字招牌黑简" panose="00020600040101010101" charset="-122"/>
                <a:ea typeface="汉仪铸字招牌黑简" panose="00020600040101010101" charset="-122"/>
              </a:endParaRPr>
            </a:p>
            <a:p>
              <a:pPr algn="l">
                <a:lnSpc>
                  <a:spcPct val="150000"/>
                </a:lnSpc>
                <a:buClrTx/>
                <a:buSzTx/>
                <a:buNone/>
              </a:pPr>
              <a:r>
                <a:rPr lang="zh-CN" altLang="en-US" sz="2400" spc="200">
                  <a:solidFill>
                    <a:srgbClr val="0B3346"/>
                  </a:solidFill>
                  <a:uFillTx/>
                  <a:latin typeface="汉仪铸字招牌黑简" panose="00020600040101010101" charset="-122"/>
                  <a:ea typeface="汉仪铸字招牌黑简" panose="00020600040101010101" charset="-122"/>
                </a:rPr>
                <a:t>二、评价目的</a:t>
              </a:r>
              <a:endParaRPr lang="zh-CN" altLang="en-US" sz="2400" spc="200">
                <a:solidFill>
                  <a:srgbClr val="0B3346"/>
                </a:solidFill>
                <a:uFillTx/>
                <a:latin typeface="汉仪铸字招牌黑简" panose="00020600040101010101" charset="-122"/>
                <a:ea typeface="汉仪铸字招牌黑简" panose="00020600040101010101" charset="-122"/>
              </a:endParaRPr>
            </a:p>
            <a:p>
              <a:pPr algn="l">
                <a:lnSpc>
                  <a:spcPct val="150000"/>
                </a:lnSpc>
                <a:buClrTx/>
                <a:buSzTx/>
                <a:buNone/>
              </a:pPr>
              <a:r>
                <a:rPr lang="zh-CN" altLang="en-US" sz="2400" spc="200">
                  <a:solidFill>
                    <a:srgbClr val="0B3346"/>
                  </a:solidFill>
                  <a:uFillTx/>
                  <a:latin typeface="汉仪铸字招牌黑简" panose="00020600040101010101" charset="-122"/>
                  <a:ea typeface="汉仪铸字招牌黑简" panose="00020600040101010101" charset="-122"/>
                </a:rPr>
                <a:t>三、特许经营服务范围、内容及期限</a:t>
              </a:r>
              <a:endParaRPr lang="zh-CN" altLang="en-US" sz="2400" spc="200">
                <a:solidFill>
                  <a:srgbClr val="0B3346"/>
                </a:solidFill>
                <a:uFillTx/>
                <a:latin typeface="汉仪铸字招牌黑简" panose="00020600040101010101" charset="-122"/>
                <a:ea typeface="汉仪铸字招牌黑简" panose="00020600040101010101" charset="-122"/>
              </a:endParaRPr>
            </a:p>
            <a:p>
              <a:pPr algn="l">
                <a:lnSpc>
                  <a:spcPct val="150000"/>
                </a:lnSpc>
                <a:buClrTx/>
                <a:buSzTx/>
                <a:buNone/>
              </a:pPr>
              <a:r>
                <a:rPr lang="zh-CN" altLang="en-US" sz="2400" spc="200">
                  <a:solidFill>
                    <a:srgbClr val="0B3346"/>
                  </a:solidFill>
                  <a:uFillTx/>
                  <a:latin typeface="汉仪铸字招牌黑简" panose="00020600040101010101" charset="-122"/>
                  <a:ea typeface="汉仪铸字招牌黑简" panose="00020600040101010101" charset="-122"/>
                </a:rPr>
                <a:t>四、特许经营服务费机制</a:t>
              </a:r>
              <a:endParaRPr lang="zh-CN" altLang="en-US" sz="2400" spc="200">
                <a:solidFill>
                  <a:srgbClr val="0B3346"/>
                </a:solidFill>
                <a:uFillTx/>
                <a:latin typeface="汉仪铸字招牌黑简" panose="00020600040101010101" charset="-122"/>
                <a:ea typeface="汉仪铸字招牌黑简" panose="00020600040101010101" charset="-122"/>
              </a:endParaRPr>
            </a:p>
          </p:txBody>
        </p:sp>
        <p:grpSp>
          <p:nvGrpSpPr>
            <p:cNvPr id="36" name="组合 35"/>
            <p:cNvGrpSpPr/>
            <p:nvPr/>
          </p:nvGrpSpPr>
          <p:grpSpPr>
            <a:xfrm>
              <a:off x="5167" y="3284"/>
              <a:ext cx="8868" cy="4118"/>
              <a:chOff x="5167" y="3284"/>
              <a:chExt cx="8868" cy="4118"/>
            </a:xfrm>
          </p:grpSpPr>
          <p:sp>
            <p:nvSpPr>
              <p:cNvPr id="16" name="矩形 15"/>
              <p:cNvSpPr/>
              <p:nvPr/>
            </p:nvSpPr>
            <p:spPr>
              <a:xfrm>
                <a:off x="5167" y="3284"/>
                <a:ext cx="8578" cy="4118"/>
              </a:xfrm>
              <a:prstGeom prst="rect">
                <a:avLst/>
              </a:prstGeom>
              <a:noFill/>
              <a:ln w="57150">
                <a:solidFill>
                  <a:srgbClr val="34A3DC"/>
                </a:solidFill>
              </a:ln>
              <a:extLst>
                <a:ext uri="{909E8E84-426E-40DD-AFC4-6F175D3DCCD1}">
                  <a14:hiddenFill xmlns:a14="http://schemas.microsoft.com/office/drawing/2010/main">
                    <a:solidFill>
                      <a:srgbClr val="C0E1F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a:p>
            </p:txBody>
          </p:sp>
          <p:sp>
            <p:nvSpPr>
              <p:cNvPr id="49" name="矩形 48"/>
              <p:cNvSpPr/>
              <p:nvPr/>
            </p:nvSpPr>
            <p:spPr>
              <a:xfrm>
                <a:off x="5353" y="3487"/>
                <a:ext cx="8207" cy="3713"/>
              </a:xfrm>
              <a:prstGeom prst="rect">
                <a:avLst/>
              </a:prstGeom>
              <a:noFill/>
              <a:ln>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a:p>
            </p:txBody>
          </p:sp>
          <p:grpSp>
            <p:nvGrpSpPr>
              <p:cNvPr id="17" name="组合 16"/>
              <p:cNvGrpSpPr/>
              <p:nvPr/>
            </p:nvGrpSpPr>
            <p:grpSpPr>
              <a:xfrm rot="0">
                <a:off x="5208" y="7200"/>
                <a:ext cx="749" cy="202"/>
                <a:chOff x="5153" y="6756"/>
                <a:chExt cx="2884" cy="709"/>
              </a:xfrm>
            </p:grpSpPr>
            <p:sp>
              <p:nvSpPr>
                <p:cNvPr id="19" name="任意多边形 18"/>
                <p:cNvSpPr/>
                <p:nvPr/>
              </p:nvSpPr>
              <p:spPr>
                <a:xfrm>
                  <a:off x="5153" y="6841"/>
                  <a:ext cx="1561" cy="6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l"/>
                  <a:endParaRPr lang="zh-CN" altLang="en-US"/>
                </a:p>
              </p:txBody>
            </p:sp>
            <p:sp>
              <p:nvSpPr>
                <p:cNvPr id="20" name="任意多边形 19"/>
                <p:cNvSpPr/>
                <p:nvPr/>
              </p:nvSpPr>
              <p:spPr>
                <a:xfrm>
                  <a:off x="6366" y="6756"/>
                  <a:ext cx="1561" cy="6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l"/>
                  <a:endParaRPr lang="zh-CN" altLang="en-US"/>
                </a:p>
              </p:txBody>
            </p:sp>
            <p:sp>
              <p:nvSpPr>
                <p:cNvPr id="21" name="任意多边形 20"/>
                <p:cNvSpPr/>
                <p:nvPr/>
              </p:nvSpPr>
              <p:spPr>
                <a:xfrm>
                  <a:off x="5153" y="7077"/>
                  <a:ext cx="974" cy="38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l"/>
                  <a:endParaRPr lang="zh-CN" altLang="en-US"/>
                </a:p>
              </p:txBody>
            </p:sp>
            <p:sp>
              <p:nvSpPr>
                <p:cNvPr id="22" name="任意多边形 21"/>
                <p:cNvSpPr/>
                <p:nvPr/>
              </p:nvSpPr>
              <p:spPr>
                <a:xfrm>
                  <a:off x="6103" y="7077"/>
                  <a:ext cx="974" cy="38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l"/>
                  <a:endParaRPr lang="zh-CN" altLang="en-US"/>
                </a:p>
              </p:txBody>
            </p:sp>
            <p:sp>
              <p:nvSpPr>
                <p:cNvPr id="23" name="任意多边形 22"/>
                <p:cNvSpPr/>
                <p:nvPr/>
              </p:nvSpPr>
              <p:spPr>
                <a:xfrm>
                  <a:off x="7063" y="7077"/>
                  <a:ext cx="974" cy="38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l"/>
                  <a:endParaRPr lang="zh-CN" altLang="en-US"/>
                </a:p>
              </p:txBody>
            </p:sp>
          </p:grpSp>
          <p:grpSp>
            <p:nvGrpSpPr>
              <p:cNvPr id="24" name="组合 23"/>
              <p:cNvGrpSpPr/>
              <p:nvPr/>
            </p:nvGrpSpPr>
            <p:grpSpPr>
              <a:xfrm rot="0">
                <a:off x="13193" y="3936"/>
                <a:ext cx="842" cy="323"/>
                <a:chOff x="8286" y="3579"/>
                <a:chExt cx="2097" cy="804"/>
              </a:xfrm>
            </p:grpSpPr>
            <p:sp>
              <p:nvSpPr>
                <p:cNvPr id="25" name="任意多边形 24"/>
                <p:cNvSpPr/>
                <p:nvPr/>
              </p:nvSpPr>
              <p:spPr>
                <a:xfrm>
                  <a:off x="8286" y="3579"/>
                  <a:ext cx="1472" cy="402"/>
                </a:xfrm>
                <a:custGeom>
                  <a:avLst/>
                  <a:gdLst>
                    <a:gd name="connsiteX0" fmla="*/ 796 w 1472"/>
                    <a:gd name="connsiteY0" fmla="*/ 401 h 402"/>
                    <a:gd name="connsiteX1" fmla="*/ 201 w 1472"/>
                    <a:gd name="connsiteY1" fmla="*/ 402 h 402"/>
                    <a:gd name="connsiteX2" fmla="*/ 0 w 1472"/>
                    <a:gd name="connsiteY2" fmla="*/ 201 h 402"/>
                    <a:gd name="connsiteX3" fmla="*/ 201 w 1472"/>
                    <a:gd name="connsiteY3" fmla="*/ 0 h 402"/>
                    <a:gd name="connsiteX4" fmla="*/ 1472 w 1472"/>
                    <a:gd name="connsiteY4" fmla="*/ 0 h 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 h="402">
                      <a:moveTo>
                        <a:pt x="796" y="401"/>
                      </a:moveTo>
                      <a:lnTo>
                        <a:pt x="201" y="402"/>
                      </a:lnTo>
                      <a:cubicBezTo>
                        <a:pt x="90" y="402"/>
                        <a:pt x="0" y="312"/>
                        <a:pt x="0" y="201"/>
                      </a:cubicBezTo>
                      <a:cubicBezTo>
                        <a:pt x="0" y="90"/>
                        <a:pt x="90" y="0"/>
                        <a:pt x="201" y="0"/>
                      </a:cubicBezTo>
                      <a:lnTo>
                        <a:pt x="1472" y="0"/>
                      </a:lnTo>
                    </a:path>
                  </a:pathLst>
                </a:custGeom>
                <a:noFill/>
                <a:ln w="15875">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a:p>
              </p:txBody>
            </p:sp>
            <p:sp>
              <p:nvSpPr>
                <p:cNvPr id="26" name="任意多边形 25"/>
                <p:cNvSpPr/>
                <p:nvPr/>
              </p:nvSpPr>
              <p:spPr>
                <a:xfrm flipH="1">
                  <a:off x="8911" y="3981"/>
                  <a:ext cx="1472" cy="402"/>
                </a:xfrm>
                <a:custGeom>
                  <a:avLst/>
                  <a:gdLst>
                    <a:gd name="connsiteX0" fmla="*/ 796 w 1472"/>
                    <a:gd name="connsiteY0" fmla="*/ 401 h 402"/>
                    <a:gd name="connsiteX1" fmla="*/ 201 w 1472"/>
                    <a:gd name="connsiteY1" fmla="*/ 402 h 402"/>
                    <a:gd name="connsiteX2" fmla="*/ 0 w 1472"/>
                    <a:gd name="connsiteY2" fmla="*/ 201 h 402"/>
                    <a:gd name="connsiteX3" fmla="*/ 201 w 1472"/>
                    <a:gd name="connsiteY3" fmla="*/ 0 h 402"/>
                    <a:gd name="connsiteX4" fmla="*/ 1472 w 1472"/>
                    <a:gd name="connsiteY4" fmla="*/ 0 h 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 h="402">
                      <a:moveTo>
                        <a:pt x="796" y="401"/>
                      </a:moveTo>
                      <a:lnTo>
                        <a:pt x="201" y="402"/>
                      </a:lnTo>
                      <a:cubicBezTo>
                        <a:pt x="90" y="402"/>
                        <a:pt x="0" y="312"/>
                        <a:pt x="0" y="201"/>
                      </a:cubicBezTo>
                      <a:cubicBezTo>
                        <a:pt x="0" y="90"/>
                        <a:pt x="90" y="0"/>
                        <a:pt x="201" y="0"/>
                      </a:cubicBezTo>
                      <a:lnTo>
                        <a:pt x="1472" y="0"/>
                      </a:lnTo>
                    </a:path>
                  </a:pathLst>
                </a:custGeom>
                <a:noFill/>
                <a:ln w="15875">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a:p>
              </p:txBody>
            </p:sp>
          </p:grpSp>
          <p:grpSp>
            <p:nvGrpSpPr>
              <p:cNvPr id="27" name="组合 26"/>
              <p:cNvGrpSpPr/>
              <p:nvPr/>
            </p:nvGrpSpPr>
            <p:grpSpPr>
              <a:xfrm rot="0">
                <a:off x="5486" y="6645"/>
                <a:ext cx="858" cy="453"/>
                <a:chOff x="5490" y="6568"/>
                <a:chExt cx="1175" cy="620"/>
              </a:xfrm>
            </p:grpSpPr>
            <p:sp>
              <p:nvSpPr>
                <p:cNvPr id="28" name="任意多边形 27"/>
                <p:cNvSpPr/>
                <p:nvPr/>
              </p:nvSpPr>
              <p:spPr>
                <a:xfrm>
                  <a:off x="5535" y="6568"/>
                  <a:ext cx="1130" cy="581"/>
                </a:xfrm>
                <a:custGeom>
                  <a:avLst/>
                  <a:gdLst>
                    <a:gd name="connsiteX0" fmla="*/ 511 w 4847"/>
                    <a:gd name="connsiteY0" fmla="*/ 1307 h 2492"/>
                    <a:gd name="connsiteX1" fmla="*/ 204 w 4847"/>
                    <a:gd name="connsiteY1" fmla="*/ 1352 h 2492"/>
                    <a:gd name="connsiteX2" fmla="*/ 149 w 4847"/>
                    <a:gd name="connsiteY2" fmla="*/ 1293 h 2492"/>
                    <a:gd name="connsiteX3" fmla="*/ 229 w 4847"/>
                    <a:gd name="connsiteY3" fmla="*/ 1169 h 2492"/>
                    <a:gd name="connsiteX4" fmla="*/ 482 w 4847"/>
                    <a:gd name="connsiteY4" fmla="*/ 1065 h 2492"/>
                    <a:gd name="connsiteX5" fmla="*/ 566 w 4847"/>
                    <a:gd name="connsiteY5" fmla="*/ 945 h 2492"/>
                    <a:gd name="connsiteX6" fmla="*/ 511 w 4847"/>
                    <a:gd name="connsiteY6" fmla="*/ 970 h 2492"/>
                    <a:gd name="connsiteX7" fmla="*/ 357 w 4847"/>
                    <a:gd name="connsiteY7" fmla="*/ 929 h 2492"/>
                    <a:gd name="connsiteX8" fmla="*/ 244 w 4847"/>
                    <a:gd name="connsiteY8" fmla="*/ 899 h 2492"/>
                    <a:gd name="connsiteX9" fmla="*/ 129 w 4847"/>
                    <a:gd name="connsiteY9" fmla="*/ 920 h 2492"/>
                    <a:gd name="connsiteX10" fmla="*/ 11 w 4847"/>
                    <a:gd name="connsiteY10" fmla="*/ 865 h 2492"/>
                    <a:gd name="connsiteX11" fmla="*/ 29 w 4847"/>
                    <a:gd name="connsiteY11" fmla="*/ 691 h 2492"/>
                    <a:gd name="connsiteX12" fmla="*/ 165 w 4847"/>
                    <a:gd name="connsiteY12" fmla="*/ 637 h 2492"/>
                    <a:gd name="connsiteX13" fmla="*/ 303 w 4847"/>
                    <a:gd name="connsiteY13" fmla="*/ 666 h 2492"/>
                    <a:gd name="connsiteX14" fmla="*/ 432 w 4847"/>
                    <a:gd name="connsiteY14" fmla="*/ 725 h 2492"/>
                    <a:gd name="connsiteX15" fmla="*/ 597 w 4847"/>
                    <a:gd name="connsiteY15" fmla="*/ 641 h 2492"/>
                    <a:gd name="connsiteX16" fmla="*/ 652 w 4847"/>
                    <a:gd name="connsiteY16" fmla="*/ 512 h 2492"/>
                    <a:gd name="connsiteX17" fmla="*/ 864 w 4847"/>
                    <a:gd name="connsiteY17" fmla="*/ 438 h 2492"/>
                    <a:gd name="connsiteX18" fmla="*/ 973 w 4847"/>
                    <a:gd name="connsiteY18" fmla="*/ 288 h 2492"/>
                    <a:gd name="connsiteX19" fmla="*/ 1129 w 4847"/>
                    <a:gd name="connsiteY19" fmla="*/ 51 h 2492"/>
                    <a:gd name="connsiteX20" fmla="*/ 1283 w 4847"/>
                    <a:gd name="connsiteY20" fmla="*/ 10 h 2492"/>
                    <a:gd name="connsiteX21" fmla="*/ 1276 w 4847"/>
                    <a:gd name="connsiteY21" fmla="*/ 139 h 2492"/>
                    <a:gd name="connsiteX22" fmla="*/ 1163 w 4847"/>
                    <a:gd name="connsiteY22" fmla="*/ 279 h 2492"/>
                    <a:gd name="connsiteX23" fmla="*/ 1067 w 4847"/>
                    <a:gd name="connsiteY23" fmla="*/ 404 h 2492"/>
                    <a:gd name="connsiteX24" fmla="*/ 1234 w 4847"/>
                    <a:gd name="connsiteY24" fmla="*/ 427 h 2492"/>
                    <a:gd name="connsiteX25" fmla="*/ 1400 w 4847"/>
                    <a:gd name="connsiteY25" fmla="*/ 264 h 2492"/>
                    <a:gd name="connsiteX26" fmla="*/ 1504 w 4847"/>
                    <a:gd name="connsiteY26" fmla="*/ 130 h 2492"/>
                    <a:gd name="connsiteX27" fmla="*/ 1579 w 4847"/>
                    <a:gd name="connsiteY27" fmla="*/ 175 h 2492"/>
                    <a:gd name="connsiteX28" fmla="*/ 1550 w 4847"/>
                    <a:gd name="connsiteY28" fmla="*/ 334 h 2492"/>
                    <a:gd name="connsiteX29" fmla="*/ 1391 w 4847"/>
                    <a:gd name="connsiteY29" fmla="*/ 467 h 2492"/>
                    <a:gd name="connsiteX30" fmla="*/ 1276 w 4847"/>
                    <a:gd name="connsiteY30" fmla="*/ 537 h 2492"/>
                    <a:gd name="connsiteX31" fmla="*/ 1502 w 4847"/>
                    <a:gd name="connsiteY31" fmla="*/ 446 h 2492"/>
                    <a:gd name="connsiteX32" fmla="*/ 1397 w 4847"/>
                    <a:gd name="connsiteY32" fmla="*/ 524 h 2492"/>
                    <a:gd name="connsiteX33" fmla="*/ 1460 w 4847"/>
                    <a:gd name="connsiteY33" fmla="*/ 517 h 2492"/>
                    <a:gd name="connsiteX34" fmla="*/ 1590 w 4847"/>
                    <a:gd name="connsiteY34" fmla="*/ 454 h 2492"/>
                    <a:gd name="connsiteX35" fmla="*/ 1504 w 4847"/>
                    <a:gd name="connsiteY35" fmla="*/ 553 h 2492"/>
                    <a:gd name="connsiteX36" fmla="*/ 1400 w 4847"/>
                    <a:gd name="connsiteY36" fmla="*/ 632 h 2492"/>
                    <a:gd name="connsiteX37" fmla="*/ 1343 w 4847"/>
                    <a:gd name="connsiteY37" fmla="*/ 659 h 2492"/>
                    <a:gd name="connsiteX38" fmla="*/ 1456 w 4847"/>
                    <a:gd name="connsiteY38" fmla="*/ 656 h 2492"/>
                    <a:gd name="connsiteX39" fmla="*/ 1658 w 4847"/>
                    <a:gd name="connsiteY39" fmla="*/ 532 h 2492"/>
                    <a:gd name="connsiteX40" fmla="*/ 1561 w 4847"/>
                    <a:gd name="connsiteY40" fmla="*/ 662 h 2492"/>
                    <a:gd name="connsiteX41" fmla="*/ 1436 w 4847"/>
                    <a:gd name="connsiteY41" fmla="*/ 761 h 2492"/>
                    <a:gd name="connsiteX42" fmla="*/ 1511 w 4847"/>
                    <a:gd name="connsiteY42" fmla="*/ 749 h 2492"/>
                    <a:gd name="connsiteX43" fmla="*/ 1721 w 4847"/>
                    <a:gd name="connsiteY43" fmla="*/ 637 h 2492"/>
                    <a:gd name="connsiteX44" fmla="*/ 1629 w 4847"/>
                    <a:gd name="connsiteY44" fmla="*/ 761 h 2492"/>
                    <a:gd name="connsiteX45" fmla="*/ 1495 w 4847"/>
                    <a:gd name="connsiteY45" fmla="*/ 841 h 2492"/>
                    <a:gd name="connsiteX46" fmla="*/ 1408 w 4847"/>
                    <a:gd name="connsiteY46" fmla="*/ 870 h 2492"/>
                    <a:gd name="connsiteX47" fmla="*/ 1532 w 4847"/>
                    <a:gd name="connsiteY47" fmla="*/ 870 h 2492"/>
                    <a:gd name="connsiteX48" fmla="*/ 1723 w 4847"/>
                    <a:gd name="connsiteY48" fmla="*/ 803 h 2492"/>
                    <a:gd name="connsiteX49" fmla="*/ 1520 w 4847"/>
                    <a:gd name="connsiteY49" fmla="*/ 961 h 2492"/>
                    <a:gd name="connsiteX50" fmla="*/ 1362 w 4847"/>
                    <a:gd name="connsiteY50" fmla="*/ 1017 h 2492"/>
                    <a:gd name="connsiteX51" fmla="*/ 1589 w 4847"/>
                    <a:gd name="connsiteY51" fmla="*/ 1005 h 2492"/>
                    <a:gd name="connsiteX52" fmla="*/ 1357 w 4847"/>
                    <a:gd name="connsiteY52" fmla="*/ 1108 h 2492"/>
                    <a:gd name="connsiteX53" fmla="*/ 1396 w 4847"/>
                    <a:gd name="connsiteY53" fmla="*/ 1327 h 2492"/>
                    <a:gd name="connsiteX54" fmla="*/ 1658 w 4847"/>
                    <a:gd name="connsiteY54" fmla="*/ 1934 h 2492"/>
                    <a:gd name="connsiteX55" fmla="*/ 2102 w 4847"/>
                    <a:gd name="connsiteY55" fmla="*/ 1988 h 2492"/>
                    <a:gd name="connsiteX56" fmla="*/ 3418 w 4847"/>
                    <a:gd name="connsiteY56" fmla="*/ 1929 h 2492"/>
                    <a:gd name="connsiteX57" fmla="*/ 4079 w 4847"/>
                    <a:gd name="connsiteY57" fmla="*/ 1257 h 2492"/>
                    <a:gd name="connsiteX58" fmla="*/ 4283 w 4847"/>
                    <a:gd name="connsiteY58" fmla="*/ 949 h 2492"/>
                    <a:gd name="connsiteX59" fmla="*/ 4466 w 4847"/>
                    <a:gd name="connsiteY59" fmla="*/ 832 h 2492"/>
                    <a:gd name="connsiteX60" fmla="*/ 4640 w 4847"/>
                    <a:gd name="connsiteY60" fmla="*/ 816 h 2492"/>
                    <a:gd name="connsiteX61" fmla="*/ 4808 w 4847"/>
                    <a:gd name="connsiteY61" fmla="*/ 850 h 2492"/>
                    <a:gd name="connsiteX62" fmla="*/ 4848 w 4847"/>
                    <a:gd name="connsiteY62" fmla="*/ 854 h 2492"/>
                    <a:gd name="connsiteX63" fmla="*/ 4803 w 4847"/>
                    <a:gd name="connsiteY63" fmla="*/ 890 h 2492"/>
                    <a:gd name="connsiteX64" fmla="*/ 4599 w 4847"/>
                    <a:gd name="connsiteY64" fmla="*/ 1144 h 2492"/>
                    <a:gd name="connsiteX65" fmla="*/ 4400 w 4847"/>
                    <a:gd name="connsiteY65" fmla="*/ 1232 h 2492"/>
                    <a:gd name="connsiteX66" fmla="*/ 4262 w 4847"/>
                    <a:gd name="connsiteY66" fmla="*/ 1237 h 2492"/>
                    <a:gd name="connsiteX67" fmla="*/ 4247 w 4847"/>
                    <a:gd name="connsiteY67" fmla="*/ 1282 h 2492"/>
                    <a:gd name="connsiteX68" fmla="*/ 4226 w 4847"/>
                    <a:gd name="connsiteY68" fmla="*/ 1547 h 2492"/>
                    <a:gd name="connsiteX69" fmla="*/ 3930 w 4847"/>
                    <a:gd name="connsiteY69" fmla="*/ 2321 h 2492"/>
                    <a:gd name="connsiteX70" fmla="*/ 3190 w 4847"/>
                    <a:gd name="connsiteY70" fmla="*/ 2465 h 2492"/>
                    <a:gd name="connsiteX71" fmla="*/ 2131 w 4847"/>
                    <a:gd name="connsiteY71" fmla="*/ 2490 h 2492"/>
                    <a:gd name="connsiteX72" fmla="*/ 1416 w 4847"/>
                    <a:gd name="connsiteY72" fmla="*/ 2441 h 2492"/>
                    <a:gd name="connsiteX73" fmla="*/ 1104 w 4847"/>
                    <a:gd name="connsiteY73" fmla="*/ 2262 h 2492"/>
                    <a:gd name="connsiteX74" fmla="*/ 959 w 4847"/>
                    <a:gd name="connsiteY74" fmla="*/ 1968 h 2492"/>
                    <a:gd name="connsiteX75" fmla="*/ 835 w 4847"/>
                    <a:gd name="connsiteY75" fmla="*/ 1497 h 2492"/>
                    <a:gd name="connsiteX76" fmla="*/ 747 w 4847"/>
                    <a:gd name="connsiteY76" fmla="*/ 1273 h 2492"/>
                    <a:gd name="connsiteX77" fmla="*/ 672 w 4847"/>
                    <a:gd name="connsiteY77" fmla="*/ 1223 h 2492"/>
                    <a:gd name="connsiteX78" fmla="*/ 511 w 4847"/>
                    <a:gd name="connsiteY78" fmla="*/ 1307 h 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4848" h="2493">
                      <a:moveTo>
                        <a:pt x="511" y="1307"/>
                      </a:moveTo>
                      <a:cubicBezTo>
                        <a:pt x="414" y="1329"/>
                        <a:pt x="276" y="1354"/>
                        <a:pt x="204" y="1352"/>
                      </a:cubicBezTo>
                      <a:cubicBezTo>
                        <a:pt x="131" y="1350"/>
                        <a:pt x="145" y="1329"/>
                        <a:pt x="149" y="1293"/>
                      </a:cubicBezTo>
                      <a:cubicBezTo>
                        <a:pt x="154" y="1255"/>
                        <a:pt x="163" y="1214"/>
                        <a:pt x="229" y="1169"/>
                      </a:cubicBezTo>
                      <a:cubicBezTo>
                        <a:pt x="296" y="1123"/>
                        <a:pt x="414" y="1108"/>
                        <a:pt x="482" y="1065"/>
                      </a:cubicBezTo>
                      <a:cubicBezTo>
                        <a:pt x="550" y="1019"/>
                        <a:pt x="561" y="963"/>
                        <a:pt x="566" y="945"/>
                      </a:cubicBezTo>
                      <a:cubicBezTo>
                        <a:pt x="572" y="927"/>
                        <a:pt x="554" y="972"/>
                        <a:pt x="511" y="970"/>
                      </a:cubicBezTo>
                      <a:cubicBezTo>
                        <a:pt x="471" y="967"/>
                        <a:pt x="412" y="945"/>
                        <a:pt x="357" y="929"/>
                      </a:cubicBezTo>
                      <a:cubicBezTo>
                        <a:pt x="305" y="915"/>
                        <a:pt x="290" y="902"/>
                        <a:pt x="244" y="899"/>
                      </a:cubicBezTo>
                      <a:cubicBezTo>
                        <a:pt x="199" y="897"/>
                        <a:pt x="176" y="927"/>
                        <a:pt x="129" y="920"/>
                      </a:cubicBezTo>
                      <a:cubicBezTo>
                        <a:pt x="84" y="913"/>
                        <a:pt x="29" y="911"/>
                        <a:pt x="11" y="865"/>
                      </a:cubicBezTo>
                      <a:cubicBezTo>
                        <a:pt x="-9" y="820"/>
                        <a:pt x="0" y="736"/>
                        <a:pt x="29" y="691"/>
                      </a:cubicBezTo>
                      <a:cubicBezTo>
                        <a:pt x="61" y="646"/>
                        <a:pt x="111" y="641"/>
                        <a:pt x="165" y="637"/>
                      </a:cubicBezTo>
                      <a:cubicBezTo>
                        <a:pt x="219" y="632"/>
                        <a:pt x="249" y="648"/>
                        <a:pt x="303" y="666"/>
                      </a:cubicBezTo>
                      <a:cubicBezTo>
                        <a:pt x="357" y="684"/>
                        <a:pt x="373" y="732"/>
                        <a:pt x="432" y="725"/>
                      </a:cubicBezTo>
                      <a:cubicBezTo>
                        <a:pt x="491" y="721"/>
                        <a:pt x="552" y="684"/>
                        <a:pt x="597" y="641"/>
                      </a:cubicBezTo>
                      <a:cubicBezTo>
                        <a:pt x="640" y="598"/>
                        <a:pt x="597" y="553"/>
                        <a:pt x="652" y="512"/>
                      </a:cubicBezTo>
                      <a:cubicBezTo>
                        <a:pt x="706" y="472"/>
                        <a:pt x="801" y="483"/>
                        <a:pt x="864" y="438"/>
                      </a:cubicBezTo>
                      <a:cubicBezTo>
                        <a:pt x="930" y="393"/>
                        <a:pt x="921" y="368"/>
                        <a:pt x="973" y="288"/>
                      </a:cubicBezTo>
                      <a:cubicBezTo>
                        <a:pt x="1027" y="211"/>
                        <a:pt x="1066" y="107"/>
                        <a:pt x="1129" y="51"/>
                      </a:cubicBezTo>
                      <a:cubicBezTo>
                        <a:pt x="1190" y="-6"/>
                        <a:pt x="1251" y="-8"/>
                        <a:pt x="1283" y="10"/>
                      </a:cubicBezTo>
                      <a:cubicBezTo>
                        <a:pt x="1312" y="28"/>
                        <a:pt x="1301" y="87"/>
                        <a:pt x="1276" y="139"/>
                      </a:cubicBezTo>
                      <a:cubicBezTo>
                        <a:pt x="1253" y="193"/>
                        <a:pt x="1215" y="223"/>
                        <a:pt x="1163" y="279"/>
                      </a:cubicBezTo>
                      <a:cubicBezTo>
                        <a:pt x="1111" y="336"/>
                        <a:pt x="978" y="448"/>
                        <a:pt x="1067" y="404"/>
                      </a:cubicBezTo>
                      <a:cubicBezTo>
                        <a:pt x="1156" y="360"/>
                        <a:pt x="1181" y="474"/>
                        <a:pt x="1234" y="427"/>
                      </a:cubicBezTo>
                      <a:cubicBezTo>
                        <a:pt x="1286" y="379"/>
                        <a:pt x="1348" y="331"/>
                        <a:pt x="1400" y="264"/>
                      </a:cubicBezTo>
                      <a:cubicBezTo>
                        <a:pt x="1455" y="198"/>
                        <a:pt x="1471" y="148"/>
                        <a:pt x="1504" y="130"/>
                      </a:cubicBezTo>
                      <a:cubicBezTo>
                        <a:pt x="1541" y="112"/>
                        <a:pt x="1570" y="135"/>
                        <a:pt x="1579" y="175"/>
                      </a:cubicBezTo>
                      <a:cubicBezTo>
                        <a:pt x="1588" y="216"/>
                        <a:pt x="1588" y="275"/>
                        <a:pt x="1550" y="334"/>
                      </a:cubicBezTo>
                      <a:cubicBezTo>
                        <a:pt x="1511" y="393"/>
                        <a:pt x="1446" y="426"/>
                        <a:pt x="1391" y="467"/>
                      </a:cubicBezTo>
                      <a:cubicBezTo>
                        <a:pt x="1337" y="508"/>
                        <a:pt x="1251" y="542"/>
                        <a:pt x="1276" y="537"/>
                      </a:cubicBezTo>
                      <a:cubicBezTo>
                        <a:pt x="1301" y="533"/>
                        <a:pt x="1475" y="451"/>
                        <a:pt x="1502" y="446"/>
                      </a:cubicBezTo>
                      <a:cubicBezTo>
                        <a:pt x="1527" y="439"/>
                        <a:pt x="1440" y="506"/>
                        <a:pt x="1397" y="524"/>
                      </a:cubicBezTo>
                      <a:cubicBezTo>
                        <a:pt x="1356" y="542"/>
                        <a:pt x="1403" y="535"/>
                        <a:pt x="1460" y="517"/>
                      </a:cubicBezTo>
                      <a:cubicBezTo>
                        <a:pt x="1516" y="499"/>
                        <a:pt x="1581" y="449"/>
                        <a:pt x="1590" y="454"/>
                      </a:cubicBezTo>
                      <a:cubicBezTo>
                        <a:pt x="1600" y="458"/>
                        <a:pt x="1543" y="517"/>
                        <a:pt x="1504" y="553"/>
                      </a:cubicBezTo>
                      <a:cubicBezTo>
                        <a:pt x="1468" y="587"/>
                        <a:pt x="1446" y="610"/>
                        <a:pt x="1400" y="632"/>
                      </a:cubicBezTo>
                      <a:cubicBezTo>
                        <a:pt x="1357" y="653"/>
                        <a:pt x="1329" y="650"/>
                        <a:pt x="1343" y="659"/>
                      </a:cubicBezTo>
                      <a:cubicBezTo>
                        <a:pt x="1354" y="666"/>
                        <a:pt x="1372" y="676"/>
                        <a:pt x="1456" y="656"/>
                      </a:cubicBezTo>
                      <a:cubicBezTo>
                        <a:pt x="1537" y="635"/>
                        <a:pt x="1620" y="551"/>
                        <a:pt x="1658" y="532"/>
                      </a:cubicBezTo>
                      <a:cubicBezTo>
                        <a:pt x="1696" y="513"/>
                        <a:pt x="1622" y="619"/>
                        <a:pt x="1561" y="662"/>
                      </a:cubicBezTo>
                      <a:cubicBezTo>
                        <a:pt x="1498" y="705"/>
                        <a:pt x="1448" y="740"/>
                        <a:pt x="1436" y="761"/>
                      </a:cubicBezTo>
                      <a:cubicBezTo>
                        <a:pt x="1423" y="779"/>
                        <a:pt x="1443" y="772"/>
                        <a:pt x="1511" y="749"/>
                      </a:cubicBezTo>
                      <a:cubicBezTo>
                        <a:pt x="1579" y="724"/>
                        <a:pt x="1671" y="662"/>
                        <a:pt x="1721" y="637"/>
                      </a:cubicBezTo>
                      <a:cubicBezTo>
                        <a:pt x="1771" y="610"/>
                        <a:pt x="1681" y="718"/>
                        <a:pt x="1629" y="761"/>
                      </a:cubicBezTo>
                      <a:cubicBezTo>
                        <a:pt x="1577" y="802"/>
                        <a:pt x="1552" y="809"/>
                        <a:pt x="1495" y="841"/>
                      </a:cubicBezTo>
                      <a:cubicBezTo>
                        <a:pt x="1439" y="870"/>
                        <a:pt x="1399" y="852"/>
                        <a:pt x="1408" y="870"/>
                      </a:cubicBezTo>
                      <a:cubicBezTo>
                        <a:pt x="1419" y="886"/>
                        <a:pt x="1476" y="877"/>
                        <a:pt x="1532" y="870"/>
                      </a:cubicBezTo>
                      <a:cubicBezTo>
                        <a:pt x="1589" y="866"/>
                        <a:pt x="1727" y="796"/>
                        <a:pt x="1723" y="803"/>
                      </a:cubicBezTo>
                      <a:cubicBezTo>
                        <a:pt x="1718" y="810"/>
                        <a:pt x="1618" y="930"/>
                        <a:pt x="1520" y="961"/>
                      </a:cubicBezTo>
                      <a:cubicBezTo>
                        <a:pt x="1422" y="992"/>
                        <a:pt x="1375" y="999"/>
                        <a:pt x="1362" y="1017"/>
                      </a:cubicBezTo>
                      <a:cubicBezTo>
                        <a:pt x="1350" y="1033"/>
                        <a:pt x="1577" y="1005"/>
                        <a:pt x="1589" y="1005"/>
                      </a:cubicBezTo>
                      <a:cubicBezTo>
                        <a:pt x="1601" y="1005"/>
                        <a:pt x="1369" y="1058"/>
                        <a:pt x="1357" y="1108"/>
                      </a:cubicBezTo>
                      <a:cubicBezTo>
                        <a:pt x="1344" y="1160"/>
                        <a:pt x="1378" y="1212"/>
                        <a:pt x="1396" y="1327"/>
                      </a:cubicBezTo>
                      <a:cubicBezTo>
                        <a:pt x="1414" y="1443"/>
                        <a:pt x="1545" y="1870"/>
                        <a:pt x="1658" y="1934"/>
                      </a:cubicBezTo>
                      <a:cubicBezTo>
                        <a:pt x="1774" y="1995"/>
                        <a:pt x="1751" y="1990"/>
                        <a:pt x="2102" y="1988"/>
                      </a:cubicBezTo>
                      <a:cubicBezTo>
                        <a:pt x="2452" y="1988"/>
                        <a:pt x="3059" y="1990"/>
                        <a:pt x="3418" y="1929"/>
                      </a:cubicBezTo>
                      <a:cubicBezTo>
                        <a:pt x="3776" y="1866"/>
                        <a:pt x="3998" y="1384"/>
                        <a:pt x="4079" y="1257"/>
                      </a:cubicBezTo>
                      <a:cubicBezTo>
                        <a:pt x="4161" y="1130"/>
                        <a:pt x="4233" y="994"/>
                        <a:pt x="4283" y="949"/>
                      </a:cubicBezTo>
                      <a:cubicBezTo>
                        <a:pt x="4330" y="904"/>
                        <a:pt x="4394" y="856"/>
                        <a:pt x="4466" y="832"/>
                      </a:cubicBezTo>
                      <a:cubicBezTo>
                        <a:pt x="4536" y="804"/>
                        <a:pt x="4570" y="811"/>
                        <a:pt x="4640" y="816"/>
                      </a:cubicBezTo>
                      <a:cubicBezTo>
                        <a:pt x="4708" y="820"/>
                        <a:pt x="4767" y="843"/>
                        <a:pt x="4808" y="850"/>
                      </a:cubicBezTo>
                      <a:cubicBezTo>
                        <a:pt x="4851" y="859"/>
                        <a:pt x="4848" y="847"/>
                        <a:pt x="4848" y="854"/>
                      </a:cubicBezTo>
                      <a:cubicBezTo>
                        <a:pt x="4846" y="863"/>
                        <a:pt x="4853" y="832"/>
                        <a:pt x="4803" y="890"/>
                      </a:cubicBezTo>
                      <a:cubicBezTo>
                        <a:pt x="4753" y="947"/>
                        <a:pt x="4681" y="1074"/>
                        <a:pt x="4599" y="1144"/>
                      </a:cubicBezTo>
                      <a:cubicBezTo>
                        <a:pt x="4518" y="1212"/>
                        <a:pt x="4468" y="1214"/>
                        <a:pt x="4400" y="1232"/>
                      </a:cubicBezTo>
                      <a:cubicBezTo>
                        <a:pt x="4332" y="1252"/>
                        <a:pt x="4292" y="1228"/>
                        <a:pt x="4262" y="1237"/>
                      </a:cubicBezTo>
                      <a:cubicBezTo>
                        <a:pt x="4231" y="1248"/>
                        <a:pt x="4253" y="1221"/>
                        <a:pt x="4247" y="1282"/>
                      </a:cubicBezTo>
                      <a:cubicBezTo>
                        <a:pt x="4240" y="1343"/>
                        <a:pt x="4240" y="1415"/>
                        <a:pt x="4226" y="1547"/>
                      </a:cubicBezTo>
                      <a:cubicBezTo>
                        <a:pt x="4215" y="1676"/>
                        <a:pt x="4129" y="2214"/>
                        <a:pt x="3930" y="2321"/>
                      </a:cubicBezTo>
                      <a:cubicBezTo>
                        <a:pt x="3728" y="2425"/>
                        <a:pt x="3550" y="2432"/>
                        <a:pt x="3190" y="2465"/>
                      </a:cubicBezTo>
                      <a:cubicBezTo>
                        <a:pt x="2830" y="2497"/>
                        <a:pt x="2486" y="2495"/>
                        <a:pt x="2131" y="2490"/>
                      </a:cubicBezTo>
                      <a:cubicBezTo>
                        <a:pt x="1776" y="2484"/>
                        <a:pt x="1622" y="2486"/>
                        <a:pt x="1416" y="2441"/>
                      </a:cubicBezTo>
                      <a:cubicBezTo>
                        <a:pt x="1210" y="2393"/>
                        <a:pt x="1195" y="2355"/>
                        <a:pt x="1104" y="2262"/>
                      </a:cubicBezTo>
                      <a:cubicBezTo>
                        <a:pt x="1011" y="2167"/>
                        <a:pt x="1014" y="2121"/>
                        <a:pt x="959" y="1968"/>
                      </a:cubicBezTo>
                      <a:cubicBezTo>
                        <a:pt x="905" y="1814"/>
                        <a:pt x="878" y="1635"/>
                        <a:pt x="835" y="1497"/>
                      </a:cubicBezTo>
                      <a:cubicBezTo>
                        <a:pt x="792" y="1357"/>
                        <a:pt x="778" y="1327"/>
                        <a:pt x="747" y="1273"/>
                      </a:cubicBezTo>
                      <a:cubicBezTo>
                        <a:pt x="713" y="1219"/>
                        <a:pt x="681" y="1230"/>
                        <a:pt x="672" y="1223"/>
                      </a:cubicBezTo>
                      <a:cubicBezTo>
                        <a:pt x="661" y="1216"/>
                        <a:pt x="611" y="1284"/>
                        <a:pt x="511" y="1307"/>
                      </a:cubicBezTo>
                      <a:close/>
                    </a:path>
                  </a:pathLst>
                </a:custGeom>
                <a:solidFill>
                  <a:srgbClr val="34A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a:p>
              </p:txBody>
            </p:sp>
            <p:cxnSp>
              <p:nvCxnSpPr>
                <p:cNvPr id="29" name="直接连接符 28"/>
                <p:cNvCxnSpPr/>
                <p:nvPr/>
              </p:nvCxnSpPr>
              <p:spPr>
                <a:xfrm>
                  <a:off x="5490" y="7132"/>
                  <a:ext cx="270" cy="0"/>
                </a:xfrm>
                <a:prstGeom prst="line">
                  <a:avLst/>
                </a:prstGeom>
                <a:ln w="12700" cap="rnd">
                  <a:solidFill>
                    <a:srgbClr val="34A3DC"/>
                  </a:solidFill>
                  <a:round/>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5875" y="7188"/>
                  <a:ext cx="510" cy="0"/>
                </a:xfrm>
                <a:prstGeom prst="line">
                  <a:avLst/>
                </a:prstGeom>
                <a:ln w="12700" cap="rnd">
                  <a:solidFill>
                    <a:srgbClr val="34A3DC"/>
                  </a:solidFill>
                  <a:round/>
                </a:ln>
              </p:spPr>
              <p:style>
                <a:lnRef idx="1">
                  <a:schemeClr val="accent1"/>
                </a:lnRef>
                <a:fillRef idx="0">
                  <a:schemeClr val="accent1"/>
                </a:fillRef>
                <a:effectRef idx="0">
                  <a:schemeClr val="accent1"/>
                </a:effectRef>
                <a:fontRef idx="minor">
                  <a:schemeClr val="tx1"/>
                </a:fontRef>
              </p:style>
            </p:cxnSp>
          </p:grpSp>
        </p:grpSp>
      </p:grpSp>
      <p:sp>
        <p:nvSpPr>
          <p:cNvPr id="2" name="文本框 1"/>
          <p:cNvSpPr txBox="1"/>
          <p:nvPr/>
        </p:nvSpPr>
        <p:spPr>
          <a:xfrm>
            <a:off x="2174240" y="1151890"/>
            <a:ext cx="7806055" cy="645160"/>
          </a:xfrm>
          <a:prstGeom prst="rect">
            <a:avLst/>
          </a:prstGeom>
          <a:noFill/>
        </p:spPr>
        <p:txBody>
          <a:bodyPr wrap="square" rtlCol="0" anchor="ctr">
            <a:spAutoFit/>
          </a:bodyPr>
          <a:p>
            <a:pPr algn="ctr">
              <a:lnSpc>
                <a:spcPct val="120000"/>
              </a:lnSpc>
            </a:pPr>
            <a:r>
              <a:rPr lang="zh-CN" altLang="en-US" sz="3000" b="1" spc="300">
                <a:solidFill>
                  <a:schemeClr val="accent3"/>
                </a:solidFill>
                <a:uFillTx/>
                <a:latin typeface="Arial" panose="020B0604020202020204" pitchFamily="34" charset="0"/>
                <a:ea typeface="微软雅黑" panose="020B0503020204020204" charset="-122"/>
                <a:cs typeface="+mj-cs"/>
                <a:sym typeface="汉仪铸字招牌黑W" panose="00020600040101010101" charset="-122"/>
              </a:rPr>
              <a:t>第一部分</a:t>
            </a:r>
            <a:r>
              <a:rPr lang="zh-CN" altLang="en-US" sz="3000" b="1" spc="300">
                <a:solidFill>
                  <a:schemeClr val="accent3"/>
                </a:solidFill>
                <a:uFillTx/>
                <a:latin typeface="Arial" panose="020B0604020202020204" pitchFamily="34" charset="0"/>
                <a:ea typeface="微软雅黑" panose="020B0503020204020204" charset="-122"/>
                <a:cs typeface="+mj-cs"/>
                <a:sym typeface="+mn-ea"/>
              </a:rPr>
              <a:t> 项目基本情况</a:t>
            </a:r>
            <a:endParaRPr lang="zh-CN" altLang="en-US" sz="3000" b="1" spc="300">
              <a:solidFill>
                <a:schemeClr val="accent3"/>
              </a:solidFill>
              <a:uFillTx/>
              <a:latin typeface="Arial" panose="020B0604020202020204" pitchFamily="34" charset="0"/>
              <a:ea typeface="微软雅黑" panose="020B0503020204020204" charset="-122"/>
              <a:cs typeface="+mj-cs"/>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36" descr="7b0a202020202274657874626f78223a2022220a7d0a"/>
          <p:cNvGrpSpPr/>
          <p:nvPr/>
        </p:nvGrpSpPr>
        <p:grpSpPr>
          <a:xfrm>
            <a:off x="2173605" y="1400175"/>
            <a:ext cx="8249285" cy="3166745"/>
            <a:chOff x="5167" y="3284"/>
            <a:chExt cx="8868" cy="4118"/>
          </a:xfrm>
        </p:grpSpPr>
        <p:sp>
          <p:nvSpPr>
            <p:cNvPr id="76" name="文本框 75"/>
            <p:cNvSpPr txBox="1"/>
            <p:nvPr/>
          </p:nvSpPr>
          <p:spPr>
            <a:xfrm>
              <a:off x="6006" y="3634"/>
              <a:ext cx="7188" cy="3160"/>
            </a:xfrm>
            <a:prstGeom prst="rect">
              <a:avLst/>
            </a:prstGeom>
            <a:noFill/>
          </p:spPr>
          <p:txBody>
            <a:bodyPr wrap="square" rtlCol="0" anchor="ctr" anchorCtr="0">
              <a:noAutofit/>
            </a:bodyPr>
            <a:p>
              <a:pPr indent="0" algn="l" fontAlgn="auto">
                <a:lnSpc>
                  <a:spcPts val="3500"/>
                </a:lnSpc>
              </a:pPr>
              <a:r>
                <a:rPr lang="zh-CN" altLang="en-US" sz="3200" b="1" spc="300">
                  <a:solidFill>
                    <a:schemeClr val="accent3"/>
                  </a:solidFill>
                  <a:uFillTx/>
                  <a:latin typeface="Arial" panose="020B0604020202020204" pitchFamily="34" charset="0"/>
                  <a:ea typeface="微软雅黑" panose="020B0503020204020204" charset="-122"/>
                  <a:cs typeface="+mj-cs"/>
                </a:rPr>
                <a:t>二、效益</a:t>
              </a:r>
              <a:r>
                <a:rPr lang="zh-CN" altLang="en-US" sz="3200" b="1" spc="300">
                  <a:solidFill>
                    <a:schemeClr val="accent3"/>
                  </a:solidFill>
                  <a:uFillTx/>
                  <a:latin typeface="Arial" panose="020B0604020202020204" pitchFamily="34" charset="0"/>
                  <a:ea typeface="微软雅黑" panose="020B0503020204020204" charset="-122"/>
                  <a:cs typeface="+mj-cs"/>
                  <a:sym typeface="+mn-ea"/>
                </a:rPr>
                <a:t>分析</a:t>
              </a:r>
              <a:endParaRPr lang="zh-CN" altLang="en-US" sz="3200" b="1" spc="300">
                <a:solidFill>
                  <a:schemeClr val="accent3"/>
                </a:solidFill>
                <a:uFillTx/>
                <a:latin typeface="Arial" panose="020B0604020202020204" pitchFamily="34" charset="0"/>
                <a:ea typeface="微软雅黑" panose="020B0503020204020204" charset="-122"/>
                <a:cs typeface="+mj-cs"/>
                <a:sym typeface="+mn-ea"/>
              </a:endParaRPr>
            </a:p>
            <a:p>
              <a:pPr indent="0" algn="l" fontAlgn="auto">
                <a:lnSpc>
                  <a:spcPts val="3500"/>
                </a:lnSpc>
              </a:pPr>
              <a:endParaRPr lang="zh-CN" altLang="en-US" sz="3000" b="1" spc="300">
                <a:solidFill>
                  <a:schemeClr val="accent3"/>
                </a:solidFill>
                <a:uFillTx/>
                <a:latin typeface="Arial" panose="020B0604020202020204" pitchFamily="34" charset="0"/>
                <a:ea typeface="微软雅黑" panose="020B0503020204020204" charset="-122"/>
                <a:cs typeface="+mj-cs"/>
                <a:sym typeface="+mn-ea"/>
              </a:endParaRPr>
            </a:p>
            <a:p>
              <a:pPr indent="0" algn="l" fontAlgn="auto">
                <a:lnSpc>
                  <a:spcPts val="3500"/>
                </a:lnSpc>
              </a:pPr>
              <a:r>
                <a:rPr lang="en-US" altLang="zh-CN" sz="2400" spc="200">
                  <a:solidFill>
                    <a:srgbClr val="0B3346"/>
                  </a:solidFill>
                  <a:uFillTx/>
                  <a:latin typeface="汉仪铸字招牌黑简" panose="00020600040101010101" charset="-122"/>
                  <a:ea typeface="汉仪铸字招牌黑简" panose="00020600040101010101" charset="-122"/>
                </a:rPr>
                <a:t>  </a:t>
              </a:r>
              <a:r>
                <a:rPr lang="zh-CN" altLang="en-US" sz="2400" spc="200">
                  <a:solidFill>
                    <a:srgbClr val="0B3346"/>
                  </a:solidFill>
                  <a:uFillTx/>
                  <a:latin typeface="汉仪铸字招牌黑简" panose="00020600040101010101" charset="-122"/>
                  <a:ea typeface="汉仪铸字招牌黑简" panose="00020600040101010101" charset="-122"/>
                </a:rPr>
                <a:t>（一）社会效益</a:t>
              </a:r>
              <a:r>
                <a:rPr lang="en-US" altLang="zh-CN" sz="2400" spc="200">
                  <a:solidFill>
                    <a:srgbClr val="0B3346"/>
                  </a:solidFill>
                  <a:uFillTx/>
                  <a:latin typeface="汉仪铸字招牌黑简" panose="00020600040101010101" charset="-122"/>
                  <a:ea typeface="汉仪铸字招牌黑简" panose="00020600040101010101" charset="-122"/>
                </a:rPr>
                <a:t>       </a:t>
              </a:r>
              <a:r>
                <a:rPr lang="zh-CN" altLang="en-US" sz="2400" spc="200">
                  <a:solidFill>
                    <a:srgbClr val="0B3346"/>
                  </a:solidFill>
                  <a:uFillTx/>
                  <a:latin typeface="汉仪铸字招牌黑简" panose="00020600040101010101" charset="-122"/>
                  <a:ea typeface="汉仪铸字招牌黑简" panose="00020600040101010101" charset="-122"/>
                </a:rPr>
                <a:t>（二）生态效益</a:t>
              </a:r>
              <a:endParaRPr lang="zh-CN" altLang="en-US" sz="2400" spc="200">
                <a:solidFill>
                  <a:srgbClr val="0B3346"/>
                </a:solidFill>
                <a:uFillTx/>
                <a:latin typeface="汉仪铸字招牌黑简" panose="00020600040101010101" charset="-122"/>
                <a:ea typeface="汉仪铸字招牌黑简" panose="00020600040101010101" charset="-122"/>
              </a:endParaRPr>
            </a:p>
            <a:p>
              <a:pPr indent="0" algn="l" fontAlgn="auto">
                <a:lnSpc>
                  <a:spcPts val="3500"/>
                </a:lnSpc>
              </a:pPr>
              <a:r>
                <a:rPr lang="en-US" altLang="zh-CN" sz="2400" spc="200">
                  <a:solidFill>
                    <a:srgbClr val="0B3346"/>
                  </a:solidFill>
                  <a:uFillTx/>
                  <a:latin typeface="汉仪铸字招牌黑简" panose="00020600040101010101" charset="-122"/>
                  <a:ea typeface="汉仪铸字招牌黑简" panose="00020600040101010101" charset="-122"/>
                </a:rPr>
                <a:t>  </a:t>
              </a:r>
              <a:r>
                <a:rPr lang="zh-CN" altLang="en-US" sz="2400" spc="200">
                  <a:solidFill>
                    <a:srgbClr val="0B3346"/>
                  </a:solidFill>
                  <a:uFillTx/>
                  <a:latin typeface="汉仪铸字招牌黑简" panose="00020600040101010101" charset="-122"/>
                  <a:ea typeface="汉仪铸字招牌黑简" panose="00020600040101010101" charset="-122"/>
                </a:rPr>
                <a:t>（三）可持续影响</a:t>
              </a:r>
              <a:r>
                <a:rPr lang="en-US" altLang="zh-CN" sz="2400" spc="200">
                  <a:solidFill>
                    <a:srgbClr val="0B3346"/>
                  </a:solidFill>
                  <a:uFillTx/>
                  <a:latin typeface="汉仪铸字招牌黑简" panose="00020600040101010101" charset="-122"/>
                  <a:ea typeface="汉仪铸字招牌黑简" panose="00020600040101010101" charset="-122"/>
                </a:rPr>
                <a:t>     </a:t>
              </a:r>
              <a:r>
                <a:rPr lang="zh-CN" altLang="en-US" sz="2400" spc="200">
                  <a:solidFill>
                    <a:srgbClr val="0B3346"/>
                  </a:solidFill>
                  <a:uFillTx/>
                  <a:latin typeface="汉仪铸字招牌黑简" panose="00020600040101010101" charset="-122"/>
                  <a:ea typeface="汉仪铸字招牌黑简" panose="00020600040101010101" charset="-122"/>
                </a:rPr>
                <a:t>（四）满意度</a:t>
              </a:r>
              <a:endParaRPr lang="zh-CN" altLang="en-US" sz="2400" spc="200">
                <a:solidFill>
                  <a:srgbClr val="0B3346"/>
                </a:solidFill>
                <a:uFillTx/>
                <a:latin typeface="汉仪铸字招牌黑简" panose="00020600040101010101" charset="-122"/>
                <a:ea typeface="汉仪铸字招牌黑简" panose="00020600040101010101" charset="-122"/>
              </a:endParaRPr>
            </a:p>
          </p:txBody>
        </p:sp>
        <p:grpSp>
          <p:nvGrpSpPr>
            <p:cNvPr id="36" name="组合 35"/>
            <p:cNvGrpSpPr/>
            <p:nvPr/>
          </p:nvGrpSpPr>
          <p:grpSpPr>
            <a:xfrm>
              <a:off x="5167" y="3284"/>
              <a:ext cx="8868" cy="4118"/>
              <a:chOff x="5167" y="3284"/>
              <a:chExt cx="8868" cy="4118"/>
            </a:xfrm>
          </p:grpSpPr>
          <p:sp>
            <p:nvSpPr>
              <p:cNvPr id="16" name="矩形 15"/>
              <p:cNvSpPr/>
              <p:nvPr/>
            </p:nvSpPr>
            <p:spPr>
              <a:xfrm>
                <a:off x="5167" y="3284"/>
                <a:ext cx="8578" cy="4118"/>
              </a:xfrm>
              <a:prstGeom prst="rect">
                <a:avLst/>
              </a:prstGeom>
              <a:noFill/>
              <a:ln w="57150">
                <a:solidFill>
                  <a:srgbClr val="34A3DC"/>
                </a:solidFill>
              </a:ln>
              <a:extLst>
                <a:ext uri="{909E8E84-426E-40DD-AFC4-6F175D3DCCD1}">
                  <a14:hiddenFill xmlns:a14="http://schemas.microsoft.com/office/drawing/2010/main">
                    <a:solidFill>
                      <a:srgbClr val="C0E1F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a:p>
            </p:txBody>
          </p:sp>
          <p:sp>
            <p:nvSpPr>
              <p:cNvPr id="49" name="矩形 48"/>
              <p:cNvSpPr/>
              <p:nvPr/>
            </p:nvSpPr>
            <p:spPr>
              <a:xfrm>
                <a:off x="5353" y="3487"/>
                <a:ext cx="8207" cy="3713"/>
              </a:xfrm>
              <a:prstGeom prst="rect">
                <a:avLst/>
              </a:prstGeom>
              <a:noFill/>
              <a:ln>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a:p>
            </p:txBody>
          </p:sp>
          <p:grpSp>
            <p:nvGrpSpPr>
              <p:cNvPr id="17" name="组合 16"/>
              <p:cNvGrpSpPr/>
              <p:nvPr/>
            </p:nvGrpSpPr>
            <p:grpSpPr>
              <a:xfrm rot="0">
                <a:off x="5208" y="7200"/>
                <a:ext cx="749" cy="202"/>
                <a:chOff x="5153" y="6756"/>
                <a:chExt cx="2884" cy="709"/>
              </a:xfrm>
            </p:grpSpPr>
            <p:sp>
              <p:nvSpPr>
                <p:cNvPr id="19" name="任意多边形 18"/>
                <p:cNvSpPr/>
                <p:nvPr/>
              </p:nvSpPr>
              <p:spPr>
                <a:xfrm>
                  <a:off x="5153" y="6841"/>
                  <a:ext cx="1561" cy="6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l"/>
                  <a:endParaRPr lang="zh-CN" altLang="en-US"/>
                </a:p>
              </p:txBody>
            </p:sp>
            <p:sp>
              <p:nvSpPr>
                <p:cNvPr id="20" name="任意多边形 19"/>
                <p:cNvSpPr/>
                <p:nvPr/>
              </p:nvSpPr>
              <p:spPr>
                <a:xfrm>
                  <a:off x="6366" y="6756"/>
                  <a:ext cx="1561" cy="6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l"/>
                  <a:endParaRPr lang="zh-CN" altLang="en-US"/>
                </a:p>
              </p:txBody>
            </p:sp>
            <p:sp>
              <p:nvSpPr>
                <p:cNvPr id="21" name="任意多边形 20"/>
                <p:cNvSpPr/>
                <p:nvPr/>
              </p:nvSpPr>
              <p:spPr>
                <a:xfrm>
                  <a:off x="5153" y="7077"/>
                  <a:ext cx="974" cy="38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l"/>
                  <a:endParaRPr lang="zh-CN" altLang="en-US"/>
                </a:p>
              </p:txBody>
            </p:sp>
            <p:sp>
              <p:nvSpPr>
                <p:cNvPr id="22" name="任意多边形 21"/>
                <p:cNvSpPr/>
                <p:nvPr/>
              </p:nvSpPr>
              <p:spPr>
                <a:xfrm>
                  <a:off x="6103" y="7077"/>
                  <a:ext cx="974" cy="38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l"/>
                  <a:endParaRPr lang="zh-CN" altLang="en-US"/>
                </a:p>
              </p:txBody>
            </p:sp>
            <p:sp>
              <p:nvSpPr>
                <p:cNvPr id="23" name="任意多边形 22"/>
                <p:cNvSpPr/>
                <p:nvPr/>
              </p:nvSpPr>
              <p:spPr>
                <a:xfrm>
                  <a:off x="7063" y="7077"/>
                  <a:ext cx="974" cy="38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l"/>
                  <a:endParaRPr lang="zh-CN" altLang="en-US"/>
                </a:p>
              </p:txBody>
            </p:sp>
          </p:grpSp>
          <p:grpSp>
            <p:nvGrpSpPr>
              <p:cNvPr id="24" name="组合 23"/>
              <p:cNvGrpSpPr/>
              <p:nvPr/>
            </p:nvGrpSpPr>
            <p:grpSpPr>
              <a:xfrm rot="0">
                <a:off x="13193" y="3936"/>
                <a:ext cx="842" cy="323"/>
                <a:chOff x="8286" y="3579"/>
                <a:chExt cx="2097" cy="804"/>
              </a:xfrm>
            </p:grpSpPr>
            <p:sp>
              <p:nvSpPr>
                <p:cNvPr id="25" name="任意多边形 24"/>
                <p:cNvSpPr/>
                <p:nvPr/>
              </p:nvSpPr>
              <p:spPr>
                <a:xfrm>
                  <a:off x="8286" y="3579"/>
                  <a:ext cx="1472" cy="402"/>
                </a:xfrm>
                <a:custGeom>
                  <a:avLst/>
                  <a:gdLst>
                    <a:gd name="connsiteX0" fmla="*/ 796 w 1472"/>
                    <a:gd name="connsiteY0" fmla="*/ 401 h 402"/>
                    <a:gd name="connsiteX1" fmla="*/ 201 w 1472"/>
                    <a:gd name="connsiteY1" fmla="*/ 402 h 402"/>
                    <a:gd name="connsiteX2" fmla="*/ 0 w 1472"/>
                    <a:gd name="connsiteY2" fmla="*/ 201 h 402"/>
                    <a:gd name="connsiteX3" fmla="*/ 201 w 1472"/>
                    <a:gd name="connsiteY3" fmla="*/ 0 h 402"/>
                    <a:gd name="connsiteX4" fmla="*/ 1472 w 1472"/>
                    <a:gd name="connsiteY4" fmla="*/ 0 h 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 h="402">
                      <a:moveTo>
                        <a:pt x="796" y="401"/>
                      </a:moveTo>
                      <a:lnTo>
                        <a:pt x="201" y="402"/>
                      </a:lnTo>
                      <a:cubicBezTo>
                        <a:pt x="90" y="402"/>
                        <a:pt x="0" y="312"/>
                        <a:pt x="0" y="201"/>
                      </a:cubicBezTo>
                      <a:cubicBezTo>
                        <a:pt x="0" y="90"/>
                        <a:pt x="90" y="0"/>
                        <a:pt x="201" y="0"/>
                      </a:cubicBezTo>
                      <a:lnTo>
                        <a:pt x="1472" y="0"/>
                      </a:lnTo>
                    </a:path>
                  </a:pathLst>
                </a:custGeom>
                <a:noFill/>
                <a:ln w="15875">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a:p>
              </p:txBody>
            </p:sp>
            <p:sp>
              <p:nvSpPr>
                <p:cNvPr id="26" name="任意多边形 25"/>
                <p:cNvSpPr/>
                <p:nvPr/>
              </p:nvSpPr>
              <p:spPr>
                <a:xfrm flipH="1">
                  <a:off x="8911" y="3981"/>
                  <a:ext cx="1472" cy="402"/>
                </a:xfrm>
                <a:custGeom>
                  <a:avLst/>
                  <a:gdLst>
                    <a:gd name="connsiteX0" fmla="*/ 796 w 1472"/>
                    <a:gd name="connsiteY0" fmla="*/ 401 h 402"/>
                    <a:gd name="connsiteX1" fmla="*/ 201 w 1472"/>
                    <a:gd name="connsiteY1" fmla="*/ 402 h 402"/>
                    <a:gd name="connsiteX2" fmla="*/ 0 w 1472"/>
                    <a:gd name="connsiteY2" fmla="*/ 201 h 402"/>
                    <a:gd name="connsiteX3" fmla="*/ 201 w 1472"/>
                    <a:gd name="connsiteY3" fmla="*/ 0 h 402"/>
                    <a:gd name="connsiteX4" fmla="*/ 1472 w 1472"/>
                    <a:gd name="connsiteY4" fmla="*/ 0 h 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 h="402">
                      <a:moveTo>
                        <a:pt x="796" y="401"/>
                      </a:moveTo>
                      <a:lnTo>
                        <a:pt x="201" y="402"/>
                      </a:lnTo>
                      <a:cubicBezTo>
                        <a:pt x="90" y="402"/>
                        <a:pt x="0" y="312"/>
                        <a:pt x="0" y="201"/>
                      </a:cubicBezTo>
                      <a:cubicBezTo>
                        <a:pt x="0" y="90"/>
                        <a:pt x="90" y="0"/>
                        <a:pt x="201" y="0"/>
                      </a:cubicBezTo>
                      <a:lnTo>
                        <a:pt x="1472" y="0"/>
                      </a:lnTo>
                    </a:path>
                  </a:pathLst>
                </a:custGeom>
                <a:noFill/>
                <a:ln w="15875">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a:p>
              </p:txBody>
            </p:sp>
          </p:grpSp>
          <p:grpSp>
            <p:nvGrpSpPr>
              <p:cNvPr id="27" name="组合 26"/>
              <p:cNvGrpSpPr/>
              <p:nvPr/>
            </p:nvGrpSpPr>
            <p:grpSpPr>
              <a:xfrm rot="0">
                <a:off x="5486" y="6645"/>
                <a:ext cx="858" cy="453"/>
                <a:chOff x="5490" y="6568"/>
                <a:chExt cx="1175" cy="620"/>
              </a:xfrm>
            </p:grpSpPr>
            <p:sp>
              <p:nvSpPr>
                <p:cNvPr id="28" name="任意多边形 27"/>
                <p:cNvSpPr/>
                <p:nvPr/>
              </p:nvSpPr>
              <p:spPr>
                <a:xfrm>
                  <a:off x="5535" y="6568"/>
                  <a:ext cx="1130" cy="581"/>
                </a:xfrm>
                <a:custGeom>
                  <a:avLst/>
                  <a:gdLst>
                    <a:gd name="connsiteX0" fmla="*/ 511 w 4847"/>
                    <a:gd name="connsiteY0" fmla="*/ 1307 h 2492"/>
                    <a:gd name="connsiteX1" fmla="*/ 204 w 4847"/>
                    <a:gd name="connsiteY1" fmla="*/ 1352 h 2492"/>
                    <a:gd name="connsiteX2" fmla="*/ 149 w 4847"/>
                    <a:gd name="connsiteY2" fmla="*/ 1293 h 2492"/>
                    <a:gd name="connsiteX3" fmla="*/ 229 w 4847"/>
                    <a:gd name="connsiteY3" fmla="*/ 1169 h 2492"/>
                    <a:gd name="connsiteX4" fmla="*/ 482 w 4847"/>
                    <a:gd name="connsiteY4" fmla="*/ 1065 h 2492"/>
                    <a:gd name="connsiteX5" fmla="*/ 566 w 4847"/>
                    <a:gd name="connsiteY5" fmla="*/ 945 h 2492"/>
                    <a:gd name="connsiteX6" fmla="*/ 511 w 4847"/>
                    <a:gd name="connsiteY6" fmla="*/ 970 h 2492"/>
                    <a:gd name="connsiteX7" fmla="*/ 357 w 4847"/>
                    <a:gd name="connsiteY7" fmla="*/ 929 h 2492"/>
                    <a:gd name="connsiteX8" fmla="*/ 244 w 4847"/>
                    <a:gd name="connsiteY8" fmla="*/ 899 h 2492"/>
                    <a:gd name="connsiteX9" fmla="*/ 129 w 4847"/>
                    <a:gd name="connsiteY9" fmla="*/ 920 h 2492"/>
                    <a:gd name="connsiteX10" fmla="*/ 11 w 4847"/>
                    <a:gd name="connsiteY10" fmla="*/ 865 h 2492"/>
                    <a:gd name="connsiteX11" fmla="*/ 29 w 4847"/>
                    <a:gd name="connsiteY11" fmla="*/ 691 h 2492"/>
                    <a:gd name="connsiteX12" fmla="*/ 165 w 4847"/>
                    <a:gd name="connsiteY12" fmla="*/ 637 h 2492"/>
                    <a:gd name="connsiteX13" fmla="*/ 303 w 4847"/>
                    <a:gd name="connsiteY13" fmla="*/ 666 h 2492"/>
                    <a:gd name="connsiteX14" fmla="*/ 432 w 4847"/>
                    <a:gd name="connsiteY14" fmla="*/ 725 h 2492"/>
                    <a:gd name="connsiteX15" fmla="*/ 597 w 4847"/>
                    <a:gd name="connsiteY15" fmla="*/ 641 h 2492"/>
                    <a:gd name="connsiteX16" fmla="*/ 652 w 4847"/>
                    <a:gd name="connsiteY16" fmla="*/ 512 h 2492"/>
                    <a:gd name="connsiteX17" fmla="*/ 864 w 4847"/>
                    <a:gd name="connsiteY17" fmla="*/ 438 h 2492"/>
                    <a:gd name="connsiteX18" fmla="*/ 973 w 4847"/>
                    <a:gd name="connsiteY18" fmla="*/ 288 h 2492"/>
                    <a:gd name="connsiteX19" fmla="*/ 1129 w 4847"/>
                    <a:gd name="connsiteY19" fmla="*/ 51 h 2492"/>
                    <a:gd name="connsiteX20" fmla="*/ 1283 w 4847"/>
                    <a:gd name="connsiteY20" fmla="*/ 10 h 2492"/>
                    <a:gd name="connsiteX21" fmla="*/ 1276 w 4847"/>
                    <a:gd name="connsiteY21" fmla="*/ 139 h 2492"/>
                    <a:gd name="connsiteX22" fmla="*/ 1163 w 4847"/>
                    <a:gd name="connsiteY22" fmla="*/ 279 h 2492"/>
                    <a:gd name="connsiteX23" fmla="*/ 1067 w 4847"/>
                    <a:gd name="connsiteY23" fmla="*/ 404 h 2492"/>
                    <a:gd name="connsiteX24" fmla="*/ 1234 w 4847"/>
                    <a:gd name="connsiteY24" fmla="*/ 427 h 2492"/>
                    <a:gd name="connsiteX25" fmla="*/ 1400 w 4847"/>
                    <a:gd name="connsiteY25" fmla="*/ 264 h 2492"/>
                    <a:gd name="connsiteX26" fmla="*/ 1504 w 4847"/>
                    <a:gd name="connsiteY26" fmla="*/ 130 h 2492"/>
                    <a:gd name="connsiteX27" fmla="*/ 1579 w 4847"/>
                    <a:gd name="connsiteY27" fmla="*/ 175 h 2492"/>
                    <a:gd name="connsiteX28" fmla="*/ 1550 w 4847"/>
                    <a:gd name="connsiteY28" fmla="*/ 334 h 2492"/>
                    <a:gd name="connsiteX29" fmla="*/ 1391 w 4847"/>
                    <a:gd name="connsiteY29" fmla="*/ 467 h 2492"/>
                    <a:gd name="connsiteX30" fmla="*/ 1276 w 4847"/>
                    <a:gd name="connsiteY30" fmla="*/ 537 h 2492"/>
                    <a:gd name="connsiteX31" fmla="*/ 1502 w 4847"/>
                    <a:gd name="connsiteY31" fmla="*/ 446 h 2492"/>
                    <a:gd name="connsiteX32" fmla="*/ 1397 w 4847"/>
                    <a:gd name="connsiteY32" fmla="*/ 524 h 2492"/>
                    <a:gd name="connsiteX33" fmla="*/ 1460 w 4847"/>
                    <a:gd name="connsiteY33" fmla="*/ 517 h 2492"/>
                    <a:gd name="connsiteX34" fmla="*/ 1590 w 4847"/>
                    <a:gd name="connsiteY34" fmla="*/ 454 h 2492"/>
                    <a:gd name="connsiteX35" fmla="*/ 1504 w 4847"/>
                    <a:gd name="connsiteY35" fmla="*/ 553 h 2492"/>
                    <a:gd name="connsiteX36" fmla="*/ 1400 w 4847"/>
                    <a:gd name="connsiteY36" fmla="*/ 632 h 2492"/>
                    <a:gd name="connsiteX37" fmla="*/ 1343 w 4847"/>
                    <a:gd name="connsiteY37" fmla="*/ 659 h 2492"/>
                    <a:gd name="connsiteX38" fmla="*/ 1456 w 4847"/>
                    <a:gd name="connsiteY38" fmla="*/ 656 h 2492"/>
                    <a:gd name="connsiteX39" fmla="*/ 1658 w 4847"/>
                    <a:gd name="connsiteY39" fmla="*/ 532 h 2492"/>
                    <a:gd name="connsiteX40" fmla="*/ 1561 w 4847"/>
                    <a:gd name="connsiteY40" fmla="*/ 662 h 2492"/>
                    <a:gd name="connsiteX41" fmla="*/ 1436 w 4847"/>
                    <a:gd name="connsiteY41" fmla="*/ 761 h 2492"/>
                    <a:gd name="connsiteX42" fmla="*/ 1511 w 4847"/>
                    <a:gd name="connsiteY42" fmla="*/ 749 h 2492"/>
                    <a:gd name="connsiteX43" fmla="*/ 1721 w 4847"/>
                    <a:gd name="connsiteY43" fmla="*/ 637 h 2492"/>
                    <a:gd name="connsiteX44" fmla="*/ 1629 w 4847"/>
                    <a:gd name="connsiteY44" fmla="*/ 761 h 2492"/>
                    <a:gd name="connsiteX45" fmla="*/ 1495 w 4847"/>
                    <a:gd name="connsiteY45" fmla="*/ 841 h 2492"/>
                    <a:gd name="connsiteX46" fmla="*/ 1408 w 4847"/>
                    <a:gd name="connsiteY46" fmla="*/ 870 h 2492"/>
                    <a:gd name="connsiteX47" fmla="*/ 1532 w 4847"/>
                    <a:gd name="connsiteY47" fmla="*/ 870 h 2492"/>
                    <a:gd name="connsiteX48" fmla="*/ 1723 w 4847"/>
                    <a:gd name="connsiteY48" fmla="*/ 803 h 2492"/>
                    <a:gd name="connsiteX49" fmla="*/ 1520 w 4847"/>
                    <a:gd name="connsiteY49" fmla="*/ 961 h 2492"/>
                    <a:gd name="connsiteX50" fmla="*/ 1362 w 4847"/>
                    <a:gd name="connsiteY50" fmla="*/ 1017 h 2492"/>
                    <a:gd name="connsiteX51" fmla="*/ 1589 w 4847"/>
                    <a:gd name="connsiteY51" fmla="*/ 1005 h 2492"/>
                    <a:gd name="connsiteX52" fmla="*/ 1357 w 4847"/>
                    <a:gd name="connsiteY52" fmla="*/ 1108 h 2492"/>
                    <a:gd name="connsiteX53" fmla="*/ 1396 w 4847"/>
                    <a:gd name="connsiteY53" fmla="*/ 1327 h 2492"/>
                    <a:gd name="connsiteX54" fmla="*/ 1658 w 4847"/>
                    <a:gd name="connsiteY54" fmla="*/ 1934 h 2492"/>
                    <a:gd name="connsiteX55" fmla="*/ 2102 w 4847"/>
                    <a:gd name="connsiteY55" fmla="*/ 1988 h 2492"/>
                    <a:gd name="connsiteX56" fmla="*/ 3418 w 4847"/>
                    <a:gd name="connsiteY56" fmla="*/ 1929 h 2492"/>
                    <a:gd name="connsiteX57" fmla="*/ 4079 w 4847"/>
                    <a:gd name="connsiteY57" fmla="*/ 1257 h 2492"/>
                    <a:gd name="connsiteX58" fmla="*/ 4283 w 4847"/>
                    <a:gd name="connsiteY58" fmla="*/ 949 h 2492"/>
                    <a:gd name="connsiteX59" fmla="*/ 4466 w 4847"/>
                    <a:gd name="connsiteY59" fmla="*/ 832 h 2492"/>
                    <a:gd name="connsiteX60" fmla="*/ 4640 w 4847"/>
                    <a:gd name="connsiteY60" fmla="*/ 816 h 2492"/>
                    <a:gd name="connsiteX61" fmla="*/ 4808 w 4847"/>
                    <a:gd name="connsiteY61" fmla="*/ 850 h 2492"/>
                    <a:gd name="connsiteX62" fmla="*/ 4848 w 4847"/>
                    <a:gd name="connsiteY62" fmla="*/ 854 h 2492"/>
                    <a:gd name="connsiteX63" fmla="*/ 4803 w 4847"/>
                    <a:gd name="connsiteY63" fmla="*/ 890 h 2492"/>
                    <a:gd name="connsiteX64" fmla="*/ 4599 w 4847"/>
                    <a:gd name="connsiteY64" fmla="*/ 1144 h 2492"/>
                    <a:gd name="connsiteX65" fmla="*/ 4400 w 4847"/>
                    <a:gd name="connsiteY65" fmla="*/ 1232 h 2492"/>
                    <a:gd name="connsiteX66" fmla="*/ 4262 w 4847"/>
                    <a:gd name="connsiteY66" fmla="*/ 1237 h 2492"/>
                    <a:gd name="connsiteX67" fmla="*/ 4247 w 4847"/>
                    <a:gd name="connsiteY67" fmla="*/ 1282 h 2492"/>
                    <a:gd name="connsiteX68" fmla="*/ 4226 w 4847"/>
                    <a:gd name="connsiteY68" fmla="*/ 1547 h 2492"/>
                    <a:gd name="connsiteX69" fmla="*/ 3930 w 4847"/>
                    <a:gd name="connsiteY69" fmla="*/ 2321 h 2492"/>
                    <a:gd name="connsiteX70" fmla="*/ 3190 w 4847"/>
                    <a:gd name="connsiteY70" fmla="*/ 2465 h 2492"/>
                    <a:gd name="connsiteX71" fmla="*/ 2131 w 4847"/>
                    <a:gd name="connsiteY71" fmla="*/ 2490 h 2492"/>
                    <a:gd name="connsiteX72" fmla="*/ 1416 w 4847"/>
                    <a:gd name="connsiteY72" fmla="*/ 2441 h 2492"/>
                    <a:gd name="connsiteX73" fmla="*/ 1104 w 4847"/>
                    <a:gd name="connsiteY73" fmla="*/ 2262 h 2492"/>
                    <a:gd name="connsiteX74" fmla="*/ 959 w 4847"/>
                    <a:gd name="connsiteY74" fmla="*/ 1968 h 2492"/>
                    <a:gd name="connsiteX75" fmla="*/ 835 w 4847"/>
                    <a:gd name="connsiteY75" fmla="*/ 1497 h 2492"/>
                    <a:gd name="connsiteX76" fmla="*/ 747 w 4847"/>
                    <a:gd name="connsiteY76" fmla="*/ 1273 h 2492"/>
                    <a:gd name="connsiteX77" fmla="*/ 672 w 4847"/>
                    <a:gd name="connsiteY77" fmla="*/ 1223 h 2492"/>
                    <a:gd name="connsiteX78" fmla="*/ 511 w 4847"/>
                    <a:gd name="connsiteY78" fmla="*/ 1307 h 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4848" h="2493">
                      <a:moveTo>
                        <a:pt x="511" y="1307"/>
                      </a:moveTo>
                      <a:cubicBezTo>
                        <a:pt x="414" y="1329"/>
                        <a:pt x="276" y="1354"/>
                        <a:pt x="204" y="1352"/>
                      </a:cubicBezTo>
                      <a:cubicBezTo>
                        <a:pt x="131" y="1350"/>
                        <a:pt x="145" y="1329"/>
                        <a:pt x="149" y="1293"/>
                      </a:cubicBezTo>
                      <a:cubicBezTo>
                        <a:pt x="154" y="1255"/>
                        <a:pt x="163" y="1214"/>
                        <a:pt x="229" y="1169"/>
                      </a:cubicBezTo>
                      <a:cubicBezTo>
                        <a:pt x="296" y="1123"/>
                        <a:pt x="414" y="1108"/>
                        <a:pt x="482" y="1065"/>
                      </a:cubicBezTo>
                      <a:cubicBezTo>
                        <a:pt x="550" y="1019"/>
                        <a:pt x="561" y="963"/>
                        <a:pt x="566" y="945"/>
                      </a:cubicBezTo>
                      <a:cubicBezTo>
                        <a:pt x="572" y="927"/>
                        <a:pt x="554" y="972"/>
                        <a:pt x="511" y="970"/>
                      </a:cubicBezTo>
                      <a:cubicBezTo>
                        <a:pt x="471" y="967"/>
                        <a:pt x="412" y="945"/>
                        <a:pt x="357" y="929"/>
                      </a:cubicBezTo>
                      <a:cubicBezTo>
                        <a:pt x="305" y="915"/>
                        <a:pt x="290" y="902"/>
                        <a:pt x="244" y="899"/>
                      </a:cubicBezTo>
                      <a:cubicBezTo>
                        <a:pt x="199" y="897"/>
                        <a:pt x="176" y="927"/>
                        <a:pt x="129" y="920"/>
                      </a:cubicBezTo>
                      <a:cubicBezTo>
                        <a:pt x="84" y="913"/>
                        <a:pt x="29" y="911"/>
                        <a:pt x="11" y="865"/>
                      </a:cubicBezTo>
                      <a:cubicBezTo>
                        <a:pt x="-9" y="820"/>
                        <a:pt x="0" y="736"/>
                        <a:pt x="29" y="691"/>
                      </a:cubicBezTo>
                      <a:cubicBezTo>
                        <a:pt x="61" y="646"/>
                        <a:pt x="111" y="641"/>
                        <a:pt x="165" y="637"/>
                      </a:cubicBezTo>
                      <a:cubicBezTo>
                        <a:pt x="219" y="632"/>
                        <a:pt x="249" y="648"/>
                        <a:pt x="303" y="666"/>
                      </a:cubicBezTo>
                      <a:cubicBezTo>
                        <a:pt x="357" y="684"/>
                        <a:pt x="373" y="732"/>
                        <a:pt x="432" y="725"/>
                      </a:cubicBezTo>
                      <a:cubicBezTo>
                        <a:pt x="491" y="721"/>
                        <a:pt x="552" y="684"/>
                        <a:pt x="597" y="641"/>
                      </a:cubicBezTo>
                      <a:cubicBezTo>
                        <a:pt x="640" y="598"/>
                        <a:pt x="597" y="553"/>
                        <a:pt x="652" y="512"/>
                      </a:cubicBezTo>
                      <a:cubicBezTo>
                        <a:pt x="706" y="472"/>
                        <a:pt x="801" y="483"/>
                        <a:pt x="864" y="438"/>
                      </a:cubicBezTo>
                      <a:cubicBezTo>
                        <a:pt x="930" y="393"/>
                        <a:pt x="921" y="368"/>
                        <a:pt x="973" y="288"/>
                      </a:cubicBezTo>
                      <a:cubicBezTo>
                        <a:pt x="1027" y="211"/>
                        <a:pt x="1066" y="107"/>
                        <a:pt x="1129" y="51"/>
                      </a:cubicBezTo>
                      <a:cubicBezTo>
                        <a:pt x="1190" y="-6"/>
                        <a:pt x="1251" y="-8"/>
                        <a:pt x="1283" y="10"/>
                      </a:cubicBezTo>
                      <a:cubicBezTo>
                        <a:pt x="1312" y="28"/>
                        <a:pt x="1301" y="87"/>
                        <a:pt x="1276" y="139"/>
                      </a:cubicBezTo>
                      <a:cubicBezTo>
                        <a:pt x="1253" y="193"/>
                        <a:pt x="1215" y="223"/>
                        <a:pt x="1163" y="279"/>
                      </a:cubicBezTo>
                      <a:cubicBezTo>
                        <a:pt x="1111" y="336"/>
                        <a:pt x="978" y="448"/>
                        <a:pt x="1067" y="404"/>
                      </a:cubicBezTo>
                      <a:cubicBezTo>
                        <a:pt x="1156" y="360"/>
                        <a:pt x="1181" y="474"/>
                        <a:pt x="1234" y="427"/>
                      </a:cubicBezTo>
                      <a:cubicBezTo>
                        <a:pt x="1286" y="379"/>
                        <a:pt x="1348" y="331"/>
                        <a:pt x="1400" y="264"/>
                      </a:cubicBezTo>
                      <a:cubicBezTo>
                        <a:pt x="1455" y="198"/>
                        <a:pt x="1471" y="148"/>
                        <a:pt x="1504" y="130"/>
                      </a:cubicBezTo>
                      <a:cubicBezTo>
                        <a:pt x="1541" y="112"/>
                        <a:pt x="1570" y="135"/>
                        <a:pt x="1579" y="175"/>
                      </a:cubicBezTo>
                      <a:cubicBezTo>
                        <a:pt x="1588" y="216"/>
                        <a:pt x="1588" y="275"/>
                        <a:pt x="1550" y="334"/>
                      </a:cubicBezTo>
                      <a:cubicBezTo>
                        <a:pt x="1511" y="393"/>
                        <a:pt x="1446" y="426"/>
                        <a:pt x="1391" y="467"/>
                      </a:cubicBezTo>
                      <a:cubicBezTo>
                        <a:pt x="1337" y="508"/>
                        <a:pt x="1251" y="542"/>
                        <a:pt x="1276" y="537"/>
                      </a:cubicBezTo>
                      <a:cubicBezTo>
                        <a:pt x="1301" y="533"/>
                        <a:pt x="1475" y="451"/>
                        <a:pt x="1502" y="446"/>
                      </a:cubicBezTo>
                      <a:cubicBezTo>
                        <a:pt x="1527" y="439"/>
                        <a:pt x="1440" y="506"/>
                        <a:pt x="1397" y="524"/>
                      </a:cubicBezTo>
                      <a:cubicBezTo>
                        <a:pt x="1356" y="542"/>
                        <a:pt x="1403" y="535"/>
                        <a:pt x="1460" y="517"/>
                      </a:cubicBezTo>
                      <a:cubicBezTo>
                        <a:pt x="1516" y="499"/>
                        <a:pt x="1581" y="449"/>
                        <a:pt x="1590" y="454"/>
                      </a:cubicBezTo>
                      <a:cubicBezTo>
                        <a:pt x="1600" y="458"/>
                        <a:pt x="1543" y="517"/>
                        <a:pt x="1504" y="553"/>
                      </a:cubicBezTo>
                      <a:cubicBezTo>
                        <a:pt x="1468" y="587"/>
                        <a:pt x="1446" y="610"/>
                        <a:pt x="1400" y="632"/>
                      </a:cubicBezTo>
                      <a:cubicBezTo>
                        <a:pt x="1357" y="653"/>
                        <a:pt x="1329" y="650"/>
                        <a:pt x="1343" y="659"/>
                      </a:cubicBezTo>
                      <a:cubicBezTo>
                        <a:pt x="1354" y="666"/>
                        <a:pt x="1372" y="676"/>
                        <a:pt x="1456" y="656"/>
                      </a:cubicBezTo>
                      <a:cubicBezTo>
                        <a:pt x="1537" y="635"/>
                        <a:pt x="1620" y="551"/>
                        <a:pt x="1658" y="532"/>
                      </a:cubicBezTo>
                      <a:cubicBezTo>
                        <a:pt x="1696" y="513"/>
                        <a:pt x="1622" y="619"/>
                        <a:pt x="1561" y="662"/>
                      </a:cubicBezTo>
                      <a:cubicBezTo>
                        <a:pt x="1498" y="705"/>
                        <a:pt x="1448" y="740"/>
                        <a:pt x="1436" y="761"/>
                      </a:cubicBezTo>
                      <a:cubicBezTo>
                        <a:pt x="1423" y="779"/>
                        <a:pt x="1443" y="772"/>
                        <a:pt x="1511" y="749"/>
                      </a:cubicBezTo>
                      <a:cubicBezTo>
                        <a:pt x="1579" y="724"/>
                        <a:pt x="1671" y="662"/>
                        <a:pt x="1721" y="637"/>
                      </a:cubicBezTo>
                      <a:cubicBezTo>
                        <a:pt x="1771" y="610"/>
                        <a:pt x="1681" y="718"/>
                        <a:pt x="1629" y="761"/>
                      </a:cubicBezTo>
                      <a:cubicBezTo>
                        <a:pt x="1577" y="802"/>
                        <a:pt x="1552" y="809"/>
                        <a:pt x="1495" y="841"/>
                      </a:cubicBezTo>
                      <a:cubicBezTo>
                        <a:pt x="1439" y="870"/>
                        <a:pt x="1399" y="852"/>
                        <a:pt x="1408" y="870"/>
                      </a:cubicBezTo>
                      <a:cubicBezTo>
                        <a:pt x="1419" y="886"/>
                        <a:pt x="1476" y="877"/>
                        <a:pt x="1532" y="870"/>
                      </a:cubicBezTo>
                      <a:cubicBezTo>
                        <a:pt x="1589" y="866"/>
                        <a:pt x="1727" y="796"/>
                        <a:pt x="1723" y="803"/>
                      </a:cubicBezTo>
                      <a:cubicBezTo>
                        <a:pt x="1718" y="810"/>
                        <a:pt x="1618" y="930"/>
                        <a:pt x="1520" y="961"/>
                      </a:cubicBezTo>
                      <a:cubicBezTo>
                        <a:pt x="1422" y="992"/>
                        <a:pt x="1375" y="999"/>
                        <a:pt x="1362" y="1017"/>
                      </a:cubicBezTo>
                      <a:cubicBezTo>
                        <a:pt x="1350" y="1033"/>
                        <a:pt x="1577" y="1005"/>
                        <a:pt x="1589" y="1005"/>
                      </a:cubicBezTo>
                      <a:cubicBezTo>
                        <a:pt x="1601" y="1005"/>
                        <a:pt x="1369" y="1058"/>
                        <a:pt x="1357" y="1108"/>
                      </a:cubicBezTo>
                      <a:cubicBezTo>
                        <a:pt x="1344" y="1160"/>
                        <a:pt x="1378" y="1212"/>
                        <a:pt x="1396" y="1327"/>
                      </a:cubicBezTo>
                      <a:cubicBezTo>
                        <a:pt x="1414" y="1443"/>
                        <a:pt x="1545" y="1870"/>
                        <a:pt x="1658" y="1934"/>
                      </a:cubicBezTo>
                      <a:cubicBezTo>
                        <a:pt x="1774" y="1995"/>
                        <a:pt x="1751" y="1990"/>
                        <a:pt x="2102" y="1988"/>
                      </a:cubicBezTo>
                      <a:cubicBezTo>
                        <a:pt x="2452" y="1988"/>
                        <a:pt x="3059" y="1990"/>
                        <a:pt x="3418" y="1929"/>
                      </a:cubicBezTo>
                      <a:cubicBezTo>
                        <a:pt x="3776" y="1866"/>
                        <a:pt x="3998" y="1384"/>
                        <a:pt x="4079" y="1257"/>
                      </a:cubicBezTo>
                      <a:cubicBezTo>
                        <a:pt x="4161" y="1130"/>
                        <a:pt x="4233" y="994"/>
                        <a:pt x="4283" y="949"/>
                      </a:cubicBezTo>
                      <a:cubicBezTo>
                        <a:pt x="4330" y="904"/>
                        <a:pt x="4394" y="856"/>
                        <a:pt x="4466" y="832"/>
                      </a:cubicBezTo>
                      <a:cubicBezTo>
                        <a:pt x="4536" y="804"/>
                        <a:pt x="4570" y="811"/>
                        <a:pt x="4640" y="816"/>
                      </a:cubicBezTo>
                      <a:cubicBezTo>
                        <a:pt x="4708" y="820"/>
                        <a:pt x="4767" y="843"/>
                        <a:pt x="4808" y="850"/>
                      </a:cubicBezTo>
                      <a:cubicBezTo>
                        <a:pt x="4851" y="859"/>
                        <a:pt x="4848" y="847"/>
                        <a:pt x="4848" y="854"/>
                      </a:cubicBezTo>
                      <a:cubicBezTo>
                        <a:pt x="4846" y="863"/>
                        <a:pt x="4853" y="832"/>
                        <a:pt x="4803" y="890"/>
                      </a:cubicBezTo>
                      <a:cubicBezTo>
                        <a:pt x="4753" y="947"/>
                        <a:pt x="4681" y="1074"/>
                        <a:pt x="4599" y="1144"/>
                      </a:cubicBezTo>
                      <a:cubicBezTo>
                        <a:pt x="4518" y="1212"/>
                        <a:pt x="4468" y="1214"/>
                        <a:pt x="4400" y="1232"/>
                      </a:cubicBezTo>
                      <a:cubicBezTo>
                        <a:pt x="4332" y="1252"/>
                        <a:pt x="4292" y="1228"/>
                        <a:pt x="4262" y="1237"/>
                      </a:cubicBezTo>
                      <a:cubicBezTo>
                        <a:pt x="4231" y="1248"/>
                        <a:pt x="4253" y="1221"/>
                        <a:pt x="4247" y="1282"/>
                      </a:cubicBezTo>
                      <a:cubicBezTo>
                        <a:pt x="4240" y="1343"/>
                        <a:pt x="4240" y="1415"/>
                        <a:pt x="4226" y="1547"/>
                      </a:cubicBezTo>
                      <a:cubicBezTo>
                        <a:pt x="4215" y="1676"/>
                        <a:pt x="4129" y="2214"/>
                        <a:pt x="3930" y="2321"/>
                      </a:cubicBezTo>
                      <a:cubicBezTo>
                        <a:pt x="3728" y="2425"/>
                        <a:pt x="3550" y="2432"/>
                        <a:pt x="3190" y="2465"/>
                      </a:cubicBezTo>
                      <a:cubicBezTo>
                        <a:pt x="2830" y="2497"/>
                        <a:pt x="2486" y="2495"/>
                        <a:pt x="2131" y="2490"/>
                      </a:cubicBezTo>
                      <a:cubicBezTo>
                        <a:pt x="1776" y="2484"/>
                        <a:pt x="1622" y="2486"/>
                        <a:pt x="1416" y="2441"/>
                      </a:cubicBezTo>
                      <a:cubicBezTo>
                        <a:pt x="1210" y="2393"/>
                        <a:pt x="1195" y="2355"/>
                        <a:pt x="1104" y="2262"/>
                      </a:cubicBezTo>
                      <a:cubicBezTo>
                        <a:pt x="1011" y="2167"/>
                        <a:pt x="1014" y="2121"/>
                        <a:pt x="959" y="1968"/>
                      </a:cubicBezTo>
                      <a:cubicBezTo>
                        <a:pt x="905" y="1814"/>
                        <a:pt x="878" y="1635"/>
                        <a:pt x="835" y="1497"/>
                      </a:cubicBezTo>
                      <a:cubicBezTo>
                        <a:pt x="792" y="1357"/>
                        <a:pt x="778" y="1327"/>
                        <a:pt x="747" y="1273"/>
                      </a:cubicBezTo>
                      <a:cubicBezTo>
                        <a:pt x="713" y="1219"/>
                        <a:pt x="681" y="1230"/>
                        <a:pt x="672" y="1223"/>
                      </a:cubicBezTo>
                      <a:cubicBezTo>
                        <a:pt x="661" y="1216"/>
                        <a:pt x="611" y="1284"/>
                        <a:pt x="511" y="1307"/>
                      </a:cubicBezTo>
                      <a:close/>
                    </a:path>
                  </a:pathLst>
                </a:custGeom>
                <a:solidFill>
                  <a:srgbClr val="34A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a:p>
              </p:txBody>
            </p:sp>
            <p:cxnSp>
              <p:nvCxnSpPr>
                <p:cNvPr id="29" name="直接连接符 28"/>
                <p:cNvCxnSpPr/>
                <p:nvPr/>
              </p:nvCxnSpPr>
              <p:spPr>
                <a:xfrm>
                  <a:off x="5490" y="7132"/>
                  <a:ext cx="270" cy="0"/>
                </a:xfrm>
                <a:prstGeom prst="line">
                  <a:avLst/>
                </a:prstGeom>
                <a:ln w="12700" cap="rnd">
                  <a:solidFill>
                    <a:srgbClr val="34A3DC"/>
                  </a:solidFill>
                  <a:round/>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5875" y="7188"/>
                  <a:ext cx="510" cy="0"/>
                </a:xfrm>
                <a:prstGeom prst="line">
                  <a:avLst/>
                </a:prstGeom>
                <a:ln w="12700" cap="rnd">
                  <a:solidFill>
                    <a:srgbClr val="34A3DC"/>
                  </a:solidFill>
                  <a:round/>
                </a:ln>
              </p:spPr>
              <p:style>
                <a:lnRef idx="1">
                  <a:schemeClr val="accent1"/>
                </a:lnRef>
                <a:fillRef idx="0">
                  <a:schemeClr val="accent1"/>
                </a:fillRef>
                <a:effectRef idx="0">
                  <a:schemeClr val="accent1"/>
                </a:effectRef>
                <a:fontRef idx="minor">
                  <a:schemeClr val="tx1"/>
                </a:fontRef>
              </p:style>
            </p:cxnSp>
          </p:grpSp>
        </p:grpSp>
      </p:gr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23" name="文本框 22"/>
          <p:cNvSpPr txBox="1"/>
          <p:nvPr>
            <p:custDataLst>
              <p:tags r:id="rId7"/>
            </p:custDataLst>
          </p:nvPr>
        </p:nvSpPr>
        <p:spPr>
          <a:xfrm>
            <a:off x="719455" y="656590"/>
            <a:ext cx="6363970" cy="779780"/>
          </a:xfrm>
          <a:prstGeom prst="rect">
            <a:avLst/>
          </a:prstGeom>
        </p:spPr>
        <p:txBody>
          <a:bodyPr vert="horz" wrap="square" lIns="101600" tIns="38100" rIns="76200" bIns="38100" rtlCol="0" anchor="ctr" anchorCtr="0"/>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algn="l">
              <a:lnSpc>
                <a:spcPct val="100000"/>
              </a:lnSpc>
              <a:buClrTx/>
              <a:buSzTx/>
              <a:buFontTx/>
            </a:pPr>
            <a:r>
              <a:rPr sz="3000">
                <a:solidFill>
                  <a:schemeClr val="accent3"/>
                </a:solidFill>
                <a:latin typeface="Arial" panose="020B0604020202020204" pitchFamily="34" charset="0"/>
                <a:sym typeface="+mn-ea"/>
              </a:rPr>
              <a:t>（一）社会效益</a:t>
            </a:r>
            <a:endParaRPr lang="zh-CN" altLang="en-US" sz="3000">
              <a:solidFill>
                <a:schemeClr val="accent3"/>
              </a:solidFill>
              <a:latin typeface="Arial" panose="020B0604020202020204" pitchFamily="34" charset="0"/>
              <a:sym typeface="+mn-ea"/>
            </a:endParaRPr>
          </a:p>
        </p:txBody>
      </p:sp>
      <p:sp>
        <p:nvSpPr>
          <p:cNvPr id="30" name="文本框 29"/>
          <p:cNvSpPr txBox="1"/>
          <p:nvPr/>
        </p:nvSpPr>
        <p:spPr>
          <a:xfrm>
            <a:off x="719455" y="1532890"/>
            <a:ext cx="10753090" cy="4782820"/>
          </a:xfrm>
          <a:prstGeom prst="rect">
            <a:avLst/>
          </a:prstGeom>
          <a:noFill/>
        </p:spPr>
        <p:txBody>
          <a:bodyPr wrap="square" rtlCol="0">
            <a:noAutofit/>
          </a:bodyPr>
          <a:lstStyle/>
          <a:p>
            <a:pPr indent="0" fontAlgn="auto">
              <a:lnSpc>
                <a:spcPct val="150000"/>
              </a:lnSpc>
              <a:spcAft>
                <a:spcPts val="0"/>
              </a:spcAft>
            </a:pPr>
            <a:r>
              <a:rPr lang="zh-CN" altLang="en-US" sz="2400" b="1" kern="100" spc="40" dirty="0">
                <a:solidFill>
                  <a:schemeClr val="tx1"/>
                </a:solidFill>
                <a:latin typeface="宋体" panose="02010600030101010101" pitchFamily="2" charset="-122"/>
              </a:rPr>
              <a:t>1.生活垃圾无害化处理率</a:t>
            </a:r>
            <a:endParaRPr lang="zh-CN" altLang="en-US" sz="2400" b="1" kern="100" spc="40" dirty="0">
              <a:solidFill>
                <a:schemeClr val="tx1"/>
              </a:solidFill>
              <a:latin typeface="宋体" panose="02010600030101010101" pitchFamily="2" charset="-122"/>
            </a:endParaRPr>
          </a:p>
          <a:p>
            <a:pPr indent="619760" fontAlgn="auto">
              <a:lnSpc>
                <a:spcPct val="150000"/>
              </a:lnSpc>
              <a:spcAft>
                <a:spcPts val="0"/>
              </a:spcAft>
              <a:extLst>
                <a:ext uri="{35155182-B16C-46BC-9424-99874614C6A1}">
                  <wpsdc:indentchars xmlns:wpsdc="http://www.wps.cn/officeDocument/2017/drawingmlCustomData" val="200" checksum="1861239026"/>
                </a:ext>
              </a:extLst>
            </a:pPr>
            <a:r>
              <a:rPr lang="zh-CN" altLang="en-US" sz="2400" kern="100" spc="40" dirty="0">
                <a:solidFill>
                  <a:schemeClr val="tx1"/>
                </a:solidFill>
                <a:latin typeface="宋体" panose="02010600030101010101" pitchFamily="2" charset="-122"/>
              </a:rPr>
              <a:t>根据中节能（天水）环保能源有限公司秦州区2023年1-12月份垃圾入场量明细表，天水京环环境服务</a:t>
            </a:r>
            <a:r>
              <a:rPr lang="zh-CN" altLang="en-US" sz="2400" kern="100" spc="40" dirty="0">
                <a:solidFill>
                  <a:schemeClr val="tx1"/>
                </a:solidFill>
                <a:latin typeface="宋体" panose="02010600030101010101" pitchFamily="2" charset="-122"/>
              </a:rPr>
              <a:t>有限公司2023年度处理垃圾9.74万吨；麦积区2023年度生活垃圾收集转运4.88万吨，于填埋场垃圾运维处理2.79万吨。生活垃圾无害化处理率=生活垃圾无害化处理量（吨）/生活垃圾产生量=(9.74+4.88)/(9.74+4.88)=100%。</a:t>
            </a:r>
            <a:endParaRPr lang="zh-CN" altLang="en-US" sz="2400" kern="100" spc="40" dirty="0">
              <a:solidFill>
                <a:schemeClr val="tx1"/>
              </a:solidFill>
              <a:latin typeface="宋体" panose="02010600030101010101" pitchFamily="2" charset="-122"/>
            </a:endParaRPr>
          </a:p>
          <a:p>
            <a:pPr algn="l" fontAlgn="auto">
              <a:lnSpc>
                <a:spcPct val="150000"/>
              </a:lnSpc>
              <a:spcAft>
                <a:spcPts val="0"/>
              </a:spcAft>
              <a:buClrTx/>
              <a:buSzTx/>
              <a:buFontTx/>
            </a:pPr>
            <a:r>
              <a:rPr lang="zh-CN" altLang="en-US" sz="2400" b="1" kern="100" spc="40" dirty="0">
                <a:solidFill>
                  <a:schemeClr val="tx1"/>
                </a:solidFill>
                <a:latin typeface="宋体" panose="02010600030101010101" pitchFamily="2" charset="-122"/>
              </a:rPr>
              <a:t>2.信访投诉事项办结率</a:t>
            </a:r>
            <a:endParaRPr lang="zh-CN" altLang="en-US" sz="2400" b="1" kern="100" spc="40" dirty="0">
              <a:solidFill>
                <a:schemeClr val="tx1"/>
              </a:solidFill>
              <a:latin typeface="宋体" panose="02010600030101010101" pitchFamily="2" charset="-122"/>
            </a:endParaRPr>
          </a:p>
          <a:p>
            <a:pPr indent="619760" algn="l" fontAlgn="auto">
              <a:lnSpc>
                <a:spcPct val="150000"/>
              </a:lnSpc>
              <a:spcAft>
                <a:spcPts val="0"/>
              </a:spcAft>
              <a:buClrTx/>
              <a:buSzTx/>
              <a:buFontTx/>
              <a:extLst>
                <a:ext uri="{35155182-B16C-46BC-9424-99874614C6A1}">
                  <wpsdc:indentchars xmlns:wpsdc="http://www.wps.cn/officeDocument/2017/drawingmlCustomData" val="200" checksum="1861239026"/>
                </a:ext>
              </a:extLst>
            </a:pPr>
            <a:r>
              <a:rPr lang="zh-CN" altLang="en-US" sz="2400" kern="100" spc="40" dirty="0">
                <a:solidFill>
                  <a:schemeClr val="tx1"/>
                </a:solidFill>
                <a:latin typeface="宋体" panose="02010600030101010101" pitchFamily="2" charset="-122"/>
              </a:rPr>
              <a:t>天水市住房和城乡建设局2023年度关于天水市全域无垃圾一期特许经营服务费信访和投诉事项均办理完毕，信访和投诉事项办结率为100%。</a:t>
            </a:r>
            <a:endParaRPr lang="zh-CN" altLang="en-US" sz="2400" kern="100" spc="40" dirty="0">
              <a:solidFill>
                <a:schemeClr val="tx1"/>
              </a:solidFill>
              <a:latin typeface="宋体" panose="02010600030101010101" pitchFamily="2"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30" name="文本框 29"/>
          <p:cNvSpPr txBox="1"/>
          <p:nvPr/>
        </p:nvSpPr>
        <p:spPr>
          <a:xfrm>
            <a:off x="720725" y="1078230"/>
            <a:ext cx="10750550" cy="4723765"/>
          </a:xfrm>
          <a:prstGeom prst="rect">
            <a:avLst/>
          </a:prstGeom>
          <a:noFill/>
        </p:spPr>
        <p:txBody>
          <a:bodyPr wrap="square" rtlCol="0">
            <a:noAutofit/>
          </a:bodyPr>
          <a:lstStyle/>
          <a:p>
            <a:pPr indent="0" fontAlgn="auto">
              <a:lnSpc>
                <a:spcPct val="150000"/>
              </a:lnSpc>
              <a:spcAft>
                <a:spcPts val="0"/>
              </a:spcAft>
            </a:pPr>
            <a:r>
              <a:rPr lang="en-US" altLang="zh-CN" sz="2000" kern="100" spc="40" dirty="0">
                <a:latin typeface="宋体" panose="02010600030101010101" pitchFamily="2" charset="-122"/>
                <a:sym typeface="+mn-ea"/>
              </a:rPr>
              <a:t>   </a:t>
            </a:r>
            <a:r>
              <a:rPr lang="en-US" altLang="zh-CN" sz="2400" kern="100" spc="40" dirty="0">
                <a:latin typeface="宋体" panose="02010600030101010101" pitchFamily="2" charset="-122"/>
                <a:sym typeface="+mn-ea"/>
              </a:rPr>
              <a:t> </a:t>
            </a:r>
            <a:r>
              <a:rPr lang="zh-CN" altLang="en-US" sz="2400" kern="100" spc="40" dirty="0">
                <a:latin typeface="宋体" panose="02010600030101010101" pitchFamily="2" charset="-122"/>
                <a:sym typeface="+mn-ea"/>
              </a:rPr>
              <a:t>例如：天水市住房和城乡建设局在收到“网民反映天水北环集团拖欠环卫工人工资”信访材料后，立即衔接天水市财政局和天水京环环境服务有限公司(社会公众简称“天水北环集团”),就反映问题进行核实，并积极督促秦州、麦积两区政府及时拨付天水市全域无垃圾一期项目区级承担的服务费用，出具了《天水市住房和城乡建设局关于反映天水京环环境服务有限公司拖欠环卫工人工资问题的核实报告》，天水京环环境服务有限公司也就此事项做出答复，表示截至2024年2月7号天水京环公司已将2023年拖欠环卫工人工资全部发放完毕，同时出具了《关于市民投诉反映天水京环环境服务有限公司拖欠环卫工人工资的回复》。</a:t>
            </a:r>
            <a:endParaRPr lang="zh-CN" altLang="en-US" sz="2400" kern="100" spc="40" dirty="0">
              <a:latin typeface="宋体" panose="02010600030101010101" pitchFamily="2"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23" name="文本框 22"/>
          <p:cNvSpPr txBox="1"/>
          <p:nvPr>
            <p:custDataLst>
              <p:tags r:id="rId7"/>
            </p:custDataLst>
          </p:nvPr>
        </p:nvSpPr>
        <p:spPr>
          <a:xfrm>
            <a:off x="720090" y="753110"/>
            <a:ext cx="6363970" cy="779780"/>
          </a:xfrm>
          <a:prstGeom prst="rect">
            <a:avLst/>
          </a:prstGeom>
        </p:spPr>
        <p:txBody>
          <a:bodyPr vert="horz" wrap="square" lIns="101600" tIns="38100" rIns="76200" bIns="38100" rtlCol="0" anchor="ctr" anchorCtr="0"/>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algn="l">
              <a:lnSpc>
                <a:spcPct val="100000"/>
              </a:lnSpc>
              <a:buClrTx/>
              <a:buSzTx/>
              <a:buFontTx/>
            </a:pPr>
            <a:r>
              <a:rPr sz="3000">
                <a:solidFill>
                  <a:schemeClr val="accent3"/>
                </a:solidFill>
                <a:latin typeface="Arial" panose="020B0604020202020204" pitchFamily="34" charset="0"/>
                <a:sym typeface="+mn-ea"/>
              </a:rPr>
              <a:t>（二）生态效益</a:t>
            </a:r>
            <a:endParaRPr lang="zh-CN" altLang="en-US" sz="3000">
              <a:solidFill>
                <a:schemeClr val="accent3"/>
              </a:solidFill>
              <a:latin typeface="Arial" panose="020B0604020202020204" pitchFamily="34" charset="0"/>
              <a:sym typeface="+mn-ea"/>
            </a:endParaRPr>
          </a:p>
        </p:txBody>
      </p:sp>
      <p:sp>
        <p:nvSpPr>
          <p:cNvPr id="30" name="文本框 29"/>
          <p:cNvSpPr txBox="1"/>
          <p:nvPr/>
        </p:nvSpPr>
        <p:spPr>
          <a:xfrm>
            <a:off x="720090" y="1532890"/>
            <a:ext cx="11048365" cy="4782820"/>
          </a:xfrm>
          <a:prstGeom prst="rect">
            <a:avLst/>
          </a:prstGeom>
          <a:noFill/>
        </p:spPr>
        <p:txBody>
          <a:bodyPr wrap="square" rtlCol="0">
            <a:noAutofit/>
          </a:bodyPr>
          <a:lstStyle/>
          <a:p>
            <a:pPr indent="0" fontAlgn="auto">
              <a:lnSpc>
                <a:spcPct val="150000"/>
              </a:lnSpc>
              <a:spcAft>
                <a:spcPts val="0"/>
              </a:spcAft>
            </a:pPr>
            <a:r>
              <a:rPr lang="zh-CN" altLang="en-US" sz="2400" b="1" kern="100" spc="40" dirty="0">
                <a:solidFill>
                  <a:schemeClr val="tx1"/>
                </a:solidFill>
                <a:latin typeface="宋体" panose="02010600030101010101" pitchFamily="2" charset="-122"/>
              </a:rPr>
              <a:t>改善人居环境</a:t>
            </a:r>
            <a:endParaRPr lang="zh-CN" altLang="en-US" sz="2400" b="1" kern="100" spc="40" dirty="0">
              <a:solidFill>
                <a:schemeClr val="tx1"/>
              </a:solidFill>
              <a:latin typeface="宋体" panose="02010600030101010101" pitchFamily="2" charset="-122"/>
            </a:endParaRPr>
          </a:p>
          <a:p>
            <a:pPr indent="619760" fontAlgn="auto">
              <a:lnSpc>
                <a:spcPct val="150000"/>
              </a:lnSpc>
              <a:spcAft>
                <a:spcPts val="0"/>
              </a:spcAft>
              <a:extLst>
                <a:ext uri="{35155182-B16C-46BC-9424-99874614C6A1}">
                  <wpsdc:indentchars xmlns:wpsdc="http://www.wps.cn/officeDocument/2017/drawingmlCustomData" val="200" checksum="1861239026"/>
                </a:ext>
              </a:extLst>
            </a:pPr>
            <a:r>
              <a:rPr lang="zh-CN" altLang="en-US" sz="2400" b="1" kern="100" spc="40" dirty="0">
                <a:solidFill>
                  <a:schemeClr val="tx1"/>
                </a:solidFill>
                <a:latin typeface="宋体" panose="02010600030101010101" pitchFamily="2" charset="-122"/>
              </a:rPr>
              <a:t>秦州区</a:t>
            </a:r>
            <a:r>
              <a:rPr lang="zh-CN" altLang="en-US" sz="2400" kern="100" spc="40" dirty="0">
                <a:solidFill>
                  <a:schemeClr val="tx1"/>
                </a:solidFill>
                <a:latin typeface="宋体" panose="02010600030101010101" pitchFamily="2" charset="-122"/>
              </a:rPr>
              <a:t>2023年道路综合清扫保洁面积达6248.1万平方米，其中：一级道路清扫保洁面积830.9万平方米，二级道路清扫保洁面积2850.66万平方米，三级道路清扫保洁面积651.66万平方米，四级道路清扫保洁面积98.68万平方米，公园清扫保洁面积387.12万平方米，公路清扫保洁面积402.56万平方米，河道清扫保洁面积1026.52万平方米。</a:t>
            </a:r>
            <a:endParaRPr lang="zh-CN" altLang="en-US" sz="2400" kern="100" spc="40" dirty="0">
              <a:solidFill>
                <a:schemeClr val="tx1"/>
              </a:solidFill>
              <a:latin typeface="宋体" panose="02010600030101010101" pitchFamily="2" charset="-122"/>
            </a:endParaRPr>
          </a:p>
          <a:p>
            <a:pPr indent="619760" fontAlgn="auto">
              <a:lnSpc>
                <a:spcPct val="150000"/>
              </a:lnSpc>
              <a:spcAft>
                <a:spcPts val="0"/>
              </a:spcAft>
              <a:extLst>
                <a:ext uri="{35155182-B16C-46BC-9424-99874614C6A1}">
                  <wpsdc:indentchars xmlns:wpsdc="http://www.wps.cn/officeDocument/2017/drawingmlCustomData" val="200" checksum="1861239026"/>
                </a:ext>
              </a:extLst>
            </a:pPr>
            <a:endParaRPr lang="zh-CN" altLang="en-US" sz="2400" kern="100" spc="40" dirty="0">
              <a:solidFill>
                <a:schemeClr val="tx1"/>
              </a:solidFill>
              <a:latin typeface="宋体" panose="02010600030101010101" pitchFamily="2"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30" name="文本框 29"/>
          <p:cNvSpPr txBox="1"/>
          <p:nvPr/>
        </p:nvSpPr>
        <p:spPr>
          <a:xfrm>
            <a:off x="1355725" y="1214120"/>
            <a:ext cx="10412730" cy="5101590"/>
          </a:xfrm>
          <a:prstGeom prst="rect">
            <a:avLst/>
          </a:prstGeom>
          <a:noFill/>
        </p:spPr>
        <p:txBody>
          <a:bodyPr wrap="square" rtlCol="0">
            <a:noAutofit/>
          </a:bodyPr>
          <a:lstStyle/>
          <a:p>
            <a:pPr indent="619760" fontAlgn="auto">
              <a:lnSpc>
                <a:spcPct val="150000"/>
              </a:lnSpc>
              <a:spcAft>
                <a:spcPts val="0"/>
              </a:spcAft>
              <a:extLst>
                <a:ext uri="{35155182-B16C-46BC-9424-99874614C6A1}">
                  <wpsdc:indentchars xmlns:wpsdc="http://www.wps.cn/officeDocument/2017/drawingmlCustomData" val="200" checksum="1861239026"/>
                </a:ext>
              </a:extLst>
            </a:pPr>
            <a:r>
              <a:rPr lang="zh-CN" altLang="en-US" sz="2400" b="1" kern="100" spc="40" dirty="0">
                <a:solidFill>
                  <a:schemeClr val="tx1"/>
                </a:solidFill>
                <a:latin typeface="宋体" panose="02010600030101010101" pitchFamily="2" charset="-122"/>
              </a:rPr>
              <a:t>麦积区</a:t>
            </a:r>
            <a:r>
              <a:rPr lang="zh-CN" altLang="en-US" sz="2400" kern="100" spc="40" dirty="0">
                <a:solidFill>
                  <a:schemeClr val="tx1"/>
                </a:solidFill>
                <a:latin typeface="宋体" panose="02010600030101010101" pitchFamily="2" charset="-122"/>
              </a:rPr>
              <a:t>2023年道路综合清扫保洁面积达3715.47万平方米，其中：一级道路清扫保洁面积2226.06万平方米，二级道路清扫保洁面积754.08万平方米，三级道路清扫保洁面积659.61万平方米，广场清扫保洁面积75.75万平方米。</a:t>
            </a:r>
            <a:endParaRPr lang="zh-CN" altLang="en-US" sz="2400" kern="100" spc="40" dirty="0">
              <a:solidFill>
                <a:schemeClr val="tx1"/>
              </a:solidFill>
              <a:latin typeface="宋体" panose="02010600030101010101" pitchFamily="2" charset="-122"/>
            </a:endParaRPr>
          </a:p>
          <a:p>
            <a:pPr indent="619760" fontAlgn="auto">
              <a:lnSpc>
                <a:spcPct val="150000"/>
              </a:lnSpc>
              <a:spcAft>
                <a:spcPts val="0"/>
              </a:spcAft>
              <a:extLst>
                <a:ext uri="{35155182-B16C-46BC-9424-99874614C6A1}">
                  <wpsdc:indentchars xmlns:wpsdc="http://www.wps.cn/officeDocument/2017/drawingmlCustomData" val="200" checksum="1861239026"/>
                </a:ext>
              </a:extLst>
            </a:pPr>
            <a:r>
              <a:rPr lang="zh-CN" altLang="en-US" sz="2400" kern="100" spc="40" dirty="0">
                <a:solidFill>
                  <a:schemeClr val="tx1"/>
                </a:solidFill>
                <a:latin typeface="宋体" panose="02010600030101010101" pitchFamily="2" charset="-122"/>
              </a:rPr>
              <a:t>天水市全域无垃圾一期特许经营服务费实施通过清扫街道、公园、广场等公共区域，确保区域卫生保持干净整洁，为居民提供了一个舒适、宜居的生活环境。</a:t>
            </a:r>
            <a:endParaRPr lang="zh-CN" altLang="en-US" sz="2400" kern="100" spc="40" dirty="0">
              <a:solidFill>
                <a:schemeClr val="tx1"/>
              </a:solidFill>
              <a:latin typeface="宋体" panose="02010600030101010101" pitchFamily="2"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23" name="文本框 22"/>
          <p:cNvSpPr txBox="1"/>
          <p:nvPr>
            <p:custDataLst>
              <p:tags r:id="rId7"/>
            </p:custDataLst>
          </p:nvPr>
        </p:nvSpPr>
        <p:spPr>
          <a:xfrm>
            <a:off x="789305" y="777875"/>
            <a:ext cx="6363970" cy="779780"/>
          </a:xfrm>
          <a:prstGeom prst="rect">
            <a:avLst/>
          </a:prstGeom>
        </p:spPr>
        <p:txBody>
          <a:bodyPr vert="horz" wrap="square" lIns="101600" tIns="38100" rIns="76200" bIns="38100" rtlCol="0" anchor="ctr" anchorCtr="0"/>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algn="l">
              <a:lnSpc>
                <a:spcPct val="100000"/>
              </a:lnSpc>
              <a:buClrTx/>
              <a:buSzTx/>
              <a:buFontTx/>
            </a:pPr>
            <a:r>
              <a:rPr sz="3000">
                <a:solidFill>
                  <a:schemeClr val="accent3"/>
                </a:solidFill>
                <a:latin typeface="Arial" panose="020B0604020202020204" pitchFamily="34" charset="0"/>
                <a:sym typeface="+mn-ea"/>
              </a:rPr>
              <a:t>（三）可持续影响</a:t>
            </a:r>
            <a:endParaRPr sz="3000">
              <a:solidFill>
                <a:schemeClr val="accent3"/>
              </a:solidFill>
              <a:latin typeface="Arial" panose="020B0604020202020204" pitchFamily="34" charset="0"/>
              <a:sym typeface="+mn-ea"/>
            </a:endParaRPr>
          </a:p>
        </p:txBody>
      </p:sp>
      <p:sp>
        <p:nvSpPr>
          <p:cNvPr id="30" name="文本框 29"/>
          <p:cNvSpPr txBox="1"/>
          <p:nvPr/>
        </p:nvSpPr>
        <p:spPr>
          <a:xfrm>
            <a:off x="1250315" y="1486535"/>
            <a:ext cx="10220960" cy="4829175"/>
          </a:xfrm>
          <a:prstGeom prst="rect">
            <a:avLst/>
          </a:prstGeom>
          <a:noFill/>
        </p:spPr>
        <p:txBody>
          <a:bodyPr wrap="square" rtlCol="0">
            <a:noAutofit/>
          </a:bodyPr>
          <a:lstStyle/>
          <a:p>
            <a:pPr indent="0" fontAlgn="auto">
              <a:lnSpc>
                <a:spcPct val="150000"/>
              </a:lnSpc>
              <a:spcAft>
                <a:spcPts val="0"/>
              </a:spcAft>
            </a:pPr>
            <a:r>
              <a:rPr lang="en-US" altLang="zh-CN" sz="2400" b="1" kern="100" spc="40" dirty="0">
                <a:solidFill>
                  <a:schemeClr val="tx1"/>
                </a:solidFill>
                <a:latin typeface="宋体" panose="02010600030101010101" pitchFamily="2" charset="-122"/>
              </a:rPr>
              <a:t>1.</a:t>
            </a:r>
            <a:r>
              <a:rPr lang="zh-CN" altLang="en-US" sz="2400" b="1" kern="100" spc="40" dirty="0">
                <a:solidFill>
                  <a:schemeClr val="tx1"/>
                </a:solidFill>
                <a:latin typeface="宋体" panose="02010600030101010101" pitchFamily="2" charset="-122"/>
              </a:rPr>
              <a:t>增加低收入人员收入</a:t>
            </a:r>
            <a:endParaRPr lang="zh-CN" altLang="en-US" sz="2400" b="1" kern="100" spc="40" dirty="0">
              <a:solidFill>
                <a:schemeClr val="tx1"/>
              </a:solidFill>
              <a:latin typeface="宋体" panose="02010600030101010101" pitchFamily="2" charset="-122"/>
            </a:endParaRPr>
          </a:p>
          <a:p>
            <a:pPr algn="l" fontAlgn="auto">
              <a:lnSpc>
                <a:spcPct val="150000"/>
              </a:lnSpc>
              <a:spcAft>
                <a:spcPts val="0"/>
              </a:spcAft>
              <a:buClrTx/>
              <a:buSzTx/>
              <a:buFontTx/>
            </a:pPr>
            <a:r>
              <a:rPr lang="en-US" altLang="zh-CN" sz="2400" kern="100" spc="40" dirty="0">
                <a:solidFill>
                  <a:schemeClr val="tx1"/>
                </a:solidFill>
                <a:latin typeface="宋体" panose="02010600030101010101" pitchFamily="2" charset="-122"/>
              </a:rPr>
              <a:t>    </a:t>
            </a:r>
            <a:r>
              <a:rPr lang="zh-CN" altLang="en-US" sz="2400" kern="100" spc="40" dirty="0">
                <a:solidFill>
                  <a:schemeClr val="tx1"/>
                </a:solidFill>
                <a:latin typeface="宋体" panose="02010600030101010101" pitchFamily="2" charset="-122"/>
              </a:rPr>
              <a:t>根据评价组现场调研，部分环卫人员无其它经济来源，选择环卫这一份工作，可以维持个人正常生活，同时环卫工人比较适应各种年龄段的人群工作，部分人员由于无法进入企业、工厂或者单位工作，选择做清洁卫生，虽然工资不高，但相对稳定且劳动强度不大。天水市全域无垃圾一期特许经营服务费的实施，在增加了劳动就业岗位的同时提高了社会低收入人群收入。</a:t>
            </a:r>
            <a:endParaRPr lang="zh-CN" altLang="en-US" sz="2400" kern="100" spc="40" dirty="0">
              <a:solidFill>
                <a:schemeClr val="tx1"/>
              </a:solidFill>
              <a:latin typeface="宋体" panose="02010600030101010101" pitchFamily="2" charset="-122"/>
            </a:endParaRPr>
          </a:p>
          <a:p>
            <a:pPr algn="l" fontAlgn="auto">
              <a:lnSpc>
                <a:spcPct val="150000"/>
              </a:lnSpc>
              <a:spcAft>
                <a:spcPts val="0"/>
              </a:spcAft>
              <a:buClrTx/>
              <a:buSzTx/>
              <a:buFontTx/>
            </a:pPr>
            <a:endParaRPr lang="en-US" altLang="zh-CN" sz="2400" kern="100" spc="40" dirty="0">
              <a:solidFill>
                <a:schemeClr val="tx1"/>
              </a:solidFill>
              <a:latin typeface="宋体" panose="02010600030101010101" pitchFamily="2"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30" name="文本框 29"/>
          <p:cNvSpPr txBox="1"/>
          <p:nvPr/>
        </p:nvSpPr>
        <p:spPr>
          <a:xfrm>
            <a:off x="719455" y="1035050"/>
            <a:ext cx="10753090" cy="5280660"/>
          </a:xfrm>
          <a:prstGeom prst="rect">
            <a:avLst/>
          </a:prstGeom>
          <a:noFill/>
        </p:spPr>
        <p:txBody>
          <a:bodyPr wrap="square" rtlCol="0">
            <a:noAutofit/>
          </a:bodyPr>
          <a:lstStyle/>
          <a:p>
            <a:pPr algn="l" fontAlgn="auto">
              <a:lnSpc>
                <a:spcPct val="150000"/>
              </a:lnSpc>
              <a:spcAft>
                <a:spcPts val="0"/>
              </a:spcAft>
              <a:buClrTx/>
              <a:buSzTx/>
              <a:buFontTx/>
            </a:pPr>
            <a:r>
              <a:rPr lang="en-US" altLang="zh-CN" sz="2400" b="1" kern="100" spc="40" dirty="0">
                <a:solidFill>
                  <a:schemeClr val="tx1"/>
                </a:solidFill>
                <a:latin typeface="宋体" panose="02010600030101010101" pitchFamily="2" charset="-122"/>
              </a:rPr>
              <a:t>2.提升城市环境质量</a:t>
            </a:r>
            <a:endParaRPr lang="en-US" altLang="zh-CN" sz="2400" b="1" kern="100" spc="40" dirty="0">
              <a:solidFill>
                <a:schemeClr val="tx1"/>
              </a:solidFill>
              <a:latin typeface="宋体" panose="02010600030101010101" pitchFamily="2" charset="-122"/>
            </a:endParaRPr>
          </a:p>
          <a:p>
            <a:pPr algn="l" fontAlgn="auto">
              <a:lnSpc>
                <a:spcPct val="150000"/>
              </a:lnSpc>
              <a:spcAft>
                <a:spcPts val="0"/>
              </a:spcAft>
              <a:buClrTx/>
              <a:buSzTx/>
              <a:buFontTx/>
            </a:pPr>
            <a:r>
              <a:rPr lang="en-US" altLang="zh-CN" sz="2400" kern="100" spc="40" dirty="0">
                <a:solidFill>
                  <a:schemeClr val="tx1"/>
                </a:solidFill>
                <a:latin typeface="宋体" panose="02010600030101010101" pitchFamily="2" charset="-122"/>
              </a:rPr>
              <a:t>    天水市全域无垃圾一期特许经营服务费实施通过对城市中的绿化带、公园和街道进行清洁和维护，确保了城市环境的整洁和美观；通过日常的垃圾收集、分类和处理，环卫人员有效地减少了城市中的废弃物堆积，防止了环境污染；通过强化道路清扫保洁、加强环卫设施清洗、强化公厕管理保洁和加强问题排查督导等措施，不仅显著改善了人居环境，更是提升了城市环境质量。</a:t>
            </a:r>
            <a:endParaRPr lang="en-US" altLang="zh-CN" sz="2400" kern="100" spc="40" dirty="0">
              <a:solidFill>
                <a:schemeClr val="tx1"/>
              </a:solidFill>
              <a:latin typeface="宋体" panose="02010600030101010101" pitchFamily="2" charset="-122"/>
            </a:endParaRPr>
          </a:p>
          <a:p>
            <a:pPr algn="l" fontAlgn="auto">
              <a:lnSpc>
                <a:spcPct val="150000"/>
              </a:lnSpc>
              <a:spcAft>
                <a:spcPts val="0"/>
              </a:spcAft>
              <a:buClrTx/>
              <a:buSzTx/>
              <a:buFontTx/>
            </a:pPr>
            <a:r>
              <a:rPr lang="en-US" altLang="zh-CN" sz="2400" kern="100" spc="40" dirty="0">
                <a:solidFill>
                  <a:schemeClr val="tx1"/>
                </a:solidFill>
                <a:latin typeface="宋体" panose="02010600030101010101" pitchFamily="2" charset="-122"/>
              </a:rPr>
              <a:t>    根据满意度调查结果显示，认为天水市全域无垃圾一期特许经营服务费对提升环境质量有显著作用的公众占99.3%，认为天水市全域无垃圾一期特许经营服务费对提升环境质量作用一般的的公众占0.7%。</a:t>
            </a:r>
            <a:endParaRPr lang="en-US" altLang="zh-CN" sz="2400" kern="100" spc="40" dirty="0">
              <a:solidFill>
                <a:schemeClr val="tx1"/>
              </a:solidFill>
              <a:latin typeface="宋体" panose="02010600030101010101" pitchFamily="2"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23" name="文本框 22"/>
          <p:cNvSpPr txBox="1"/>
          <p:nvPr>
            <p:custDataLst>
              <p:tags r:id="rId7"/>
            </p:custDataLst>
          </p:nvPr>
        </p:nvSpPr>
        <p:spPr>
          <a:xfrm>
            <a:off x="719455" y="854710"/>
            <a:ext cx="6363970" cy="866775"/>
          </a:xfrm>
          <a:prstGeom prst="rect">
            <a:avLst/>
          </a:prstGeom>
        </p:spPr>
        <p:txBody>
          <a:bodyPr vert="horz" wrap="square" lIns="101600" tIns="38100" rIns="76200" bIns="38100" rtlCol="0" anchor="ctr" anchorCtr="0"/>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algn="l">
              <a:lnSpc>
                <a:spcPct val="100000"/>
              </a:lnSpc>
              <a:buClrTx/>
              <a:buSzTx/>
              <a:buFontTx/>
            </a:pPr>
            <a:r>
              <a:rPr sz="3000">
                <a:solidFill>
                  <a:schemeClr val="accent3"/>
                </a:solidFill>
                <a:latin typeface="Arial" panose="020B0604020202020204" pitchFamily="34" charset="0"/>
                <a:sym typeface="+mn-ea"/>
              </a:rPr>
              <a:t>（四）满意度</a:t>
            </a:r>
            <a:endParaRPr sz="3000">
              <a:solidFill>
                <a:schemeClr val="accent3"/>
              </a:solidFill>
              <a:latin typeface="Arial" panose="020B0604020202020204" pitchFamily="34" charset="0"/>
              <a:sym typeface="+mn-ea"/>
            </a:endParaRPr>
          </a:p>
        </p:txBody>
      </p:sp>
      <p:sp>
        <p:nvSpPr>
          <p:cNvPr id="30" name="文本框 29"/>
          <p:cNvSpPr txBox="1"/>
          <p:nvPr/>
        </p:nvSpPr>
        <p:spPr>
          <a:xfrm>
            <a:off x="926465" y="1569720"/>
            <a:ext cx="10546080" cy="4745990"/>
          </a:xfrm>
          <a:prstGeom prst="rect">
            <a:avLst/>
          </a:prstGeom>
          <a:noFill/>
        </p:spPr>
        <p:txBody>
          <a:bodyPr wrap="square" rtlCol="0">
            <a:noAutofit/>
          </a:bodyPr>
          <a:lstStyle/>
          <a:p>
            <a:pPr algn="l" fontAlgn="auto">
              <a:lnSpc>
                <a:spcPct val="150000"/>
              </a:lnSpc>
              <a:spcAft>
                <a:spcPts val="0"/>
              </a:spcAft>
              <a:buClrTx/>
              <a:buSzTx/>
              <a:buFontTx/>
            </a:pPr>
            <a:r>
              <a:rPr lang="zh-CN" sz="2400" b="1" kern="100" spc="40" dirty="0">
                <a:solidFill>
                  <a:schemeClr val="tx1"/>
                </a:solidFill>
                <a:latin typeface="宋体" panose="02010600030101010101" pitchFamily="2" charset="-122"/>
              </a:rPr>
              <a:t>受益群众满意度</a:t>
            </a:r>
            <a:endParaRPr lang="zh-CN" sz="2400" b="1" kern="100" spc="40" dirty="0">
              <a:solidFill>
                <a:schemeClr val="tx1"/>
              </a:solidFill>
              <a:latin typeface="宋体" panose="02010600030101010101" pitchFamily="2" charset="-122"/>
            </a:endParaRPr>
          </a:p>
          <a:p>
            <a:pPr algn="l" fontAlgn="auto">
              <a:lnSpc>
                <a:spcPct val="150000"/>
              </a:lnSpc>
              <a:spcAft>
                <a:spcPts val="0"/>
              </a:spcAft>
              <a:buClrTx/>
              <a:buSzTx/>
              <a:buFontTx/>
            </a:pPr>
            <a:r>
              <a:rPr lang="en-US" altLang="zh-CN" sz="2400" kern="100" spc="40" dirty="0">
                <a:solidFill>
                  <a:schemeClr val="tx1"/>
                </a:solidFill>
                <a:latin typeface="宋体" panose="02010600030101010101" pitchFamily="2" charset="-122"/>
              </a:rPr>
              <a:t>    </a:t>
            </a:r>
            <a:r>
              <a:rPr lang="zh-CN" altLang="en-US" sz="2400" kern="100" spc="40" dirty="0">
                <a:solidFill>
                  <a:schemeClr val="tx1"/>
                </a:solidFill>
                <a:latin typeface="宋体" panose="02010600030101010101" pitchFamily="2" charset="-122"/>
              </a:rPr>
              <a:t>通过设置天水市全域无垃圾一期特许经营项目实施后是否提高群众生活质量，提升群众文明程度，提升居民幸福指数，改善人居环境，是否促进经济与环境可持续发展，是否提升城市品质形象以及受益对象对项目的满意程度等问题，综合了解社会公众对天水市全域无垃圾一期特许经营服务费实施的满意度，共回收调查问卷143份。通过对社会公众满意度问卷调查结果的分析统计，社会公众对项目实施非常满意态度的比例为95.8%，对项目实施持满意态度的比例为4.2%。</a:t>
            </a:r>
            <a:endParaRPr lang="zh-CN" altLang="en-US" sz="2400" kern="100" spc="40" dirty="0">
              <a:solidFill>
                <a:schemeClr val="tx1"/>
              </a:solidFill>
              <a:latin typeface="宋体" panose="02010600030101010101" pitchFamily="2"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4900851" y="2167401"/>
            <a:ext cx="4450080" cy="2062480"/>
          </a:xfrm>
          <a:prstGeom prst="rect">
            <a:avLst/>
          </a:prstGeom>
          <a:noFill/>
        </p:spPr>
        <p:txBody>
          <a:bodyPr wrap="none" rtlCol="0">
            <a:spAutoFit/>
          </a:bodyPr>
          <a:lstStyle/>
          <a:p>
            <a:pPr marL="0" lvl="1">
              <a:lnSpc>
                <a:spcPct val="150000"/>
              </a:lnSpc>
            </a:pPr>
            <a:r>
              <a:rPr lang="zh-CN" altLang="en-US" sz="1865" b="1" dirty="0">
                <a:solidFill>
                  <a:srgbClr val="080808"/>
                </a:solidFill>
                <a:latin typeface="微软雅黑" panose="020B0503020204020204" charset="-122"/>
                <a:ea typeface="微软雅黑" panose="020B0503020204020204" charset="-122"/>
              </a:rPr>
              <a:t> </a:t>
            </a:r>
            <a:r>
              <a:rPr lang="zh-CN" altLang="en-US" sz="3735" b="1" dirty="0">
                <a:solidFill>
                  <a:srgbClr val="080808"/>
                </a:solidFill>
                <a:latin typeface="微软雅黑" panose="020B0503020204020204" charset="-122"/>
                <a:ea typeface="微软雅黑" panose="020B0503020204020204" charset="-122"/>
              </a:rPr>
              <a:t>第五部分</a:t>
            </a:r>
            <a:endParaRPr lang="en-US" altLang="zh-CN" sz="3735" b="1" dirty="0">
              <a:solidFill>
                <a:srgbClr val="080808"/>
              </a:solidFill>
              <a:latin typeface="微软雅黑" panose="020B0503020204020204" charset="-122"/>
              <a:ea typeface="微软雅黑" panose="020B0503020204020204" charset="-122"/>
            </a:endParaRPr>
          </a:p>
          <a:p>
            <a:pPr marL="0" lvl="1" algn="ctr">
              <a:lnSpc>
                <a:spcPct val="150000"/>
              </a:lnSpc>
            </a:pPr>
            <a:r>
              <a:rPr lang="zh-CN" altLang="en-US" sz="4800" dirty="0">
                <a:solidFill>
                  <a:schemeClr val="accent1"/>
                </a:solidFill>
                <a:effectLst>
                  <a:outerShdw blurRad="38100" dist="25400" dir="5400000" algn="ctr" rotWithShape="0">
                    <a:srgbClr val="6E747A">
                      <a:alpha val="43000"/>
                    </a:srgbClr>
                  </a:outerShdw>
                </a:effectLst>
                <a:latin typeface="+mj-ea"/>
                <a:ea typeface="+mj-ea"/>
              </a:rPr>
              <a:t>项目问题及建议</a:t>
            </a:r>
            <a:endParaRPr lang="zh-CN" altLang="en-US" sz="4800" dirty="0">
              <a:solidFill>
                <a:schemeClr val="accent1"/>
              </a:solidFill>
              <a:effectLst>
                <a:outerShdw blurRad="38100" dist="25400" dir="5400000" algn="ctr" rotWithShape="0">
                  <a:srgbClr val="6E747A">
                    <a:alpha val="43000"/>
                  </a:srgbClr>
                </a:outerShdw>
              </a:effectLst>
              <a:latin typeface="+mj-ea"/>
              <a:ea typeface="+mj-ea"/>
            </a:endParaRPr>
          </a:p>
        </p:txBody>
      </p:sp>
      <p:cxnSp>
        <p:nvCxnSpPr>
          <p:cNvPr id="13" name="直接连接符 12"/>
          <p:cNvCxnSpPr/>
          <p:nvPr/>
        </p:nvCxnSpPr>
        <p:spPr>
          <a:xfrm flipV="1">
            <a:off x="4847861" y="2180861"/>
            <a:ext cx="0" cy="2565899"/>
          </a:xfrm>
          <a:prstGeom prst="line">
            <a:avLst/>
          </a:prstGeom>
          <a:ln w="12700">
            <a:noFill/>
            <a:prstDash val="dash"/>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2831637" y="2276875"/>
            <a:ext cx="1596233" cy="1596233"/>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80808"/>
                </a:solidFill>
                <a:latin typeface="微软雅黑" panose="020B0503020204020204" charset="-122"/>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80808"/>
                </a:solidFill>
                <a:latin typeface="微软雅黑" panose="020B0503020204020204" charset="-122"/>
              </a:endParaRPr>
            </a:p>
          </p:txBody>
        </p:sp>
      </p:grpSp>
      <p:sp>
        <p:nvSpPr>
          <p:cNvPr id="75" name="TextBox 13"/>
          <p:cNvSpPr txBox="1"/>
          <p:nvPr/>
        </p:nvSpPr>
        <p:spPr>
          <a:xfrm>
            <a:off x="3027994" y="2562029"/>
            <a:ext cx="1203795" cy="1025525"/>
          </a:xfrm>
          <a:prstGeom prst="rect">
            <a:avLst/>
          </a:prstGeom>
          <a:noFill/>
        </p:spPr>
        <p:txBody>
          <a:bodyPr wrap="square" lIns="0" tIns="0" rIns="0" bIns="0" rtlCol="0">
            <a:spAutoFit/>
            <a:scene3d>
              <a:camera prst="orthographicFront"/>
              <a:lightRig rig="threePt" dir="t"/>
            </a:scene3d>
          </a:bodyPr>
          <a:lstStyle/>
          <a:p>
            <a:r>
              <a:rPr lang="en-US" altLang="zh-CN" sz="6665" dirty="0">
                <a:solidFill>
                  <a:schemeClr val="accent1"/>
                </a:solidFill>
                <a:effectLst>
                  <a:outerShdw blurRad="38100" dist="25400" dir="5400000" algn="ctr" rotWithShape="0">
                    <a:srgbClr val="6E747A">
                      <a:alpha val="43000"/>
                    </a:srgbClr>
                  </a:outerShdw>
                </a:effectLst>
                <a:latin typeface="+mj-ea"/>
                <a:ea typeface="+mj-ea"/>
              </a:rPr>
              <a:t>05</a:t>
            </a:r>
            <a:endParaRPr lang="en-US" altLang="zh-CN" sz="6665" dirty="0">
              <a:solidFill>
                <a:schemeClr val="accent1"/>
              </a:solidFill>
              <a:effectLst>
                <a:outerShdw blurRad="38100" dist="25400" dir="5400000" algn="ctr" rotWithShape="0">
                  <a:srgbClr val="6E747A">
                    <a:alpha val="43000"/>
                  </a:srgbClr>
                </a:outerShdw>
              </a:effectLst>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med" p14:dur="699" advTm="0">
        <p:fade/>
      </p:transition>
    </mc:Choice>
    <mc:Fallback>
      <p:transition spd="med" advTm="0">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descr="7b0a202020202274657874626f78223a2022220a7d0a"/>
          <p:cNvGrpSpPr/>
          <p:nvPr/>
        </p:nvGrpSpPr>
        <p:grpSpPr>
          <a:xfrm>
            <a:off x="1869440" y="735965"/>
            <a:ext cx="8197215" cy="1965960"/>
            <a:chOff x="5348" y="3450"/>
            <a:chExt cx="8553" cy="3876"/>
          </a:xfrm>
        </p:grpSpPr>
        <p:sp>
          <p:nvSpPr>
            <p:cNvPr id="7" name="图形 2"/>
            <p:cNvSpPr/>
            <p:nvPr/>
          </p:nvSpPr>
          <p:spPr>
            <a:xfrm>
              <a:off x="5403" y="3450"/>
              <a:ext cx="8162" cy="3561"/>
            </a:xfrm>
            <a:custGeom>
              <a:avLst/>
              <a:gdLst>
                <a:gd name="connsiteX0" fmla="*/ 4987363 w 5182760"/>
                <a:gd name="connsiteY0" fmla="*/ 2284936 h 2284935"/>
                <a:gd name="connsiteX1" fmla="*/ 195492 w 5182760"/>
                <a:gd name="connsiteY1" fmla="*/ 2284841 h 2284935"/>
                <a:gd name="connsiteX2" fmla="*/ 0 w 5182760"/>
                <a:gd name="connsiteY2" fmla="*/ 2089538 h 2284935"/>
                <a:gd name="connsiteX3" fmla="*/ 0 w 5182760"/>
                <a:gd name="connsiteY3" fmla="*/ 195303 h 2284935"/>
                <a:gd name="connsiteX4" fmla="*/ 3503 w 5182760"/>
                <a:gd name="connsiteY4" fmla="*/ 191800 h 2284935"/>
                <a:gd name="connsiteX5" fmla="*/ 195492 w 5182760"/>
                <a:gd name="connsiteY5" fmla="*/ 0 h 2284935"/>
                <a:gd name="connsiteX6" fmla="*/ 4987363 w 5182760"/>
                <a:gd name="connsiteY6" fmla="*/ 95 h 2284935"/>
                <a:gd name="connsiteX7" fmla="*/ 5182760 w 5182760"/>
                <a:gd name="connsiteY7" fmla="*/ 195397 h 2284935"/>
                <a:gd name="connsiteX8" fmla="*/ 5182760 w 5182760"/>
                <a:gd name="connsiteY8" fmla="*/ 2089633 h 2284935"/>
                <a:gd name="connsiteX9" fmla="*/ 5179258 w 5182760"/>
                <a:gd name="connsiteY9" fmla="*/ 2093136 h 2284935"/>
                <a:gd name="connsiteX10" fmla="*/ 4987363 w 5182760"/>
                <a:gd name="connsiteY10" fmla="*/ 2284936 h 2284935"/>
                <a:gd name="connsiteX11" fmla="*/ 205243 w 5182760"/>
                <a:gd name="connsiteY11" fmla="*/ 2261363 h 2284935"/>
                <a:gd name="connsiteX12" fmla="*/ 4977612 w 5182760"/>
                <a:gd name="connsiteY12" fmla="*/ 2261458 h 2284935"/>
                <a:gd name="connsiteX13" fmla="*/ 5159093 w 5182760"/>
                <a:gd name="connsiteY13" fmla="*/ 2079882 h 2284935"/>
                <a:gd name="connsiteX14" fmla="*/ 5159093 w 5182760"/>
                <a:gd name="connsiteY14" fmla="*/ 205148 h 2284935"/>
                <a:gd name="connsiteX15" fmla="*/ 4977612 w 5182760"/>
                <a:gd name="connsiteY15" fmla="*/ 23573 h 2284935"/>
                <a:gd name="connsiteX16" fmla="*/ 205243 w 5182760"/>
                <a:gd name="connsiteY16" fmla="*/ 23478 h 2284935"/>
                <a:gd name="connsiteX17" fmla="*/ 23667 w 5182760"/>
                <a:gd name="connsiteY17" fmla="*/ 205053 h 2284935"/>
                <a:gd name="connsiteX18" fmla="*/ 23667 w 5182760"/>
                <a:gd name="connsiteY18" fmla="*/ 2079788 h 2284935"/>
                <a:gd name="connsiteX19" fmla="*/ 205243 w 5182760"/>
                <a:gd name="connsiteY19" fmla="*/ 2261363 h 2284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182760" h="2284935">
                  <a:moveTo>
                    <a:pt x="4987363" y="2284936"/>
                  </a:moveTo>
                  <a:lnTo>
                    <a:pt x="195492" y="2284841"/>
                  </a:lnTo>
                  <a:lnTo>
                    <a:pt x="0" y="2089538"/>
                  </a:lnTo>
                  <a:lnTo>
                    <a:pt x="0" y="195303"/>
                  </a:lnTo>
                  <a:lnTo>
                    <a:pt x="3503" y="191800"/>
                  </a:lnTo>
                  <a:lnTo>
                    <a:pt x="195492" y="0"/>
                  </a:lnTo>
                  <a:lnTo>
                    <a:pt x="4987363" y="95"/>
                  </a:lnTo>
                  <a:lnTo>
                    <a:pt x="5182760" y="195397"/>
                  </a:lnTo>
                  <a:lnTo>
                    <a:pt x="5182760" y="2089633"/>
                  </a:lnTo>
                  <a:lnTo>
                    <a:pt x="5179258" y="2093136"/>
                  </a:lnTo>
                  <a:lnTo>
                    <a:pt x="4987363" y="2284936"/>
                  </a:lnTo>
                  <a:close/>
                  <a:moveTo>
                    <a:pt x="205243" y="2261363"/>
                  </a:moveTo>
                  <a:lnTo>
                    <a:pt x="4977612" y="2261458"/>
                  </a:lnTo>
                  <a:lnTo>
                    <a:pt x="5159093" y="2079882"/>
                  </a:lnTo>
                  <a:lnTo>
                    <a:pt x="5159093" y="205148"/>
                  </a:lnTo>
                  <a:lnTo>
                    <a:pt x="4977612" y="23573"/>
                  </a:lnTo>
                  <a:lnTo>
                    <a:pt x="205243" y="23478"/>
                  </a:lnTo>
                  <a:lnTo>
                    <a:pt x="23667" y="205053"/>
                  </a:lnTo>
                  <a:lnTo>
                    <a:pt x="23667" y="2079788"/>
                  </a:lnTo>
                  <a:lnTo>
                    <a:pt x="205243" y="2261363"/>
                  </a:lnTo>
                  <a:close/>
                </a:path>
              </a:pathLst>
            </a:custGeom>
            <a:solidFill>
              <a:srgbClr val="1F00FF"/>
            </a:solidFill>
            <a:ln w="9459" cap="flat">
              <a:noFill/>
              <a:prstDash val="solid"/>
              <a:miter/>
            </a:ln>
          </p:spPr>
          <p:txBody>
            <a:bodyPr rtlCol="0" anchor="ctr"/>
            <a:lstStyle/>
            <a:p>
              <a:endParaRPr lang="zh-CN" altLang="en-US"/>
            </a:p>
          </p:txBody>
        </p:sp>
        <p:grpSp>
          <p:nvGrpSpPr>
            <p:cNvPr id="8" name="图形 2"/>
            <p:cNvGrpSpPr/>
            <p:nvPr/>
          </p:nvGrpSpPr>
          <p:grpSpPr>
            <a:xfrm>
              <a:off x="5348" y="4674"/>
              <a:ext cx="8273" cy="1187"/>
              <a:chOff x="3395663" y="2967794"/>
              <a:chExt cx="5253288" cy="753850"/>
            </a:xfrm>
            <a:solidFill>
              <a:srgbClr val="1F00FF"/>
            </a:solidFill>
          </p:grpSpPr>
          <p:sp>
            <p:nvSpPr>
              <p:cNvPr id="10" name="图形 2"/>
              <p:cNvSpPr/>
              <p:nvPr/>
            </p:nvSpPr>
            <p:spPr>
              <a:xfrm>
                <a:off x="3395663" y="2967794"/>
                <a:ext cx="94290" cy="753756"/>
              </a:xfrm>
              <a:custGeom>
                <a:avLst/>
                <a:gdLst>
                  <a:gd name="connsiteX0" fmla="*/ 0 w 94290"/>
                  <a:gd name="connsiteY0" fmla="*/ 0 h 753756"/>
                  <a:gd name="connsiteX1" fmla="*/ 94291 w 94290"/>
                  <a:gd name="connsiteY1" fmla="*/ 0 h 753756"/>
                  <a:gd name="connsiteX2" fmla="*/ 94291 w 94290"/>
                  <a:gd name="connsiteY2" fmla="*/ 753756 h 753756"/>
                  <a:gd name="connsiteX3" fmla="*/ 0 w 94290"/>
                  <a:gd name="connsiteY3" fmla="*/ 753756 h 753756"/>
                </a:gdLst>
                <a:ahLst/>
                <a:cxnLst>
                  <a:cxn ang="0">
                    <a:pos x="connsiteX0" y="connsiteY0"/>
                  </a:cxn>
                  <a:cxn ang="0">
                    <a:pos x="connsiteX1" y="connsiteY1"/>
                  </a:cxn>
                  <a:cxn ang="0">
                    <a:pos x="connsiteX2" y="connsiteY2"/>
                  </a:cxn>
                  <a:cxn ang="0">
                    <a:pos x="connsiteX3" y="connsiteY3"/>
                  </a:cxn>
                </a:cxnLst>
                <a:rect l="l" t="t" r="r" b="b"/>
                <a:pathLst>
                  <a:path w="94290" h="753756">
                    <a:moveTo>
                      <a:pt x="0" y="0"/>
                    </a:moveTo>
                    <a:lnTo>
                      <a:pt x="94291" y="0"/>
                    </a:lnTo>
                    <a:lnTo>
                      <a:pt x="94291" y="753756"/>
                    </a:lnTo>
                    <a:lnTo>
                      <a:pt x="0" y="753756"/>
                    </a:lnTo>
                    <a:close/>
                  </a:path>
                </a:pathLst>
              </a:custGeom>
              <a:solidFill>
                <a:srgbClr val="1F00FF"/>
              </a:solidFill>
              <a:ln w="9459" cap="flat">
                <a:noFill/>
                <a:prstDash val="solid"/>
                <a:miter/>
              </a:ln>
            </p:spPr>
            <p:txBody>
              <a:bodyPr rtlCol="0" anchor="ctr"/>
              <a:lstStyle/>
              <a:p>
                <a:endParaRPr lang="zh-CN" altLang="en-US"/>
              </a:p>
            </p:txBody>
          </p:sp>
          <p:sp>
            <p:nvSpPr>
              <p:cNvPr id="11" name="图形 2"/>
              <p:cNvSpPr/>
              <p:nvPr/>
            </p:nvSpPr>
            <p:spPr>
              <a:xfrm>
                <a:off x="8554660" y="2967889"/>
                <a:ext cx="94290" cy="753756"/>
              </a:xfrm>
              <a:custGeom>
                <a:avLst/>
                <a:gdLst>
                  <a:gd name="connsiteX0" fmla="*/ 0 w 94290"/>
                  <a:gd name="connsiteY0" fmla="*/ 0 h 753756"/>
                  <a:gd name="connsiteX1" fmla="*/ 94291 w 94290"/>
                  <a:gd name="connsiteY1" fmla="*/ 0 h 753756"/>
                  <a:gd name="connsiteX2" fmla="*/ 94291 w 94290"/>
                  <a:gd name="connsiteY2" fmla="*/ 753756 h 753756"/>
                  <a:gd name="connsiteX3" fmla="*/ 0 w 94290"/>
                  <a:gd name="connsiteY3" fmla="*/ 753756 h 753756"/>
                </a:gdLst>
                <a:ahLst/>
                <a:cxnLst>
                  <a:cxn ang="0">
                    <a:pos x="connsiteX0" y="connsiteY0"/>
                  </a:cxn>
                  <a:cxn ang="0">
                    <a:pos x="connsiteX1" y="connsiteY1"/>
                  </a:cxn>
                  <a:cxn ang="0">
                    <a:pos x="connsiteX2" y="connsiteY2"/>
                  </a:cxn>
                  <a:cxn ang="0">
                    <a:pos x="connsiteX3" y="connsiteY3"/>
                  </a:cxn>
                </a:cxnLst>
                <a:rect l="l" t="t" r="r" b="b"/>
                <a:pathLst>
                  <a:path w="94290" h="753756">
                    <a:moveTo>
                      <a:pt x="0" y="0"/>
                    </a:moveTo>
                    <a:lnTo>
                      <a:pt x="94291" y="0"/>
                    </a:lnTo>
                    <a:lnTo>
                      <a:pt x="94291" y="753756"/>
                    </a:lnTo>
                    <a:lnTo>
                      <a:pt x="0" y="753756"/>
                    </a:lnTo>
                    <a:close/>
                  </a:path>
                </a:pathLst>
              </a:custGeom>
              <a:solidFill>
                <a:srgbClr val="1F00FF"/>
              </a:solidFill>
              <a:ln w="9459" cap="flat">
                <a:noFill/>
                <a:prstDash val="solid"/>
                <a:miter/>
              </a:ln>
            </p:spPr>
            <p:txBody>
              <a:bodyPr rtlCol="0" anchor="ctr"/>
              <a:lstStyle/>
              <a:p>
                <a:endParaRPr lang="zh-CN" altLang="en-US"/>
              </a:p>
            </p:txBody>
          </p:sp>
        </p:grpSp>
        <p:sp>
          <p:nvSpPr>
            <p:cNvPr id="12" name="图形 2"/>
            <p:cNvSpPr/>
            <p:nvPr/>
          </p:nvSpPr>
          <p:spPr>
            <a:xfrm>
              <a:off x="5739" y="3728"/>
              <a:ext cx="8162" cy="3598"/>
            </a:xfrm>
            <a:custGeom>
              <a:avLst/>
              <a:gdLst>
                <a:gd name="connsiteX0" fmla="*/ 4987363 w 5182760"/>
                <a:gd name="connsiteY0" fmla="*/ 2284936 h 2284935"/>
                <a:gd name="connsiteX1" fmla="*/ 195492 w 5182760"/>
                <a:gd name="connsiteY1" fmla="*/ 2284841 h 2284935"/>
                <a:gd name="connsiteX2" fmla="*/ 0 w 5182760"/>
                <a:gd name="connsiteY2" fmla="*/ 2089538 h 2284935"/>
                <a:gd name="connsiteX3" fmla="*/ 0 w 5182760"/>
                <a:gd name="connsiteY3" fmla="*/ 195303 h 2284935"/>
                <a:gd name="connsiteX4" fmla="*/ 3503 w 5182760"/>
                <a:gd name="connsiteY4" fmla="*/ 191800 h 2284935"/>
                <a:gd name="connsiteX5" fmla="*/ 195492 w 5182760"/>
                <a:gd name="connsiteY5" fmla="*/ 0 h 2284935"/>
                <a:gd name="connsiteX6" fmla="*/ 4987363 w 5182760"/>
                <a:gd name="connsiteY6" fmla="*/ 95 h 2284935"/>
                <a:gd name="connsiteX7" fmla="*/ 5182760 w 5182760"/>
                <a:gd name="connsiteY7" fmla="*/ 195397 h 2284935"/>
                <a:gd name="connsiteX8" fmla="*/ 5182760 w 5182760"/>
                <a:gd name="connsiteY8" fmla="*/ 2089538 h 2284935"/>
                <a:gd name="connsiteX9" fmla="*/ 5179258 w 5182760"/>
                <a:gd name="connsiteY9" fmla="*/ 2093041 h 2284935"/>
                <a:gd name="connsiteX10" fmla="*/ 4987363 w 5182760"/>
                <a:gd name="connsiteY10" fmla="*/ 2284936 h 2284935"/>
                <a:gd name="connsiteX11" fmla="*/ 205243 w 5182760"/>
                <a:gd name="connsiteY11" fmla="*/ 2261269 h 2284935"/>
                <a:gd name="connsiteX12" fmla="*/ 4977612 w 5182760"/>
                <a:gd name="connsiteY12" fmla="*/ 2261363 h 2284935"/>
                <a:gd name="connsiteX13" fmla="*/ 5159093 w 5182760"/>
                <a:gd name="connsiteY13" fmla="*/ 2079787 h 2284935"/>
                <a:gd name="connsiteX14" fmla="*/ 5159093 w 5182760"/>
                <a:gd name="connsiteY14" fmla="*/ 205148 h 2284935"/>
                <a:gd name="connsiteX15" fmla="*/ 4977612 w 5182760"/>
                <a:gd name="connsiteY15" fmla="*/ 23667 h 2284935"/>
                <a:gd name="connsiteX16" fmla="*/ 205243 w 5182760"/>
                <a:gd name="connsiteY16" fmla="*/ 23478 h 2284935"/>
                <a:gd name="connsiteX17" fmla="*/ 23573 w 5182760"/>
                <a:gd name="connsiteY17" fmla="*/ 204959 h 2284935"/>
                <a:gd name="connsiteX18" fmla="*/ 23573 w 5182760"/>
                <a:gd name="connsiteY18" fmla="*/ 2079693 h 2284935"/>
                <a:gd name="connsiteX19" fmla="*/ 205243 w 5182760"/>
                <a:gd name="connsiteY19" fmla="*/ 2261269 h 2284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182760" h="2284935">
                  <a:moveTo>
                    <a:pt x="4987363" y="2284936"/>
                  </a:moveTo>
                  <a:lnTo>
                    <a:pt x="195492" y="2284841"/>
                  </a:lnTo>
                  <a:lnTo>
                    <a:pt x="0" y="2089538"/>
                  </a:lnTo>
                  <a:lnTo>
                    <a:pt x="0" y="195303"/>
                  </a:lnTo>
                  <a:lnTo>
                    <a:pt x="3503" y="191800"/>
                  </a:lnTo>
                  <a:lnTo>
                    <a:pt x="195492" y="0"/>
                  </a:lnTo>
                  <a:lnTo>
                    <a:pt x="4987363" y="95"/>
                  </a:lnTo>
                  <a:lnTo>
                    <a:pt x="5182760" y="195397"/>
                  </a:lnTo>
                  <a:lnTo>
                    <a:pt x="5182760" y="2089538"/>
                  </a:lnTo>
                  <a:lnTo>
                    <a:pt x="5179258" y="2093041"/>
                  </a:lnTo>
                  <a:lnTo>
                    <a:pt x="4987363" y="2284936"/>
                  </a:lnTo>
                  <a:close/>
                  <a:moveTo>
                    <a:pt x="205243" y="2261269"/>
                  </a:moveTo>
                  <a:lnTo>
                    <a:pt x="4977612" y="2261363"/>
                  </a:lnTo>
                  <a:lnTo>
                    <a:pt x="5159093" y="2079787"/>
                  </a:lnTo>
                  <a:lnTo>
                    <a:pt x="5159093" y="205148"/>
                  </a:lnTo>
                  <a:lnTo>
                    <a:pt x="4977612" y="23667"/>
                  </a:lnTo>
                  <a:lnTo>
                    <a:pt x="205243" y="23478"/>
                  </a:lnTo>
                  <a:lnTo>
                    <a:pt x="23573" y="204959"/>
                  </a:lnTo>
                  <a:lnTo>
                    <a:pt x="23573" y="2079693"/>
                  </a:lnTo>
                  <a:lnTo>
                    <a:pt x="205243" y="2261269"/>
                  </a:lnTo>
                  <a:close/>
                </a:path>
              </a:pathLst>
            </a:custGeom>
            <a:solidFill>
              <a:srgbClr val="FF0049"/>
            </a:solidFill>
            <a:ln w="9459" cap="flat">
              <a:noFill/>
              <a:prstDash val="solid"/>
              <a:miter/>
            </a:ln>
          </p:spPr>
          <p:txBody>
            <a:bodyPr rtlCol="0" anchor="ctr"/>
            <a:lstStyle/>
            <a:p>
              <a:endParaRPr lang="zh-CN" altLang="en-US"/>
            </a:p>
          </p:txBody>
        </p:sp>
        <p:sp>
          <p:nvSpPr>
            <p:cNvPr id="13" name="图形 2"/>
            <p:cNvSpPr/>
            <p:nvPr/>
          </p:nvSpPr>
          <p:spPr>
            <a:xfrm>
              <a:off x="9012" y="3456"/>
              <a:ext cx="944" cy="189"/>
            </a:xfrm>
            <a:custGeom>
              <a:avLst/>
              <a:gdLst>
                <a:gd name="connsiteX0" fmla="*/ 95 w 599350"/>
                <a:gd name="connsiteY0" fmla="*/ 0 h 119851"/>
                <a:gd name="connsiteX1" fmla="*/ 599351 w 599350"/>
                <a:gd name="connsiteY1" fmla="*/ 0 h 119851"/>
                <a:gd name="connsiteX2" fmla="*/ 599351 w 599350"/>
                <a:gd name="connsiteY2" fmla="*/ 59926 h 119851"/>
                <a:gd name="connsiteX3" fmla="*/ 479499 w 599350"/>
                <a:gd name="connsiteY3" fmla="*/ 119851 h 119851"/>
                <a:gd name="connsiteX4" fmla="*/ 119851 w 599350"/>
                <a:gd name="connsiteY4" fmla="*/ 119851 h 119851"/>
                <a:gd name="connsiteX5" fmla="*/ 0 w 599350"/>
                <a:gd name="connsiteY5" fmla="*/ 59926 h 119851"/>
                <a:gd name="connsiteX6" fmla="*/ 0 w 599350"/>
                <a:gd name="connsiteY6" fmla="*/ 0 h 11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350" h="119851">
                  <a:moveTo>
                    <a:pt x="95" y="0"/>
                  </a:moveTo>
                  <a:lnTo>
                    <a:pt x="599351" y="0"/>
                  </a:lnTo>
                  <a:lnTo>
                    <a:pt x="599351" y="59926"/>
                  </a:lnTo>
                  <a:lnTo>
                    <a:pt x="479499" y="119851"/>
                  </a:lnTo>
                  <a:lnTo>
                    <a:pt x="119851" y="119851"/>
                  </a:lnTo>
                  <a:lnTo>
                    <a:pt x="0" y="59926"/>
                  </a:lnTo>
                  <a:lnTo>
                    <a:pt x="0" y="0"/>
                  </a:lnTo>
                  <a:close/>
                </a:path>
              </a:pathLst>
            </a:custGeom>
            <a:solidFill>
              <a:srgbClr val="1F00FF"/>
            </a:solidFill>
            <a:ln w="9459" cap="flat">
              <a:noFill/>
              <a:prstDash val="solid"/>
              <a:miter/>
            </a:ln>
          </p:spPr>
          <p:txBody>
            <a:bodyPr rtlCol="0" anchor="ctr"/>
            <a:lstStyle/>
            <a:p>
              <a:endParaRPr lang="zh-CN" altLang="en-US"/>
            </a:p>
          </p:txBody>
        </p:sp>
        <p:sp>
          <p:nvSpPr>
            <p:cNvPr id="14" name="图形 2"/>
            <p:cNvSpPr/>
            <p:nvPr/>
          </p:nvSpPr>
          <p:spPr>
            <a:xfrm>
              <a:off x="9012" y="6822"/>
              <a:ext cx="944" cy="189"/>
            </a:xfrm>
            <a:custGeom>
              <a:avLst/>
              <a:gdLst>
                <a:gd name="connsiteX0" fmla="*/ 599256 w 599350"/>
                <a:gd name="connsiteY0" fmla="*/ 119946 h 119945"/>
                <a:gd name="connsiteX1" fmla="*/ 0 w 599350"/>
                <a:gd name="connsiteY1" fmla="*/ 119946 h 119945"/>
                <a:gd name="connsiteX2" fmla="*/ 0 w 599350"/>
                <a:gd name="connsiteY2" fmla="*/ 60020 h 119945"/>
                <a:gd name="connsiteX3" fmla="*/ 119851 w 599350"/>
                <a:gd name="connsiteY3" fmla="*/ 0 h 119945"/>
                <a:gd name="connsiteX4" fmla="*/ 479500 w 599350"/>
                <a:gd name="connsiteY4" fmla="*/ 0 h 119945"/>
                <a:gd name="connsiteX5" fmla="*/ 599351 w 599350"/>
                <a:gd name="connsiteY5" fmla="*/ 60020 h 119945"/>
                <a:gd name="connsiteX6" fmla="*/ 599351 w 599350"/>
                <a:gd name="connsiteY6" fmla="*/ 119946 h 119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350" h="119945">
                  <a:moveTo>
                    <a:pt x="599256" y="119946"/>
                  </a:moveTo>
                  <a:lnTo>
                    <a:pt x="0" y="119946"/>
                  </a:lnTo>
                  <a:lnTo>
                    <a:pt x="0" y="60020"/>
                  </a:lnTo>
                  <a:lnTo>
                    <a:pt x="119851" y="0"/>
                  </a:lnTo>
                  <a:lnTo>
                    <a:pt x="479500" y="0"/>
                  </a:lnTo>
                  <a:lnTo>
                    <a:pt x="599351" y="60020"/>
                  </a:lnTo>
                  <a:lnTo>
                    <a:pt x="599351" y="119946"/>
                  </a:lnTo>
                  <a:close/>
                </a:path>
              </a:pathLst>
            </a:custGeom>
            <a:solidFill>
              <a:srgbClr val="1F00FF"/>
            </a:solidFill>
            <a:ln w="9459" cap="flat">
              <a:noFill/>
              <a:prstDash val="solid"/>
              <a:miter/>
            </a:ln>
          </p:spPr>
          <p:txBody>
            <a:bodyPr rtlCol="0" anchor="ctr"/>
            <a:lstStyle/>
            <a:p>
              <a:endParaRPr lang="zh-CN" altLang="en-US"/>
            </a:p>
          </p:txBody>
        </p:sp>
        <p:sp>
          <p:nvSpPr>
            <p:cNvPr id="15" name="文本框 14"/>
            <p:cNvSpPr txBox="1"/>
            <p:nvPr/>
          </p:nvSpPr>
          <p:spPr>
            <a:xfrm>
              <a:off x="6305" y="4508"/>
              <a:ext cx="6590" cy="1490"/>
            </a:xfrm>
            <a:prstGeom prst="rect">
              <a:avLst/>
            </a:prstGeom>
            <a:noFill/>
          </p:spPr>
          <p:txBody>
            <a:bodyPr wrap="square" rtlCol="0" anchor="ctr">
              <a:spAutoFit/>
            </a:bodyPr>
            <a:p>
              <a:pPr>
                <a:lnSpc>
                  <a:spcPct val="120000"/>
                </a:lnSpc>
              </a:pPr>
              <a:r>
                <a:rPr lang="zh-CN" altLang="en-US" sz="3000" b="1" spc="300">
                  <a:solidFill>
                    <a:schemeClr val="accent3"/>
                  </a:solidFill>
                  <a:uFillTx/>
                  <a:latin typeface="Arial" panose="020B0604020202020204" pitchFamily="34" charset="0"/>
                  <a:ea typeface="微软雅黑" panose="020B0503020204020204" charset="-122"/>
                  <a:cs typeface="+mj-cs"/>
                  <a:sym typeface="汉仪铸字招牌黑W" panose="00020600040101010101" charset="-122"/>
                </a:rPr>
                <a:t>第五部分 </a:t>
              </a:r>
              <a:r>
                <a:rPr lang="en-US" altLang="zh-CN" sz="3600" spc="200">
                  <a:solidFill>
                    <a:srgbClr val="1F00FF"/>
                  </a:solidFill>
                  <a:uFillTx/>
                  <a:latin typeface="汉仪铸字招牌黑W" panose="00020600040101010101" charset="-122"/>
                  <a:ea typeface="汉仪铸字招牌黑W" panose="00020600040101010101" charset="-122"/>
                  <a:cs typeface="汉仪铸字招牌黑W" panose="00020600040101010101" charset="-122"/>
                  <a:sym typeface="汉仪铸字招牌黑W" panose="00020600040101010101" charset="-122"/>
                </a:rPr>
                <a:t>  </a:t>
              </a:r>
              <a:r>
                <a:rPr lang="zh-CN" altLang="en-US" sz="3000" b="1" spc="300">
                  <a:solidFill>
                    <a:schemeClr val="accent3"/>
                  </a:solidFill>
                  <a:uFillTx/>
                  <a:latin typeface="Arial" panose="020B0604020202020204" pitchFamily="34" charset="0"/>
                  <a:ea typeface="微软雅黑" panose="020B0503020204020204" charset="-122"/>
                  <a:cs typeface="+mj-cs"/>
                  <a:sym typeface="+mn-ea"/>
                </a:rPr>
                <a:t>项目问题及建议</a:t>
              </a:r>
              <a:endParaRPr lang="zh-CN" altLang="en-US" sz="2800" spc="200">
                <a:ln w="15875"/>
                <a:gradFill>
                  <a:gsLst>
                    <a:gs pos="0">
                      <a:schemeClr val="accent1"/>
                    </a:gs>
                    <a:gs pos="100000">
                      <a:schemeClr val="accent6"/>
                    </a:gs>
                  </a:gsLst>
                  <a:lin ang="2700000" scaled="0"/>
                </a:gradFill>
                <a:effectLst/>
                <a:uFillTx/>
                <a:latin typeface="微软雅黑" panose="020B0503020204020204" charset="-122"/>
                <a:ea typeface="微软雅黑" panose="020B0503020204020204" charset="-122"/>
                <a:cs typeface="微软雅黑" panose="020B0503020204020204" charset="-122"/>
                <a:sym typeface="+mn-ea"/>
              </a:endParaRPr>
            </a:p>
          </p:txBody>
        </p:sp>
      </p:grpSp>
      <p:grpSp>
        <p:nvGrpSpPr>
          <p:cNvPr id="37" name="组合 36" descr="7b0a202020202274657874626f78223a2022220a7d0a"/>
          <p:cNvGrpSpPr/>
          <p:nvPr/>
        </p:nvGrpSpPr>
        <p:grpSpPr>
          <a:xfrm>
            <a:off x="2320290" y="3430270"/>
            <a:ext cx="7580630" cy="2338705"/>
            <a:chOff x="5167" y="3284"/>
            <a:chExt cx="8868" cy="4118"/>
          </a:xfrm>
        </p:grpSpPr>
        <p:sp>
          <p:nvSpPr>
            <p:cNvPr id="76" name="文本框 75"/>
            <p:cNvSpPr txBox="1"/>
            <p:nvPr/>
          </p:nvSpPr>
          <p:spPr>
            <a:xfrm>
              <a:off x="5523" y="4678"/>
              <a:ext cx="7671" cy="1743"/>
            </a:xfrm>
            <a:prstGeom prst="rect">
              <a:avLst/>
            </a:prstGeom>
            <a:noFill/>
          </p:spPr>
          <p:txBody>
            <a:bodyPr wrap="square" rtlCol="0" anchor="ctr" anchorCtr="0">
              <a:noAutofit/>
            </a:bodyPr>
            <a:p>
              <a:pPr indent="0" algn="l" fontAlgn="auto">
                <a:lnSpc>
                  <a:spcPct val="150000"/>
                </a:lnSpc>
                <a:spcAft>
                  <a:spcPts val="1000"/>
                </a:spcAft>
              </a:pPr>
              <a:r>
                <a:rPr lang="en-US" altLang="zh-CN" sz="2400" spc="200">
                  <a:solidFill>
                    <a:srgbClr val="0B3346"/>
                  </a:solidFill>
                  <a:uFillTx/>
                  <a:latin typeface="汉仪铸字招牌黑简" panose="00020600040101010101" charset="-122"/>
                  <a:ea typeface="汉仪铸字招牌黑简" panose="00020600040101010101" charset="-122"/>
                </a:rPr>
                <a:t> </a:t>
              </a:r>
              <a:r>
                <a:rPr lang="zh-CN" altLang="en-US" sz="2400" spc="200">
                  <a:solidFill>
                    <a:srgbClr val="0B3346"/>
                  </a:solidFill>
                  <a:uFillTx/>
                  <a:latin typeface="汉仪铸字招牌黑简" panose="00020600040101010101" charset="-122"/>
                  <a:ea typeface="汉仪铸字招牌黑简" panose="00020600040101010101" charset="-122"/>
                </a:rPr>
                <a:t>一、存在问题</a:t>
              </a:r>
              <a:endParaRPr lang="zh-CN" altLang="en-US" sz="2400" spc="200">
                <a:solidFill>
                  <a:srgbClr val="0B3346"/>
                </a:solidFill>
                <a:uFillTx/>
                <a:latin typeface="汉仪铸字招牌黑简" panose="00020600040101010101" charset="-122"/>
                <a:ea typeface="汉仪铸字招牌黑简" panose="00020600040101010101" charset="-122"/>
              </a:endParaRPr>
            </a:p>
            <a:p>
              <a:pPr algn="l">
                <a:lnSpc>
                  <a:spcPct val="150000"/>
                </a:lnSpc>
              </a:pPr>
              <a:r>
                <a:rPr lang="zh-CN" altLang="en-US" sz="2400" spc="200">
                  <a:solidFill>
                    <a:srgbClr val="0B3346"/>
                  </a:solidFill>
                  <a:uFillTx/>
                  <a:latin typeface="汉仪铸字招牌黑简" panose="00020600040101010101" charset="-122"/>
                  <a:ea typeface="汉仪铸字招牌黑简" panose="00020600040101010101" charset="-122"/>
                </a:rPr>
                <a:t> </a:t>
              </a:r>
              <a:r>
                <a:rPr lang="zh-CN" altLang="en-US" sz="2400" spc="200">
                  <a:solidFill>
                    <a:srgbClr val="0B3346"/>
                  </a:solidFill>
                  <a:uFillTx/>
                  <a:latin typeface="汉仪铸字招牌黑简" panose="00020600040101010101" charset="-122"/>
                  <a:ea typeface="汉仪铸字招牌黑简" panose="00020600040101010101" charset="-122"/>
                  <a:sym typeface="+mn-ea"/>
                </a:rPr>
                <a:t>二、相关建议</a:t>
              </a:r>
              <a:endParaRPr lang="zh-CN" altLang="en-US" sz="2400" spc="200">
                <a:solidFill>
                  <a:srgbClr val="0B3346"/>
                </a:solidFill>
                <a:uFillTx/>
                <a:latin typeface="汉仪铸字招牌黑简" panose="00020600040101010101" charset="-122"/>
                <a:ea typeface="汉仪铸字招牌黑简" panose="00020600040101010101" charset="-122"/>
              </a:endParaRPr>
            </a:p>
            <a:p>
              <a:pPr algn="l">
                <a:lnSpc>
                  <a:spcPct val="150000"/>
                </a:lnSpc>
              </a:pPr>
              <a:r>
                <a:rPr lang="en-US" altLang="zh-CN" sz="2400" spc="200">
                  <a:solidFill>
                    <a:srgbClr val="0B3346"/>
                  </a:solidFill>
                  <a:uFillTx/>
                  <a:latin typeface="汉仪铸字招牌黑简" panose="00020600040101010101" charset="-122"/>
                  <a:ea typeface="汉仪铸字招牌黑简" panose="00020600040101010101" charset="-122"/>
                </a:rPr>
                <a:t> </a:t>
              </a:r>
              <a:endParaRPr lang="zh-CN" altLang="en-US" sz="2400" spc="200">
                <a:solidFill>
                  <a:srgbClr val="0B3346"/>
                </a:solidFill>
                <a:uFillTx/>
                <a:latin typeface="汉仪铸字招牌黑简" panose="00020600040101010101" charset="-122"/>
                <a:ea typeface="汉仪铸字招牌黑简" panose="00020600040101010101" charset="-122"/>
              </a:endParaRPr>
            </a:p>
          </p:txBody>
        </p:sp>
        <p:grpSp>
          <p:nvGrpSpPr>
            <p:cNvPr id="36" name="组合 35"/>
            <p:cNvGrpSpPr/>
            <p:nvPr/>
          </p:nvGrpSpPr>
          <p:grpSpPr>
            <a:xfrm>
              <a:off x="5167" y="3284"/>
              <a:ext cx="8868" cy="4118"/>
              <a:chOff x="5167" y="3284"/>
              <a:chExt cx="8868" cy="4118"/>
            </a:xfrm>
          </p:grpSpPr>
          <p:sp>
            <p:nvSpPr>
              <p:cNvPr id="16" name="矩形 15"/>
              <p:cNvSpPr/>
              <p:nvPr/>
            </p:nvSpPr>
            <p:spPr>
              <a:xfrm>
                <a:off x="5167" y="3284"/>
                <a:ext cx="8578" cy="4118"/>
              </a:xfrm>
              <a:prstGeom prst="rect">
                <a:avLst/>
              </a:prstGeom>
              <a:noFill/>
              <a:ln w="57150">
                <a:solidFill>
                  <a:srgbClr val="34A3DC"/>
                </a:solidFill>
              </a:ln>
              <a:extLst>
                <a:ext uri="{909E8E84-426E-40DD-AFC4-6F175D3DCCD1}">
                  <a14:hiddenFill xmlns:a14="http://schemas.microsoft.com/office/drawing/2010/main">
                    <a:solidFill>
                      <a:srgbClr val="C0E1F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矩形 48"/>
              <p:cNvSpPr/>
              <p:nvPr/>
            </p:nvSpPr>
            <p:spPr>
              <a:xfrm>
                <a:off x="5353" y="3487"/>
                <a:ext cx="8207" cy="3713"/>
              </a:xfrm>
              <a:prstGeom prst="rect">
                <a:avLst/>
              </a:prstGeom>
              <a:noFill/>
              <a:ln>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7" name="组合 16"/>
              <p:cNvGrpSpPr/>
              <p:nvPr/>
            </p:nvGrpSpPr>
            <p:grpSpPr>
              <a:xfrm rot="0">
                <a:off x="5208" y="7200"/>
                <a:ext cx="749" cy="202"/>
                <a:chOff x="5153" y="6756"/>
                <a:chExt cx="2884" cy="709"/>
              </a:xfrm>
            </p:grpSpPr>
            <p:sp>
              <p:nvSpPr>
                <p:cNvPr id="19" name="任意多边形 18"/>
                <p:cNvSpPr/>
                <p:nvPr/>
              </p:nvSpPr>
              <p:spPr>
                <a:xfrm>
                  <a:off x="5153" y="6841"/>
                  <a:ext cx="1561" cy="6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0" name="任意多边形 19"/>
                <p:cNvSpPr/>
                <p:nvPr/>
              </p:nvSpPr>
              <p:spPr>
                <a:xfrm>
                  <a:off x="6366" y="6756"/>
                  <a:ext cx="1561" cy="6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1" name="任意多边形 20"/>
                <p:cNvSpPr/>
                <p:nvPr/>
              </p:nvSpPr>
              <p:spPr>
                <a:xfrm>
                  <a:off x="5153" y="7077"/>
                  <a:ext cx="974" cy="38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2" name="任意多边形 21"/>
                <p:cNvSpPr/>
                <p:nvPr/>
              </p:nvSpPr>
              <p:spPr>
                <a:xfrm>
                  <a:off x="6103" y="7077"/>
                  <a:ext cx="974" cy="38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3" name="任意多边形 22"/>
                <p:cNvSpPr/>
                <p:nvPr/>
              </p:nvSpPr>
              <p:spPr>
                <a:xfrm>
                  <a:off x="7063" y="7077"/>
                  <a:ext cx="974" cy="38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grpSp>
            <p:nvGrpSpPr>
              <p:cNvPr id="24" name="组合 23"/>
              <p:cNvGrpSpPr/>
              <p:nvPr/>
            </p:nvGrpSpPr>
            <p:grpSpPr>
              <a:xfrm rot="0">
                <a:off x="13193" y="3936"/>
                <a:ext cx="842" cy="323"/>
                <a:chOff x="8286" y="3579"/>
                <a:chExt cx="2097" cy="804"/>
              </a:xfrm>
            </p:grpSpPr>
            <p:sp>
              <p:nvSpPr>
                <p:cNvPr id="25" name="任意多边形 24"/>
                <p:cNvSpPr/>
                <p:nvPr/>
              </p:nvSpPr>
              <p:spPr>
                <a:xfrm>
                  <a:off x="8286" y="3579"/>
                  <a:ext cx="1472" cy="402"/>
                </a:xfrm>
                <a:custGeom>
                  <a:avLst/>
                  <a:gdLst>
                    <a:gd name="connsiteX0" fmla="*/ 796 w 1472"/>
                    <a:gd name="connsiteY0" fmla="*/ 401 h 402"/>
                    <a:gd name="connsiteX1" fmla="*/ 201 w 1472"/>
                    <a:gd name="connsiteY1" fmla="*/ 402 h 402"/>
                    <a:gd name="connsiteX2" fmla="*/ 0 w 1472"/>
                    <a:gd name="connsiteY2" fmla="*/ 201 h 402"/>
                    <a:gd name="connsiteX3" fmla="*/ 201 w 1472"/>
                    <a:gd name="connsiteY3" fmla="*/ 0 h 402"/>
                    <a:gd name="connsiteX4" fmla="*/ 1472 w 1472"/>
                    <a:gd name="connsiteY4" fmla="*/ 0 h 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 h="402">
                      <a:moveTo>
                        <a:pt x="796" y="401"/>
                      </a:moveTo>
                      <a:lnTo>
                        <a:pt x="201" y="402"/>
                      </a:lnTo>
                      <a:cubicBezTo>
                        <a:pt x="90" y="402"/>
                        <a:pt x="0" y="312"/>
                        <a:pt x="0" y="201"/>
                      </a:cubicBezTo>
                      <a:cubicBezTo>
                        <a:pt x="0" y="90"/>
                        <a:pt x="90" y="0"/>
                        <a:pt x="201" y="0"/>
                      </a:cubicBezTo>
                      <a:lnTo>
                        <a:pt x="1472" y="0"/>
                      </a:lnTo>
                    </a:path>
                  </a:pathLst>
                </a:custGeom>
                <a:noFill/>
                <a:ln w="15875">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任意多边形 25"/>
                <p:cNvSpPr/>
                <p:nvPr/>
              </p:nvSpPr>
              <p:spPr>
                <a:xfrm flipH="1">
                  <a:off x="8911" y="3981"/>
                  <a:ext cx="1472" cy="402"/>
                </a:xfrm>
                <a:custGeom>
                  <a:avLst/>
                  <a:gdLst>
                    <a:gd name="connsiteX0" fmla="*/ 796 w 1472"/>
                    <a:gd name="connsiteY0" fmla="*/ 401 h 402"/>
                    <a:gd name="connsiteX1" fmla="*/ 201 w 1472"/>
                    <a:gd name="connsiteY1" fmla="*/ 402 h 402"/>
                    <a:gd name="connsiteX2" fmla="*/ 0 w 1472"/>
                    <a:gd name="connsiteY2" fmla="*/ 201 h 402"/>
                    <a:gd name="connsiteX3" fmla="*/ 201 w 1472"/>
                    <a:gd name="connsiteY3" fmla="*/ 0 h 402"/>
                    <a:gd name="connsiteX4" fmla="*/ 1472 w 1472"/>
                    <a:gd name="connsiteY4" fmla="*/ 0 h 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 h="402">
                      <a:moveTo>
                        <a:pt x="796" y="401"/>
                      </a:moveTo>
                      <a:lnTo>
                        <a:pt x="201" y="402"/>
                      </a:lnTo>
                      <a:cubicBezTo>
                        <a:pt x="90" y="402"/>
                        <a:pt x="0" y="312"/>
                        <a:pt x="0" y="201"/>
                      </a:cubicBezTo>
                      <a:cubicBezTo>
                        <a:pt x="0" y="90"/>
                        <a:pt x="90" y="0"/>
                        <a:pt x="201" y="0"/>
                      </a:cubicBezTo>
                      <a:lnTo>
                        <a:pt x="1472" y="0"/>
                      </a:lnTo>
                    </a:path>
                  </a:pathLst>
                </a:custGeom>
                <a:noFill/>
                <a:ln w="15875">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rot="0">
                <a:off x="5486" y="6645"/>
                <a:ext cx="858" cy="453"/>
                <a:chOff x="5490" y="6568"/>
                <a:chExt cx="1175" cy="620"/>
              </a:xfrm>
            </p:grpSpPr>
            <p:sp>
              <p:nvSpPr>
                <p:cNvPr id="28" name="任意多边形 27"/>
                <p:cNvSpPr/>
                <p:nvPr/>
              </p:nvSpPr>
              <p:spPr>
                <a:xfrm>
                  <a:off x="5535" y="6568"/>
                  <a:ext cx="1130" cy="581"/>
                </a:xfrm>
                <a:custGeom>
                  <a:avLst/>
                  <a:gdLst>
                    <a:gd name="connsiteX0" fmla="*/ 511 w 4847"/>
                    <a:gd name="connsiteY0" fmla="*/ 1307 h 2492"/>
                    <a:gd name="connsiteX1" fmla="*/ 204 w 4847"/>
                    <a:gd name="connsiteY1" fmla="*/ 1352 h 2492"/>
                    <a:gd name="connsiteX2" fmla="*/ 149 w 4847"/>
                    <a:gd name="connsiteY2" fmla="*/ 1293 h 2492"/>
                    <a:gd name="connsiteX3" fmla="*/ 229 w 4847"/>
                    <a:gd name="connsiteY3" fmla="*/ 1169 h 2492"/>
                    <a:gd name="connsiteX4" fmla="*/ 482 w 4847"/>
                    <a:gd name="connsiteY4" fmla="*/ 1065 h 2492"/>
                    <a:gd name="connsiteX5" fmla="*/ 566 w 4847"/>
                    <a:gd name="connsiteY5" fmla="*/ 945 h 2492"/>
                    <a:gd name="connsiteX6" fmla="*/ 511 w 4847"/>
                    <a:gd name="connsiteY6" fmla="*/ 970 h 2492"/>
                    <a:gd name="connsiteX7" fmla="*/ 357 w 4847"/>
                    <a:gd name="connsiteY7" fmla="*/ 929 h 2492"/>
                    <a:gd name="connsiteX8" fmla="*/ 244 w 4847"/>
                    <a:gd name="connsiteY8" fmla="*/ 899 h 2492"/>
                    <a:gd name="connsiteX9" fmla="*/ 129 w 4847"/>
                    <a:gd name="connsiteY9" fmla="*/ 920 h 2492"/>
                    <a:gd name="connsiteX10" fmla="*/ 11 w 4847"/>
                    <a:gd name="connsiteY10" fmla="*/ 865 h 2492"/>
                    <a:gd name="connsiteX11" fmla="*/ 29 w 4847"/>
                    <a:gd name="connsiteY11" fmla="*/ 691 h 2492"/>
                    <a:gd name="connsiteX12" fmla="*/ 165 w 4847"/>
                    <a:gd name="connsiteY12" fmla="*/ 637 h 2492"/>
                    <a:gd name="connsiteX13" fmla="*/ 303 w 4847"/>
                    <a:gd name="connsiteY13" fmla="*/ 666 h 2492"/>
                    <a:gd name="connsiteX14" fmla="*/ 432 w 4847"/>
                    <a:gd name="connsiteY14" fmla="*/ 725 h 2492"/>
                    <a:gd name="connsiteX15" fmla="*/ 597 w 4847"/>
                    <a:gd name="connsiteY15" fmla="*/ 641 h 2492"/>
                    <a:gd name="connsiteX16" fmla="*/ 652 w 4847"/>
                    <a:gd name="connsiteY16" fmla="*/ 512 h 2492"/>
                    <a:gd name="connsiteX17" fmla="*/ 864 w 4847"/>
                    <a:gd name="connsiteY17" fmla="*/ 438 h 2492"/>
                    <a:gd name="connsiteX18" fmla="*/ 973 w 4847"/>
                    <a:gd name="connsiteY18" fmla="*/ 288 h 2492"/>
                    <a:gd name="connsiteX19" fmla="*/ 1129 w 4847"/>
                    <a:gd name="connsiteY19" fmla="*/ 51 h 2492"/>
                    <a:gd name="connsiteX20" fmla="*/ 1283 w 4847"/>
                    <a:gd name="connsiteY20" fmla="*/ 10 h 2492"/>
                    <a:gd name="connsiteX21" fmla="*/ 1276 w 4847"/>
                    <a:gd name="connsiteY21" fmla="*/ 139 h 2492"/>
                    <a:gd name="connsiteX22" fmla="*/ 1163 w 4847"/>
                    <a:gd name="connsiteY22" fmla="*/ 279 h 2492"/>
                    <a:gd name="connsiteX23" fmla="*/ 1067 w 4847"/>
                    <a:gd name="connsiteY23" fmla="*/ 404 h 2492"/>
                    <a:gd name="connsiteX24" fmla="*/ 1234 w 4847"/>
                    <a:gd name="connsiteY24" fmla="*/ 427 h 2492"/>
                    <a:gd name="connsiteX25" fmla="*/ 1400 w 4847"/>
                    <a:gd name="connsiteY25" fmla="*/ 264 h 2492"/>
                    <a:gd name="connsiteX26" fmla="*/ 1504 w 4847"/>
                    <a:gd name="connsiteY26" fmla="*/ 130 h 2492"/>
                    <a:gd name="connsiteX27" fmla="*/ 1579 w 4847"/>
                    <a:gd name="connsiteY27" fmla="*/ 175 h 2492"/>
                    <a:gd name="connsiteX28" fmla="*/ 1550 w 4847"/>
                    <a:gd name="connsiteY28" fmla="*/ 334 h 2492"/>
                    <a:gd name="connsiteX29" fmla="*/ 1391 w 4847"/>
                    <a:gd name="connsiteY29" fmla="*/ 467 h 2492"/>
                    <a:gd name="connsiteX30" fmla="*/ 1276 w 4847"/>
                    <a:gd name="connsiteY30" fmla="*/ 537 h 2492"/>
                    <a:gd name="connsiteX31" fmla="*/ 1502 w 4847"/>
                    <a:gd name="connsiteY31" fmla="*/ 446 h 2492"/>
                    <a:gd name="connsiteX32" fmla="*/ 1397 w 4847"/>
                    <a:gd name="connsiteY32" fmla="*/ 524 h 2492"/>
                    <a:gd name="connsiteX33" fmla="*/ 1460 w 4847"/>
                    <a:gd name="connsiteY33" fmla="*/ 517 h 2492"/>
                    <a:gd name="connsiteX34" fmla="*/ 1590 w 4847"/>
                    <a:gd name="connsiteY34" fmla="*/ 454 h 2492"/>
                    <a:gd name="connsiteX35" fmla="*/ 1504 w 4847"/>
                    <a:gd name="connsiteY35" fmla="*/ 553 h 2492"/>
                    <a:gd name="connsiteX36" fmla="*/ 1400 w 4847"/>
                    <a:gd name="connsiteY36" fmla="*/ 632 h 2492"/>
                    <a:gd name="connsiteX37" fmla="*/ 1343 w 4847"/>
                    <a:gd name="connsiteY37" fmla="*/ 659 h 2492"/>
                    <a:gd name="connsiteX38" fmla="*/ 1456 w 4847"/>
                    <a:gd name="connsiteY38" fmla="*/ 656 h 2492"/>
                    <a:gd name="connsiteX39" fmla="*/ 1658 w 4847"/>
                    <a:gd name="connsiteY39" fmla="*/ 532 h 2492"/>
                    <a:gd name="connsiteX40" fmla="*/ 1561 w 4847"/>
                    <a:gd name="connsiteY40" fmla="*/ 662 h 2492"/>
                    <a:gd name="connsiteX41" fmla="*/ 1436 w 4847"/>
                    <a:gd name="connsiteY41" fmla="*/ 761 h 2492"/>
                    <a:gd name="connsiteX42" fmla="*/ 1511 w 4847"/>
                    <a:gd name="connsiteY42" fmla="*/ 749 h 2492"/>
                    <a:gd name="connsiteX43" fmla="*/ 1721 w 4847"/>
                    <a:gd name="connsiteY43" fmla="*/ 637 h 2492"/>
                    <a:gd name="connsiteX44" fmla="*/ 1629 w 4847"/>
                    <a:gd name="connsiteY44" fmla="*/ 761 h 2492"/>
                    <a:gd name="connsiteX45" fmla="*/ 1495 w 4847"/>
                    <a:gd name="connsiteY45" fmla="*/ 841 h 2492"/>
                    <a:gd name="connsiteX46" fmla="*/ 1408 w 4847"/>
                    <a:gd name="connsiteY46" fmla="*/ 870 h 2492"/>
                    <a:gd name="connsiteX47" fmla="*/ 1532 w 4847"/>
                    <a:gd name="connsiteY47" fmla="*/ 870 h 2492"/>
                    <a:gd name="connsiteX48" fmla="*/ 1723 w 4847"/>
                    <a:gd name="connsiteY48" fmla="*/ 803 h 2492"/>
                    <a:gd name="connsiteX49" fmla="*/ 1520 w 4847"/>
                    <a:gd name="connsiteY49" fmla="*/ 961 h 2492"/>
                    <a:gd name="connsiteX50" fmla="*/ 1362 w 4847"/>
                    <a:gd name="connsiteY50" fmla="*/ 1017 h 2492"/>
                    <a:gd name="connsiteX51" fmla="*/ 1589 w 4847"/>
                    <a:gd name="connsiteY51" fmla="*/ 1005 h 2492"/>
                    <a:gd name="connsiteX52" fmla="*/ 1357 w 4847"/>
                    <a:gd name="connsiteY52" fmla="*/ 1108 h 2492"/>
                    <a:gd name="connsiteX53" fmla="*/ 1396 w 4847"/>
                    <a:gd name="connsiteY53" fmla="*/ 1327 h 2492"/>
                    <a:gd name="connsiteX54" fmla="*/ 1658 w 4847"/>
                    <a:gd name="connsiteY54" fmla="*/ 1934 h 2492"/>
                    <a:gd name="connsiteX55" fmla="*/ 2102 w 4847"/>
                    <a:gd name="connsiteY55" fmla="*/ 1988 h 2492"/>
                    <a:gd name="connsiteX56" fmla="*/ 3418 w 4847"/>
                    <a:gd name="connsiteY56" fmla="*/ 1929 h 2492"/>
                    <a:gd name="connsiteX57" fmla="*/ 4079 w 4847"/>
                    <a:gd name="connsiteY57" fmla="*/ 1257 h 2492"/>
                    <a:gd name="connsiteX58" fmla="*/ 4283 w 4847"/>
                    <a:gd name="connsiteY58" fmla="*/ 949 h 2492"/>
                    <a:gd name="connsiteX59" fmla="*/ 4466 w 4847"/>
                    <a:gd name="connsiteY59" fmla="*/ 832 h 2492"/>
                    <a:gd name="connsiteX60" fmla="*/ 4640 w 4847"/>
                    <a:gd name="connsiteY60" fmla="*/ 816 h 2492"/>
                    <a:gd name="connsiteX61" fmla="*/ 4808 w 4847"/>
                    <a:gd name="connsiteY61" fmla="*/ 850 h 2492"/>
                    <a:gd name="connsiteX62" fmla="*/ 4848 w 4847"/>
                    <a:gd name="connsiteY62" fmla="*/ 854 h 2492"/>
                    <a:gd name="connsiteX63" fmla="*/ 4803 w 4847"/>
                    <a:gd name="connsiteY63" fmla="*/ 890 h 2492"/>
                    <a:gd name="connsiteX64" fmla="*/ 4599 w 4847"/>
                    <a:gd name="connsiteY64" fmla="*/ 1144 h 2492"/>
                    <a:gd name="connsiteX65" fmla="*/ 4400 w 4847"/>
                    <a:gd name="connsiteY65" fmla="*/ 1232 h 2492"/>
                    <a:gd name="connsiteX66" fmla="*/ 4262 w 4847"/>
                    <a:gd name="connsiteY66" fmla="*/ 1237 h 2492"/>
                    <a:gd name="connsiteX67" fmla="*/ 4247 w 4847"/>
                    <a:gd name="connsiteY67" fmla="*/ 1282 h 2492"/>
                    <a:gd name="connsiteX68" fmla="*/ 4226 w 4847"/>
                    <a:gd name="connsiteY68" fmla="*/ 1547 h 2492"/>
                    <a:gd name="connsiteX69" fmla="*/ 3930 w 4847"/>
                    <a:gd name="connsiteY69" fmla="*/ 2321 h 2492"/>
                    <a:gd name="connsiteX70" fmla="*/ 3190 w 4847"/>
                    <a:gd name="connsiteY70" fmla="*/ 2465 h 2492"/>
                    <a:gd name="connsiteX71" fmla="*/ 2131 w 4847"/>
                    <a:gd name="connsiteY71" fmla="*/ 2490 h 2492"/>
                    <a:gd name="connsiteX72" fmla="*/ 1416 w 4847"/>
                    <a:gd name="connsiteY72" fmla="*/ 2441 h 2492"/>
                    <a:gd name="connsiteX73" fmla="*/ 1104 w 4847"/>
                    <a:gd name="connsiteY73" fmla="*/ 2262 h 2492"/>
                    <a:gd name="connsiteX74" fmla="*/ 959 w 4847"/>
                    <a:gd name="connsiteY74" fmla="*/ 1968 h 2492"/>
                    <a:gd name="connsiteX75" fmla="*/ 835 w 4847"/>
                    <a:gd name="connsiteY75" fmla="*/ 1497 h 2492"/>
                    <a:gd name="connsiteX76" fmla="*/ 747 w 4847"/>
                    <a:gd name="connsiteY76" fmla="*/ 1273 h 2492"/>
                    <a:gd name="connsiteX77" fmla="*/ 672 w 4847"/>
                    <a:gd name="connsiteY77" fmla="*/ 1223 h 2492"/>
                    <a:gd name="connsiteX78" fmla="*/ 511 w 4847"/>
                    <a:gd name="connsiteY78" fmla="*/ 1307 h 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4848" h="2493">
                      <a:moveTo>
                        <a:pt x="511" y="1307"/>
                      </a:moveTo>
                      <a:cubicBezTo>
                        <a:pt x="414" y="1329"/>
                        <a:pt x="276" y="1354"/>
                        <a:pt x="204" y="1352"/>
                      </a:cubicBezTo>
                      <a:cubicBezTo>
                        <a:pt x="131" y="1350"/>
                        <a:pt x="145" y="1329"/>
                        <a:pt x="149" y="1293"/>
                      </a:cubicBezTo>
                      <a:cubicBezTo>
                        <a:pt x="154" y="1255"/>
                        <a:pt x="163" y="1214"/>
                        <a:pt x="229" y="1169"/>
                      </a:cubicBezTo>
                      <a:cubicBezTo>
                        <a:pt x="296" y="1123"/>
                        <a:pt x="414" y="1108"/>
                        <a:pt x="482" y="1065"/>
                      </a:cubicBezTo>
                      <a:cubicBezTo>
                        <a:pt x="550" y="1019"/>
                        <a:pt x="561" y="963"/>
                        <a:pt x="566" y="945"/>
                      </a:cubicBezTo>
                      <a:cubicBezTo>
                        <a:pt x="572" y="927"/>
                        <a:pt x="554" y="972"/>
                        <a:pt x="511" y="970"/>
                      </a:cubicBezTo>
                      <a:cubicBezTo>
                        <a:pt x="471" y="967"/>
                        <a:pt x="412" y="945"/>
                        <a:pt x="357" y="929"/>
                      </a:cubicBezTo>
                      <a:cubicBezTo>
                        <a:pt x="305" y="915"/>
                        <a:pt x="290" y="902"/>
                        <a:pt x="244" y="899"/>
                      </a:cubicBezTo>
                      <a:cubicBezTo>
                        <a:pt x="199" y="897"/>
                        <a:pt x="176" y="927"/>
                        <a:pt x="129" y="920"/>
                      </a:cubicBezTo>
                      <a:cubicBezTo>
                        <a:pt x="84" y="913"/>
                        <a:pt x="29" y="911"/>
                        <a:pt x="11" y="865"/>
                      </a:cubicBezTo>
                      <a:cubicBezTo>
                        <a:pt x="-9" y="820"/>
                        <a:pt x="0" y="736"/>
                        <a:pt x="29" y="691"/>
                      </a:cubicBezTo>
                      <a:cubicBezTo>
                        <a:pt x="61" y="646"/>
                        <a:pt x="111" y="641"/>
                        <a:pt x="165" y="637"/>
                      </a:cubicBezTo>
                      <a:cubicBezTo>
                        <a:pt x="219" y="632"/>
                        <a:pt x="249" y="648"/>
                        <a:pt x="303" y="666"/>
                      </a:cubicBezTo>
                      <a:cubicBezTo>
                        <a:pt x="357" y="684"/>
                        <a:pt x="373" y="732"/>
                        <a:pt x="432" y="725"/>
                      </a:cubicBezTo>
                      <a:cubicBezTo>
                        <a:pt x="491" y="721"/>
                        <a:pt x="552" y="684"/>
                        <a:pt x="597" y="641"/>
                      </a:cubicBezTo>
                      <a:cubicBezTo>
                        <a:pt x="640" y="598"/>
                        <a:pt x="597" y="553"/>
                        <a:pt x="652" y="512"/>
                      </a:cubicBezTo>
                      <a:cubicBezTo>
                        <a:pt x="706" y="472"/>
                        <a:pt x="801" y="483"/>
                        <a:pt x="864" y="438"/>
                      </a:cubicBezTo>
                      <a:cubicBezTo>
                        <a:pt x="930" y="393"/>
                        <a:pt x="921" y="368"/>
                        <a:pt x="973" y="288"/>
                      </a:cubicBezTo>
                      <a:cubicBezTo>
                        <a:pt x="1027" y="211"/>
                        <a:pt x="1066" y="107"/>
                        <a:pt x="1129" y="51"/>
                      </a:cubicBezTo>
                      <a:cubicBezTo>
                        <a:pt x="1190" y="-6"/>
                        <a:pt x="1251" y="-8"/>
                        <a:pt x="1283" y="10"/>
                      </a:cubicBezTo>
                      <a:cubicBezTo>
                        <a:pt x="1312" y="28"/>
                        <a:pt x="1301" y="87"/>
                        <a:pt x="1276" y="139"/>
                      </a:cubicBezTo>
                      <a:cubicBezTo>
                        <a:pt x="1253" y="193"/>
                        <a:pt x="1215" y="223"/>
                        <a:pt x="1163" y="279"/>
                      </a:cubicBezTo>
                      <a:cubicBezTo>
                        <a:pt x="1111" y="336"/>
                        <a:pt x="978" y="448"/>
                        <a:pt x="1067" y="404"/>
                      </a:cubicBezTo>
                      <a:cubicBezTo>
                        <a:pt x="1156" y="360"/>
                        <a:pt x="1181" y="474"/>
                        <a:pt x="1234" y="427"/>
                      </a:cubicBezTo>
                      <a:cubicBezTo>
                        <a:pt x="1286" y="379"/>
                        <a:pt x="1348" y="331"/>
                        <a:pt x="1400" y="264"/>
                      </a:cubicBezTo>
                      <a:cubicBezTo>
                        <a:pt x="1455" y="198"/>
                        <a:pt x="1471" y="148"/>
                        <a:pt x="1504" y="130"/>
                      </a:cubicBezTo>
                      <a:cubicBezTo>
                        <a:pt x="1541" y="112"/>
                        <a:pt x="1570" y="135"/>
                        <a:pt x="1579" y="175"/>
                      </a:cubicBezTo>
                      <a:cubicBezTo>
                        <a:pt x="1588" y="216"/>
                        <a:pt x="1588" y="275"/>
                        <a:pt x="1550" y="334"/>
                      </a:cubicBezTo>
                      <a:cubicBezTo>
                        <a:pt x="1511" y="393"/>
                        <a:pt x="1446" y="426"/>
                        <a:pt x="1391" y="467"/>
                      </a:cubicBezTo>
                      <a:cubicBezTo>
                        <a:pt x="1337" y="508"/>
                        <a:pt x="1251" y="542"/>
                        <a:pt x="1276" y="537"/>
                      </a:cubicBezTo>
                      <a:cubicBezTo>
                        <a:pt x="1301" y="533"/>
                        <a:pt x="1475" y="451"/>
                        <a:pt x="1502" y="446"/>
                      </a:cubicBezTo>
                      <a:cubicBezTo>
                        <a:pt x="1527" y="439"/>
                        <a:pt x="1440" y="506"/>
                        <a:pt x="1397" y="524"/>
                      </a:cubicBezTo>
                      <a:cubicBezTo>
                        <a:pt x="1356" y="542"/>
                        <a:pt x="1403" y="535"/>
                        <a:pt x="1460" y="517"/>
                      </a:cubicBezTo>
                      <a:cubicBezTo>
                        <a:pt x="1516" y="499"/>
                        <a:pt x="1581" y="449"/>
                        <a:pt x="1590" y="454"/>
                      </a:cubicBezTo>
                      <a:cubicBezTo>
                        <a:pt x="1600" y="458"/>
                        <a:pt x="1543" y="517"/>
                        <a:pt x="1504" y="553"/>
                      </a:cubicBezTo>
                      <a:cubicBezTo>
                        <a:pt x="1468" y="587"/>
                        <a:pt x="1446" y="610"/>
                        <a:pt x="1400" y="632"/>
                      </a:cubicBezTo>
                      <a:cubicBezTo>
                        <a:pt x="1357" y="653"/>
                        <a:pt x="1329" y="650"/>
                        <a:pt x="1343" y="659"/>
                      </a:cubicBezTo>
                      <a:cubicBezTo>
                        <a:pt x="1354" y="666"/>
                        <a:pt x="1372" y="676"/>
                        <a:pt x="1456" y="656"/>
                      </a:cubicBezTo>
                      <a:cubicBezTo>
                        <a:pt x="1537" y="635"/>
                        <a:pt x="1620" y="551"/>
                        <a:pt x="1658" y="532"/>
                      </a:cubicBezTo>
                      <a:cubicBezTo>
                        <a:pt x="1696" y="513"/>
                        <a:pt x="1622" y="619"/>
                        <a:pt x="1561" y="662"/>
                      </a:cubicBezTo>
                      <a:cubicBezTo>
                        <a:pt x="1498" y="705"/>
                        <a:pt x="1448" y="740"/>
                        <a:pt x="1436" y="761"/>
                      </a:cubicBezTo>
                      <a:cubicBezTo>
                        <a:pt x="1423" y="779"/>
                        <a:pt x="1443" y="772"/>
                        <a:pt x="1511" y="749"/>
                      </a:cubicBezTo>
                      <a:cubicBezTo>
                        <a:pt x="1579" y="724"/>
                        <a:pt x="1671" y="662"/>
                        <a:pt x="1721" y="637"/>
                      </a:cubicBezTo>
                      <a:cubicBezTo>
                        <a:pt x="1771" y="610"/>
                        <a:pt x="1681" y="718"/>
                        <a:pt x="1629" y="761"/>
                      </a:cubicBezTo>
                      <a:cubicBezTo>
                        <a:pt x="1577" y="802"/>
                        <a:pt x="1552" y="809"/>
                        <a:pt x="1495" y="841"/>
                      </a:cubicBezTo>
                      <a:cubicBezTo>
                        <a:pt x="1439" y="870"/>
                        <a:pt x="1399" y="852"/>
                        <a:pt x="1408" y="870"/>
                      </a:cubicBezTo>
                      <a:cubicBezTo>
                        <a:pt x="1419" y="886"/>
                        <a:pt x="1476" y="877"/>
                        <a:pt x="1532" y="870"/>
                      </a:cubicBezTo>
                      <a:cubicBezTo>
                        <a:pt x="1589" y="866"/>
                        <a:pt x="1727" y="796"/>
                        <a:pt x="1723" y="803"/>
                      </a:cubicBezTo>
                      <a:cubicBezTo>
                        <a:pt x="1718" y="810"/>
                        <a:pt x="1618" y="930"/>
                        <a:pt x="1520" y="961"/>
                      </a:cubicBezTo>
                      <a:cubicBezTo>
                        <a:pt x="1422" y="992"/>
                        <a:pt x="1375" y="999"/>
                        <a:pt x="1362" y="1017"/>
                      </a:cubicBezTo>
                      <a:cubicBezTo>
                        <a:pt x="1350" y="1033"/>
                        <a:pt x="1577" y="1005"/>
                        <a:pt x="1589" y="1005"/>
                      </a:cubicBezTo>
                      <a:cubicBezTo>
                        <a:pt x="1601" y="1005"/>
                        <a:pt x="1369" y="1058"/>
                        <a:pt x="1357" y="1108"/>
                      </a:cubicBezTo>
                      <a:cubicBezTo>
                        <a:pt x="1344" y="1160"/>
                        <a:pt x="1378" y="1212"/>
                        <a:pt x="1396" y="1327"/>
                      </a:cubicBezTo>
                      <a:cubicBezTo>
                        <a:pt x="1414" y="1443"/>
                        <a:pt x="1545" y="1870"/>
                        <a:pt x="1658" y="1934"/>
                      </a:cubicBezTo>
                      <a:cubicBezTo>
                        <a:pt x="1774" y="1995"/>
                        <a:pt x="1751" y="1990"/>
                        <a:pt x="2102" y="1988"/>
                      </a:cubicBezTo>
                      <a:cubicBezTo>
                        <a:pt x="2452" y="1988"/>
                        <a:pt x="3059" y="1990"/>
                        <a:pt x="3418" y="1929"/>
                      </a:cubicBezTo>
                      <a:cubicBezTo>
                        <a:pt x="3776" y="1866"/>
                        <a:pt x="3998" y="1384"/>
                        <a:pt x="4079" y="1257"/>
                      </a:cubicBezTo>
                      <a:cubicBezTo>
                        <a:pt x="4161" y="1130"/>
                        <a:pt x="4233" y="994"/>
                        <a:pt x="4283" y="949"/>
                      </a:cubicBezTo>
                      <a:cubicBezTo>
                        <a:pt x="4330" y="904"/>
                        <a:pt x="4394" y="856"/>
                        <a:pt x="4466" y="832"/>
                      </a:cubicBezTo>
                      <a:cubicBezTo>
                        <a:pt x="4536" y="804"/>
                        <a:pt x="4570" y="811"/>
                        <a:pt x="4640" y="816"/>
                      </a:cubicBezTo>
                      <a:cubicBezTo>
                        <a:pt x="4708" y="820"/>
                        <a:pt x="4767" y="843"/>
                        <a:pt x="4808" y="850"/>
                      </a:cubicBezTo>
                      <a:cubicBezTo>
                        <a:pt x="4851" y="859"/>
                        <a:pt x="4848" y="847"/>
                        <a:pt x="4848" y="854"/>
                      </a:cubicBezTo>
                      <a:cubicBezTo>
                        <a:pt x="4846" y="863"/>
                        <a:pt x="4853" y="832"/>
                        <a:pt x="4803" y="890"/>
                      </a:cubicBezTo>
                      <a:cubicBezTo>
                        <a:pt x="4753" y="947"/>
                        <a:pt x="4681" y="1074"/>
                        <a:pt x="4599" y="1144"/>
                      </a:cubicBezTo>
                      <a:cubicBezTo>
                        <a:pt x="4518" y="1212"/>
                        <a:pt x="4468" y="1214"/>
                        <a:pt x="4400" y="1232"/>
                      </a:cubicBezTo>
                      <a:cubicBezTo>
                        <a:pt x="4332" y="1252"/>
                        <a:pt x="4292" y="1228"/>
                        <a:pt x="4262" y="1237"/>
                      </a:cubicBezTo>
                      <a:cubicBezTo>
                        <a:pt x="4231" y="1248"/>
                        <a:pt x="4253" y="1221"/>
                        <a:pt x="4247" y="1282"/>
                      </a:cubicBezTo>
                      <a:cubicBezTo>
                        <a:pt x="4240" y="1343"/>
                        <a:pt x="4240" y="1415"/>
                        <a:pt x="4226" y="1547"/>
                      </a:cubicBezTo>
                      <a:cubicBezTo>
                        <a:pt x="4215" y="1676"/>
                        <a:pt x="4129" y="2214"/>
                        <a:pt x="3930" y="2321"/>
                      </a:cubicBezTo>
                      <a:cubicBezTo>
                        <a:pt x="3728" y="2425"/>
                        <a:pt x="3550" y="2432"/>
                        <a:pt x="3190" y="2465"/>
                      </a:cubicBezTo>
                      <a:cubicBezTo>
                        <a:pt x="2830" y="2497"/>
                        <a:pt x="2486" y="2495"/>
                        <a:pt x="2131" y="2490"/>
                      </a:cubicBezTo>
                      <a:cubicBezTo>
                        <a:pt x="1776" y="2484"/>
                        <a:pt x="1622" y="2486"/>
                        <a:pt x="1416" y="2441"/>
                      </a:cubicBezTo>
                      <a:cubicBezTo>
                        <a:pt x="1210" y="2393"/>
                        <a:pt x="1195" y="2355"/>
                        <a:pt x="1104" y="2262"/>
                      </a:cubicBezTo>
                      <a:cubicBezTo>
                        <a:pt x="1011" y="2167"/>
                        <a:pt x="1014" y="2121"/>
                        <a:pt x="959" y="1968"/>
                      </a:cubicBezTo>
                      <a:cubicBezTo>
                        <a:pt x="905" y="1814"/>
                        <a:pt x="878" y="1635"/>
                        <a:pt x="835" y="1497"/>
                      </a:cubicBezTo>
                      <a:cubicBezTo>
                        <a:pt x="792" y="1357"/>
                        <a:pt x="778" y="1327"/>
                        <a:pt x="747" y="1273"/>
                      </a:cubicBezTo>
                      <a:cubicBezTo>
                        <a:pt x="713" y="1219"/>
                        <a:pt x="681" y="1230"/>
                        <a:pt x="672" y="1223"/>
                      </a:cubicBezTo>
                      <a:cubicBezTo>
                        <a:pt x="661" y="1216"/>
                        <a:pt x="611" y="1284"/>
                        <a:pt x="511" y="1307"/>
                      </a:cubicBezTo>
                      <a:close/>
                    </a:path>
                  </a:pathLst>
                </a:custGeom>
                <a:solidFill>
                  <a:srgbClr val="34A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9" name="直接连接符 28"/>
                <p:cNvCxnSpPr/>
                <p:nvPr/>
              </p:nvCxnSpPr>
              <p:spPr>
                <a:xfrm>
                  <a:off x="5490" y="7132"/>
                  <a:ext cx="270" cy="0"/>
                </a:xfrm>
                <a:prstGeom prst="line">
                  <a:avLst/>
                </a:prstGeom>
                <a:ln w="12700" cap="rnd">
                  <a:solidFill>
                    <a:srgbClr val="34A3DC"/>
                  </a:solidFill>
                  <a:round/>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5875" y="7188"/>
                  <a:ext cx="510" cy="0"/>
                </a:xfrm>
                <a:prstGeom prst="line">
                  <a:avLst/>
                </a:prstGeom>
                <a:ln w="12700" cap="rnd">
                  <a:solidFill>
                    <a:srgbClr val="34A3DC"/>
                  </a:solidFill>
                  <a:round/>
                </a:ln>
              </p:spPr>
              <p:style>
                <a:lnRef idx="1">
                  <a:schemeClr val="accent1"/>
                </a:lnRef>
                <a:fillRef idx="0">
                  <a:schemeClr val="accent1"/>
                </a:fillRef>
                <a:effectRef idx="0">
                  <a:schemeClr val="accent1"/>
                </a:effectRef>
                <a:fontRef idx="minor">
                  <a:schemeClr val="tx1"/>
                </a:fontRef>
              </p:style>
            </p:cxnSp>
          </p:grpSp>
        </p:grpSp>
      </p:gr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23" name="文本框 22"/>
          <p:cNvSpPr txBox="1"/>
          <p:nvPr>
            <p:custDataLst>
              <p:tags r:id="rId7"/>
            </p:custDataLst>
          </p:nvPr>
        </p:nvSpPr>
        <p:spPr>
          <a:xfrm>
            <a:off x="2606040" y="619125"/>
            <a:ext cx="6363970" cy="779780"/>
          </a:xfrm>
          <a:prstGeom prst="rect">
            <a:avLst/>
          </a:prstGeom>
        </p:spPr>
        <p:txBody>
          <a:bodyPr vert="horz" wrap="square" lIns="101600" tIns="38100" rIns="76200" bIns="3810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algn="ctr"/>
            <a:r>
              <a:rPr lang="zh-CN" altLang="en-US" sz="3000">
                <a:solidFill>
                  <a:schemeClr val="accent3"/>
                </a:solidFill>
                <a:latin typeface="Arial" panose="020B0604020202020204" pitchFamily="34" charset="0"/>
              </a:rPr>
              <a:t>一、评价对象名称</a:t>
            </a:r>
            <a:endParaRPr lang="zh-CN" altLang="en-US" sz="3000">
              <a:solidFill>
                <a:schemeClr val="accent3"/>
              </a:solidFill>
              <a:latin typeface="Arial" panose="020B0604020202020204" pitchFamily="34" charset="0"/>
            </a:endParaRPr>
          </a:p>
        </p:txBody>
      </p:sp>
      <p:grpSp>
        <p:nvGrpSpPr>
          <p:cNvPr id="27" name="组合 26"/>
          <p:cNvGrpSpPr/>
          <p:nvPr/>
        </p:nvGrpSpPr>
        <p:grpSpPr>
          <a:xfrm>
            <a:off x="475043" y="401248"/>
            <a:ext cx="565301" cy="565301"/>
            <a:chOff x="6121391" y="1876425"/>
            <a:chExt cx="733425" cy="733425"/>
          </a:xfrm>
          <a:noFill/>
        </p:grpSpPr>
        <p:sp>
          <p:nvSpPr>
            <p:cNvPr id="28" name="椭圆 27"/>
            <p:cNvSpPr/>
            <p:nvPr>
              <p:custDataLst>
                <p:tags r:id="rId8"/>
              </p:custDataLst>
            </p:nvPr>
          </p:nvSpPr>
          <p:spPr>
            <a:xfrm>
              <a:off x="6121391" y="1876425"/>
              <a:ext cx="733425" cy="733425"/>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chemeClr val="dk1">
                    <a:lumMod val="75000"/>
                    <a:lumOff val="25000"/>
                  </a:schemeClr>
                </a:solidFill>
                <a:latin typeface="微软雅黑" panose="020B0503020204020204" charset="-122"/>
                <a:ea typeface="微软雅黑" panose="020B0503020204020204" charset="-122"/>
              </a:endParaRPr>
            </a:p>
          </p:txBody>
        </p:sp>
        <p:sp>
          <p:nvSpPr>
            <p:cNvPr id="29" name="文本框 28"/>
            <p:cNvSpPr txBox="1"/>
            <p:nvPr>
              <p:custDataLst>
                <p:tags r:id="rId9"/>
              </p:custDataLst>
            </p:nvPr>
          </p:nvSpPr>
          <p:spPr>
            <a:xfrm>
              <a:off x="6156317" y="1921379"/>
              <a:ext cx="628650" cy="677207"/>
            </a:xfrm>
            <a:prstGeom prst="rect">
              <a:avLst/>
            </a:prstGeom>
            <a:grpFill/>
          </p:spPr>
          <p:txBody>
            <a:bodyPr wrap="square" rtlCol="0">
              <a:spAutoFit/>
            </a:bodyPr>
            <a:lstStyle/>
            <a:p>
              <a:pPr algn="dist"/>
              <a:endParaRPr lang="zh-CN" altLang="en-US" sz="2800" dirty="0">
                <a:solidFill>
                  <a:schemeClr val="dk1"/>
                </a:solidFill>
                <a:latin typeface="微软雅黑" panose="020B0503020204020204" charset="-122"/>
                <a:ea typeface="微软雅黑" panose="020B0503020204020204" charset="-122"/>
              </a:endParaRPr>
            </a:p>
          </p:txBody>
        </p:sp>
      </p:grpSp>
      <p:sp>
        <p:nvSpPr>
          <p:cNvPr id="30" name="文本框 29"/>
          <p:cNvSpPr txBox="1"/>
          <p:nvPr/>
        </p:nvSpPr>
        <p:spPr>
          <a:xfrm>
            <a:off x="474980" y="1616710"/>
            <a:ext cx="10431145" cy="916305"/>
          </a:xfrm>
          <a:prstGeom prst="rect">
            <a:avLst/>
          </a:prstGeom>
          <a:noFill/>
        </p:spPr>
        <p:txBody>
          <a:bodyPr wrap="square" rtlCol="0">
            <a:noAutofit/>
          </a:bodyPr>
          <a:lstStyle/>
          <a:p>
            <a:pPr marR="0" lvl="0" indent="619760" algn="ctr" defTabSz="914400" rtl="0" fontAlgn="base">
              <a:lnSpc>
                <a:spcPct val="150000"/>
              </a:lnSpc>
              <a:spcBef>
                <a:spcPct val="0"/>
              </a:spcBef>
              <a:spcAft>
                <a:spcPts val="0"/>
              </a:spcAft>
              <a:buClrTx/>
              <a:buSzTx/>
              <a:buFont typeface="Arial" panose="020B0604020202020204" pitchFamily="34" charset="0"/>
              <a:buNone/>
              <a:defRPr/>
              <a:extLst>
                <a:ext uri="{35155182-B16C-46BC-9424-99874614C6A1}">
                  <wpsdc:indentchars xmlns:wpsdc="http://www.wps.cn/officeDocument/2017/drawingmlCustomData" val="200" checksum="1861239026"/>
                </a:ext>
              </a:extLst>
            </a:pPr>
            <a:r>
              <a:rPr sz="2400" b="1" spc="40" dirty="0">
                <a:solidFill>
                  <a:srgbClr val="333333"/>
                </a:solidFill>
                <a:latin typeface="宋体" panose="02010600030101010101" pitchFamily="2" charset="-122"/>
                <a:sym typeface="+mn-ea"/>
              </a:rPr>
              <a:t>天水市全域无垃圾一期特许经营服务费</a:t>
            </a:r>
            <a:endParaRPr sz="2400" b="1" spc="40" dirty="0">
              <a:solidFill>
                <a:srgbClr val="333333"/>
              </a:solidFill>
              <a:latin typeface="宋体" panose="02010600030101010101" pitchFamily="2" charset="-122"/>
              <a:sym typeface="+mn-ea"/>
            </a:endParaRPr>
          </a:p>
        </p:txBody>
      </p:sp>
      <p:pic>
        <p:nvPicPr>
          <p:cNvPr id="2" name="图片 1"/>
          <p:cNvPicPr/>
          <p:nvPr/>
        </p:nvPicPr>
        <p:blipFill>
          <a:blip r:embed="rId10"/>
        </p:blipFill>
        <p:spPr>
          <a:xfrm>
            <a:off x="1298575" y="2418080"/>
            <a:ext cx="10076815" cy="3832225"/>
          </a:xfrm>
          <a:prstGeom prst="rect">
            <a:avLst/>
          </a:prstGeom>
        </p:spPr>
      </p:pic>
    </p:spTree>
    <p:custDataLst>
      <p:tags r:id="rId11"/>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36" descr="7b0a202020202274657874626f78223a2022220a7d0a"/>
          <p:cNvGrpSpPr/>
          <p:nvPr/>
        </p:nvGrpSpPr>
        <p:grpSpPr>
          <a:xfrm>
            <a:off x="2173605" y="1400175"/>
            <a:ext cx="8249285" cy="3166745"/>
            <a:chOff x="5167" y="3284"/>
            <a:chExt cx="8868" cy="4118"/>
          </a:xfrm>
        </p:grpSpPr>
        <p:sp>
          <p:nvSpPr>
            <p:cNvPr id="76" name="文本框 75"/>
            <p:cNvSpPr txBox="1"/>
            <p:nvPr/>
          </p:nvSpPr>
          <p:spPr>
            <a:xfrm>
              <a:off x="5767" y="3849"/>
              <a:ext cx="7188" cy="2767"/>
            </a:xfrm>
            <a:prstGeom prst="rect">
              <a:avLst/>
            </a:prstGeom>
            <a:noFill/>
          </p:spPr>
          <p:txBody>
            <a:bodyPr wrap="square" rtlCol="0" anchor="ctr" anchorCtr="0">
              <a:noAutofit/>
            </a:bodyPr>
            <a:p>
              <a:pPr indent="0" algn="l" fontAlgn="auto">
                <a:lnSpc>
                  <a:spcPts val="3500"/>
                </a:lnSpc>
              </a:pPr>
              <a:r>
                <a:rPr lang="zh-CN" altLang="en-US" sz="3200" b="1" spc="300">
                  <a:solidFill>
                    <a:schemeClr val="accent3"/>
                  </a:solidFill>
                  <a:uFillTx/>
                  <a:latin typeface="Arial" panose="020B0604020202020204" pitchFamily="34" charset="0"/>
                  <a:ea typeface="微软雅黑" panose="020B0503020204020204" charset="-122"/>
                  <a:cs typeface="+mj-cs"/>
                </a:rPr>
                <a:t>一、存在问题</a:t>
              </a:r>
              <a:endParaRPr lang="zh-CN" altLang="en-US" sz="3200" b="1" spc="300">
                <a:solidFill>
                  <a:schemeClr val="accent3"/>
                </a:solidFill>
                <a:uFillTx/>
                <a:latin typeface="Arial" panose="020B0604020202020204" pitchFamily="34" charset="0"/>
                <a:ea typeface="微软雅黑" panose="020B0503020204020204" charset="-122"/>
                <a:cs typeface="+mj-cs"/>
                <a:sym typeface="+mn-ea"/>
              </a:endParaRPr>
            </a:p>
            <a:p>
              <a:pPr indent="0" algn="l" fontAlgn="auto">
                <a:lnSpc>
                  <a:spcPts val="3500"/>
                </a:lnSpc>
              </a:pPr>
              <a:endParaRPr lang="zh-CN" altLang="en-US" sz="3000" b="1" spc="300">
                <a:solidFill>
                  <a:schemeClr val="accent3"/>
                </a:solidFill>
                <a:uFillTx/>
                <a:latin typeface="Arial" panose="020B0604020202020204" pitchFamily="34" charset="0"/>
                <a:ea typeface="微软雅黑" panose="020B0503020204020204" charset="-122"/>
                <a:cs typeface="+mj-cs"/>
                <a:sym typeface="+mn-ea"/>
              </a:endParaRPr>
            </a:p>
            <a:p>
              <a:pPr indent="0" algn="l" fontAlgn="auto">
                <a:lnSpc>
                  <a:spcPts val="3500"/>
                </a:lnSpc>
              </a:pPr>
              <a:r>
                <a:rPr lang="en-US" altLang="zh-CN" sz="2400" spc="200">
                  <a:solidFill>
                    <a:srgbClr val="0B3346"/>
                  </a:solidFill>
                  <a:uFillTx/>
                  <a:latin typeface="汉仪铸字招牌黑简" panose="00020600040101010101" charset="-122"/>
                  <a:ea typeface="汉仪铸字招牌黑简" panose="00020600040101010101" charset="-122"/>
                </a:rPr>
                <a:t>  </a:t>
              </a:r>
              <a:r>
                <a:rPr lang="zh-CN" altLang="en-US" sz="2400" spc="200">
                  <a:solidFill>
                    <a:srgbClr val="0B3346"/>
                  </a:solidFill>
                  <a:uFillTx/>
                  <a:latin typeface="汉仪铸字招牌黑简" panose="00020600040101010101" charset="-122"/>
                  <a:ea typeface="汉仪铸字招牌黑简" panose="00020600040101010101" charset="-122"/>
                </a:rPr>
                <a:t>（一）项目主管部门存在问题</a:t>
              </a:r>
              <a:r>
                <a:rPr lang="en-US" altLang="zh-CN" sz="2400" spc="200">
                  <a:solidFill>
                    <a:srgbClr val="0B3346"/>
                  </a:solidFill>
                  <a:uFillTx/>
                  <a:latin typeface="汉仪铸字招牌黑简" panose="00020600040101010101" charset="-122"/>
                  <a:ea typeface="汉仪铸字招牌黑简" panose="00020600040101010101" charset="-122"/>
                </a:rPr>
                <a:t>       </a:t>
              </a:r>
              <a:endParaRPr lang="en-US" altLang="zh-CN" sz="2400" spc="200">
                <a:solidFill>
                  <a:srgbClr val="0B3346"/>
                </a:solidFill>
                <a:uFillTx/>
                <a:latin typeface="汉仪铸字招牌黑简" panose="00020600040101010101" charset="-122"/>
                <a:ea typeface="汉仪铸字招牌黑简" panose="00020600040101010101" charset="-122"/>
              </a:endParaRPr>
            </a:p>
            <a:p>
              <a:pPr indent="0" algn="l" fontAlgn="auto">
                <a:lnSpc>
                  <a:spcPts val="3500"/>
                </a:lnSpc>
              </a:pPr>
              <a:r>
                <a:rPr lang="en-US" altLang="zh-CN" sz="2400" spc="200">
                  <a:solidFill>
                    <a:srgbClr val="0B3346"/>
                  </a:solidFill>
                  <a:uFillTx/>
                  <a:latin typeface="汉仪铸字招牌黑简" panose="00020600040101010101" charset="-122"/>
                  <a:ea typeface="汉仪铸字招牌黑简" panose="00020600040101010101" charset="-122"/>
                </a:rPr>
                <a:t>  </a:t>
              </a:r>
              <a:r>
                <a:rPr lang="zh-CN" altLang="en-US" sz="2400" spc="200">
                  <a:solidFill>
                    <a:srgbClr val="0B3346"/>
                  </a:solidFill>
                  <a:uFillTx/>
                  <a:latin typeface="汉仪铸字招牌黑简" panose="00020600040101010101" charset="-122"/>
                  <a:ea typeface="汉仪铸字招牌黑简" panose="00020600040101010101" charset="-122"/>
                </a:rPr>
                <a:t>（二）项目公司存在问题</a:t>
              </a:r>
              <a:r>
                <a:rPr lang="en-US" altLang="zh-CN" sz="2400" spc="200">
                  <a:solidFill>
                    <a:srgbClr val="0B3346"/>
                  </a:solidFill>
                  <a:uFillTx/>
                  <a:latin typeface="汉仪铸字招牌黑简" panose="00020600040101010101" charset="-122"/>
                  <a:ea typeface="汉仪铸字招牌黑简" panose="00020600040101010101" charset="-122"/>
                </a:rPr>
                <a:t> </a:t>
              </a:r>
              <a:endParaRPr lang="zh-CN" altLang="en-US" sz="2400" spc="200">
                <a:solidFill>
                  <a:srgbClr val="0B3346"/>
                </a:solidFill>
                <a:uFillTx/>
                <a:latin typeface="汉仪铸字招牌黑简" panose="00020600040101010101" charset="-122"/>
                <a:ea typeface="汉仪铸字招牌黑简" panose="00020600040101010101" charset="-122"/>
              </a:endParaRPr>
            </a:p>
          </p:txBody>
        </p:sp>
        <p:grpSp>
          <p:nvGrpSpPr>
            <p:cNvPr id="36" name="组合 35"/>
            <p:cNvGrpSpPr/>
            <p:nvPr/>
          </p:nvGrpSpPr>
          <p:grpSpPr>
            <a:xfrm>
              <a:off x="5167" y="3284"/>
              <a:ext cx="8868" cy="4118"/>
              <a:chOff x="5167" y="3284"/>
              <a:chExt cx="8868" cy="4118"/>
            </a:xfrm>
          </p:grpSpPr>
          <p:sp>
            <p:nvSpPr>
              <p:cNvPr id="16" name="矩形 15"/>
              <p:cNvSpPr/>
              <p:nvPr/>
            </p:nvSpPr>
            <p:spPr>
              <a:xfrm>
                <a:off x="5167" y="3284"/>
                <a:ext cx="8578" cy="4118"/>
              </a:xfrm>
              <a:prstGeom prst="rect">
                <a:avLst/>
              </a:prstGeom>
              <a:noFill/>
              <a:ln w="57150">
                <a:solidFill>
                  <a:srgbClr val="34A3DC"/>
                </a:solidFill>
              </a:ln>
              <a:extLst>
                <a:ext uri="{909E8E84-426E-40DD-AFC4-6F175D3DCCD1}">
                  <a14:hiddenFill xmlns:a14="http://schemas.microsoft.com/office/drawing/2010/main">
                    <a:solidFill>
                      <a:srgbClr val="C0E1F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a:p>
            </p:txBody>
          </p:sp>
          <p:sp>
            <p:nvSpPr>
              <p:cNvPr id="49" name="矩形 48"/>
              <p:cNvSpPr/>
              <p:nvPr/>
            </p:nvSpPr>
            <p:spPr>
              <a:xfrm>
                <a:off x="5353" y="3487"/>
                <a:ext cx="8207" cy="3713"/>
              </a:xfrm>
              <a:prstGeom prst="rect">
                <a:avLst/>
              </a:prstGeom>
              <a:noFill/>
              <a:ln>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a:p>
            </p:txBody>
          </p:sp>
          <p:grpSp>
            <p:nvGrpSpPr>
              <p:cNvPr id="17" name="组合 16"/>
              <p:cNvGrpSpPr/>
              <p:nvPr/>
            </p:nvGrpSpPr>
            <p:grpSpPr>
              <a:xfrm rot="0">
                <a:off x="5208" y="7200"/>
                <a:ext cx="749" cy="202"/>
                <a:chOff x="5153" y="6756"/>
                <a:chExt cx="2884" cy="709"/>
              </a:xfrm>
            </p:grpSpPr>
            <p:sp>
              <p:nvSpPr>
                <p:cNvPr id="19" name="任意多边形 18"/>
                <p:cNvSpPr/>
                <p:nvPr/>
              </p:nvSpPr>
              <p:spPr>
                <a:xfrm>
                  <a:off x="5153" y="6841"/>
                  <a:ext cx="1561" cy="6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l"/>
                  <a:endParaRPr lang="zh-CN" altLang="en-US"/>
                </a:p>
              </p:txBody>
            </p:sp>
            <p:sp>
              <p:nvSpPr>
                <p:cNvPr id="20" name="任意多边形 19"/>
                <p:cNvSpPr/>
                <p:nvPr/>
              </p:nvSpPr>
              <p:spPr>
                <a:xfrm>
                  <a:off x="6366" y="6756"/>
                  <a:ext cx="1561" cy="6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l"/>
                  <a:endParaRPr lang="zh-CN" altLang="en-US"/>
                </a:p>
              </p:txBody>
            </p:sp>
            <p:sp>
              <p:nvSpPr>
                <p:cNvPr id="21" name="任意多边形 20"/>
                <p:cNvSpPr/>
                <p:nvPr/>
              </p:nvSpPr>
              <p:spPr>
                <a:xfrm>
                  <a:off x="5153" y="7077"/>
                  <a:ext cx="974" cy="38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l"/>
                  <a:endParaRPr lang="zh-CN" altLang="en-US"/>
                </a:p>
              </p:txBody>
            </p:sp>
            <p:sp>
              <p:nvSpPr>
                <p:cNvPr id="22" name="任意多边形 21"/>
                <p:cNvSpPr/>
                <p:nvPr/>
              </p:nvSpPr>
              <p:spPr>
                <a:xfrm>
                  <a:off x="6103" y="7077"/>
                  <a:ext cx="974" cy="38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l"/>
                  <a:endParaRPr lang="zh-CN" altLang="en-US"/>
                </a:p>
              </p:txBody>
            </p:sp>
            <p:sp>
              <p:nvSpPr>
                <p:cNvPr id="23" name="任意多边形 22"/>
                <p:cNvSpPr/>
                <p:nvPr/>
              </p:nvSpPr>
              <p:spPr>
                <a:xfrm>
                  <a:off x="7063" y="7077"/>
                  <a:ext cx="974" cy="38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l"/>
                  <a:endParaRPr lang="zh-CN" altLang="en-US"/>
                </a:p>
              </p:txBody>
            </p:sp>
          </p:grpSp>
          <p:grpSp>
            <p:nvGrpSpPr>
              <p:cNvPr id="24" name="组合 23"/>
              <p:cNvGrpSpPr/>
              <p:nvPr/>
            </p:nvGrpSpPr>
            <p:grpSpPr>
              <a:xfrm rot="0">
                <a:off x="13193" y="3936"/>
                <a:ext cx="842" cy="323"/>
                <a:chOff x="8286" y="3579"/>
                <a:chExt cx="2097" cy="804"/>
              </a:xfrm>
            </p:grpSpPr>
            <p:sp>
              <p:nvSpPr>
                <p:cNvPr id="25" name="任意多边形 24"/>
                <p:cNvSpPr/>
                <p:nvPr/>
              </p:nvSpPr>
              <p:spPr>
                <a:xfrm>
                  <a:off x="8286" y="3579"/>
                  <a:ext cx="1472" cy="402"/>
                </a:xfrm>
                <a:custGeom>
                  <a:avLst/>
                  <a:gdLst>
                    <a:gd name="connsiteX0" fmla="*/ 796 w 1472"/>
                    <a:gd name="connsiteY0" fmla="*/ 401 h 402"/>
                    <a:gd name="connsiteX1" fmla="*/ 201 w 1472"/>
                    <a:gd name="connsiteY1" fmla="*/ 402 h 402"/>
                    <a:gd name="connsiteX2" fmla="*/ 0 w 1472"/>
                    <a:gd name="connsiteY2" fmla="*/ 201 h 402"/>
                    <a:gd name="connsiteX3" fmla="*/ 201 w 1472"/>
                    <a:gd name="connsiteY3" fmla="*/ 0 h 402"/>
                    <a:gd name="connsiteX4" fmla="*/ 1472 w 1472"/>
                    <a:gd name="connsiteY4" fmla="*/ 0 h 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 h="402">
                      <a:moveTo>
                        <a:pt x="796" y="401"/>
                      </a:moveTo>
                      <a:lnTo>
                        <a:pt x="201" y="402"/>
                      </a:lnTo>
                      <a:cubicBezTo>
                        <a:pt x="90" y="402"/>
                        <a:pt x="0" y="312"/>
                        <a:pt x="0" y="201"/>
                      </a:cubicBezTo>
                      <a:cubicBezTo>
                        <a:pt x="0" y="90"/>
                        <a:pt x="90" y="0"/>
                        <a:pt x="201" y="0"/>
                      </a:cubicBezTo>
                      <a:lnTo>
                        <a:pt x="1472" y="0"/>
                      </a:lnTo>
                    </a:path>
                  </a:pathLst>
                </a:custGeom>
                <a:noFill/>
                <a:ln w="15875">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a:p>
              </p:txBody>
            </p:sp>
            <p:sp>
              <p:nvSpPr>
                <p:cNvPr id="26" name="任意多边形 25"/>
                <p:cNvSpPr/>
                <p:nvPr/>
              </p:nvSpPr>
              <p:spPr>
                <a:xfrm flipH="1">
                  <a:off x="8911" y="3981"/>
                  <a:ext cx="1472" cy="402"/>
                </a:xfrm>
                <a:custGeom>
                  <a:avLst/>
                  <a:gdLst>
                    <a:gd name="connsiteX0" fmla="*/ 796 w 1472"/>
                    <a:gd name="connsiteY0" fmla="*/ 401 h 402"/>
                    <a:gd name="connsiteX1" fmla="*/ 201 w 1472"/>
                    <a:gd name="connsiteY1" fmla="*/ 402 h 402"/>
                    <a:gd name="connsiteX2" fmla="*/ 0 w 1472"/>
                    <a:gd name="connsiteY2" fmla="*/ 201 h 402"/>
                    <a:gd name="connsiteX3" fmla="*/ 201 w 1472"/>
                    <a:gd name="connsiteY3" fmla="*/ 0 h 402"/>
                    <a:gd name="connsiteX4" fmla="*/ 1472 w 1472"/>
                    <a:gd name="connsiteY4" fmla="*/ 0 h 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 h="402">
                      <a:moveTo>
                        <a:pt x="796" y="401"/>
                      </a:moveTo>
                      <a:lnTo>
                        <a:pt x="201" y="402"/>
                      </a:lnTo>
                      <a:cubicBezTo>
                        <a:pt x="90" y="402"/>
                        <a:pt x="0" y="312"/>
                        <a:pt x="0" y="201"/>
                      </a:cubicBezTo>
                      <a:cubicBezTo>
                        <a:pt x="0" y="90"/>
                        <a:pt x="90" y="0"/>
                        <a:pt x="201" y="0"/>
                      </a:cubicBezTo>
                      <a:lnTo>
                        <a:pt x="1472" y="0"/>
                      </a:lnTo>
                    </a:path>
                  </a:pathLst>
                </a:custGeom>
                <a:noFill/>
                <a:ln w="15875">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a:p>
              </p:txBody>
            </p:sp>
          </p:grpSp>
          <p:grpSp>
            <p:nvGrpSpPr>
              <p:cNvPr id="27" name="组合 26"/>
              <p:cNvGrpSpPr/>
              <p:nvPr/>
            </p:nvGrpSpPr>
            <p:grpSpPr>
              <a:xfrm rot="0">
                <a:off x="5486" y="6645"/>
                <a:ext cx="858" cy="453"/>
                <a:chOff x="5490" y="6568"/>
                <a:chExt cx="1175" cy="620"/>
              </a:xfrm>
            </p:grpSpPr>
            <p:sp>
              <p:nvSpPr>
                <p:cNvPr id="28" name="任意多边形 27"/>
                <p:cNvSpPr/>
                <p:nvPr/>
              </p:nvSpPr>
              <p:spPr>
                <a:xfrm>
                  <a:off x="5535" y="6568"/>
                  <a:ext cx="1130" cy="581"/>
                </a:xfrm>
                <a:custGeom>
                  <a:avLst/>
                  <a:gdLst>
                    <a:gd name="connsiteX0" fmla="*/ 511 w 4847"/>
                    <a:gd name="connsiteY0" fmla="*/ 1307 h 2492"/>
                    <a:gd name="connsiteX1" fmla="*/ 204 w 4847"/>
                    <a:gd name="connsiteY1" fmla="*/ 1352 h 2492"/>
                    <a:gd name="connsiteX2" fmla="*/ 149 w 4847"/>
                    <a:gd name="connsiteY2" fmla="*/ 1293 h 2492"/>
                    <a:gd name="connsiteX3" fmla="*/ 229 w 4847"/>
                    <a:gd name="connsiteY3" fmla="*/ 1169 h 2492"/>
                    <a:gd name="connsiteX4" fmla="*/ 482 w 4847"/>
                    <a:gd name="connsiteY4" fmla="*/ 1065 h 2492"/>
                    <a:gd name="connsiteX5" fmla="*/ 566 w 4847"/>
                    <a:gd name="connsiteY5" fmla="*/ 945 h 2492"/>
                    <a:gd name="connsiteX6" fmla="*/ 511 w 4847"/>
                    <a:gd name="connsiteY6" fmla="*/ 970 h 2492"/>
                    <a:gd name="connsiteX7" fmla="*/ 357 w 4847"/>
                    <a:gd name="connsiteY7" fmla="*/ 929 h 2492"/>
                    <a:gd name="connsiteX8" fmla="*/ 244 w 4847"/>
                    <a:gd name="connsiteY8" fmla="*/ 899 h 2492"/>
                    <a:gd name="connsiteX9" fmla="*/ 129 w 4847"/>
                    <a:gd name="connsiteY9" fmla="*/ 920 h 2492"/>
                    <a:gd name="connsiteX10" fmla="*/ 11 w 4847"/>
                    <a:gd name="connsiteY10" fmla="*/ 865 h 2492"/>
                    <a:gd name="connsiteX11" fmla="*/ 29 w 4847"/>
                    <a:gd name="connsiteY11" fmla="*/ 691 h 2492"/>
                    <a:gd name="connsiteX12" fmla="*/ 165 w 4847"/>
                    <a:gd name="connsiteY12" fmla="*/ 637 h 2492"/>
                    <a:gd name="connsiteX13" fmla="*/ 303 w 4847"/>
                    <a:gd name="connsiteY13" fmla="*/ 666 h 2492"/>
                    <a:gd name="connsiteX14" fmla="*/ 432 w 4847"/>
                    <a:gd name="connsiteY14" fmla="*/ 725 h 2492"/>
                    <a:gd name="connsiteX15" fmla="*/ 597 w 4847"/>
                    <a:gd name="connsiteY15" fmla="*/ 641 h 2492"/>
                    <a:gd name="connsiteX16" fmla="*/ 652 w 4847"/>
                    <a:gd name="connsiteY16" fmla="*/ 512 h 2492"/>
                    <a:gd name="connsiteX17" fmla="*/ 864 w 4847"/>
                    <a:gd name="connsiteY17" fmla="*/ 438 h 2492"/>
                    <a:gd name="connsiteX18" fmla="*/ 973 w 4847"/>
                    <a:gd name="connsiteY18" fmla="*/ 288 h 2492"/>
                    <a:gd name="connsiteX19" fmla="*/ 1129 w 4847"/>
                    <a:gd name="connsiteY19" fmla="*/ 51 h 2492"/>
                    <a:gd name="connsiteX20" fmla="*/ 1283 w 4847"/>
                    <a:gd name="connsiteY20" fmla="*/ 10 h 2492"/>
                    <a:gd name="connsiteX21" fmla="*/ 1276 w 4847"/>
                    <a:gd name="connsiteY21" fmla="*/ 139 h 2492"/>
                    <a:gd name="connsiteX22" fmla="*/ 1163 w 4847"/>
                    <a:gd name="connsiteY22" fmla="*/ 279 h 2492"/>
                    <a:gd name="connsiteX23" fmla="*/ 1067 w 4847"/>
                    <a:gd name="connsiteY23" fmla="*/ 404 h 2492"/>
                    <a:gd name="connsiteX24" fmla="*/ 1234 w 4847"/>
                    <a:gd name="connsiteY24" fmla="*/ 427 h 2492"/>
                    <a:gd name="connsiteX25" fmla="*/ 1400 w 4847"/>
                    <a:gd name="connsiteY25" fmla="*/ 264 h 2492"/>
                    <a:gd name="connsiteX26" fmla="*/ 1504 w 4847"/>
                    <a:gd name="connsiteY26" fmla="*/ 130 h 2492"/>
                    <a:gd name="connsiteX27" fmla="*/ 1579 w 4847"/>
                    <a:gd name="connsiteY27" fmla="*/ 175 h 2492"/>
                    <a:gd name="connsiteX28" fmla="*/ 1550 w 4847"/>
                    <a:gd name="connsiteY28" fmla="*/ 334 h 2492"/>
                    <a:gd name="connsiteX29" fmla="*/ 1391 w 4847"/>
                    <a:gd name="connsiteY29" fmla="*/ 467 h 2492"/>
                    <a:gd name="connsiteX30" fmla="*/ 1276 w 4847"/>
                    <a:gd name="connsiteY30" fmla="*/ 537 h 2492"/>
                    <a:gd name="connsiteX31" fmla="*/ 1502 w 4847"/>
                    <a:gd name="connsiteY31" fmla="*/ 446 h 2492"/>
                    <a:gd name="connsiteX32" fmla="*/ 1397 w 4847"/>
                    <a:gd name="connsiteY32" fmla="*/ 524 h 2492"/>
                    <a:gd name="connsiteX33" fmla="*/ 1460 w 4847"/>
                    <a:gd name="connsiteY33" fmla="*/ 517 h 2492"/>
                    <a:gd name="connsiteX34" fmla="*/ 1590 w 4847"/>
                    <a:gd name="connsiteY34" fmla="*/ 454 h 2492"/>
                    <a:gd name="connsiteX35" fmla="*/ 1504 w 4847"/>
                    <a:gd name="connsiteY35" fmla="*/ 553 h 2492"/>
                    <a:gd name="connsiteX36" fmla="*/ 1400 w 4847"/>
                    <a:gd name="connsiteY36" fmla="*/ 632 h 2492"/>
                    <a:gd name="connsiteX37" fmla="*/ 1343 w 4847"/>
                    <a:gd name="connsiteY37" fmla="*/ 659 h 2492"/>
                    <a:gd name="connsiteX38" fmla="*/ 1456 w 4847"/>
                    <a:gd name="connsiteY38" fmla="*/ 656 h 2492"/>
                    <a:gd name="connsiteX39" fmla="*/ 1658 w 4847"/>
                    <a:gd name="connsiteY39" fmla="*/ 532 h 2492"/>
                    <a:gd name="connsiteX40" fmla="*/ 1561 w 4847"/>
                    <a:gd name="connsiteY40" fmla="*/ 662 h 2492"/>
                    <a:gd name="connsiteX41" fmla="*/ 1436 w 4847"/>
                    <a:gd name="connsiteY41" fmla="*/ 761 h 2492"/>
                    <a:gd name="connsiteX42" fmla="*/ 1511 w 4847"/>
                    <a:gd name="connsiteY42" fmla="*/ 749 h 2492"/>
                    <a:gd name="connsiteX43" fmla="*/ 1721 w 4847"/>
                    <a:gd name="connsiteY43" fmla="*/ 637 h 2492"/>
                    <a:gd name="connsiteX44" fmla="*/ 1629 w 4847"/>
                    <a:gd name="connsiteY44" fmla="*/ 761 h 2492"/>
                    <a:gd name="connsiteX45" fmla="*/ 1495 w 4847"/>
                    <a:gd name="connsiteY45" fmla="*/ 841 h 2492"/>
                    <a:gd name="connsiteX46" fmla="*/ 1408 w 4847"/>
                    <a:gd name="connsiteY46" fmla="*/ 870 h 2492"/>
                    <a:gd name="connsiteX47" fmla="*/ 1532 w 4847"/>
                    <a:gd name="connsiteY47" fmla="*/ 870 h 2492"/>
                    <a:gd name="connsiteX48" fmla="*/ 1723 w 4847"/>
                    <a:gd name="connsiteY48" fmla="*/ 803 h 2492"/>
                    <a:gd name="connsiteX49" fmla="*/ 1520 w 4847"/>
                    <a:gd name="connsiteY49" fmla="*/ 961 h 2492"/>
                    <a:gd name="connsiteX50" fmla="*/ 1362 w 4847"/>
                    <a:gd name="connsiteY50" fmla="*/ 1017 h 2492"/>
                    <a:gd name="connsiteX51" fmla="*/ 1589 w 4847"/>
                    <a:gd name="connsiteY51" fmla="*/ 1005 h 2492"/>
                    <a:gd name="connsiteX52" fmla="*/ 1357 w 4847"/>
                    <a:gd name="connsiteY52" fmla="*/ 1108 h 2492"/>
                    <a:gd name="connsiteX53" fmla="*/ 1396 w 4847"/>
                    <a:gd name="connsiteY53" fmla="*/ 1327 h 2492"/>
                    <a:gd name="connsiteX54" fmla="*/ 1658 w 4847"/>
                    <a:gd name="connsiteY54" fmla="*/ 1934 h 2492"/>
                    <a:gd name="connsiteX55" fmla="*/ 2102 w 4847"/>
                    <a:gd name="connsiteY55" fmla="*/ 1988 h 2492"/>
                    <a:gd name="connsiteX56" fmla="*/ 3418 w 4847"/>
                    <a:gd name="connsiteY56" fmla="*/ 1929 h 2492"/>
                    <a:gd name="connsiteX57" fmla="*/ 4079 w 4847"/>
                    <a:gd name="connsiteY57" fmla="*/ 1257 h 2492"/>
                    <a:gd name="connsiteX58" fmla="*/ 4283 w 4847"/>
                    <a:gd name="connsiteY58" fmla="*/ 949 h 2492"/>
                    <a:gd name="connsiteX59" fmla="*/ 4466 w 4847"/>
                    <a:gd name="connsiteY59" fmla="*/ 832 h 2492"/>
                    <a:gd name="connsiteX60" fmla="*/ 4640 w 4847"/>
                    <a:gd name="connsiteY60" fmla="*/ 816 h 2492"/>
                    <a:gd name="connsiteX61" fmla="*/ 4808 w 4847"/>
                    <a:gd name="connsiteY61" fmla="*/ 850 h 2492"/>
                    <a:gd name="connsiteX62" fmla="*/ 4848 w 4847"/>
                    <a:gd name="connsiteY62" fmla="*/ 854 h 2492"/>
                    <a:gd name="connsiteX63" fmla="*/ 4803 w 4847"/>
                    <a:gd name="connsiteY63" fmla="*/ 890 h 2492"/>
                    <a:gd name="connsiteX64" fmla="*/ 4599 w 4847"/>
                    <a:gd name="connsiteY64" fmla="*/ 1144 h 2492"/>
                    <a:gd name="connsiteX65" fmla="*/ 4400 w 4847"/>
                    <a:gd name="connsiteY65" fmla="*/ 1232 h 2492"/>
                    <a:gd name="connsiteX66" fmla="*/ 4262 w 4847"/>
                    <a:gd name="connsiteY66" fmla="*/ 1237 h 2492"/>
                    <a:gd name="connsiteX67" fmla="*/ 4247 w 4847"/>
                    <a:gd name="connsiteY67" fmla="*/ 1282 h 2492"/>
                    <a:gd name="connsiteX68" fmla="*/ 4226 w 4847"/>
                    <a:gd name="connsiteY68" fmla="*/ 1547 h 2492"/>
                    <a:gd name="connsiteX69" fmla="*/ 3930 w 4847"/>
                    <a:gd name="connsiteY69" fmla="*/ 2321 h 2492"/>
                    <a:gd name="connsiteX70" fmla="*/ 3190 w 4847"/>
                    <a:gd name="connsiteY70" fmla="*/ 2465 h 2492"/>
                    <a:gd name="connsiteX71" fmla="*/ 2131 w 4847"/>
                    <a:gd name="connsiteY71" fmla="*/ 2490 h 2492"/>
                    <a:gd name="connsiteX72" fmla="*/ 1416 w 4847"/>
                    <a:gd name="connsiteY72" fmla="*/ 2441 h 2492"/>
                    <a:gd name="connsiteX73" fmla="*/ 1104 w 4847"/>
                    <a:gd name="connsiteY73" fmla="*/ 2262 h 2492"/>
                    <a:gd name="connsiteX74" fmla="*/ 959 w 4847"/>
                    <a:gd name="connsiteY74" fmla="*/ 1968 h 2492"/>
                    <a:gd name="connsiteX75" fmla="*/ 835 w 4847"/>
                    <a:gd name="connsiteY75" fmla="*/ 1497 h 2492"/>
                    <a:gd name="connsiteX76" fmla="*/ 747 w 4847"/>
                    <a:gd name="connsiteY76" fmla="*/ 1273 h 2492"/>
                    <a:gd name="connsiteX77" fmla="*/ 672 w 4847"/>
                    <a:gd name="connsiteY77" fmla="*/ 1223 h 2492"/>
                    <a:gd name="connsiteX78" fmla="*/ 511 w 4847"/>
                    <a:gd name="connsiteY78" fmla="*/ 1307 h 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4848" h="2493">
                      <a:moveTo>
                        <a:pt x="511" y="1307"/>
                      </a:moveTo>
                      <a:cubicBezTo>
                        <a:pt x="414" y="1329"/>
                        <a:pt x="276" y="1354"/>
                        <a:pt x="204" y="1352"/>
                      </a:cubicBezTo>
                      <a:cubicBezTo>
                        <a:pt x="131" y="1350"/>
                        <a:pt x="145" y="1329"/>
                        <a:pt x="149" y="1293"/>
                      </a:cubicBezTo>
                      <a:cubicBezTo>
                        <a:pt x="154" y="1255"/>
                        <a:pt x="163" y="1214"/>
                        <a:pt x="229" y="1169"/>
                      </a:cubicBezTo>
                      <a:cubicBezTo>
                        <a:pt x="296" y="1123"/>
                        <a:pt x="414" y="1108"/>
                        <a:pt x="482" y="1065"/>
                      </a:cubicBezTo>
                      <a:cubicBezTo>
                        <a:pt x="550" y="1019"/>
                        <a:pt x="561" y="963"/>
                        <a:pt x="566" y="945"/>
                      </a:cubicBezTo>
                      <a:cubicBezTo>
                        <a:pt x="572" y="927"/>
                        <a:pt x="554" y="972"/>
                        <a:pt x="511" y="970"/>
                      </a:cubicBezTo>
                      <a:cubicBezTo>
                        <a:pt x="471" y="967"/>
                        <a:pt x="412" y="945"/>
                        <a:pt x="357" y="929"/>
                      </a:cubicBezTo>
                      <a:cubicBezTo>
                        <a:pt x="305" y="915"/>
                        <a:pt x="290" y="902"/>
                        <a:pt x="244" y="899"/>
                      </a:cubicBezTo>
                      <a:cubicBezTo>
                        <a:pt x="199" y="897"/>
                        <a:pt x="176" y="927"/>
                        <a:pt x="129" y="920"/>
                      </a:cubicBezTo>
                      <a:cubicBezTo>
                        <a:pt x="84" y="913"/>
                        <a:pt x="29" y="911"/>
                        <a:pt x="11" y="865"/>
                      </a:cubicBezTo>
                      <a:cubicBezTo>
                        <a:pt x="-9" y="820"/>
                        <a:pt x="0" y="736"/>
                        <a:pt x="29" y="691"/>
                      </a:cubicBezTo>
                      <a:cubicBezTo>
                        <a:pt x="61" y="646"/>
                        <a:pt x="111" y="641"/>
                        <a:pt x="165" y="637"/>
                      </a:cubicBezTo>
                      <a:cubicBezTo>
                        <a:pt x="219" y="632"/>
                        <a:pt x="249" y="648"/>
                        <a:pt x="303" y="666"/>
                      </a:cubicBezTo>
                      <a:cubicBezTo>
                        <a:pt x="357" y="684"/>
                        <a:pt x="373" y="732"/>
                        <a:pt x="432" y="725"/>
                      </a:cubicBezTo>
                      <a:cubicBezTo>
                        <a:pt x="491" y="721"/>
                        <a:pt x="552" y="684"/>
                        <a:pt x="597" y="641"/>
                      </a:cubicBezTo>
                      <a:cubicBezTo>
                        <a:pt x="640" y="598"/>
                        <a:pt x="597" y="553"/>
                        <a:pt x="652" y="512"/>
                      </a:cubicBezTo>
                      <a:cubicBezTo>
                        <a:pt x="706" y="472"/>
                        <a:pt x="801" y="483"/>
                        <a:pt x="864" y="438"/>
                      </a:cubicBezTo>
                      <a:cubicBezTo>
                        <a:pt x="930" y="393"/>
                        <a:pt x="921" y="368"/>
                        <a:pt x="973" y="288"/>
                      </a:cubicBezTo>
                      <a:cubicBezTo>
                        <a:pt x="1027" y="211"/>
                        <a:pt x="1066" y="107"/>
                        <a:pt x="1129" y="51"/>
                      </a:cubicBezTo>
                      <a:cubicBezTo>
                        <a:pt x="1190" y="-6"/>
                        <a:pt x="1251" y="-8"/>
                        <a:pt x="1283" y="10"/>
                      </a:cubicBezTo>
                      <a:cubicBezTo>
                        <a:pt x="1312" y="28"/>
                        <a:pt x="1301" y="87"/>
                        <a:pt x="1276" y="139"/>
                      </a:cubicBezTo>
                      <a:cubicBezTo>
                        <a:pt x="1253" y="193"/>
                        <a:pt x="1215" y="223"/>
                        <a:pt x="1163" y="279"/>
                      </a:cubicBezTo>
                      <a:cubicBezTo>
                        <a:pt x="1111" y="336"/>
                        <a:pt x="978" y="448"/>
                        <a:pt x="1067" y="404"/>
                      </a:cubicBezTo>
                      <a:cubicBezTo>
                        <a:pt x="1156" y="360"/>
                        <a:pt x="1181" y="474"/>
                        <a:pt x="1234" y="427"/>
                      </a:cubicBezTo>
                      <a:cubicBezTo>
                        <a:pt x="1286" y="379"/>
                        <a:pt x="1348" y="331"/>
                        <a:pt x="1400" y="264"/>
                      </a:cubicBezTo>
                      <a:cubicBezTo>
                        <a:pt x="1455" y="198"/>
                        <a:pt x="1471" y="148"/>
                        <a:pt x="1504" y="130"/>
                      </a:cubicBezTo>
                      <a:cubicBezTo>
                        <a:pt x="1541" y="112"/>
                        <a:pt x="1570" y="135"/>
                        <a:pt x="1579" y="175"/>
                      </a:cubicBezTo>
                      <a:cubicBezTo>
                        <a:pt x="1588" y="216"/>
                        <a:pt x="1588" y="275"/>
                        <a:pt x="1550" y="334"/>
                      </a:cubicBezTo>
                      <a:cubicBezTo>
                        <a:pt x="1511" y="393"/>
                        <a:pt x="1446" y="426"/>
                        <a:pt x="1391" y="467"/>
                      </a:cubicBezTo>
                      <a:cubicBezTo>
                        <a:pt x="1337" y="508"/>
                        <a:pt x="1251" y="542"/>
                        <a:pt x="1276" y="537"/>
                      </a:cubicBezTo>
                      <a:cubicBezTo>
                        <a:pt x="1301" y="533"/>
                        <a:pt x="1475" y="451"/>
                        <a:pt x="1502" y="446"/>
                      </a:cubicBezTo>
                      <a:cubicBezTo>
                        <a:pt x="1527" y="439"/>
                        <a:pt x="1440" y="506"/>
                        <a:pt x="1397" y="524"/>
                      </a:cubicBezTo>
                      <a:cubicBezTo>
                        <a:pt x="1356" y="542"/>
                        <a:pt x="1403" y="535"/>
                        <a:pt x="1460" y="517"/>
                      </a:cubicBezTo>
                      <a:cubicBezTo>
                        <a:pt x="1516" y="499"/>
                        <a:pt x="1581" y="449"/>
                        <a:pt x="1590" y="454"/>
                      </a:cubicBezTo>
                      <a:cubicBezTo>
                        <a:pt x="1600" y="458"/>
                        <a:pt x="1543" y="517"/>
                        <a:pt x="1504" y="553"/>
                      </a:cubicBezTo>
                      <a:cubicBezTo>
                        <a:pt x="1468" y="587"/>
                        <a:pt x="1446" y="610"/>
                        <a:pt x="1400" y="632"/>
                      </a:cubicBezTo>
                      <a:cubicBezTo>
                        <a:pt x="1357" y="653"/>
                        <a:pt x="1329" y="650"/>
                        <a:pt x="1343" y="659"/>
                      </a:cubicBezTo>
                      <a:cubicBezTo>
                        <a:pt x="1354" y="666"/>
                        <a:pt x="1372" y="676"/>
                        <a:pt x="1456" y="656"/>
                      </a:cubicBezTo>
                      <a:cubicBezTo>
                        <a:pt x="1537" y="635"/>
                        <a:pt x="1620" y="551"/>
                        <a:pt x="1658" y="532"/>
                      </a:cubicBezTo>
                      <a:cubicBezTo>
                        <a:pt x="1696" y="513"/>
                        <a:pt x="1622" y="619"/>
                        <a:pt x="1561" y="662"/>
                      </a:cubicBezTo>
                      <a:cubicBezTo>
                        <a:pt x="1498" y="705"/>
                        <a:pt x="1448" y="740"/>
                        <a:pt x="1436" y="761"/>
                      </a:cubicBezTo>
                      <a:cubicBezTo>
                        <a:pt x="1423" y="779"/>
                        <a:pt x="1443" y="772"/>
                        <a:pt x="1511" y="749"/>
                      </a:cubicBezTo>
                      <a:cubicBezTo>
                        <a:pt x="1579" y="724"/>
                        <a:pt x="1671" y="662"/>
                        <a:pt x="1721" y="637"/>
                      </a:cubicBezTo>
                      <a:cubicBezTo>
                        <a:pt x="1771" y="610"/>
                        <a:pt x="1681" y="718"/>
                        <a:pt x="1629" y="761"/>
                      </a:cubicBezTo>
                      <a:cubicBezTo>
                        <a:pt x="1577" y="802"/>
                        <a:pt x="1552" y="809"/>
                        <a:pt x="1495" y="841"/>
                      </a:cubicBezTo>
                      <a:cubicBezTo>
                        <a:pt x="1439" y="870"/>
                        <a:pt x="1399" y="852"/>
                        <a:pt x="1408" y="870"/>
                      </a:cubicBezTo>
                      <a:cubicBezTo>
                        <a:pt x="1419" y="886"/>
                        <a:pt x="1476" y="877"/>
                        <a:pt x="1532" y="870"/>
                      </a:cubicBezTo>
                      <a:cubicBezTo>
                        <a:pt x="1589" y="866"/>
                        <a:pt x="1727" y="796"/>
                        <a:pt x="1723" y="803"/>
                      </a:cubicBezTo>
                      <a:cubicBezTo>
                        <a:pt x="1718" y="810"/>
                        <a:pt x="1618" y="930"/>
                        <a:pt x="1520" y="961"/>
                      </a:cubicBezTo>
                      <a:cubicBezTo>
                        <a:pt x="1422" y="992"/>
                        <a:pt x="1375" y="999"/>
                        <a:pt x="1362" y="1017"/>
                      </a:cubicBezTo>
                      <a:cubicBezTo>
                        <a:pt x="1350" y="1033"/>
                        <a:pt x="1577" y="1005"/>
                        <a:pt x="1589" y="1005"/>
                      </a:cubicBezTo>
                      <a:cubicBezTo>
                        <a:pt x="1601" y="1005"/>
                        <a:pt x="1369" y="1058"/>
                        <a:pt x="1357" y="1108"/>
                      </a:cubicBezTo>
                      <a:cubicBezTo>
                        <a:pt x="1344" y="1160"/>
                        <a:pt x="1378" y="1212"/>
                        <a:pt x="1396" y="1327"/>
                      </a:cubicBezTo>
                      <a:cubicBezTo>
                        <a:pt x="1414" y="1443"/>
                        <a:pt x="1545" y="1870"/>
                        <a:pt x="1658" y="1934"/>
                      </a:cubicBezTo>
                      <a:cubicBezTo>
                        <a:pt x="1774" y="1995"/>
                        <a:pt x="1751" y="1990"/>
                        <a:pt x="2102" y="1988"/>
                      </a:cubicBezTo>
                      <a:cubicBezTo>
                        <a:pt x="2452" y="1988"/>
                        <a:pt x="3059" y="1990"/>
                        <a:pt x="3418" y="1929"/>
                      </a:cubicBezTo>
                      <a:cubicBezTo>
                        <a:pt x="3776" y="1866"/>
                        <a:pt x="3998" y="1384"/>
                        <a:pt x="4079" y="1257"/>
                      </a:cubicBezTo>
                      <a:cubicBezTo>
                        <a:pt x="4161" y="1130"/>
                        <a:pt x="4233" y="994"/>
                        <a:pt x="4283" y="949"/>
                      </a:cubicBezTo>
                      <a:cubicBezTo>
                        <a:pt x="4330" y="904"/>
                        <a:pt x="4394" y="856"/>
                        <a:pt x="4466" y="832"/>
                      </a:cubicBezTo>
                      <a:cubicBezTo>
                        <a:pt x="4536" y="804"/>
                        <a:pt x="4570" y="811"/>
                        <a:pt x="4640" y="816"/>
                      </a:cubicBezTo>
                      <a:cubicBezTo>
                        <a:pt x="4708" y="820"/>
                        <a:pt x="4767" y="843"/>
                        <a:pt x="4808" y="850"/>
                      </a:cubicBezTo>
                      <a:cubicBezTo>
                        <a:pt x="4851" y="859"/>
                        <a:pt x="4848" y="847"/>
                        <a:pt x="4848" y="854"/>
                      </a:cubicBezTo>
                      <a:cubicBezTo>
                        <a:pt x="4846" y="863"/>
                        <a:pt x="4853" y="832"/>
                        <a:pt x="4803" y="890"/>
                      </a:cubicBezTo>
                      <a:cubicBezTo>
                        <a:pt x="4753" y="947"/>
                        <a:pt x="4681" y="1074"/>
                        <a:pt x="4599" y="1144"/>
                      </a:cubicBezTo>
                      <a:cubicBezTo>
                        <a:pt x="4518" y="1212"/>
                        <a:pt x="4468" y="1214"/>
                        <a:pt x="4400" y="1232"/>
                      </a:cubicBezTo>
                      <a:cubicBezTo>
                        <a:pt x="4332" y="1252"/>
                        <a:pt x="4292" y="1228"/>
                        <a:pt x="4262" y="1237"/>
                      </a:cubicBezTo>
                      <a:cubicBezTo>
                        <a:pt x="4231" y="1248"/>
                        <a:pt x="4253" y="1221"/>
                        <a:pt x="4247" y="1282"/>
                      </a:cubicBezTo>
                      <a:cubicBezTo>
                        <a:pt x="4240" y="1343"/>
                        <a:pt x="4240" y="1415"/>
                        <a:pt x="4226" y="1547"/>
                      </a:cubicBezTo>
                      <a:cubicBezTo>
                        <a:pt x="4215" y="1676"/>
                        <a:pt x="4129" y="2214"/>
                        <a:pt x="3930" y="2321"/>
                      </a:cubicBezTo>
                      <a:cubicBezTo>
                        <a:pt x="3728" y="2425"/>
                        <a:pt x="3550" y="2432"/>
                        <a:pt x="3190" y="2465"/>
                      </a:cubicBezTo>
                      <a:cubicBezTo>
                        <a:pt x="2830" y="2497"/>
                        <a:pt x="2486" y="2495"/>
                        <a:pt x="2131" y="2490"/>
                      </a:cubicBezTo>
                      <a:cubicBezTo>
                        <a:pt x="1776" y="2484"/>
                        <a:pt x="1622" y="2486"/>
                        <a:pt x="1416" y="2441"/>
                      </a:cubicBezTo>
                      <a:cubicBezTo>
                        <a:pt x="1210" y="2393"/>
                        <a:pt x="1195" y="2355"/>
                        <a:pt x="1104" y="2262"/>
                      </a:cubicBezTo>
                      <a:cubicBezTo>
                        <a:pt x="1011" y="2167"/>
                        <a:pt x="1014" y="2121"/>
                        <a:pt x="959" y="1968"/>
                      </a:cubicBezTo>
                      <a:cubicBezTo>
                        <a:pt x="905" y="1814"/>
                        <a:pt x="878" y="1635"/>
                        <a:pt x="835" y="1497"/>
                      </a:cubicBezTo>
                      <a:cubicBezTo>
                        <a:pt x="792" y="1357"/>
                        <a:pt x="778" y="1327"/>
                        <a:pt x="747" y="1273"/>
                      </a:cubicBezTo>
                      <a:cubicBezTo>
                        <a:pt x="713" y="1219"/>
                        <a:pt x="681" y="1230"/>
                        <a:pt x="672" y="1223"/>
                      </a:cubicBezTo>
                      <a:cubicBezTo>
                        <a:pt x="661" y="1216"/>
                        <a:pt x="611" y="1284"/>
                        <a:pt x="511" y="1307"/>
                      </a:cubicBezTo>
                      <a:close/>
                    </a:path>
                  </a:pathLst>
                </a:custGeom>
                <a:solidFill>
                  <a:srgbClr val="34A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a:p>
              </p:txBody>
            </p:sp>
            <p:cxnSp>
              <p:nvCxnSpPr>
                <p:cNvPr id="29" name="直接连接符 28"/>
                <p:cNvCxnSpPr/>
                <p:nvPr/>
              </p:nvCxnSpPr>
              <p:spPr>
                <a:xfrm>
                  <a:off x="5490" y="7132"/>
                  <a:ext cx="270" cy="0"/>
                </a:xfrm>
                <a:prstGeom prst="line">
                  <a:avLst/>
                </a:prstGeom>
                <a:ln w="12700" cap="rnd">
                  <a:solidFill>
                    <a:srgbClr val="34A3DC"/>
                  </a:solidFill>
                  <a:round/>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5875" y="7188"/>
                  <a:ext cx="510" cy="0"/>
                </a:xfrm>
                <a:prstGeom prst="line">
                  <a:avLst/>
                </a:prstGeom>
                <a:ln w="12700" cap="rnd">
                  <a:solidFill>
                    <a:srgbClr val="34A3DC"/>
                  </a:solidFill>
                  <a:round/>
                </a:ln>
              </p:spPr>
              <p:style>
                <a:lnRef idx="1">
                  <a:schemeClr val="accent1"/>
                </a:lnRef>
                <a:fillRef idx="0">
                  <a:schemeClr val="accent1"/>
                </a:fillRef>
                <a:effectRef idx="0">
                  <a:schemeClr val="accent1"/>
                </a:effectRef>
                <a:fontRef idx="minor">
                  <a:schemeClr val="tx1"/>
                </a:fontRef>
              </p:style>
            </p:cxnSp>
          </p:grpSp>
        </p:grpSp>
      </p:gr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23" name="文本框 22"/>
          <p:cNvSpPr txBox="1"/>
          <p:nvPr>
            <p:custDataLst>
              <p:tags r:id="rId7"/>
            </p:custDataLst>
          </p:nvPr>
        </p:nvSpPr>
        <p:spPr>
          <a:xfrm>
            <a:off x="1431925" y="777875"/>
            <a:ext cx="6363970" cy="779780"/>
          </a:xfrm>
          <a:prstGeom prst="rect">
            <a:avLst/>
          </a:prstGeom>
        </p:spPr>
        <p:txBody>
          <a:bodyPr vert="horz" wrap="square" lIns="101600" tIns="38100" rIns="76200" bIns="38100" rtlCol="0" anchor="ctr" anchorCtr="0"/>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algn="l">
              <a:lnSpc>
                <a:spcPct val="100000"/>
              </a:lnSpc>
              <a:buClrTx/>
              <a:buSzTx/>
              <a:buFontTx/>
            </a:pPr>
            <a:r>
              <a:rPr sz="3000">
                <a:solidFill>
                  <a:schemeClr val="accent3"/>
                </a:solidFill>
                <a:latin typeface="Arial" panose="020B0604020202020204" pitchFamily="34" charset="0"/>
                <a:sym typeface="+mn-ea"/>
              </a:rPr>
              <a:t>（一）项目主管部门存在问题</a:t>
            </a:r>
            <a:endParaRPr lang="zh-CN" altLang="en-US" sz="3000">
              <a:solidFill>
                <a:schemeClr val="accent3"/>
              </a:solidFill>
              <a:latin typeface="Arial" panose="020B0604020202020204" pitchFamily="34" charset="0"/>
              <a:sym typeface="+mn-ea"/>
            </a:endParaRPr>
          </a:p>
        </p:txBody>
      </p:sp>
      <p:sp>
        <p:nvSpPr>
          <p:cNvPr id="30" name="文本框 29"/>
          <p:cNvSpPr txBox="1"/>
          <p:nvPr/>
        </p:nvSpPr>
        <p:spPr>
          <a:xfrm>
            <a:off x="719455" y="1532890"/>
            <a:ext cx="10840720" cy="4782820"/>
          </a:xfrm>
          <a:prstGeom prst="rect">
            <a:avLst/>
          </a:prstGeom>
          <a:noFill/>
        </p:spPr>
        <p:txBody>
          <a:bodyPr wrap="square" rtlCol="0">
            <a:noAutofit/>
          </a:bodyPr>
          <a:lstStyle/>
          <a:p>
            <a:pPr indent="0" fontAlgn="auto">
              <a:lnSpc>
                <a:spcPct val="150000"/>
              </a:lnSpc>
              <a:spcAft>
                <a:spcPts val="0"/>
              </a:spcAft>
            </a:pPr>
            <a:r>
              <a:rPr lang="zh-CN" altLang="en-US" sz="2400" b="1" kern="100" spc="40" dirty="0">
                <a:solidFill>
                  <a:schemeClr val="tx1"/>
                </a:solidFill>
                <a:latin typeface="宋体" panose="02010600030101010101" pitchFamily="2" charset="-122"/>
              </a:rPr>
              <a:t>1.市级环卫管理部门未履行环卫服务效果监督考核责任</a:t>
            </a:r>
            <a:endParaRPr lang="zh-CN" altLang="en-US" sz="2400" b="1" kern="100" spc="40" dirty="0">
              <a:solidFill>
                <a:schemeClr val="tx1"/>
              </a:solidFill>
              <a:latin typeface="宋体" panose="02010600030101010101" pitchFamily="2" charset="-122"/>
            </a:endParaRPr>
          </a:p>
          <a:p>
            <a:pPr indent="0" fontAlgn="auto">
              <a:lnSpc>
                <a:spcPct val="150000"/>
              </a:lnSpc>
              <a:spcAft>
                <a:spcPts val="0"/>
              </a:spcAft>
            </a:pPr>
            <a:r>
              <a:rPr lang="en-US" altLang="zh-CN" sz="2400" kern="100" spc="40" dirty="0">
                <a:solidFill>
                  <a:schemeClr val="tx1"/>
                </a:solidFill>
                <a:latin typeface="宋体" panose="02010600030101010101" pitchFamily="2" charset="-122"/>
              </a:rPr>
              <a:t>    </a:t>
            </a:r>
            <a:r>
              <a:rPr lang="zh-CN" altLang="en-US" sz="2400" kern="100" spc="40" dirty="0">
                <a:solidFill>
                  <a:schemeClr val="tx1"/>
                </a:solidFill>
                <a:latin typeface="宋体" panose="02010600030101010101" pitchFamily="2" charset="-122"/>
              </a:rPr>
              <a:t>根据《天水市全域无垃圾项目一期特许经营实施方案》，本项目采取区（县）日常检查考核和市级定期检查考核相结合的方式，以市、区（县）环卫管理部门作为考核主体，对环卫服务效果进行评价打分。市级考核范围覆盖项目全部范围,各区（县）环卫部门分别对项目范围内各自管辖区域的环卫服务效果进行考核，对日常考核结果取平均值，考核的结果采用百分制计分，市级考核占40%权重，区（县）占60%权重,实施与服务费挂钩的绩效考核制度。但市级环卫管理部门作为考核主体，未对该项目年度环卫服务效果进行考核，仅以秦州区、麦积区环卫主管部门的考核结果为准，未履行监督管理责任。</a:t>
            </a:r>
            <a:endParaRPr lang="zh-CN" altLang="en-US" sz="2400" kern="100" spc="40" dirty="0">
              <a:solidFill>
                <a:schemeClr val="tx1"/>
              </a:solidFill>
              <a:latin typeface="宋体" panose="02010600030101010101" pitchFamily="2"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30" name="文本框 29"/>
          <p:cNvSpPr txBox="1"/>
          <p:nvPr/>
        </p:nvSpPr>
        <p:spPr>
          <a:xfrm>
            <a:off x="720725" y="1329690"/>
            <a:ext cx="11057255" cy="4692015"/>
          </a:xfrm>
          <a:prstGeom prst="rect">
            <a:avLst/>
          </a:prstGeom>
          <a:noFill/>
        </p:spPr>
        <p:txBody>
          <a:bodyPr wrap="square" rtlCol="0">
            <a:noAutofit/>
          </a:bodyPr>
          <a:lstStyle/>
          <a:p>
            <a:pPr indent="0" fontAlgn="auto">
              <a:lnSpc>
                <a:spcPct val="150000"/>
              </a:lnSpc>
              <a:spcAft>
                <a:spcPts val="0"/>
              </a:spcAft>
            </a:pPr>
            <a:r>
              <a:rPr lang="zh-CN" altLang="en-US" sz="2400" b="1" kern="100" spc="40" dirty="0">
                <a:latin typeface="宋体" panose="02010600030101010101" pitchFamily="2" charset="-122"/>
                <a:sym typeface="+mn-ea"/>
              </a:rPr>
              <a:t>2.特许经营协议部分条款执行不到位</a:t>
            </a:r>
            <a:endParaRPr lang="zh-CN" altLang="en-US" sz="2400" b="1" kern="100" spc="40" dirty="0">
              <a:latin typeface="宋体" panose="02010600030101010101" pitchFamily="2" charset="-122"/>
              <a:sym typeface="+mn-ea"/>
            </a:endParaRPr>
          </a:p>
          <a:p>
            <a:pPr indent="-619760" fontAlgn="auto">
              <a:lnSpc>
                <a:spcPct val="150000"/>
              </a:lnSpc>
              <a:spcAft>
                <a:spcPts val="0"/>
              </a:spcAft>
              <a:extLst>
                <a:ext uri="{35155182-B16C-46BC-9424-99874614C6A1}">
                  <wpsdc:indentchars xmlns:wpsdc="http://www.wps.cn/officeDocument/2017/drawingmlCustomData" val="-200" checksum="1526086357"/>
                </a:ext>
              </a:extLst>
            </a:pPr>
            <a:r>
              <a:rPr lang="en-US" altLang="zh-CN" sz="2400" kern="100" spc="40" dirty="0">
                <a:latin typeface="宋体" panose="02010600030101010101" pitchFamily="2" charset="-122"/>
                <a:sym typeface="+mn-ea"/>
              </a:rPr>
              <a:t>    </a:t>
            </a:r>
            <a:r>
              <a:rPr lang="zh-CN" altLang="en-US" sz="2400" kern="100" spc="40" dirty="0">
                <a:latin typeface="宋体" panose="02010600030101010101" pitchFamily="2" charset="-122"/>
                <a:sym typeface="+mn-ea"/>
              </a:rPr>
              <a:t>根据《天水市全域无垃圾项目一期特许经营协议》中“第3条 各方的一般权利和义务 甲方有权要求乙方报告项目运营相关信息，有权定期对乙方的财务状况、经营成果进行审计。”但从2018年特许经营政策实施至今，天水市住房和城乡建设局及相关职能部门未对项目公司的运营情况、服务费用进行过定期审计，也未按照《基础设施和公用事业特许经营管理办法》中相关规定将特许经营项目实施方案、所提供公共服务标准、监测分析和绩效评价、经过审计的上年度财务报表等有关信息按规定向社会公开。</a:t>
            </a:r>
            <a:endParaRPr lang="zh-CN" altLang="en-US" sz="2400" kern="100" spc="40" dirty="0">
              <a:latin typeface="宋体" panose="02010600030101010101" pitchFamily="2" charset="-122"/>
              <a:sym typeface="+mn-ea"/>
            </a:endParaRPr>
          </a:p>
          <a:p>
            <a:pPr indent="-619760" fontAlgn="auto">
              <a:lnSpc>
                <a:spcPct val="150000"/>
              </a:lnSpc>
              <a:spcAft>
                <a:spcPts val="0"/>
              </a:spcAft>
              <a:extLst>
                <a:ext uri="{35155182-B16C-46BC-9424-99874614C6A1}">
                  <wpsdc:indentchars xmlns:wpsdc="http://www.wps.cn/officeDocument/2017/drawingmlCustomData" val="-200" checksum="1526086357"/>
                </a:ext>
              </a:extLst>
            </a:pPr>
            <a:endParaRPr lang="zh-CN" altLang="en-US" sz="2400" kern="100" spc="40" dirty="0">
              <a:solidFill>
                <a:schemeClr val="tx1"/>
              </a:solidFill>
              <a:latin typeface="宋体" panose="02010600030101010101" pitchFamily="2"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30" name="文本框 29"/>
          <p:cNvSpPr txBox="1"/>
          <p:nvPr/>
        </p:nvSpPr>
        <p:spPr>
          <a:xfrm>
            <a:off x="720725" y="525145"/>
            <a:ext cx="11057255" cy="5496560"/>
          </a:xfrm>
          <a:prstGeom prst="rect">
            <a:avLst/>
          </a:prstGeom>
          <a:noFill/>
        </p:spPr>
        <p:txBody>
          <a:bodyPr wrap="square" rtlCol="0">
            <a:noAutofit/>
          </a:bodyPr>
          <a:lstStyle/>
          <a:p>
            <a:pPr indent="0" fontAlgn="auto">
              <a:lnSpc>
                <a:spcPct val="150000"/>
              </a:lnSpc>
              <a:spcAft>
                <a:spcPts val="0"/>
              </a:spcAft>
            </a:pPr>
            <a:r>
              <a:rPr lang="zh-CN" altLang="en-US" sz="2400" b="1" kern="100" spc="40" dirty="0">
                <a:latin typeface="宋体" panose="02010600030101010101" pitchFamily="2" charset="-122"/>
                <a:sym typeface="+mn-ea"/>
              </a:rPr>
              <a:t>3.项目绩效目标管理的科学性、规范性、有效性不足</a:t>
            </a:r>
            <a:endParaRPr lang="zh-CN" altLang="en-US" sz="2400" b="1" kern="100" spc="40" dirty="0">
              <a:latin typeface="宋体" panose="02010600030101010101" pitchFamily="2" charset="-122"/>
              <a:sym typeface="+mn-ea"/>
            </a:endParaRPr>
          </a:p>
          <a:p>
            <a:pPr indent="-619760" fontAlgn="auto">
              <a:lnSpc>
                <a:spcPct val="150000"/>
              </a:lnSpc>
              <a:spcAft>
                <a:spcPts val="0"/>
              </a:spcAft>
              <a:extLst>
                <a:ext uri="{35155182-B16C-46BC-9424-99874614C6A1}">
                  <wpsdc:indentchars xmlns:wpsdc="http://www.wps.cn/officeDocument/2017/drawingmlCustomData" val="-200" checksum="1526086357"/>
                </a:ext>
              </a:extLst>
            </a:pPr>
            <a:r>
              <a:rPr lang="en-US" altLang="zh-CN" sz="2400" kern="100" spc="40" dirty="0">
                <a:latin typeface="宋体" panose="02010600030101010101" pitchFamily="2" charset="-122"/>
                <a:sym typeface="+mn-ea"/>
              </a:rPr>
              <a:t>   </a:t>
            </a:r>
            <a:r>
              <a:rPr lang="en-US" altLang="zh-CN" sz="2400" b="1" kern="100" spc="40" dirty="0">
                <a:latin typeface="宋体" panose="02010600030101010101" pitchFamily="2" charset="-122"/>
                <a:sym typeface="+mn-ea"/>
              </a:rPr>
              <a:t> </a:t>
            </a:r>
            <a:r>
              <a:rPr lang="zh-CN" altLang="en-US" sz="2400" b="1" kern="100" spc="40" dirty="0">
                <a:latin typeface="宋体" panose="02010600030101010101" pitchFamily="2" charset="-122"/>
                <a:sym typeface="+mn-ea"/>
              </a:rPr>
              <a:t>一是</a:t>
            </a:r>
            <a:r>
              <a:rPr lang="zh-CN" altLang="en-US" sz="2400" kern="100" spc="40" dirty="0">
                <a:latin typeface="宋体" panose="02010600030101010101" pitchFamily="2" charset="-122"/>
                <a:sym typeface="+mn-ea"/>
              </a:rPr>
              <a:t>项目未设定年度绩效目标。该项目未根据《天水市全域无垃圾项目一期特许经营实施方案》和《天水市全域无垃圾项目一期特许经营协议》中确定的“项目服务范围和内容”设定项目年度绩效目标，无法充分反映项目年度预算资金使用的预期产出和效果情况；</a:t>
            </a:r>
            <a:r>
              <a:rPr lang="zh-CN" altLang="en-US" sz="2400" b="1" kern="100" spc="40" dirty="0">
                <a:latin typeface="宋体" panose="02010600030101010101" pitchFamily="2" charset="-122"/>
                <a:sym typeface="+mn-ea"/>
              </a:rPr>
              <a:t>二是</a:t>
            </a:r>
            <a:r>
              <a:rPr lang="zh-CN" altLang="en-US" sz="2400" kern="100" spc="40" dirty="0">
                <a:latin typeface="宋体" panose="02010600030101010101" pitchFamily="2" charset="-122"/>
                <a:sym typeface="+mn-ea"/>
              </a:rPr>
              <a:t>绩效指标设置质量不高。部分三级绩效指标设置不够科学合理、不够细化量化，指标关联度不高，指标值与计划数匹配性不强，主要体现在质量指标下设的三级指标与预算支出的内容、范围、方向和效果关联程度不紧密，生态效益和社会效益下设的三级指标不够细化量化，数量指标下设的个别三级指标的指标值与计划期内的任务数不相匹配；</a:t>
            </a:r>
            <a:r>
              <a:rPr lang="zh-CN" altLang="en-US" sz="2400" b="1" kern="100" spc="40" dirty="0">
                <a:latin typeface="宋体" panose="02010600030101010101" pitchFamily="2" charset="-122"/>
                <a:sym typeface="+mn-ea"/>
              </a:rPr>
              <a:t>三是</a:t>
            </a:r>
            <a:r>
              <a:rPr lang="zh-CN" altLang="en-US" sz="2400" kern="100" spc="40" dirty="0">
                <a:latin typeface="宋体" panose="02010600030101010101" pitchFamily="2" charset="-122"/>
                <a:sym typeface="+mn-ea"/>
              </a:rPr>
              <a:t>指标值内容填写不规范。绩效目标表中指标值内容是对三级指标的照搬照抄，未能对指标值做进一步的解释和说明，指标值内容填写不规范。</a:t>
            </a:r>
            <a:endParaRPr lang="zh-CN" altLang="en-US" sz="2400" kern="100" spc="40" dirty="0">
              <a:latin typeface="宋体" panose="02010600030101010101" pitchFamily="2"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30" name="文本框 29"/>
          <p:cNvSpPr txBox="1"/>
          <p:nvPr/>
        </p:nvSpPr>
        <p:spPr>
          <a:xfrm>
            <a:off x="720725" y="778510"/>
            <a:ext cx="11057255" cy="5243195"/>
          </a:xfrm>
          <a:prstGeom prst="rect">
            <a:avLst/>
          </a:prstGeom>
          <a:noFill/>
        </p:spPr>
        <p:txBody>
          <a:bodyPr wrap="square" rtlCol="0">
            <a:noAutofit/>
          </a:bodyPr>
          <a:lstStyle/>
          <a:p>
            <a:pPr indent="0" fontAlgn="auto">
              <a:lnSpc>
                <a:spcPct val="150000"/>
              </a:lnSpc>
              <a:spcAft>
                <a:spcPts val="0"/>
              </a:spcAft>
            </a:pPr>
            <a:r>
              <a:rPr lang="zh-CN" altLang="en-US" sz="2400" b="1" kern="100" spc="40" dirty="0">
                <a:latin typeface="宋体" panose="02010600030101010101" pitchFamily="2" charset="-122"/>
                <a:sym typeface="+mn-ea"/>
              </a:rPr>
              <a:t>4.项目绩效运行监控工作未落实，绩效目标实现缺乏有效保障</a:t>
            </a:r>
            <a:endParaRPr lang="zh-CN" altLang="en-US" sz="2400" b="1" kern="100" spc="40" dirty="0">
              <a:latin typeface="宋体" panose="02010600030101010101" pitchFamily="2" charset="-122"/>
              <a:sym typeface="+mn-ea"/>
            </a:endParaRPr>
          </a:p>
          <a:p>
            <a:pPr indent="-619760" fontAlgn="auto">
              <a:lnSpc>
                <a:spcPct val="150000"/>
              </a:lnSpc>
              <a:spcAft>
                <a:spcPts val="0"/>
              </a:spcAft>
              <a:extLst>
                <a:ext uri="{35155182-B16C-46BC-9424-99874614C6A1}">
                  <wpsdc:indentchars xmlns:wpsdc="http://www.wps.cn/officeDocument/2017/drawingmlCustomData" val="-200" checksum="1526086357"/>
                </a:ext>
              </a:extLst>
            </a:pPr>
            <a:r>
              <a:rPr lang="en-US" altLang="zh-CN" sz="2400" kern="100" spc="40" dirty="0">
                <a:latin typeface="宋体" panose="02010600030101010101" pitchFamily="2" charset="-122"/>
                <a:sym typeface="+mn-ea"/>
              </a:rPr>
              <a:t>    </a:t>
            </a:r>
            <a:r>
              <a:rPr lang="zh-CN" altLang="en-US" sz="2400" kern="100" spc="40" dirty="0">
                <a:latin typeface="宋体" panose="02010600030101010101" pitchFamily="2" charset="-122"/>
                <a:sym typeface="+mn-ea"/>
              </a:rPr>
              <a:t>根据《天水市市级预算绩效管理办法》文件要求，项目预算执行过程中，预算部门（单位）应依据经批复的预算及设定的绩效目标，对预算资金执行进度、绩效目标实现程度和预算项目实施进程等进行跟踪管理，确保预算执行进度和项目管理效益，一旦发现实际绩效与目标绩效发生偏离时，应认真分析偏离原因，及时采取有效措施，矫正绩效目标偏差，提高项目执行效力，保障预定的预算绩效目标顺利实现。天水市住房和城乡建设局作为天水市全域无垃圾一期特许经营服务费项目的资金主管部门，未严格落实该项目绩效运行监控工作的主体责任，未在项目年度预算执行过程中对项目预算执行情况和绩效目标实现程度组织开展绩效监控工作，绩效目标实现缺乏有效保障。</a:t>
            </a:r>
            <a:endParaRPr lang="zh-CN" altLang="en-US" sz="2400" kern="100" spc="40" dirty="0">
              <a:latin typeface="宋体" panose="02010600030101010101" pitchFamily="2" charset="-122"/>
              <a:sym typeface="+mn-ea"/>
            </a:endParaRPr>
          </a:p>
          <a:p>
            <a:pPr indent="-619760" fontAlgn="auto">
              <a:lnSpc>
                <a:spcPct val="150000"/>
              </a:lnSpc>
              <a:spcAft>
                <a:spcPts val="0"/>
              </a:spcAft>
              <a:extLst>
                <a:ext uri="{35155182-B16C-46BC-9424-99874614C6A1}">
                  <wpsdc:indentchars xmlns:wpsdc="http://www.wps.cn/officeDocument/2017/drawingmlCustomData" val="-200" checksum="1526086357"/>
                </a:ext>
              </a:extLst>
            </a:pPr>
            <a:endParaRPr lang="zh-CN" altLang="en-US" sz="2400" kern="100" spc="40" dirty="0">
              <a:solidFill>
                <a:schemeClr val="tx1"/>
              </a:solidFill>
              <a:latin typeface="宋体" panose="02010600030101010101" pitchFamily="2"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30" name="文本框 29"/>
          <p:cNvSpPr txBox="1"/>
          <p:nvPr/>
        </p:nvSpPr>
        <p:spPr>
          <a:xfrm>
            <a:off x="720725" y="1184275"/>
            <a:ext cx="11057255" cy="4837430"/>
          </a:xfrm>
          <a:prstGeom prst="rect">
            <a:avLst/>
          </a:prstGeom>
          <a:noFill/>
        </p:spPr>
        <p:txBody>
          <a:bodyPr wrap="square" rtlCol="0">
            <a:noAutofit/>
          </a:bodyPr>
          <a:lstStyle/>
          <a:p>
            <a:pPr indent="0" fontAlgn="auto">
              <a:lnSpc>
                <a:spcPct val="150000"/>
              </a:lnSpc>
              <a:spcAft>
                <a:spcPts val="0"/>
              </a:spcAft>
            </a:pPr>
            <a:r>
              <a:rPr lang="zh-CN" altLang="en-US" sz="2400" b="1" kern="100" spc="40" dirty="0">
                <a:latin typeface="宋体" panose="02010600030101010101" pitchFamily="2" charset="-122"/>
                <a:sym typeface="+mn-ea"/>
              </a:rPr>
              <a:t>5.项目生命周期内未开展绩效评价工作，无法应用评价结果</a:t>
            </a:r>
            <a:endParaRPr lang="zh-CN" altLang="en-US" sz="2400" b="1" kern="100" spc="40" dirty="0">
              <a:latin typeface="宋体" panose="02010600030101010101" pitchFamily="2" charset="-122"/>
              <a:sym typeface="+mn-ea"/>
            </a:endParaRPr>
          </a:p>
          <a:p>
            <a:pPr indent="0" fontAlgn="auto">
              <a:lnSpc>
                <a:spcPct val="150000"/>
              </a:lnSpc>
              <a:spcAft>
                <a:spcPts val="0"/>
              </a:spcAft>
            </a:pPr>
            <a:r>
              <a:rPr lang="en-US" altLang="zh-CN" sz="2400" kern="100" spc="40" dirty="0">
                <a:latin typeface="宋体" panose="02010600030101010101" pitchFamily="2" charset="-122"/>
                <a:sym typeface="+mn-ea"/>
              </a:rPr>
              <a:t>    </a:t>
            </a:r>
            <a:r>
              <a:rPr lang="zh-CN" altLang="en-US" sz="2400" kern="100" spc="40" dirty="0">
                <a:latin typeface="宋体" panose="02010600030101010101" pitchFamily="2" charset="-122"/>
                <a:sym typeface="+mn-ea"/>
              </a:rPr>
              <a:t>根据《基础设施和公用事业特许经营管理办法》文件要求，实施机构应当根据特许经营协议，定期对特许经营项目运营情况进行监测分析，会同有关部门进行绩效评价，并建立根据绩效评价结果、按照特许经营协议约定对价格或财政补贴进行调整的机制，保障所提供公共产品或公共服务的质量和效率，实施机构应当将社会公众意见作为监测分析和绩效评价的重要内容。天水市住房和城乡建设局作为项目实施机构，未在项目生命周期内组织开展天水市全域无垃圾一期特许经营服务费的绩效评价工作，无法应用评价结果。</a:t>
            </a:r>
            <a:endParaRPr lang="zh-CN" altLang="en-US" sz="2400" kern="100" spc="40" dirty="0">
              <a:latin typeface="宋体" panose="02010600030101010101" pitchFamily="2"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23" name="文本框 22"/>
          <p:cNvSpPr txBox="1"/>
          <p:nvPr>
            <p:custDataLst>
              <p:tags r:id="rId7"/>
            </p:custDataLst>
          </p:nvPr>
        </p:nvSpPr>
        <p:spPr>
          <a:xfrm>
            <a:off x="1219835" y="777875"/>
            <a:ext cx="6363970" cy="779780"/>
          </a:xfrm>
          <a:prstGeom prst="rect">
            <a:avLst/>
          </a:prstGeom>
        </p:spPr>
        <p:txBody>
          <a:bodyPr vert="horz" wrap="square" lIns="101600" tIns="38100" rIns="76200" bIns="38100" rtlCol="0" anchor="ctr" anchorCtr="0"/>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algn="l">
              <a:lnSpc>
                <a:spcPct val="100000"/>
              </a:lnSpc>
              <a:buClrTx/>
              <a:buSzTx/>
              <a:buFontTx/>
            </a:pPr>
            <a:r>
              <a:rPr sz="3000">
                <a:solidFill>
                  <a:schemeClr val="accent3"/>
                </a:solidFill>
                <a:latin typeface="Arial" panose="020B0604020202020204" pitchFamily="34" charset="0"/>
                <a:sym typeface="+mn-ea"/>
              </a:rPr>
              <a:t>（二）项目公司存在问题</a:t>
            </a:r>
            <a:endParaRPr lang="zh-CN" altLang="en-US" sz="3000">
              <a:solidFill>
                <a:schemeClr val="accent3"/>
              </a:solidFill>
              <a:latin typeface="Arial" panose="020B0604020202020204" pitchFamily="34" charset="0"/>
              <a:sym typeface="+mn-ea"/>
            </a:endParaRPr>
          </a:p>
        </p:txBody>
      </p:sp>
      <p:sp>
        <p:nvSpPr>
          <p:cNvPr id="30" name="文本框 29"/>
          <p:cNvSpPr txBox="1"/>
          <p:nvPr/>
        </p:nvSpPr>
        <p:spPr>
          <a:xfrm>
            <a:off x="852805" y="1778635"/>
            <a:ext cx="10970260" cy="3890645"/>
          </a:xfrm>
          <a:prstGeom prst="rect">
            <a:avLst/>
          </a:prstGeom>
          <a:noFill/>
        </p:spPr>
        <p:txBody>
          <a:bodyPr wrap="square" rtlCol="0">
            <a:noAutofit/>
          </a:bodyPr>
          <a:lstStyle/>
          <a:p>
            <a:pPr indent="0" fontAlgn="auto">
              <a:lnSpc>
                <a:spcPct val="150000"/>
              </a:lnSpc>
              <a:spcAft>
                <a:spcPts val="0"/>
              </a:spcAft>
            </a:pPr>
            <a:r>
              <a:rPr sz="2400" b="1" kern="100" spc="40" dirty="0">
                <a:solidFill>
                  <a:schemeClr val="tx1"/>
                </a:solidFill>
                <a:latin typeface="宋体" panose="02010600030101010101" pitchFamily="2" charset="-122"/>
              </a:rPr>
              <a:t>1.特许经营服务费价格测算依据充分性不足</a:t>
            </a:r>
            <a:endParaRPr sz="2400" b="1" kern="100" spc="40" dirty="0">
              <a:solidFill>
                <a:schemeClr val="tx1"/>
              </a:solidFill>
              <a:latin typeface="宋体" panose="02010600030101010101" pitchFamily="2" charset="-122"/>
            </a:endParaRPr>
          </a:p>
          <a:p>
            <a:pPr indent="0" fontAlgn="auto">
              <a:lnSpc>
                <a:spcPct val="150000"/>
              </a:lnSpc>
              <a:spcAft>
                <a:spcPts val="0"/>
              </a:spcAft>
            </a:pPr>
            <a:r>
              <a:rPr lang="en-US" altLang="zh-CN" sz="2400" kern="100" spc="40" dirty="0">
                <a:solidFill>
                  <a:schemeClr val="tx1"/>
                </a:solidFill>
                <a:latin typeface="宋体" panose="02010600030101010101" pitchFamily="2" charset="-122"/>
              </a:rPr>
              <a:t>    </a:t>
            </a:r>
            <a:r>
              <a:rPr lang="zh-CN" altLang="en-US" sz="2400" kern="100" spc="40" dirty="0">
                <a:solidFill>
                  <a:schemeClr val="tx1"/>
                </a:solidFill>
                <a:latin typeface="宋体" panose="02010600030101010101" pitchFamily="2" charset="-122"/>
              </a:rPr>
              <a:t>项目公司未对成本费用进行逐项归集，未对涉及的人员工资、车辆台次、水电费支出、车辆燃料费、折旧费分摊及维修养护费摊销、机物料等消耗做精确的分项核算，未对《天水市全域无垃圾项目一期特许经营协议》约定的综合清扫保洁成本单价、公厕运维成本单价、生活垃圾收集转运单价、填埋场运维单价进行系统的、精确地逐一核算，各项成本费用支出也未细化到具体核算项目，项目公司在财务核算监督上态度不严谨，工作不到位。</a:t>
            </a:r>
            <a:endParaRPr lang="zh-CN" altLang="en-US" sz="2400" kern="100" spc="40" dirty="0">
              <a:solidFill>
                <a:schemeClr val="tx1"/>
              </a:solidFill>
              <a:latin typeface="宋体" panose="02010600030101010101" pitchFamily="2"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30" name="文本框 29"/>
          <p:cNvSpPr txBox="1"/>
          <p:nvPr/>
        </p:nvSpPr>
        <p:spPr>
          <a:xfrm>
            <a:off x="852805" y="777875"/>
            <a:ext cx="10970260" cy="5044440"/>
          </a:xfrm>
          <a:prstGeom prst="rect">
            <a:avLst/>
          </a:prstGeom>
          <a:noFill/>
        </p:spPr>
        <p:txBody>
          <a:bodyPr wrap="square" rtlCol="0">
            <a:noAutofit/>
          </a:bodyPr>
          <a:lstStyle/>
          <a:p>
            <a:pPr indent="619760" algn="l" fontAlgn="auto">
              <a:lnSpc>
                <a:spcPct val="150000"/>
              </a:lnSpc>
              <a:spcAft>
                <a:spcPts val="0"/>
              </a:spcAft>
              <a:buClrTx/>
              <a:buSzTx/>
              <a:buNone/>
              <a:extLst>
                <a:ext uri="{35155182-B16C-46BC-9424-99874614C6A1}">
                  <wpsdc:indentchars xmlns:wpsdc="http://www.wps.cn/officeDocument/2017/drawingmlCustomData" val="200" checksum="1861239026"/>
                </a:ext>
              </a:extLst>
            </a:pPr>
            <a:r>
              <a:rPr lang="zh-CN" altLang="en-US" sz="2400" kern="100" spc="40" dirty="0">
                <a:solidFill>
                  <a:schemeClr val="tx1"/>
                </a:solidFill>
                <a:latin typeface="宋体" panose="02010600030101010101" pitchFamily="2" charset="-122"/>
              </a:rPr>
              <a:t>由于项目公司成本费用的核算沿用经营协议中的数据，未对成本费用进行逐项归集，评价组根据2023年度项目公司实际发生成本费用与实际作业量采取算数平均的计算方法对实际综合单价进行测算，将之与2018年特许经营协议中约定的服务费金额与预计作业量算数平均测算出的协议综合单价进行对比：2023年度实际综合单价=2023年度实际成本费用/2023年度实际作业量=9,388.50/(7,041.84+4,293.14)=0.83，2018年度协议综合单价=2018年度约定服务费金额/2018年度预计作业量=13,662.91/12,308.15=1.11，2023年度项目公司实际综合单价与2018年特许经营协议中约定协议综合单价相比向下浮动，但成本费用的核算沿用并依赖特许经营协议中的数据，无法确定项目预算资金量与工作任务是否匹配。</a:t>
            </a:r>
            <a:endParaRPr lang="zh-CN" altLang="en-US" sz="2400" kern="100" spc="40" dirty="0">
              <a:solidFill>
                <a:schemeClr val="tx1"/>
              </a:solidFill>
              <a:latin typeface="宋体" panose="02010600030101010101" pitchFamily="2"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30" name="文本框 29"/>
          <p:cNvSpPr txBox="1"/>
          <p:nvPr/>
        </p:nvSpPr>
        <p:spPr>
          <a:xfrm>
            <a:off x="852805" y="1107440"/>
            <a:ext cx="10970260" cy="4112260"/>
          </a:xfrm>
          <a:prstGeom prst="rect">
            <a:avLst/>
          </a:prstGeom>
          <a:noFill/>
        </p:spPr>
        <p:txBody>
          <a:bodyPr wrap="square" rtlCol="0">
            <a:noAutofit/>
          </a:bodyPr>
          <a:lstStyle/>
          <a:p>
            <a:pPr algn="l" fontAlgn="auto">
              <a:lnSpc>
                <a:spcPct val="150000"/>
              </a:lnSpc>
              <a:spcAft>
                <a:spcPts val="0"/>
              </a:spcAft>
              <a:buClrTx/>
              <a:buSzTx/>
              <a:buNone/>
            </a:pPr>
            <a:r>
              <a:rPr lang="zh-CN" altLang="en-US" sz="2400" b="1" kern="100" spc="40" dirty="0">
                <a:solidFill>
                  <a:schemeClr val="tx1"/>
                </a:solidFill>
                <a:latin typeface="宋体" panose="02010600030101010101" pitchFamily="2" charset="-122"/>
              </a:rPr>
              <a:t>2.特许经营协议部分条款执行不到位</a:t>
            </a:r>
            <a:endParaRPr lang="zh-CN" altLang="en-US" sz="2400" b="1" kern="100" spc="40" dirty="0">
              <a:solidFill>
                <a:schemeClr val="tx1"/>
              </a:solidFill>
              <a:latin typeface="宋体" panose="02010600030101010101" pitchFamily="2" charset="-122"/>
            </a:endParaRPr>
          </a:p>
          <a:p>
            <a:pPr algn="l" fontAlgn="auto">
              <a:lnSpc>
                <a:spcPct val="150000"/>
              </a:lnSpc>
              <a:spcAft>
                <a:spcPts val="0"/>
              </a:spcAft>
              <a:buClrTx/>
              <a:buSzTx/>
              <a:buNone/>
            </a:pPr>
            <a:r>
              <a:rPr lang="en-US" altLang="zh-CN" sz="2400" b="1" kern="100" spc="40" dirty="0">
                <a:solidFill>
                  <a:schemeClr val="tx1"/>
                </a:solidFill>
                <a:latin typeface="宋体" panose="02010600030101010101" pitchFamily="2" charset="-122"/>
              </a:rPr>
              <a:t>    </a:t>
            </a:r>
            <a:r>
              <a:rPr lang="zh-CN" altLang="en-US" sz="2400" kern="100" spc="40" dirty="0">
                <a:solidFill>
                  <a:schemeClr val="tx1"/>
                </a:solidFill>
                <a:latin typeface="宋体" panose="02010600030101010101" pitchFamily="2" charset="-122"/>
              </a:rPr>
              <a:t>根据《天水市全域无垃圾项目一期特许经营协议》“第八条第三项内容，项目公司应为天水市全域无垃圾项目一期特许经营服务费项目建设环卫信息化系统，确保甲方拥有对环卫信息化系统业务经营的监管能力”，截至绩效评价期间，智慧环卫信息化系统一直根据《天水市全域无垃圾项目一期特许经营协议》“第八条第三项内容，项目公司应为天水市全域无垃圾项目一期特许经营服务费项目建设环卫信息化系统，确保甲方拥有对环卫信息化系统业务经营的监管能力”，截至绩效评价期间，智慧环卫信息化系统一直未进行投资建设。未进行投资建设。</a:t>
            </a:r>
            <a:endParaRPr lang="zh-CN" altLang="en-US" sz="2400" kern="100" spc="40" dirty="0">
              <a:solidFill>
                <a:schemeClr val="tx1"/>
              </a:solidFill>
              <a:latin typeface="宋体" panose="02010600030101010101" pitchFamily="2"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30" name="文本框 29"/>
          <p:cNvSpPr txBox="1"/>
          <p:nvPr/>
        </p:nvSpPr>
        <p:spPr>
          <a:xfrm>
            <a:off x="852805" y="1107440"/>
            <a:ext cx="10970260" cy="4741545"/>
          </a:xfrm>
          <a:prstGeom prst="rect">
            <a:avLst/>
          </a:prstGeom>
          <a:noFill/>
        </p:spPr>
        <p:txBody>
          <a:bodyPr wrap="square" rtlCol="0">
            <a:noAutofit/>
          </a:bodyPr>
          <a:lstStyle/>
          <a:p>
            <a:pPr algn="l" fontAlgn="auto">
              <a:lnSpc>
                <a:spcPct val="150000"/>
              </a:lnSpc>
              <a:spcAft>
                <a:spcPts val="0"/>
              </a:spcAft>
              <a:buClrTx/>
              <a:buSzTx/>
              <a:buNone/>
            </a:pPr>
            <a:r>
              <a:rPr lang="zh-CN" altLang="en-US" sz="2400" b="1" kern="100" spc="40" dirty="0">
                <a:solidFill>
                  <a:schemeClr val="tx1"/>
                </a:solidFill>
                <a:latin typeface="宋体" panose="02010600030101010101" pitchFamily="2" charset="-122"/>
              </a:rPr>
              <a:t>3.项目公司内控执行规范性不足</a:t>
            </a:r>
            <a:endParaRPr lang="zh-CN" altLang="en-US" sz="2400" b="1" kern="100" spc="40" dirty="0">
              <a:solidFill>
                <a:schemeClr val="tx1"/>
              </a:solidFill>
              <a:latin typeface="宋体" panose="02010600030101010101" pitchFamily="2" charset="-122"/>
            </a:endParaRPr>
          </a:p>
          <a:p>
            <a:pPr algn="l" fontAlgn="auto">
              <a:lnSpc>
                <a:spcPct val="150000"/>
              </a:lnSpc>
              <a:spcAft>
                <a:spcPts val="0"/>
              </a:spcAft>
              <a:buClrTx/>
              <a:buSzTx/>
              <a:buNone/>
            </a:pPr>
            <a:r>
              <a:rPr lang="en-US" altLang="zh-CN" sz="2400" b="1" kern="100" spc="40" dirty="0">
                <a:solidFill>
                  <a:schemeClr val="tx1"/>
                </a:solidFill>
                <a:latin typeface="宋体" panose="02010600030101010101" pitchFamily="2" charset="-122"/>
              </a:rPr>
              <a:t>    </a:t>
            </a:r>
            <a:r>
              <a:rPr lang="zh-CN" altLang="en-US" sz="2400" b="1" kern="100" spc="40" dirty="0">
                <a:solidFill>
                  <a:schemeClr val="tx1"/>
                </a:solidFill>
                <a:latin typeface="宋体" panose="02010600030101010101" pitchFamily="2" charset="-122"/>
              </a:rPr>
              <a:t>一是</a:t>
            </a:r>
            <a:r>
              <a:rPr lang="zh-CN" altLang="en-US" sz="2400" kern="100" spc="40" dirty="0">
                <a:solidFill>
                  <a:schemeClr val="tx1"/>
                </a:solidFill>
                <a:latin typeface="宋体" panose="02010600030101010101" pitchFamily="2" charset="-122"/>
              </a:rPr>
              <a:t>项目公司制定了《天水京环环境服务有限公司“三重一大”决策制度实施细则》，但实施细则只对“三重”事项内容做出规定，未针对“一大”事项内容进行具体规定。</a:t>
            </a:r>
            <a:r>
              <a:rPr lang="zh-CN" altLang="en-US" sz="2400" b="1" kern="100" spc="40" dirty="0">
                <a:solidFill>
                  <a:schemeClr val="tx1"/>
                </a:solidFill>
                <a:latin typeface="宋体" panose="02010600030101010101" pitchFamily="2" charset="-122"/>
              </a:rPr>
              <a:t>二是</a:t>
            </a:r>
            <a:r>
              <a:rPr lang="zh-CN" altLang="en-US" sz="2400" kern="100" spc="40" dirty="0">
                <a:solidFill>
                  <a:schemeClr val="tx1"/>
                </a:solidFill>
                <a:latin typeface="宋体" panose="02010600030101010101" pitchFamily="2" charset="-122"/>
              </a:rPr>
              <a:t>会计凭证未填写档案号、保存年限等信息后归档，不符合《天水京环环境服务有限公司财务部综合管理办法》中会计档案的保管要求“第十八条 会计档案由会计人员收集归档。存档前，经办人要整理装订，分类填制会计档案目录，写明案卷号。”</a:t>
            </a:r>
            <a:endParaRPr lang="zh-CN" altLang="en-US" sz="2400" kern="100" spc="40" dirty="0">
              <a:solidFill>
                <a:schemeClr val="tx1"/>
              </a:solidFill>
              <a:latin typeface="宋体" panose="02010600030101010101" pitchFamily="2"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23" name="文本框 22"/>
          <p:cNvSpPr txBox="1"/>
          <p:nvPr>
            <p:custDataLst>
              <p:tags r:id="rId7"/>
            </p:custDataLst>
          </p:nvPr>
        </p:nvSpPr>
        <p:spPr>
          <a:xfrm>
            <a:off x="2606040" y="371475"/>
            <a:ext cx="6363970" cy="1027430"/>
          </a:xfrm>
          <a:prstGeom prst="rect">
            <a:avLst/>
          </a:prstGeom>
        </p:spPr>
        <p:txBody>
          <a:bodyPr vert="horz" wrap="square" lIns="101600" tIns="38100" rIns="76200" bIns="38100" rtlCol="0" anchor="ctr" anchorCtr="0">
            <a:no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algn="ctr">
              <a:buClrTx/>
              <a:buSzTx/>
              <a:buFontTx/>
            </a:pPr>
            <a:r>
              <a:rPr lang="zh-CN" altLang="en-US" sz="3000">
                <a:solidFill>
                  <a:schemeClr val="accent3"/>
                </a:solidFill>
                <a:latin typeface="Arial" panose="020B0604020202020204" pitchFamily="34" charset="0"/>
              </a:rPr>
              <a:t>二、</a:t>
            </a:r>
            <a:r>
              <a:rPr sz="3000">
                <a:solidFill>
                  <a:schemeClr val="accent3"/>
                </a:solidFill>
                <a:latin typeface="Arial" panose="020B0604020202020204" pitchFamily="34" charset="0"/>
                <a:sym typeface="+mn-ea"/>
              </a:rPr>
              <a:t>评价目的</a:t>
            </a:r>
            <a:endParaRPr lang="zh-CN" altLang="en-US" sz="3000">
              <a:solidFill>
                <a:schemeClr val="accent3"/>
              </a:solidFill>
              <a:latin typeface="Arial" panose="020B0604020202020204" pitchFamily="34" charset="0"/>
            </a:endParaRPr>
          </a:p>
        </p:txBody>
      </p:sp>
      <p:sp>
        <p:nvSpPr>
          <p:cNvPr id="30" name="文本框 29"/>
          <p:cNvSpPr txBox="1"/>
          <p:nvPr/>
        </p:nvSpPr>
        <p:spPr>
          <a:xfrm>
            <a:off x="720725" y="1836420"/>
            <a:ext cx="10750550" cy="3414395"/>
          </a:xfrm>
          <a:prstGeom prst="rect">
            <a:avLst/>
          </a:prstGeom>
          <a:noFill/>
        </p:spPr>
        <p:txBody>
          <a:bodyPr wrap="square" rtlCol="0">
            <a:noAutofit/>
          </a:bodyPr>
          <a:lstStyle/>
          <a:p>
            <a:pPr indent="518160" algn="l" fontAlgn="auto">
              <a:lnSpc>
                <a:spcPct val="150000"/>
              </a:lnSpc>
              <a:spcAft>
                <a:spcPts val="0"/>
              </a:spcAft>
              <a:extLst>
                <a:ext uri="{35155182-B16C-46BC-9424-99874614C6A1}">
                  <wpsdc:indentchars xmlns:wpsdc="http://www.wps.cn/officeDocument/2017/drawingmlCustomData" val="200" checksum="2311498499"/>
                </a:ext>
              </a:extLst>
            </a:pPr>
            <a:r>
              <a:rPr sz="2000" kern="100" spc="40" dirty="0">
                <a:latin typeface="宋体" panose="02010600030101010101" pitchFamily="2" charset="-122"/>
              </a:rPr>
              <a:t>通过运用规范的绩效评价指标体系和科学的绩效评价方法，全面、客观地从项目决策、项目过程、项目产出、项目效益四个维度对天水市全域无垃圾一期特许经营服务费项目进行综合评价，全面反映政策执行及项目运行规范性以及项目实施后的效益发挥情况。同时，针对项目运行过程中存在的问题和不足，提出合理化建议，为项目主管部门项目管理、规范特许经营者的运营操作，完善项目操作流程，提高公共服务质量和效率，为财政部门预算管理提供依据。</a:t>
            </a:r>
            <a:endParaRPr sz="2000" kern="100" spc="40" dirty="0">
              <a:latin typeface="宋体" panose="02010600030101010101" pitchFamily="2"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30" name="文本框 29"/>
          <p:cNvSpPr txBox="1"/>
          <p:nvPr/>
        </p:nvSpPr>
        <p:spPr>
          <a:xfrm>
            <a:off x="852805" y="1107440"/>
            <a:ext cx="10970260" cy="4112260"/>
          </a:xfrm>
          <a:prstGeom prst="rect">
            <a:avLst/>
          </a:prstGeom>
          <a:noFill/>
        </p:spPr>
        <p:txBody>
          <a:bodyPr wrap="square" rtlCol="0">
            <a:noAutofit/>
          </a:bodyPr>
          <a:lstStyle/>
          <a:p>
            <a:pPr algn="l" fontAlgn="auto">
              <a:lnSpc>
                <a:spcPct val="150000"/>
              </a:lnSpc>
              <a:spcAft>
                <a:spcPts val="0"/>
              </a:spcAft>
              <a:buClrTx/>
              <a:buSzTx/>
              <a:buNone/>
            </a:pPr>
            <a:r>
              <a:rPr lang="zh-CN" altLang="en-US" sz="2400" b="1" kern="100" spc="40" dirty="0">
                <a:solidFill>
                  <a:schemeClr val="tx1"/>
                </a:solidFill>
                <a:latin typeface="宋体" panose="02010600030101010101" pitchFamily="2" charset="-122"/>
              </a:rPr>
              <a:t>三是</a:t>
            </a:r>
            <a:r>
              <a:rPr lang="zh-CN" altLang="en-US" sz="2400" kern="100" spc="40" dirty="0">
                <a:solidFill>
                  <a:schemeClr val="tx1"/>
                </a:solidFill>
                <a:latin typeface="宋体" panose="02010600030101010101" pitchFamily="2" charset="-122"/>
              </a:rPr>
              <a:t>车辆加油费无加油站相关单据，仅项目公司工作人员登记，项目公司应按时从加油站获取单位车辆加油记录的单据，单据中包含加油时间、车号、加油数量、加油金额等明细内容，财务部门根据单据将预购油款从预付账款科目结转至成本科目，车辆管理部门可以与单位记录进行核对，并计算百公里耗油数，强化车辆管理。项目公司内控执行规范性不足反映了项目实施公司内控存在缺陷，无法有效的监督和控制各项业务活动，容易出现违规行为和风险隐患以及企业执行内控制度存在偏差，项目公司对内控制度不够重视。</a:t>
            </a:r>
            <a:endParaRPr lang="zh-CN" altLang="en-US" sz="2400" kern="100" spc="40" dirty="0">
              <a:solidFill>
                <a:schemeClr val="tx1"/>
              </a:solidFill>
              <a:latin typeface="宋体" panose="02010600030101010101" pitchFamily="2"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36" descr="7b0a202020202274657874626f78223a2022220a7d0a"/>
          <p:cNvGrpSpPr/>
          <p:nvPr/>
        </p:nvGrpSpPr>
        <p:grpSpPr>
          <a:xfrm>
            <a:off x="2173605" y="1400175"/>
            <a:ext cx="8249285" cy="3166745"/>
            <a:chOff x="5167" y="3284"/>
            <a:chExt cx="8868" cy="4118"/>
          </a:xfrm>
        </p:grpSpPr>
        <p:sp>
          <p:nvSpPr>
            <p:cNvPr id="76" name="文本框 75"/>
            <p:cNvSpPr txBox="1"/>
            <p:nvPr/>
          </p:nvSpPr>
          <p:spPr>
            <a:xfrm>
              <a:off x="5767" y="3849"/>
              <a:ext cx="7188" cy="2767"/>
            </a:xfrm>
            <a:prstGeom prst="rect">
              <a:avLst/>
            </a:prstGeom>
            <a:noFill/>
          </p:spPr>
          <p:txBody>
            <a:bodyPr wrap="square" rtlCol="0" anchor="ctr" anchorCtr="0">
              <a:noAutofit/>
            </a:bodyPr>
            <a:p>
              <a:pPr indent="0" algn="l" fontAlgn="auto">
                <a:lnSpc>
                  <a:spcPts val="3500"/>
                </a:lnSpc>
              </a:pPr>
              <a:r>
                <a:rPr lang="zh-CN" altLang="en-US" sz="3200" b="1" spc="300">
                  <a:solidFill>
                    <a:schemeClr val="accent3"/>
                  </a:solidFill>
                  <a:uFillTx/>
                  <a:latin typeface="Arial" panose="020B0604020202020204" pitchFamily="34" charset="0"/>
                  <a:ea typeface="微软雅黑" panose="020B0503020204020204" charset="-122"/>
                  <a:cs typeface="+mj-cs"/>
                </a:rPr>
                <a:t>二、相关建议</a:t>
              </a:r>
              <a:endParaRPr lang="zh-CN" altLang="en-US" sz="3200" b="1" spc="300">
                <a:solidFill>
                  <a:schemeClr val="accent3"/>
                </a:solidFill>
                <a:uFillTx/>
                <a:latin typeface="Arial" panose="020B0604020202020204" pitchFamily="34" charset="0"/>
                <a:ea typeface="微软雅黑" panose="020B0503020204020204" charset="-122"/>
                <a:cs typeface="+mj-cs"/>
                <a:sym typeface="+mn-ea"/>
              </a:endParaRPr>
            </a:p>
            <a:p>
              <a:pPr indent="0" algn="l" fontAlgn="auto">
                <a:lnSpc>
                  <a:spcPts val="3500"/>
                </a:lnSpc>
              </a:pPr>
              <a:endParaRPr lang="zh-CN" altLang="en-US" sz="3000" b="1" spc="300">
                <a:solidFill>
                  <a:schemeClr val="accent3"/>
                </a:solidFill>
                <a:uFillTx/>
                <a:latin typeface="Arial" panose="020B0604020202020204" pitchFamily="34" charset="0"/>
                <a:ea typeface="微软雅黑" panose="020B0503020204020204" charset="-122"/>
                <a:cs typeface="+mj-cs"/>
                <a:sym typeface="+mn-ea"/>
              </a:endParaRPr>
            </a:p>
            <a:p>
              <a:pPr indent="0" algn="l" fontAlgn="auto">
                <a:lnSpc>
                  <a:spcPts val="3500"/>
                </a:lnSpc>
              </a:pPr>
              <a:r>
                <a:rPr lang="en-US" altLang="zh-CN" sz="2400" spc="200">
                  <a:solidFill>
                    <a:srgbClr val="0B3346"/>
                  </a:solidFill>
                  <a:uFillTx/>
                  <a:latin typeface="汉仪铸字招牌黑简" panose="00020600040101010101" charset="-122"/>
                  <a:ea typeface="汉仪铸字招牌黑简" panose="00020600040101010101" charset="-122"/>
                </a:rPr>
                <a:t>  </a:t>
              </a:r>
              <a:r>
                <a:rPr lang="zh-CN" altLang="en-US" sz="2400" spc="200">
                  <a:solidFill>
                    <a:srgbClr val="0B3346"/>
                  </a:solidFill>
                  <a:uFillTx/>
                  <a:latin typeface="汉仪铸字招牌黑简" panose="00020600040101010101" charset="-122"/>
                  <a:ea typeface="汉仪铸字招牌黑简" panose="00020600040101010101" charset="-122"/>
                </a:rPr>
                <a:t>（一）项目主管单位相关建议</a:t>
              </a:r>
              <a:r>
                <a:rPr lang="en-US" altLang="zh-CN" sz="2400" spc="200">
                  <a:solidFill>
                    <a:srgbClr val="0B3346"/>
                  </a:solidFill>
                  <a:uFillTx/>
                  <a:latin typeface="汉仪铸字招牌黑简" panose="00020600040101010101" charset="-122"/>
                  <a:ea typeface="汉仪铸字招牌黑简" panose="00020600040101010101" charset="-122"/>
                </a:rPr>
                <a:t>       </a:t>
              </a:r>
              <a:endParaRPr lang="en-US" altLang="zh-CN" sz="2400" spc="200">
                <a:solidFill>
                  <a:srgbClr val="0B3346"/>
                </a:solidFill>
                <a:uFillTx/>
                <a:latin typeface="汉仪铸字招牌黑简" panose="00020600040101010101" charset="-122"/>
                <a:ea typeface="汉仪铸字招牌黑简" panose="00020600040101010101" charset="-122"/>
              </a:endParaRPr>
            </a:p>
            <a:p>
              <a:pPr indent="0" algn="l" fontAlgn="auto">
                <a:lnSpc>
                  <a:spcPts val="3500"/>
                </a:lnSpc>
              </a:pPr>
              <a:r>
                <a:rPr lang="en-US" altLang="zh-CN" sz="2400" spc="200">
                  <a:solidFill>
                    <a:srgbClr val="0B3346"/>
                  </a:solidFill>
                  <a:uFillTx/>
                  <a:latin typeface="汉仪铸字招牌黑简" panose="00020600040101010101" charset="-122"/>
                  <a:ea typeface="汉仪铸字招牌黑简" panose="00020600040101010101" charset="-122"/>
                </a:rPr>
                <a:t>  </a:t>
              </a:r>
              <a:r>
                <a:rPr lang="zh-CN" altLang="en-US" sz="2400" spc="200">
                  <a:solidFill>
                    <a:srgbClr val="0B3346"/>
                  </a:solidFill>
                  <a:uFillTx/>
                  <a:latin typeface="汉仪铸字招牌黑简" panose="00020600040101010101" charset="-122"/>
                  <a:ea typeface="汉仪铸字招牌黑简" panose="00020600040101010101" charset="-122"/>
                </a:rPr>
                <a:t>（二）项目公司相关建议</a:t>
              </a:r>
              <a:r>
                <a:rPr lang="en-US" altLang="zh-CN" sz="2400" spc="200">
                  <a:solidFill>
                    <a:srgbClr val="0B3346"/>
                  </a:solidFill>
                  <a:uFillTx/>
                  <a:latin typeface="汉仪铸字招牌黑简" panose="00020600040101010101" charset="-122"/>
                  <a:ea typeface="汉仪铸字招牌黑简" panose="00020600040101010101" charset="-122"/>
                </a:rPr>
                <a:t> </a:t>
              </a:r>
              <a:endParaRPr lang="zh-CN" altLang="en-US" sz="2400" spc="200">
                <a:solidFill>
                  <a:srgbClr val="0B3346"/>
                </a:solidFill>
                <a:uFillTx/>
                <a:latin typeface="汉仪铸字招牌黑简" panose="00020600040101010101" charset="-122"/>
                <a:ea typeface="汉仪铸字招牌黑简" panose="00020600040101010101" charset="-122"/>
              </a:endParaRPr>
            </a:p>
          </p:txBody>
        </p:sp>
        <p:grpSp>
          <p:nvGrpSpPr>
            <p:cNvPr id="36" name="组合 35"/>
            <p:cNvGrpSpPr/>
            <p:nvPr/>
          </p:nvGrpSpPr>
          <p:grpSpPr>
            <a:xfrm>
              <a:off x="5167" y="3284"/>
              <a:ext cx="8868" cy="4118"/>
              <a:chOff x="5167" y="3284"/>
              <a:chExt cx="8868" cy="4118"/>
            </a:xfrm>
          </p:grpSpPr>
          <p:sp>
            <p:nvSpPr>
              <p:cNvPr id="16" name="矩形 15"/>
              <p:cNvSpPr/>
              <p:nvPr/>
            </p:nvSpPr>
            <p:spPr>
              <a:xfrm>
                <a:off x="5167" y="3284"/>
                <a:ext cx="8578" cy="4118"/>
              </a:xfrm>
              <a:prstGeom prst="rect">
                <a:avLst/>
              </a:prstGeom>
              <a:noFill/>
              <a:ln w="57150">
                <a:solidFill>
                  <a:srgbClr val="34A3DC"/>
                </a:solidFill>
              </a:ln>
              <a:extLst>
                <a:ext uri="{909E8E84-426E-40DD-AFC4-6F175D3DCCD1}">
                  <a14:hiddenFill xmlns:a14="http://schemas.microsoft.com/office/drawing/2010/main">
                    <a:solidFill>
                      <a:srgbClr val="C0E1F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a:p>
            </p:txBody>
          </p:sp>
          <p:sp>
            <p:nvSpPr>
              <p:cNvPr id="49" name="矩形 48"/>
              <p:cNvSpPr/>
              <p:nvPr/>
            </p:nvSpPr>
            <p:spPr>
              <a:xfrm>
                <a:off x="5353" y="3487"/>
                <a:ext cx="8207" cy="3713"/>
              </a:xfrm>
              <a:prstGeom prst="rect">
                <a:avLst/>
              </a:prstGeom>
              <a:noFill/>
              <a:ln>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a:p>
            </p:txBody>
          </p:sp>
          <p:grpSp>
            <p:nvGrpSpPr>
              <p:cNvPr id="17" name="组合 16"/>
              <p:cNvGrpSpPr/>
              <p:nvPr/>
            </p:nvGrpSpPr>
            <p:grpSpPr>
              <a:xfrm rot="0">
                <a:off x="5208" y="7200"/>
                <a:ext cx="749" cy="202"/>
                <a:chOff x="5153" y="6756"/>
                <a:chExt cx="2884" cy="709"/>
              </a:xfrm>
            </p:grpSpPr>
            <p:sp>
              <p:nvSpPr>
                <p:cNvPr id="19" name="任意多边形 18"/>
                <p:cNvSpPr/>
                <p:nvPr/>
              </p:nvSpPr>
              <p:spPr>
                <a:xfrm>
                  <a:off x="5153" y="6841"/>
                  <a:ext cx="1561" cy="6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l"/>
                  <a:endParaRPr lang="zh-CN" altLang="en-US"/>
                </a:p>
              </p:txBody>
            </p:sp>
            <p:sp>
              <p:nvSpPr>
                <p:cNvPr id="20" name="任意多边形 19"/>
                <p:cNvSpPr/>
                <p:nvPr/>
              </p:nvSpPr>
              <p:spPr>
                <a:xfrm>
                  <a:off x="6366" y="6756"/>
                  <a:ext cx="1561" cy="6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l"/>
                  <a:endParaRPr lang="zh-CN" altLang="en-US"/>
                </a:p>
              </p:txBody>
            </p:sp>
            <p:sp>
              <p:nvSpPr>
                <p:cNvPr id="21" name="任意多边形 20"/>
                <p:cNvSpPr/>
                <p:nvPr/>
              </p:nvSpPr>
              <p:spPr>
                <a:xfrm>
                  <a:off x="5153" y="7077"/>
                  <a:ext cx="974" cy="38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l"/>
                  <a:endParaRPr lang="zh-CN" altLang="en-US"/>
                </a:p>
              </p:txBody>
            </p:sp>
            <p:sp>
              <p:nvSpPr>
                <p:cNvPr id="22" name="任意多边形 21"/>
                <p:cNvSpPr/>
                <p:nvPr/>
              </p:nvSpPr>
              <p:spPr>
                <a:xfrm>
                  <a:off x="6103" y="7077"/>
                  <a:ext cx="974" cy="38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l"/>
                  <a:endParaRPr lang="zh-CN" altLang="en-US"/>
                </a:p>
              </p:txBody>
            </p:sp>
            <p:sp>
              <p:nvSpPr>
                <p:cNvPr id="23" name="任意多边形 22"/>
                <p:cNvSpPr/>
                <p:nvPr/>
              </p:nvSpPr>
              <p:spPr>
                <a:xfrm>
                  <a:off x="7063" y="7077"/>
                  <a:ext cx="974" cy="389"/>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320" h="1350">
                      <a:moveTo>
                        <a:pt x="1660" y="0"/>
                      </a:moveTo>
                      <a:cubicBezTo>
                        <a:pt x="2021" y="0"/>
                        <a:pt x="2323" y="251"/>
                        <a:pt x="2401" y="588"/>
                      </a:cubicBezTo>
                      <a:lnTo>
                        <a:pt x="2404" y="606"/>
                      </a:lnTo>
                      <a:lnTo>
                        <a:pt x="2407" y="605"/>
                      </a:lnTo>
                      <a:cubicBezTo>
                        <a:pt x="2456" y="595"/>
                        <a:pt x="2508" y="590"/>
                        <a:pt x="2560" y="590"/>
                      </a:cubicBezTo>
                      <a:cubicBezTo>
                        <a:pt x="2980" y="590"/>
                        <a:pt x="3320" y="930"/>
                        <a:pt x="3320" y="1350"/>
                      </a:cubicBezTo>
                      <a:lnTo>
                        <a:pt x="19" y="1350"/>
                      </a:lnTo>
                      <a:lnTo>
                        <a:pt x="15" y="1333"/>
                      </a:lnTo>
                      <a:cubicBezTo>
                        <a:pt x="5" y="1284"/>
                        <a:pt x="0" y="1232"/>
                        <a:pt x="0" y="1180"/>
                      </a:cubicBezTo>
                      <a:cubicBezTo>
                        <a:pt x="0" y="760"/>
                        <a:pt x="340" y="420"/>
                        <a:pt x="760" y="420"/>
                      </a:cubicBezTo>
                      <a:cubicBezTo>
                        <a:pt x="826" y="420"/>
                        <a:pt x="889" y="428"/>
                        <a:pt x="950" y="444"/>
                      </a:cubicBezTo>
                      <a:lnTo>
                        <a:pt x="967" y="448"/>
                      </a:lnTo>
                      <a:lnTo>
                        <a:pt x="967" y="447"/>
                      </a:lnTo>
                      <a:cubicBezTo>
                        <a:pt x="1086" y="184"/>
                        <a:pt x="1352" y="0"/>
                        <a:pt x="1660" y="0"/>
                      </a:cubicBezTo>
                      <a:close/>
                    </a:path>
                  </a:pathLst>
                </a:custGeom>
                <a:solidFill>
                  <a:srgbClr val="34A3D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l"/>
                  <a:endParaRPr lang="zh-CN" altLang="en-US"/>
                </a:p>
              </p:txBody>
            </p:sp>
          </p:grpSp>
          <p:grpSp>
            <p:nvGrpSpPr>
              <p:cNvPr id="24" name="组合 23"/>
              <p:cNvGrpSpPr/>
              <p:nvPr/>
            </p:nvGrpSpPr>
            <p:grpSpPr>
              <a:xfrm rot="0">
                <a:off x="13193" y="3936"/>
                <a:ext cx="842" cy="323"/>
                <a:chOff x="8286" y="3579"/>
                <a:chExt cx="2097" cy="804"/>
              </a:xfrm>
            </p:grpSpPr>
            <p:sp>
              <p:nvSpPr>
                <p:cNvPr id="25" name="任意多边形 24"/>
                <p:cNvSpPr/>
                <p:nvPr/>
              </p:nvSpPr>
              <p:spPr>
                <a:xfrm>
                  <a:off x="8286" y="3579"/>
                  <a:ext cx="1472" cy="402"/>
                </a:xfrm>
                <a:custGeom>
                  <a:avLst/>
                  <a:gdLst>
                    <a:gd name="connsiteX0" fmla="*/ 796 w 1472"/>
                    <a:gd name="connsiteY0" fmla="*/ 401 h 402"/>
                    <a:gd name="connsiteX1" fmla="*/ 201 w 1472"/>
                    <a:gd name="connsiteY1" fmla="*/ 402 h 402"/>
                    <a:gd name="connsiteX2" fmla="*/ 0 w 1472"/>
                    <a:gd name="connsiteY2" fmla="*/ 201 h 402"/>
                    <a:gd name="connsiteX3" fmla="*/ 201 w 1472"/>
                    <a:gd name="connsiteY3" fmla="*/ 0 h 402"/>
                    <a:gd name="connsiteX4" fmla="*/ 1472 w 1472"/>
                    <a:gd name="connsiteY4" fmla="*/ 0 h 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 h="402">
                      <a:moveTo>
                        <a:pt x="796" y="401"/>
                      </a:moveTo>
                      <a:lnTo>
                        <a:pt x="201" y="402"/>
                      </a:lnTo>
                      <a:cubicBezTo>
                        <a:pt x="90" y="402"/>
                        <a:pt x="0" y="312"/>
                        <a:pt x="0" y="201"/>
                      </a:cubicBezTo>
                      <a:cubicBezTo>
                        <a:pt x="0" y="90"/>
                        <a:pt x="90" y="0"/>
                        <a:pt x="201" y="0"/>
                      </a:cubicBezTo>
                      <a:lnTo>
                        <a:pt x="1472" y="0"/>
                      </a:lnTo>
                    </a:path>
                  </a:pathLst>
                </a:custGeom>
                <a:noFill/>
                <a:ln w="15875">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a:p>
              </p:txBody>
            </p:sp>
            <p:sp>
              <p:nvSpPr>
                <p:cNvPr id="26" name="任意多边形 25"/>
                <p:cNvSpPr/>
                <p:nvPr/>
              </p:nvSpPr>
              <p:spPr>
                <a:xfrm flipH="1">
                  <a:off x="8911" y="3981"/>
                  <a:ext cx="1472" cy="402"/>
                </a:xfrm>
                <a:custGeom>
                  <a:avLst/>
                  <a:gdLst>
                    <a:gd name="connsiteX0" fmla="*/ 796 w 1472"/>
                    <a:gd name="connsiteY0" fmla="*/ 401 h 402"/>
                    <a:gd name="connsiteX1" fmla="*/ 201 w 1472"/>
                    <a:gd name="connsiteY1" fmla="*/ 402 h 402"/>
                    <a:gd name="connsiteX2" fmla="*/ 0 w 1472"/>
                    <a:gd name="connsiteY2" fmla="*/ 201 h 402"/>
                    <a:gd name="connsiteX3" fmla="*/ 201 w 1472"/>
                    <a:gd name="connsiteY3" fmla="*/ 0 h 402"/>
                    <a:gd name="connsiteX4" fmla="*/ 1472 w 1472"/>
                    <a:gd name="connsiteY4" fmla="*/ 0 h 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 h="402">
                      <a:moveTo>
                        <a:pt x="796" y="401"/>
                      </a:moveTo>
                      <a:lnTo>
                        <a:pt x="201" y="402"/>
                      </a:lnTo>
                      <a:cubicBezTo>
                        <a:pt x="90" y="402"/>
                        <a:pt x="0" y="312"/>
                        <a:pt x="0" y="201"/>
                      </a:cubicBezTo>
                      <a:cubicBezTo>
                        <a:pt x="0" y="90"/>
                        <a:pt x="90" y="0"/>
                        <a:pt x="201" y="0"/>
                      </a:cubicBezTo>
                      <a:lnTo>
                        <a:pt x="1472" y="0"/>
                      </a:lnTo>
                    </a:path>
                  </a:pathLst>
                </a:custGeom>
                <a:noFill/>
                <a:ln w="15875">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a:p>
              </p:txBody>
            </p:sp>
          </p:grpSp>
          <p:grpSp>
            <p:nvGrpSpPr>
              <p:cNvPr id="27" name="组合 26"/>
              <p:cNvGrpSpPr/>
              <p:nvPr/>
            </p:nvGrpSpPr>
            <p:grpSpPr>
              <a:xfrm rot="0">
                <a:off x="5486" y="6645"/>
                <a:ext cx="858" cy="453"/>
                <a:chOff x="5490" y="6568"/>
                <a:chExt cx="1175" cy="620"/>
              </a:xfrm>
            </p:grpSpPr>
            <p:sp>
              <p:nvSpPr>
                <p:cNvPr id="28" name="任意多边形 27"/>
                <p:cNvSpPr/>
                <p:nvPr/>
              </p:nvSpPr>
              <p:spPr>
                <a:xfrm>
                  <a:off x="5535" y="6568"/>
                  <a:ext cx="1130" cy="581"/>
                </a:xfrm>
                <a:custGeom>
                  <a:avLst/>
                  <a:gdLst>
                    <a:gd name="connsiteX0" fmla="*/ 511 w 4847"/>
                    <a:gd name="connsiteY0" fmla="*/ 1307 h 2492"/>
                    <a:gd name="connsiteX1" fmla="*/ 204 w 4847"/>
                    <a:gd name="connsiteY1" fmla="*/ 1352 h 2492"/>
                    <a:gd name="connsiteX2" fmla="*/ 149 w 4847"/>
                    <a:gd name="connsiteY2" fmla="*/ 1293 h 2492"/>
                    <a:gd name="connsiteX3" fmla="*/ 229 w 4847"/>
                    <a:gd name="connsiteY3" fmla="*/ 1169 h 2492"/>
                    <a:gd name="connsiteX4" fmla="*/ 482 w 4847"/>
                    <a:gd name="connsiteY4" fmla="*/ 1065 h 2492"/>
                    <a:gd name="connsiteX5" fmla="*/ 566 w 4847"/>
                    <a:gd name="connsiteY5" fmla="*/ 945 h 2492"/>
                    <a:gd name="connsiteX6" fmla="*/ 511 w 4847"/>
                    <a:gd name="connsiteY6" fmla="*/ 970 h 2492"/>
                    <a:gd name="connsiteX7" fmla="*/ 357 w 4847"/>
                    <a:gd name="connsiteY7" fmla="*/ 929 h 2492"/>
                    <a:gd name="connsiteX8" fmla="*/ 244 w 4847"/>
                    <a:gd name="connsiteY8" fmla="*/ 899 h 2492"/>
                    <a:gd name="connsiteX9" fmla="*/ 129 w 4847"/>
                    <a:gd name="connsiteY9" fmla="*/ 920 h 2492"/>
                    <a:gd name="connsiteX10" fmla="*/ 11 w 4847"/>
                    <a:gd name="connsiteY10" fmla="*/ 865 h 2492"/>
                    <a:gd name="connsiteX11" fmla="*/ 29 w 4847"/>
                    <a:gd name="connsiteY11" fmla="*/ 691 h 2492"/>
                    <a:gd name="connsiteX12" fmla="*/ 165 w 4847"/>
                    <a:gd name="connsiteY12" fmla="*/ 637 h 2492"/>
                    <a:gd name="connsiteX13" fmla="*/ 303 w 4847"/>
                    <a:gd name="connsiteY13" fmla="*/ 666 h 2492"/>
                    <a:gd name="connsiteX14" fmla="*/ 432 w 4847"/>
                    <a:gd name="connsiteY14" fmla="*/ 725 h 2492"/>
                    <a:gd name="connsiteX15" fmla="*/ 597 w 4847"/>
                    <a:gd name="connsiteY15" fmla="*/ 641 h 2492"/>
                    <a:gd name="connsiteX16" fmla="*/ 652 w 4847"/>
                    <a:gd name="connsiteY16" fmla="*/ 512 h 2492"/>
                    <a:gd name="connsiteX17" fmla="*/ 864 w 4847"/>
                    <a:gd name="connsiteY17" fmla="*/ 438 h 2492"/>
                    <a:gd name="connsiteX18" fmla="*/ 973 w 4847"/>
                    <a:gd name="connsiteY18" fmla="*/ 288 h 2492"/>
                    <a:gd name="connsiteX19" fmla="*/ 1129 w 4847"/>
                    <a:gd name="connsiteY19" fmla="*/ 51 h 2492"/>
                    <a:gd name="connsiteX20" fmla="*/ 1283 w 4847"/>
                    <a:gd name="connsiteY20" fmla="*/ 10 h 2492"/>
                    <a:gd name="connsiteX21" fmla="*/ 1276 w 4847"/>
                    <a:gd name="connsiteY21" fmla="*/ 139 h 2492"/>
                    <a:gd name="connsiteX22" fmla="*/ 1163 w 4847"/>
                    <a:gd name="connsiteY22" fmla="*/ 279 h 2492"/>
                    <a:gd name="connsiteX23" fmla="*/ 1067 w 4847"/>
                    <a:gd name="connsiteY23" fmla="*/ 404 h 2492"/>
                    <a:gd name="connsiteX24" fmla="*/ 1234 w 4847"/>
                    <a:gd name="connsiteY24" fmla="*/ 427 h 2492"/>
                    <a:gd name="connsiteX25" fmla="*/ 1400 w 4847"/>
                    <a:gd name="connsiteY25" fmla="*/ 264 h 2492"/>
                    <a:gd name="connsiteX26" fmla="*/ 1504 w 4847"/>
                    <a:gd name="connsiteY26" fmla="*/ 130 h 2492"/>
                    <a:gd name="connsiteX27" fmla="*/ 1579 w 4847"/>
                    <a:gd name="connsiteY27" fmla="*/ 175 h 2492"/>
                    <a:gd name="connsiteX28" fmla="*/ 1550 w 4847"/>
                    <a:gd name="connsiteY28" fmla="*/ 334 h 2492"/>
                    <a:gd name="connsiteX29" fmla="*/ 1391 w 4847"/>
                    <a:gd name="connsiteY29" fmla="*/ 467 h 2492"/>
                    <a:gd name="connsiteX30" fmla="*/ 1276 w 4847"/>
                    <a:gd name="connsiteY30" fmla="*/ 537 h 2492"/>
                    <a:gd name="connsiteX31" fmla="*/ 1502 w 4847"/>
                    <a:gd name="connsiteY31" fmla="*/ 446 h 2492"/>
                    <a:gd name="connsiteX32" fmla="*/ 1397 w 4847"/>
                    <a:gd name="connsiteY32" fmla="*/ 524 h 2492"/>
                    <a:gd name="connsiteX33" fmla="*/ 1460 w 4847"/>
                    <a:gd name="connsiteY33" fmla="*/ 517 h 2492"/>
                    <a:gd name="connsiteX34" fmla="*/ 1590 w 4847"/>
                    <a:gd name="connsiteY34" fmla="*/ 454 h 2492"/>
                    <a:gd name="connsiteX35" fmla="*/ 1504 w 4847"/>
                    <a:gd name="connsiteY35" fmla="*/ 553 h 2492"/>
                    <a:gd name="connsiteX36" fmla="*/ 1400 w 4847"/>
                    <a:gd name="connsiteY36" fmla="*/ 632 h 2492"/>
                    <a:gd name="connsiteX37" fmla="*/ 1343 w 4847"/>
                    <a:gd name="connsiteY37" fmla="*/ 659 h 2492"/>
                    <a:gd name="connsiteX38" fmla="*/ 1456 w 4847"/>
                    <a:gd name="connsiteY38" fmla="*/ 656 h 2492"/>
                    <a:gd name="connsiteX39" fmla="*/ 1658 w 4847"/>
                    <a:gd name="connsiteY39" fmla="*/ 532 h 2492"/>
                    <a:gd name="connsiteX40" fmla="*/ 1561 w 4847"/>
                    <a:gd name="connsiteY40" fmla="*/ 662 h 2492"/>
                    <a:gd name="connsiteX41" fmla="*/ 1436 w 4847"/>
                    <a:gd name="connsiteY41" fmla="*/ 761 h 2492"/>
                    <a:gd name="connsiteX42" fmla="*/ 1511 w 4847"/>
                    <a:gd name="connsiteY42" fmla="*/ 749 h 2492"/>
                    <a:gd name="connsiteX43" fmla="*/ 1721 w 4847"/>
                    <a:gd name="connsiteY43" fmla="*/ 637 h 2492"/>
                    <a:gd name="connsiteX44" fmla="*/ 1629 w 4847"/>
                    <a:gd name="connsiteY44" fmla="*/ 761 h 2492"/>
                    <a:gd name="connsiteX45" fmla="*/ 1495 w 4847"/>
                    <a:gd name="connsiteY45" fmla="*/ 841 h 2492"/>
                    <a:gd name="connsiteX46" fmla="*/ 1408 w 4847"/>
                    <a:gd name="connsiteY46" fmla="*/ 870 h 2492"/>
                    <a:gd name="connsiteX47" fmla="*/ 1532 w 4847"/>
                    <a:gd name="connsiteY47" fmla="*/ 870 h 2492"/>
                    <a:gd name="connsiteX48" fmla="*/ 1723 w 4847"/>
                    <a:gd name="connsiteY48" fmla="*/ 803 h 2492"/>
                    <a:gd name="connsiteX49" fmla="*/ 1520 w 4847"/>
                    <a:gd name="connsiteY49" fmla="*/ 961 h 2492"/>
                    <a:gd name="connsiteX50" fmla="*/ 1362 w 4847"/>
                    <a:gd name="connsiteY50" fmla="*/ 1017 h 2492"/>
                    <a:gd name="connsiteX51" fmla="*/ 1589 w 4847"/>
                    <a:gd name="connsiteY51" fmla="*/ 1005 h 2492"/>
                    <a:gd name="connsiteX52" fmla="*/ 1357 w 4847"/>
                    <a:gd name="connsiteY52" fmla="*/ 1108 h 2492"/>
                    <a:gd name="connsiteX53" fmla="*/ 1396 w 4847"/>
                    <a:gd name="connsiteY53" fmla="*/ 1327 h 2492"/>
                    <a:gd name="connsiteX54" fmla="*/ 1658 w 4847"/>
                    <a:gd name="connsiteY54" fmla="*/ 1934 h 2492"/>
                    <a:gd name="connsiteX55" fmla="*/ 2102 w 4847"/>
                    <a:gd name="connsiteY55" fmla="*/ 1988 h 2492"/>
                    <a:gd name="connsiteX56" fmla="*/ 3418 w 4847"/>
                    <a:gd name="connsiteY56" fmla="*/ 1929 h 2492"/>
                    <a:gd name="connsiteX57" fmla="*/ 4079 w 4847"/>
                    <a:gd name="connsiteY57" fmla="*/ 1257 h 2492"/>
                    <a:gd name="connsiteX58" fmla="*/ 4283 w 4847"/>
                    <a:gd name="connsiteY58" fmla="*/ 949 h 2492"/>
                    <a:gd name="connsiteX59" fmla="*/ 4466 w 4847"/>
                    <a:gd name="connsiteY59" fmla="*/ 832 h 2492"/>
                    <a:gd name="connsiteX60" fmla="*/ 4640 w 4847"/>
                    <a:gd name="connsiteY60" fmla="*/ 816 h 2492"/>
                    <a:gd name="connsiteX61" fmla="*/ 4808 w 4847"/>
                    <a:gd name="connsiteY61" fmla="*/ 850 h 2492"/>
                    <a:gd name="connsiteX62" fmla="*/ 4848 w 4847"/>
                    <a:gd name="connsiteY62" fmla="*/ 854 h 2492"/>
                    <a:gd name="connsiteX63" fmla="*/ 4803 w 4847"/>
                    <a:gd name="connsiteY63" fmla="*/ 890 h 2492"/>
                    <a:gd name="connsiteX64" fmla="*/ 4599 w 4847"/>
                    <a:gd name="connsiteY64" fmla="*/ 1144 h 2492"/>
                    <a:gd name="connsiteX65" fmla="*/ 4400 w 4847"/>
                    <a:gd name="connsiteY65" fmla="*/ 1232 h 2492"/>
                    <a:gd name="connsiteX66" fmla="*/ 4262 w 4847"/>
                    <a:gd name="connsiteY66" fmla="*/ 1237 h 2492"/>
                    <a:gd name="connsiteX67" fmla="*/ 4247 w 4847"/>
                    <a:gd name="connsiteY67" fmla="*/ 1282 h 2492"/>
                    <a:gd name="connsiteX68" fmla="*/ 4226 w 4847"/>
                    <a:gd name="connsiteY68" fmla="*/ 1547 h 2492"/>
                    <a:gd name="connsiteX69" fmla="*/ 3930 w 4847"/>
                    <a:gd name="connsiteY69" fmla="*/ 2321 h 2492"/>
                    <a:gd name="connsiteX70" fmla="*/ 3190 w 4847"/>
                    <a:gd name="connsiteY70" fmla="*/ 2465 h 2492"/>
                    <a:gd name="connsiteX71" fmla="*/ 2131 w 4847"/>
                    <a:gd name="connsiteY71" fmla="*/ 2490 h 2492"/>
                    <a:gd name="connsiteX72" fmla="*/ 1416 w 4847"/>
                    <a:gd name="connsiteY72" fmla="*/ 2441 h 2492"/>
                    <a:gd name="connsiteX73" fmla="*/ 1104 w 4847"/>
                    <a:gd name="connsiteY73" fmla="*/ 2262 h 2492"/>
                    <a:gd name="connsiteX74" fmla="*/ 959 w 4847"/>
                    <a:gd name="connsiteY74" fmla="*/ 1968 h 2492"/>
                    <a:gd name="connsiteX75" fmla="*/ 835 w 4847"/>
                    <a:gd name="connsiteY75" fmla="*/ 1497 h 2492"/>
                    <a:gd name="connsiteX76" fmla="*/ 747 w 4847"/>
                    <a:gd name="connsiteY76" fmla="*/ 1273 h 2492"/>
                    <a:gd name="connsiteX77" fmla="*/ 672 w 4847"/>
                    <a:gd name="connsiteY77" fmla="*/ 1223 h 2492"/>
                    <a:gd name="connsiteX78" fmla="*/ 511 w 4847"/>
                    <a:gd name="connsiteY78" fmla="*/ 1307 h 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4848" h="2493">
                      <a:moveTo>
                        <a:pt x="511" y="1307"/>
                      </a:moveTo>
                      <a:cubicBezTo>
                        <a:pt x="414" y="1329"/>
                        <a:pt x="276" y="1354"/>
                        <a:pt x="204" y="1352"/>
                      </a:cubicBezTo>
                      <a:cubicBezTo>
                        <a:pt x="131" y="1350"/>
                        <a:pt x="145" y="1329"/>
                        <a:pt x="149" y="1293"/>
                      </a:cubicBezTo>
                      <a:cubicBezTo>
                        <a:pt x="154" y="1255"/>
                        <a:pt x="163" y="1214"/>
                        <a:pt x="229" y="1169"/>
                      </a:cubicBezTo>
                      <a:cubicBezTo>
                        <a:pt x="296" y="1123"/>
                        <a:pt x="414" y="1108"/>
                        <a:pt x="482" y="1065"/>
                      </a:cubicBezTo>
                      <a:cubicBezTo>
                        <a:pt x="550" y="1019"/>
                        <a:pt x="561" y="963"/>
                        <a:pt x="566" y="945"/>
                      </a:cubicBezTo>
                      <a:cubicBezTo>
                        <a:pt x="572" y="927"/>
                        <a:pt x="554" y="972"/>
                        <a:pt x="511" y="970"/>
                      </a:cubicBezTo>
                      <a:cubicBezTo>
                        <a:pt x="471" y="967"/>
                        <a:pt x="412" y="945"/>
                        <a:pt x="357" y="929"/>
                      </a:cubicBezTo>
                      <a:cubicBezTo>
                        <a:pt x="305" y="915"/>
                        <a:pt x="290" y="902"/>
                        <a:pt x="244" y="899"/>
                      </a:cubicBezTo>
                      <a:cubicBezTo>
                        <a:pt x="199" y="897"/>
                        <a:pt x="176" y="927"/>
                        <a:pt x="129" y="920"/>
                      </a:cubicBezTo>
                      <a:cubicBezTo>
                        <a:pt x="84" y="913"/>
                        <a:pt x="29" y="911"/>
                        <a:pt x="11" y="865"/>
                      </a:cubicBezTo>
                      <a:cubicBezTo>
                        <a:pt x="-9" y="820"/>
                        <a:pt x="0" y="736"/>
                        <a:pt x="29" y="691"/>
                      </a:cubicBezTo>
                      <a:cubicBezTo>
                        <a:pt x="61" y="646"/>
                        <a:pt x="111" y="641"/>
                        <a:pt x="165" y="637"/>
                      </a:cubicBezTo>
                      <a:cubicBezTo>
                        <a:pt x="219" y="632"/>
                        <a:pt x="249" y="648"/>
                        <a:pt x="303" y="666"/>
                      </a:cubicBezTo>
                      <a:cubicBezTo>
                        <a:pt x="357" y="684"/>
                        <a:pt x="373" y="732"/>
                        <a:pt x="432" y="725"/>
                      </a:cubicBezTo>
                      <a:cubicBezTo>
                        <a:pt x="491" y="721"/>
                        <a:pt x="552" y="684"/>
                        <a:pt x="597" y="641"/>
                      </a:cubicBezTo>
                      <a:cubicBezTo>
                        <a:pt x="640" y="598"/>
                        <a:pt x="597" y="553"/>
                        <a:pt x="652" y="512"/>
                      </a:cubicBezTo>
                      <a:cubicBezTo>
                        <a:pt x="706" y="472"/>
                        <a:pt x="801" y="483"/>
                        <a:pt x="864" y="438"/>
                      </a:cubicBezTo>
                      <a:cubicBezTo>
                        <a:pt x="930" y="393"/>
                        <a:pt x="921" y="368"/>
                        <a:pt x="973" y="288"/>
                      </a:cubicBezTo>
                      <a:cubicBezTo>
                        <a:pt x="1027" y="211"/>
                        <a:pt x="1066" y="107"/>
                        <a:pt x="1129" y="51"/>
                      </a:cubicBezTo>
                      <a:cubicBezTo>
                        <a:pt x="1190" y="-6"/>
                        <a:pt x="1251" y="-8"/>
                        <a:pt x="1283" y="10"/>
                      </a:cubicBezTo>
                      <a:cubicBezTo>
                        <a:pt x="1312" y="28"/>
                        <a:pt x="1301" y="87"/>
                        <a:pt x="1276" y="139"/>
                      </a:cubicBezTo>
                      <a:cubicBezTo>
                        <a:pt x="1253" y="193"/>
                        <a:pt x="1215" y="223"/>
                        <a:pt x="1163" y="279"/>
                      </a:cubicBezTo>
                      <a:cubicBezTo>
                        <a:pt x="1111" y="336"/>
                        <a:pt x="978" y="448"/>
                        <a:pt x="1067" y="404"/>
                      </a:cubicBezTo>
                      <a:cubicBezTo>
                        <a:pt x="1156" y="360"/>
                        <a:pt x="1181" y="474"/>
                        <a:pt x="1234" y="427"/>
                      </a:cubicBezTo>
                      <a:cubicBezTo>
                        <a:pt x="1286" y="379"/>
                        <a:pt x="1348" y="331"/>
                        <a:pt x="1400" y="264"/>
                      </a:cubicBezTo>
                      <a:cubicBezTo>
                        <a:pt x="1455" y="198"/>
                        <a:pt x="1471" y="148"/>
                        <a:pt x="1504" y="130"/>
                      </a:cubicBezTo>
                      <a:cubicBezTo>
                        <a:pt x="1541" y="112"/>
                        <a:pt x="1570" y="135"/>
                        <a:pt x="1579" y="175"/>
                      </a:cubicBezTo>
                      <a:cubicBezTo>
                        <a:pt x="1588" y="216"/>
                        <a:pt x="1588" y="275"/>
                        <a:pt x="1550" y="334"/>
                      </a:cubicBezTo>
                      <a:cubicBezTo>
                        <a:pt x="1511" y="393"/>
                        <a:pt x="1446" y="426"/>
                        <a:pt x="1391" y="467"/>
                      </a:cubicBezTo>
                      <a:cubicBezTo>
                        <a:pt x="1337" y="508"/>
                        <a:pt x="1251" y="542"/>
                        <a:pt x="1276" y="537"/>
                      </a:cubicBezTo>
                      <a:cubicBezTo>
                        <a:pt x="1301" y="533"/>
                        <a:pt x="1475" y="451"/>
                        <a:pt x="1502" y="446"/>
                      </a:cubicBezTo>
                      <a:cubicBezTo>
                        <a:pt x="1527" y="439"/>
                        <a:pt x="1440" y="506"/>
                        <a:pt x="1397" y="524"/>
                      </a:cubicBezTo>
                      <a:cubicBezTo>
                        <a:pt x="1356" y="542"/>
                        <a:pt x="1403" y="535"/>
                        <a:pt x="1460" y="517"/>
                      </a:cubicBezTo>
                      <a:cubicBezTo>
                        <a:pt x="1516" y="499"/>
                        <a:pt x="1581" y="449"/>
                        <a:pt x="1590" y="454"/>
                      </a:cubicBezTo>
                      <a:cubicBezTo>
                        <a:pt x="1600" y="458"/>
                        <a:pt x="1543" y="517"/>
                        <a:pt x="1504" y="553"/>
                      </a:cubicBezTo>
                      <a:cubicBezTo>
                        <a:pt x="1468" y="587"/>
                        <a:pt x="1446" y="610"/>
                        <a:pt x="1400" y="632"/>
                      </a:cubicBezTo>
                      <a:cubicBezTo>
                        <a:pt x="1357" y="653"/>
                        <a:pt x="1329" y="650"/>
                        <a:pt x="1343" y="659"/>
                      </a:cubicBezTo>
                      <a:cubicBezTo>
                        <a:pt x="1354" y="666"/>
                        <a:pt x="1372" y="676"/>
                        <a:pt x="1456" y="656"/>
                      </a:cubicBezTo>
                      <a:cubicBezTo>
                        <a:pt x="1537" y="635"/>
                        <a:pt x="1620" y="551"/>
                        <a:pt x="1658" y="532"/>
                      </a:cubicBezTo>
                      <a:cubicBezTo>
                        <a:pt x="1696" y="513"/>
                        <a:pt x="1622" y="619"/>
                        <a:pt x="1561" y="662"/>
                      </a:cubicBezTo>
                      <a:cubicBezTo>
                        <a:pt x="1498" y="705"/>
                        <a:pt x="1448" y="740"/>
                        <a:pt x="1436" y="761"/>
                      </a:cubicBezTo>
                      <a:cubicBezTo>
                        <a:pt x="1423" y="779"/>
                        <a:pt x="1443" y="772"/>
                        <a:pt x="1511" y="749"/>
                      </a:cubicBezTo>
                      <a:cubicBezTo>
                        <a:pt x="1579" y="724"/>
                        <a:pt x="1671" y="662"/>
                        <a:pt x="1721" y="637"/>
                      </a:cubicBezTo>
                      <a:cubicBezTo>
                        <a:pt x="1771" y="610"/>
                        <a:pt x="1681" y="718"/>
                        <a:pt x="1629" y="761"/>
                      </a:cubicBezTo>
                      <a:cubicBezTo>
                        <a:pt x="1577" y="802"/>
                        <a:pt x="1552" y="809"/>
                        <a:pt x="1495" y="841"/>
                      </a:cubicBezTo>
                      <a:cubicBezTo>
                        <a:pt x="1439" y="870"/>
                        <a:pt x="1399" y="852"/>
                        <a:pt x="1408" y="870"/>
                      </a:cubicBezTo>
                      <a:cubicBezTo>
                        <a:pt x="1419" y="886"/>
                        <a:pt x="1476" y="877"/>
                        <a:pt x="1532" y="870"/>
                      </a:cubicBezTo>
                      <a:cubicBezTo>
                        <a:pt x="1589" y="866"/>
                        <a:pt x="1727" y="796"/>
                        <a:pt x="1723" y="803"/>
                      </a:cubicBezTo>
                      <a:cubicBezTo>
                        <a:pt x="1718" y="810"/>
                        <a:pt x="1618" y="930"/>
                        <a:pt x="1520" y="961"/>
                      </a:cubicBezTo>
                      <a:cubicBezTo>
                        <a:pt x="1422" y="992"/>
                        <a:pt x="1375" y="999"/>
                        <a:pt x="1362" y="1017"/>
                      </a:cubicBezTo>
                      <a:cubicBezTo>
                        <a:pt x="1350" y="1033"/>
                        <a:pt x="1577" y="1005"/>
                        <a:pt x="1589" y="1005"/>
                      </a:cubicBezTo>
                      <a:cubicBezTo>
                        <a:pt x="1601" y="1005"/>
                        <a:pt x="1369" y="1058"/>
                        <a:pt x="1357" y="1108"/>
                      </a:cubicBezTo>
                      <a:cubicBezTo>
                        <a:pt x="1344" y="1160"/>
                        <a:pt x="1378" y="1212"/>
                        <a:pt x="1396" y="1327"/>
                      </a:cubicBezTo>
                      <a:cubicBezTo>
                        <a:pt x="1414" y="1443"/>
                        <a:pt x="1545" y="1870"/>
                        <a:pt x="1658" y="1934"/>
                      </a:cubicBezTo>
                      <a:cubicBezTo>
                        <a:pt x="1774" y="1995"/>
                        <a:pt x="1751" y="1990"/>
                        <a:pt x="2102" y="1988"/>
                      </a:cubicBezTo>
                      <a:cubicBezTo>
                        <a:pt x="2452" y="1988"/>
                        <a:pt x="3059" y="1990"/>
                        <a:pt x="3418" y="1929"/>
                      </a:cubicBezTo>
                      <a:cubicBezTo>
                        <a:pt x="3776" y="1866"/>
                        <a:pt x="3998" y="1384"/>
                        <a:pt x="4079" y="1257"/>
                      </a:cubicBezTo>
                      <a:cubicBezTo>
                        <a:pt x="4161" y="1130"/>
                        <a:pt x="4233" y="994"/>
                        <a:pt x="4283" y="949"/>
                      </a:cubicBezTo>
                      <a:cubicBezTo>
                        <a:pt x="4330" y="904"/>
                        <a:pt x="4394" y="856"/>
                        <a:pt x="4466" y="832"/>
                      </a:cubicBezTo>
                      <a:cubicBezTo>
                        <a:pt x="4536" y="804"/>
                        <a:pt x="4570" y="811"/>
                        <a:pt x="4640" y="816"/>
                      </a:cubicBezTo>
                      <a:cubicBezTo>
                        <a:pt x="4708" y="820"/>
                        <a:pt x="4767" y="843"/>
                        <a:pt x="4808" y="850"/>
                      </a:cubicBezTo>
                      <a:cubicBezTo>
                        <a:pt x="4851" y="859"/>
                        <a:pt x="4848" y="847"/>
                        <a:pt x="4848" y="854"/>
                      </a:cubicBezTo>
                      <a:cubicBezTo>
                        <a:pt x="4846" y="863"/>
                        <a:pt x="4853" y="832"/>
                        <a:pt x="4803" y="890"/>
                      </a:cubicBezTo>
                      <a:cubicBezTo>
                        <a:pt x="4753" y="947"/>
                        <a:pt x="4681" y="1074"/>
                        <a:pt x="4599" y="1144"/>
                      </a:cubicBezTo>
                      <a:cubicBezTo>
                        <a:pt x="4518" y="1212"/>
                        <a:pt x="4468" y="1214"/>
                        <a:pt x="4400" y="1232"/>
                      </a:cubicBezTo>
                      <a:cubicBezTo>
                        <a:pt x="4332" y="1252"/>
                        <a:pt x="4292" y="1228"/>
                        <a:pt x="4262" y="1237"/>
                      </a:cubicBezTo>
                      <a:cubicBezTo>
                        <a:pt x="4231" y="1248"/>
                        <a:pt x="4253" y="1221"/>
                        <a:pt x="4247" y="1282"/>
                      </a:cubicBezTo>
                      <a:cubicBezTo>
                        <a:pt x="4240" y="1343"/>
                        <a:pt x="4240" y="1415"/>
                        <a:pt x="4226" y="1547"/>
                      </a:cubicBezTo>
                      <a:cubicBezTo>
                        <a:pt x="4215" y="1676"/>
                        <a:pt x="4129" y="2214"/>
                        <a:pt x="3930" y="2321"/>
                      </a:cubicBezTo>
                      <a:cubicBezTo>
                        <a:pt x="3728" y="2425"/>
                        <a:pt x="3550" y="2432"/>
                        <a:pt x="3190" y="2465"/>
                      </a:cubicBezTo>
                      <a:cubicBezTo>
                        <a:pt x="2830" y="2497"/>
                        <a:pt x="2486" y="2495"/>
                        <a:pt x="2131" y="2490"/>
                      </a:cubicBezTo>
                      <a:cubicBezTo>
                        <a:pt x="1776" y="2484"/>
                        <a:pt x="1622" y="2486"/>
                        <a:pt x="1416" y="2441"/>
                      </a:cubicBezTo>
                      <a:cubicBezTo>
                        <a:pt x="1210" y="2393"/>
                        <a:pt x="1195" y="2355"/>
                        <a:pt x="1104" y="2262"/>
                      </a:cubicBezTo>
                      <a:cubicBezTo>
                        <a:pt x="1011" y="2167"/>
                        <a:pt x="1014" y="2121"/>
                        <a:pt x="959" y="1968"/>
                      </a:cubicBezTo>
                      <a:cubicBezTo>
                        <a:pt x="905" y="1814"/>
                        <a:pt x="878" y="1635"/>
                        <a:pt x="835" y="1497"/>
                      </a:cubicBezTo>
                      <a:cubicBezTo>
                        <a:pt x="792" y="1357"/>
                        <a:pt x="778" y="1327"/>
                        <a:pt x="747" y="1273"/>
                      </a:cubicBezTo>
                      <a:cubicBezTo>
                        <a:pt x="713" y="1219"/>
                        <a:pt x="681" y="1230"/>
                        <a:pt x="672" y="1223"/>
                      </a:cubicBezTo>
                      <a:cubicBezTo>
                        <a:pt x="661" y="1216"/>
                        <a:pt x="611" y="1284"/>
                        <a:pt x="511" y="1307"/>
                      </a:cubicBezTo>
                      <a:close/>
                    </a:path>
                  </a:pathLst>
                </a:custGeom>
                <a:solidFill>
                  <a:srgbClr val="34A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a:p>
              </p:txBody>
            </p:sp>
            <p:cxnSp>
              <p:nvCxnSpPr>
                <p:cNvPr id="29" name="直接连接符 28"/>
                <p:cNvCxnSpPr/>
                <p:nvPr/>
              </p:nvCxnSpPr>
              <p:spPr>
                <a:xfrm>
                  <a:off x="5490" y="7132"/>
                  <a:ext cx="270" cy="0"/>
                </a:xfrm>
                <a:prstGeom prst="line">
                  <a:avLst/>
                </a:prstGeom>
                <a:ln w="12700" cap="rnd">
                  <a:solidFill>
                    <a:srgbClr val="34A3DC"/>
                  </a:solidFill>
                  <a:round/>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5875" y="7188"/>
                  <a:ext cx="510" cy="0"/>
                </a:xfrm>
                <a:prstGeom prst="line">
                  <a:avLst/>
                </a:prstGeom>
                <a:ln w="12700" cap="rnd">
                  <a:solidFill>
                    <a:srgbClr val="34A3DC"/>
                  </a:solidFill>
                  <a:round/>
                </a:ln>
              </p:spPr>
              <p:style>
                <a:lnRef idx="1">
                  <a:schemeClr val="accent1"/>
                </a:lnRef>
                <a:fillRef idx="0">
                  <a:schemeClr val="accent1"/>
                </a:fillRef>
                <a:effectRef idx="0">
                  <a:schemeClr val="accent1"/>
                </a:effectRef>
                <a:fontRef idx="minor">
                  <a:schemeClr val="tx1"/>
                </a:fontRef>
              </p:style>
            </p:cxnSp>
          </p:grpSp>
        </p:grpSp>
      </p:gr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23" name="文本框 22"/>
          <p:cNvSpPr txBox="1"/>
          <p:nvPr>
            <p:custDataLst>
              <p:tags r:id="rId7"/>
            </p:custDataLst>
          </p:nvPr>
        </p:nvSpPr>
        <p:spPr>
          <a:xfrm>
            <a:off x="719455" y="656590"/>
            <a:ext cx="6363970" cy="779780"/>
          </a:xfrm>
          <a:prstGeom prst="rect">
            <a:avLst/>
          </a:prstGeom>
        </p:spPr>
        <p:txBody>
          <a:bodyPr vert="horz" wrap="square" lIns="101600" tIns="38100" rIns="76200" bIns="38100" rtlCol="0" anchor="ctr" anchorCtr="0"/>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algn="l">
              <a:lnSpc>
                <a:spcPct val="100000"/>
              </a:lnSpc>
              <a:buClrTx/>
              <a:buSzTx/>
              <a:buFontTx/>
            </a:pPr>
            <a:r>
              <a:rPr sz="3000">
                <a:solidFill>
                  <a:schemeClr val="accent3"/>
                </a:solidFill>
                <a:latin typeface="Arial" panose="020B0604020202020204" pitchFamily="34" charset="0"/>
                <a:sym typeface="+mn-ea"/>
              </a:rPr>
              <a:t>（一）项目主管单位相关建议</a:t>
            </a:r>
            <a:endParaRPr lang="zh-CN" altLang="en-US" sz="3000">
              <a:solidFill>
                <a:schemeClr val="accent3"/>
              </a:solidFill>
              <a:latin typeface="Arial" panose="020B0604020202020204" pitchFamily="34" charset="0"/>
              <a:sym typeface="+mn-ea"/>
            </a:endParaRPr>
          </a:p>
        </p:txBody>
      </p:sp>
      <p:sp>
        <p:nvSpPr>
          <p:cNvPr id="30" name="文本框 29"/>
          <p:cNvSpPr txBox="1"/>
          <p:nvPr/>
        </p:nvSpPr>
        <p:spPr>
          <a:xfrm>
            <a:off x="719455" y="1532890"/>
            <a:ext cx="10753090" cy="4782820"/>
          </a:xfrm>
          <a:prstGeom prst="rect">
            <a:avLst/>
          </a:prstGeom>
          <a:noFill/>
        </p:spPr>
        <p:txBody>
          <a:bodyPr wrap="square" rtlCol="0">
            <a:noAutofit/>
          </a:bodyPr>
          <a:lstStyle/>
          <a:p>
            <a:pPr indent="0" fontAlgn="auto">
              <a:lnSpc>
                <a:spcPct val="150000"/>
              </a:lnSpc>
              <a:spcAft>
                <a:spcPts val="0"/>
              </a:spcAft>
            </a:pPr>
            <a:r>
              <a:rPr lang="zh-CN" altLang="en-US" sz="2400" b="1" kern="100" spc="40" dirty="0">
                <a:solidFill>
                  <a:schemeClr val="tx1"/>
                </a:solidFill>
                <a:latin typeface="宋体" panose="02010600030101010101" pitchFamily="2" charset="-122"/>
              </a:rPr>
              <a:t>1.市级环卫部门积极履行监管责任</a:t>
            </a:r>
            <a:endParaRPr lang="zh-CN" altLang="en-US" sz="2400" b="1" kern="100" spc="40" dirty="0">
              <a:solidFill>
                <a:schemeClr val="tx1"/>
              </a:solidFill>
              <a:latin typeface="宋体" panose="02010600030101010101" pitchFamily="2" charset="-122"/>
            </a:endParaRPr>
          </a:p>
          <a:p>
            <a:pPr indent="0" fontAlgn="auto">
              <a:lnSpc>
                <a:spcPct val="150000"/>
              </a:lnSpc>
              <a:spcAft>
                <a:spcPts val="0"/>
              </a:spcAft>
            </a:pPr>
            <a:r>
              <a:rPr lang="zh-CN" altLang="en-US" sz="2400" b="1" kern="100" spc="40" dirty="0">
                <a:solidFill>
                  <a:schemeClr val="tx1"/>
                </a:solidFill>
                <a:latin typeface="宋体" panose="02010600030101010101" pitchFamily="2" charset="-122"/>
              </a:rPr>
              <a:t> </a:t>
            </a:r>
            <a:r>
              <a:rPr lang="en-US" altLang="zh-CN" sz="2400" b="1" kern="100" spc="40" dirty="0">
                <a:solidFill>
                  <a:schemeClr val="tx1"/>
                </a:solidFill>
                <a:latin typeface="宋体" panose="02010600030101010101" pitchFamily="2" charset="-122"/>
              </a:rPr>
              <a:t>  </a:t>
            </a:r>
            <a:r>
              <a:rPr sz="2400" kern="100" spc="40" dirty="0">
                <a:solidFill>
                  <a:schemeClr val="tx1"/>
                </a:solidFill>
                <a:latin typeface="宋体" panose="02010600030101010101" pitchFamily="2" charset="-122"/>
              </a:rPr>
              <a:t>建议天水市市级环卫部门根据《天水市全域无垃圾项目一期特许经营实施方案》规定的职责积极履行监督管理责任，及时监督项目公司按照服务标准实施环卫作业，考核范围覆盖全部作业范围，保障天水市全域无垃圾项目一期特许经营服务费项目范围内各项环卫服务实现达标。</a:t>
            </a:r>
            <a:endParaRPr sz="2400" kern="100" spc="40" dirty="0">
              <a:solidFill>
                <a:schemeClr val="tx1"/>
              </a:solidFill>
              <a:latin typeface="宋体" panose="02010600030101010101" pitchFamily="2"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30" name="文本框 29"/>
          <p:cNvSpPr txBox="1"/>
          <p:nvPr/>
        </p:nvSpPr>
        <p:spPr>
          <a:xfrm>
            <a:off x="720725" y="1078230"/>
            <a:ext cx="10750550" cy="4723765"/>
          </a:xfrm>
          <a:prstGeom prst="rect">
            <a:avLst/>
          </a:prstGeom>
          <a:noFill/>
        </p:spPr>
        <p:txBody>
          <a:bodyPr wrap="square" rtlCol="0">
            <a:noAutofit/>
          </a:bodyPr>
          <a:lstStyle/>
          <a:p>
            <a:pPr indent="0" fontAlgn="auto">
              <a:lnSpc>
                <a:spcPct val="150000"/>
              </a:lnSpc>
              <a:spcAft>
                <a:spcPts val="0"/>
              </a:spcAft>
            </a:pPr>
            <a:r>
              <a:rPr lang="en-US" altLang="zh-CN" sz="2400" b="1" kern="100" spc="40" dirty="0">
                <a:latin typeface="宋体" panose="02010600030101010101" pitchFamily="2" charset="-122"/>
                <a:sym typeface="+mn-ea"/>
              </a:rPr>
              <a:t>2.加强协议双方沟通与协作，严格落实协议条款</a:t>
            </a:r>
            <a:endParaRPr lang="en-US" altLang="zh-CN" sz="2400" b="1" kern="100" spc="40" dirty="0">
              <a:latin typeface="宋体" panose="02010600030101010101" pitchFamily="2" charset="-122"/>
              <a:sym typeface="+mn-ea"/>
            </a:endParaRPr>
          </a:p>
          <a:p>
            <a:pPr indent="0" fontAlgn="auto">
              <a:lnSpc>
                <a:spcPct val="150000"/>
              </a:lnSpc>
              <a:spcAft>
                <a:spcPts val="0"/>
              </a:spcAft>
            </a:pPr>
            <a:r>
              <a:rPr lang="en-US" altLang="zh-CN" sz="2400" kern="100" spc="40" dirty="0">
                <a:latin typeface="宋体" panose="02010600030101010101" pitchFamily="2" charset="-122"/>
                <a:sym typeface="+mn-ea"/>
              </a:rPr>
              <a:t>   </a:t>
            </a:r>
            <a:r>
              <a:rPr sz="2400" b="1" kern="100" spc="40" dirty="0">
                <a:latin typeface="宋体" panose="02010600030101010101" pitchFamily="2" charset="-122"/>
                <a:sym typeface="+mn-ea"/>
              </a:rPr>
              <a:t>一是</a:t>
            </a:r>
            <a:r>
              <a:rPr sz="2400" kern="100" spc="40" dirty="0">
                <a:latin typeface="宋体" panose="02010600030101010101" pitchFamily="2" charset="-122"/>
                <a:sym typeface="+mn-ea"/>
              </a:rPr>
              <a:t>建议天水市住房和城乡建设局和天水京环环境服务有限公司按照特许经营协议规定及时整改部分条款执行不到位的问题，严格落实《天水市全域无垃圾一期特许经营协议》第八条第二项费用审计内容“在特许经营期内，甲方及相关职能部门有权对项目公司的运营情况进行审计，乙方应提供必要的配合。”</a:t>
            </a:r>
            <a:r>
              <a:rPr sz="2400" b="1" kern="100" spc="40" dirty="0">
                <a:latin typeface="宋体" panose="02010600030101010101" pitchFamily="2" charset="-122"/>
                <a:sym typeface="+mn-ea"/>
              </a:rPr>
              <a:t>二是</a:t>
            </a:r>
            <a:r>
              <a:rPr sz="2400" kern="100" spc="40" dirty="0">
                <a:latin typeface="宋体" panose="02010600030101010101" pitchFamily="2" charset="-122"/>
                <a:sym typeface="+mn-ea"/>
              </a:rPr>
              <a:t>建议天水市住房和城乡建设局和天水京环环境服务有限公司建立定期沟通机制，确保实施机构和特许经营者之间能够及时、有效地沟通，协议执行中遇到的问题和困难，双方积极协作，通过设立联合工作小组、定期召开会议等方式，加强双方之间的合作与协调，共同寻求解决方案。</a:t>
            </a:r>
            <a:endParaRPr sz="2400" kern="100" spc="40" dirty="0">
              <a:latin typeface="宋体" panose="02010600030101010101" pitchFamily="2"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30" name="文本框 29"/>
          <p:cNvSpPr txBox="1"/>
          <p:nvPr/>
        </p:nvSpPr>
        <p:spPr>
          <a:xfrm>
            <a:off x="720725" y="650875"/>
            <a:ext cx="10750550" cy="5151120"/>
          </a:xfrm>
          <a:prstGeom prst="rect">
            <a:avLst/>
          </a:prstGeom>
          <a:noFill/>
        </p:spPr>
        <p:txBody>
          <a:bodyPr wrap="square" rtlCol="0">
            <a:noAutofit/>
          </a:bodyPr>
          <a:lstStyle/>
          <a:p>
            <a:pPr indent="0" fontAlgn="auto">
              <a:lnSpc>
                <a:spcPct val="150000"/>
              </a:lnSpc>
              <a:spcAft>
                <a:spcPts val="0"/>
              </a:spcAft>
            </a:pPr>
            <a:r>
              <a:rPr lang="en-US" altLang="zh-CN" sz="2400" b="1" kern="100" spc="40" dirty="0">
                <a:latin typeface="宋体" panose="02010600030101010101" pitchFamily="2" charset="-122"/>
                <a:sym typeface="+mn-ea"/>
              </a:rPr>
              <a:t>3.加强预算绩效管理，提高预算绩效管理质量和水平</a:t>
            </a:r>
            <a:r>
              <a:rPr lang="en-US" altLang="zh-CN" sz="2400" kern="100" spc="40" dirty="0">
                <a:latin typeface="宋体" panose="02010600030101010101" pitchFamily="2" charset="-122"/>
                <a:sym typeface="+mn-ea"/>
              </a:rPr>
              <a:t> </a:t>
            </a:r>
            <a:endParaRPr lang="en-US" altLang="zh-CN" sz="2400" kern="100" spc="40" dirty="0">
              <a:latin typeface="宋体" panose="02010600030101010101" pitchFamily="2" charset="-122"/>
              <a:sym typeface="+mn-ea"/>
            </a:endParaRPr>
          </a:p>
          <a:p>
            <a:pPr indent="619760" fontAlgn="auto">
              <a:lnSpc>
                <a:spcPct val="150000"/>
              </a:lnSpc>
              <a:spcAft>
                <a:spcPts val="0"/>
              </a:spcAft>
              <a:extLst>
                <a:ext uri="{35155182-B16C-46BC-9424-99874614C6A1}">
                  <wpsdc:indentchars xmlns:wpsdc="http://www.wps.cn/officeDocument/2017/drawingmlCustomData" val="200" checksum="1861239026"/>
                </a:ext>
              </a:extLst>
            </a:pPr>
            <a:r>
              <a:rPr sz="2400" b="1" kern="100" spc="40" dirty="0">
                <a:latin typeface="宋体" panose="02010600030101010101" pitchFamily="2" charset="-122"/>
                <a:sym typeface="+mn-ea"/>
              </a:rPr>
              <a:t>一是</a:t>
            </a:r>
            <a:r>
              <a:rPr sz="2400" kern="100" spc="40" dirty="0">
                <a:latin typeface="宋体" panose="02010600030101010101" pitchFamily="2" charset="-122"/>
                <a:sym typeface="+mn-ea"/>
              </a:rPr>
              <a:t>建议天水市住房和城乡建设局进一步加强绩效目标管理，在申请预算时编制项目支出绩效目标申报表，设定相应的年度绩效目标，绩效目标要能充分反映预算资金在一定期限内达到的预期产出和效果，绩效指标要科学合理、细化量化，指标值要清晰、可衡量。</a:t>
            </a:r>
            <a:endParaRPr sz="2400" kern="100" spc="40" dirty="0">
              <a:latin typeface="宋体" panose="02010600030101010101" pitchFamily="2" charset="-122"/>
              <a:sym typeface="+mn-ea"/>
            </a:endParaRPr>
          </a:p>
          <a:p>
            <a:pPr indent="619760" fontAlgn="auto">
              <a:lnSpc>
                <a:spcPct val="150000"/>
              </a:lnSpc>
              <a:spcAft>
                <a:spcPts val="0"/>
              </a:spcAft>
              <a:extLst>
                <a:ext uri="{35155182-B16C-46BC-9424-99874614C6A1}">
                  <wpsdc:indentchars xmlns:wpsdc="http://www.wps.cn/officeDocument/2017/drawingmlCustomData" val="200" checksum="1861239026"/>
                </a:ext>
              </a:extLst>
            </a:pPr>
            <a:r>
              <a:rPr sz="2400" b="1" kern="100" spc="40" dirty="0">
                <a:latin typeface="宋体" panose="02010600030101010101" pitchFamily="2" charset="-122"/>
                <a:sym typeface="+mn-ea"/>
              </a:rPr>
              <a:t>二是</a:t>
            </a:r>
            <a:r>
              <a:rPr sz="2400" kern="100" spc="40" dirty="0">
                <a:latin typeface="宋体" panose="02010600030101010101" pitchFamily="2" charset="-122"/>
                <a:sym typeface="+mn-ea"/>
              </a:rPr>
              <a:t>建议天水市住房和城乡建设局组织开展项目绩效运行监控工作，建立预算执行和绩效目标及指标完成情况分析制度，对绩效目标实现程度和预算执行进度实行“双监控”，深入分析绩效运行偏离预期目标的原因，及时采取纠偏措施，确保绩效目标如期实现，按时向财政部门报送绩效目标监控报告和动态监控表。</a:t>
            </a:r>
            <a:endParaRPr sz="2400" kern="100" spc="40" dirty="0">
              <a:latin typeface="宋体" panose="02010600030101010101" pitchFamily="2"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30" name="文本框 29"/>
          <p:cNvSpPr txBox="1"/>
          <p:nvPr/>
        </p:nvSpPr>
        <p:spPr>
          <a:xfrm>
            <a:off x="720725" y="1078230"/>
            <a:ext cx="10750550" cy="4723765"/>
          </a:xfrm>
          <a:prstGeom prst="rect">
            <a:avLst/>
          </a:prstGeom>
          <a:noFill/>
        </p:spPr>
        <p:txBody>
          <a:bodyPr wrap="square" rtlCol="0">
            <a:noAutofit/>
          </a:bodyPr>
          <a:lstStyle/>
          <a:p>
            <a:pPr indent="0" fontAlgn="auto">
              <a:lnSpc>
                <a:spcPct val="150000"/>
              </a:lnSpc>
              <a:spcAft>
                <a:spcPts val="0"/>
              </a:spcAft>
            </a:pPr>
            <a:r>
              <a:rPr lang="en-US" altLang="zh-CN" sz="2400" b="1" kern="100" spc="40" dirty="0">
                <a:latin typeface="宋体" panose="02010600030101010101" pitchFamily="2" charset="-122"/>
                <a:sym typeface="+mn-ea"/>
              </a:rPr>
              <a:t>3.加强预算绩效管理，提高预算绩效管理质量和水平</a:t>
            </a:r>
            <a:r>
              <a:rPr lang="en-US" altLang="zh-CN" sz="2400" kern="100" spc="40" dirty="0">
                <a:latin typeface="宋体" panose="02010600030101010101" pitchFamily="2" charset="-122"/>
                <a:sym typeface="+mn-ea"/>
              </a:rPr>
              <a:t>  </a:t>
            </a:r>
            <a:endParaRPr lang="en-US" altLang="zh-CN" sz="2400" kern="100" spc="40" dirty="0">
              <a:latin typeface="宋体" panose="02010600030101010101" pitchFamily="2" charset="-122"/>
              <a:sym typeface="+mn-ea"/>
            </a:endParaRPr>
          </a:p>
          <a:p>
            <a:pPr indent="619760" fontAlgn="auto">
              <a:lnSpc>
                <a:spcPct val="150000"/>
              </a:lnSpc>
              <a:spcAft>
                <a:spcPts val="0"/>
              </a:spcAft>
              <a:extLst>
                <a:ext uri="{35155182-B16C-46BC-9424-99874614C6A1}">
                  <wpsdc:indentchars xmlns:wpsdc="http://www.wps.cn/officeDocument/2017/drawingmlCustomData" val="200" checksum="1861239026"/>
                </a:ext>
              </a:extLst>
            </a:pPr>
            <a:r>
              <a:rPr sz="2400" b="1" kern="100" spc="40" dirty="0">
                <a:latin typeface="宋体" panose="02010600030101010101" pitchFamily="2" charset="-122"/>
                <a:sym typeface="+mn-ea"/>
              </a:rPr>
              <a:t>三是</a:t>
            </a:r>
            <a:r>
              <a:rPr sz="2400" kern="100" spc="40" dirty="0">
                <a:latin typeface="宋体" panose="02010600030101010101" pitchFamily="2" charset="-122"/>
                <a:sym typeface="+mn-ea"/>
              </a:rPr>
              <a:t>建议天水市住房和城乡建设局根据《基础设施和公用事业特许经营管理办法》文件要求，定期对特许经营项目运营情况进行监测分析，会同有关部门进行绩效评价，将社会公众意见作为监测分析和绩效评价的重要内容，并建立根据绩效评价结果、按照特许经营协议约定对价格或财政补贴进行调整的机制，保障所提供公共产品或公共服务的质量和效率。</a:t>
            </a:r>
            <a:endParaRPr sz="2400" kern="100" spc="40" dirty="0">
              <a:latin typeface="宋体" panose="02010600030101010101" pitchFamily="2"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23" name="文本框 22"/>
          <p:cNvSpPr txBox="1"/>
          <p:nvPr>
            <p:custDataLst>
              <p:tags r:id="rId7"/>
            </p:custDataLst>
          </p:nvPr>
        </p:nvSpPr>
        <p:spPr>
          <a:xfrm>
            <a:off x="720090" y="777875"/>
            <a:ext cx="6363970" cy="779780"/>
          </a:xfrm>
          <a:prstGeom prst="rect">
            <a:avLst/>
          </a:prstGeom>
        </p:spPr>
        <p:txBody>
          <a:bodyPr vert="horz" wrap="square" lIns="101600" tIns="38100" rIns="76200" bIns="38100" rtlCol="0" anchor="ctr" anchorCtr="0"/>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algn="l">
              <a:lnSpc>
                <a:spcPct val="100000"/>
              </a:lnSpc>
              <a:buClrTx/>
              <a:buSzTx/>
              <a:buFontTx/>
            </a:pPr>
            <a:r>
              <a:rPr sz="3000">
                <a:solidFill>
                  <a:schemeClr val="accent3"/>
                </a:solidFill>
                <a:latin typeface="Arial" panose="020B0604020202020204" pitchFamily="34" charset="0"/>
                <a:sym typeface="+mn-ea"/>
              </a:rPr>
              <a:t>（二）项目公司相关建议</a:t>
            </a:r>
            <a:endParaRPr lang="zh-CN" altLang="en-US" sz="3000">
              <a:solidFill>
                <a:schemeClr val="accent3"/>
              </a:solidFill>
              <a:latin typeface="Arial" panose="020B0604020202020204" pitchFamily="34" charset="0"/>
              <a:sym typeface="+mn-ea"/>
            </a:endParaRPr>
          </a:p>
        </p:txBody>
      </p:sp>
      <p:sp>
        <p:nvSpPr>
          <p:cNvPr id="30" name="文本框 29"/>
          <p:cNvSpPr txBox="1"/>
          <p:nvPr/>
        </p:nvSpPr>
        <p:spPr>
          <a:xfrm>
            <a:off x="720090" y="1532890"/>
            <a:ext cx="11048365" cy="4782820"/>
          </a:xfrm>
          <a:prstGeom prst="rect">
            <a:avLst/>
          </a:prstGeom>
          <a:noFill/>
        </p:spPr>
        <p:txBody>
          <a:bodyPr wrap="square" rtlCol="0">
            <a:noAutofit/>
          </a:bodyPr>
          <a:lstStyle/>
          <a:p>
            <a:pPr indent="0" fontAlgn="auto">
              <a:lnSpc>
                <a:spcPct val="150000"/>
              </a:lnSpc>
              <a:spcAft>
                <a:spcPts val="0"/>
              </a:spcAft>
            </a:pPr>
            <a:r>
              <a:rPr lang="zh-CN" altLang="en-US" sz="2400" b="1" kern="100" spc="40" dirty="0">
                <a:solidFill>
                  <a:schemeClr val="tx1"/>
                </a:solidFill>
                <a:latin typeface="宋体" panose="02010600030101010101" pitchFamily="2" charset="-122"/>
              </a:rPr>
              <a:t>1.强化成本监审工作，确保资金拨付需要</a:t>
            </a:r>
            <a:endParaRPr lang="zh-CN" altLang="en-US" sz="2400" b="1" kern="100" spc="40" dirty="0">
              <a:solidFill>
                <a:schemeClr val="tx1"/>
              </a:solidFill>
              <a:latin typeface="宋体" panose="02010600030101010101" pitchFamily="2" charset="-122"/>
            </a:endParaRPr>
          </a:p>
          <a:p>
            <a:pPr indent="619760" fontAlgn="auto">
              <a:lnSpc>
                <a:spcPct val="150000"/>
              </a:lnSpc>
              <a:spcAft>
                <a:spcPts val="0"/>
              </a:spcAft>
              <a:extLst>
                <a:ext uri="{35155182-B16C-46BC-9424-99874614C6A1}">
                  <wpsdc:indentchars xmlns:wpsdc="http://www.wps.cn/officeDocument/2017/drawingmlCustomData" val="200" checksum="1861239026"/>
                </a:ext>
              </a:extLst>
            </a:pPr>
            <a:r>
              <a:rPr lang="zh-CN" altLang="en-US" sz="2400" kern="100" spc="40" dirty="0">
                <a:solidFill>
                  <a:schemeClr val="tx1"/>
                </a:solidFill>
                <a:latin typeface="宋体" panose="02010600030101010101" pitchFamily="2" charset="-122"/>
              </a:rPr>
              <a:t>建议天水京环环境服务有限公司</a:t>
            </a:r>
            <a:r>
              <a:rPr lang="zh-CN" altLang="en-US" sz="2400" b="1" kern="100" spc="40" dirty="0">
                <a:solidFill>
                  <a:schemeClr val="tx1"/>
                </a:solidFill>
                <a:latin typeface="宋体" panose="02010600030101010101" pitchFamily="2" charset="-122"/>
              </a:rPr>
              <a:t>一是</a:t>
            </a:r>
            <a:r>
              <a:rPr lang="zh-CN" altLang="en-US" sz="2400" kern="100" spc="40" dirty="0">
                <a:solidFill>
                  <a:schemeClr val="tx1"/>
                </a:solidFill>
                <a:latin typeface="宋体" panose="02010600030101010101" pitchFamily="2" charset="-122"/>
              </a:rPr>
              <a:t>加强成本监审工作，严格核定服务成本，确保特许经营服务费价格测算的合理性。</a:t>
            </a:r>
            <a:r>
              <a:rPr lang="zh-CN" altLang="en-US" sz="2400" b="1" kern="100" spc="40" dirty="0">
                <a:solidFill>
                  <a:schemeClr val="tx1"/>
                </a:solidFill>
                <a:latin typeface="宋体" panose="02010600030101010101" pitchFamily="2" charset="-122"/>
              </a:rPr>
              <a:t>二是</a:t>
            </a:r>
            <a:r>
              <a:rPr lang="zh-CN" altLang="en-US" sz="2400" kern="100" spc="40" dirty="0">
                <a:solidFill>
                  <a:schemeClr val="tx1"/>
                </a:solidFill>
                <a:latin typeface="宋体" panose="02010600030101010101" pitchFamily="2" charset="-122"/>
              </a:rPr>
              <a:t>应根据特许经营协议第十条“付费机制”中服务费组成进行综合清扫保洁服务费、垃圾收集清运服务费、公厕管护服务费、垃圾填埋处置服务费等明细核算，成本明细账应按照服务费四大类组成内容进行各子项目设置，并在每年末将实际服务费单价与协议单价进行比较，为天水市住建局、天水市财政局和发改部门审核提供依据。</a:t>
            </a:r>
            <a:endParaRPr lang="zh-CN" altLang="en-US" sz="2400" kern="100" spc="40" dirty="0">
              <a:solidFill>
                <a:schemeClr val="tx1"/>
              </a:solidFill>
              <a:latin typeface="宋体" panose="02010600030101010101" pitchFamily="2"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30" name="文本框 29"/>
          <p:cNvSpPr txBox="1"/>
          <p:nvPr/>
        </p:nvSpPr>
        <p:spPr>
          <a:xfrm>
            <a:off x="1355725" y="1214120"/>
            <a:ext cx="10412730" cy="5101590"/>
          </a:xfrm>
          <a:prstGeom prst="rect">
            <a:avLst/>
          </a:prstGeom>
          <a:noFill/>
        </p:spPr>
        <p:txBody>
          <a:bodyPr wrap="square" rtlCol="0">
            <a:noAutofit/>
          </a:bodyPr>
          <a:lstStyle/>
          <a:p>
            <a:pPr indent="0" fontAlgn="auto">
              <a:lnSpc>
                <a:spcPct val="150000"/>
              </a:lnSpc>
              <a:spcAft>
                <a:spcPts val="0"/>
              </a:spcAft>
            </a:pPr>
            <a:r>
              <a:rPr lang="zh-CN" altLang="en-US" sz="2400" b="1" kern="100" spc="40" dirty="0">
                <a:solidFill>
                  <a:schemeClr val="tx1"/>
                </a:solidFill>
                <a:latin typeface="宋体" panose="02010600030101010101" pitchFamily="2" charset="-122"/>
              </a:rPr>
              <a:t>2.加强企业内控建设，构建精细化运营管理体系</a:t>
            </a:r>
            <a:endParaRPr lang="zh-CN" altLang="en-US" sz="2400" b="1" kern="100" spc="40" dirty="0">
              <a:solidFill>
                <a:schemeClr val="tx1"/>
              </a:solidFill>
              <a:latin typeface="宋体" panose="02010600030101010101" pitchFamily="2" charset="-122"/>
            </a:endParaRPr>
          </a:p>
          <a:p>
            <a:pPr indent="619760" fontAlgn="auto">
              <a:lnSpc>
                <a:spcPct val="150000"/>
              </a:lnSpc>
              <a:spcAft>
                <a:spcPts val="0"/>
              </a:spcAft>
              <a:extLst>
                <a:ext uri="{35155182-B16C-46BC-9424-99874614C6A1}">
                  <wpsdc:indentchars xmlns:wpsdc="http://www.wps.cn/officeDocument/2017/drawingmlCustomData" val="200" checksum="1861239026"/>
                </a:ext>
              </a:extLst>
            </a:pPr>
            <a:r>
              <a:rPr lang="zh-CN" altLang="en-US" sz="2400" kern="100" spc="40" dirty="0">
                <a:solidFill>
                  <a:schemeClr val="tx1"/>
                </a:solidFill>
                <a:latin typeface="宋体" panose="02010600030101010101" pitchFamily="2" charset="-122"/>
              </a:rPr>
              <a:t>建议天水京环环境服务有限公司</a:t>
            </a:r>
            <a:r>
              <a:rPr lang="zh-CN" altLang="en-US" sz="2400" b="1" kern="100" spc="40" dirty="0">
                <a:solidFill>
                  <a:schemeClr val="tx1"/>
                </a:solidFill>
                <a:latin typeface="宋体" panose="02010600030101010101" pitchFamily="2" charset="-122"/>
              </a:rPr>
              <a:t>一是</a:t>
            </a:r>
            <a:r>
              <a:rPr lang="zh-CN" altLang="en-US" sz="2400" kern="100" spc="40" dirty="0">
                <a:solidFill>
                  <a:schemeClr val="tx1"/>
                </a:solidFill>
                <a:latin typeface="宋体" panose="02010600030101010101" pitchFamily="2" charset="-122"/>
              </a:rPr>
              <a:t>应在《“三重一大”决策制度实施细则》中补充大额资金支出的议事程序，财务部门根据会议决定支付大额资金；</a:t>
            </a:r>
            <a:r>
              <a:rPr lang="zh-CN" altLang="en-US" sz="2400" b="1" kern="100" spc="40" dirty="0">
                <a:solidFill>
                  <a:schemeClr val="tx1"/>
                </a:solidFill>
                <a:latin typeface="宋体" panose="02010600030101010101" pitchFamily="2" charset="-122"/>
              </a:rPr>
              <a:t>二是</a:t>
            </a:r>
            <a:r>
              <a:rPr lang="zh-CN" altLang="en-US" sz="2400" kern="100" spc="40" dirty="0">
                <a:solidFill>
                  <a:schemeClr val="tx1"/>
                </a:solidFill>
                <a:latin typeface="宋体" panose="02010600030101010101" pitchFamily="2" charset="-122"/>
              </a:rPr>
              <a:t>严格遵守《天水京环环境服务有限公司财务部综合管理办法》中会计档案第四节第十八条保管要求：会计档案由会计人员收集归档。存档前，经办人要整理装订，分类填制会计档案目录，写明案卷号；根据《中华人民共和国档案法实施条例》（国务院第772号令）、《会计档案管理办法》（财政部、国家档案局第79号令）进行财务资料归档，形成会计档案。</a:t>
            </a:r>
            <a:endParaRPr lang="zh-CN" altLang="en-US" sz="2400" kern="100" spc="40" dirty="0">
              <a:solidFill>
                <a:schemeClr val="tx1"/>
              </a:solidFill>
              <a:latin typeface="宋体" panose="02010600030101010101" pitchFamily="2"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30" name="文本框 29"/>
          <p:cNvSpPr txBox="1"/>
          <p:nvPr/>
        </p:nvSpPr>
        <p:spPr>
          <a:xfrm>
            <a:off x="1355725" y="1214120"/>
            <a:ext cx="10412730" cy="5101590"/>
          </a:xfrm>
          <a:prstGeom prst="rect">
            <a:avLst/>
          </a:prstGeom>
          <a:noFill/>
        </p:spPr>
        <p:txBody>
          <a:bodyPr wrap="square" rtlCol="0">
            <a:noAutofit/>
          </a:bodyPr>
          <a:lstStyle/>
          <a:p>
            <a:pPr indent="0" fontAlgn="auto">
              <a:lnSpc>
                <a:spcPct val="150000"/>
              </a:lnSpc>
              <a:spcAft>
                <a:spcPts val="0"/>
              </a:spcAft>
            </a:pPr>
            <a:r>
              <a:rPr lang="zh-CN" altLang="en-US" sz="2400" b="1" kern="100" spc="40" dirty="0">
                <a:solidFill>
                  <a:schemeClr val="tx1"/>
                </a:solidFill>
                <a:latin typeface="宋体" panose="02010600030101010101" pitchFamily="2" charset="-122"/>
              </a:rPr>
              <a:t>2.加强企业内控建设，构建精细化运营管理体系</a:t>
            </a:r>
            <a:endParaRPr lang="zh-CN" altLang="en-US" sz="2400" b="1" kern="100" spc="40" dirty="0">
              <a:solidFill>
                <a:schemeClr val="tx1"/>
              </a:solidFill>
              <a:latin typeface="宋体" panose="02010600030101010101" pitchFamily="2" charset="-122"/>
            </a:endParaRPr>
          </a:p>
          <a:p>
            <a:pPr indent="619760" fontAlgn="auto">
              <a:lnSpc>
                <a:spcPct val="150000"/>
              </a:lnSpc>
              <a:spcAft>
                <a:spcPts val="0"/>
              </a:spcAft>
              <a:extLst>
                <a:ext uri="{35155182-B16C-46BC-9424-99874614C6A1}">
                  <wpsdc:indentchars xmlns:wpsdc="http://www.wps.cn/officeDocument/2017/drawingmlCustomData" val="200" checksum="1861239026"/>
                </a:ext>
              </a:extLst>
            </a:pPr>
            <a:r>
              <a:rPr lang="zh-CN" altLang="en-US" sz="2400" b="1" kern="100" spc="40" dirty="0">
                <a:solidFill>
                  <a:schemeClr val="tx1"/>
                </a:solidFill>
                <a:latin typeface="宋体" panose="02010600030101010101" pitchFamily="2" charset="-122"/>
              </a:rPr>
              <a:t>三是</a:t>
            </a:r>
            <a:r>
              <a:rPr lang="zh-CN" altLang="en-US" sz="2400" kern="100" spc="40" dirty="0">
                <a:solidFill>
                  <a:schemeClr val="tx1"/>
                </a:solidFill>
                <a:latin typeface="宋体" panose="02010600030101010101" pitchFamily="2" charset="-122"/>
              </a:rPr>
              <a:t>项目公司应按时从加油站获取单位车辆加油记录的单据，单据中包含加油时间、车号、加油数量、加油金额等明细内容，财务部门根据单据将预购油款从预付账款科目结转至成本科目，车辆管理部门可以与单位记录进行核对，并计算百公里耗油数，强化车辆管理。</a:t>
            </a:r>
            <a:r>
              <a:rPr lang="zh-CN" altLang="en-US" sz="2400" b="1" kern="100" spc="40" dirty="0">
                <a:solidFill>
                  <a:schemeClr val="tx1"/>
                </a:solidFill>
                <a:latin typeface="宋体" panose="02010600030101010101" pitchFamily="2" charset="-122"/>
              </a:rPr>
              <a:t>四是</a:t>
            </a:r>
            <a:r>
              <a:rPr lang="zh-CN" altLang="en-US" sz="2400" kern="100" spc="40" dirty="0">
                <a:solidFill>
                  <a:schemeClr val="tx1"/>
                </a:solidFill>
                <a:latin typeface="宋体" panose="02010600030101010101" pitchFamily="2" charset="-122"/>
              </a:rPr>
              <a:t>定期对员工进行内部控制制度和流程的培训，提高员工对内部控制的认识和重视程度，加强员工对财务合规和风险管理等方面的教育，提高员工的风险意识和防范能力，形成精细化的运营管理体系。</a:t>
            </a:r>
            <a:endParaRPr lang="zh-CN" altLang="en-US" sz="2400" kern="100" spc="40" dirty="0">
              <a:solidFill>
                <a:schemeClr val="tx1"/>
              </a:solidFill>
              <a:latin typeface="宋体" panose="02010600030101010101" pitchFamily="2"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3" name="Picture 4" descr="F:\0PPT素材\背景及图片\白麻子.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7413" y="9144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34" name="椭圆 333"/>
          <p:cNvSpPr/>
          <p:nvPr/>
        </p:nvSpPr>
        <p:spPr>
          <a:xfrm>
            <a:off x="2073487" y="5339080"/>
            <a:ext cx="505460" cy="537633"/>
          </a:xfrm>
          <a:prstGeom prst="ellipse">
            <a:avLst/>
          </a:prstGeom>
          <a:solidFill>
            <a:srgbClr val="C0000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5" name="椭圆 334"/>
          <p:cNvSpPr/>
          <p:nvPr/>
        </p:nvSpPr>
        <p:spPr>
          <a:xfrm>
            <a:off x="7722719" y="1710809"/>
            <a:ext cx="366369" cy="36636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36" name="组合 335"/>
          <p:cNvGrpSpPr/>
          <p:nvPr/>
        </p:nvGrpSpPr>
        <p:grpSpPr>
          <a:xfrm>
            <a:off x="3831612" y="5977672"/>
            <a:ext cx="401413" cy="401413"/>
            <a:chOff x="304800" y="673100"/>
            <a:chExt cx="4000500" cy="4000500"/>
          </a:xfrm>
          <a:effectLst>
            <a:outerShdw blurRad="381000" dist="152400" dir="8100000" algn="tr" rotWithShape="0">
              <a:prstClr val="black">
                <a:alpha val="70000"/>
              </a:prstClr>
            </a:outerShdw>
          </a:effectLst>
        </p:grpSpPr>
        <p:sp>
          <p:nvSpPr>
            <p:cNvPr id="337" name="同心圆 3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38" name="椭圆 33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339" name="组合 338"/>
          <p:cNvGrpSpPr/>
          <p:nvPr/>
        </p:nvGrpSpPr>
        <p:grpSpPr>
          <a:xfrm>
            <a:off x="9185528" y="1096839"/>
            <a:ext cx="831871" cy="831871"/>
            <a:chOff x="304800" y="673100"/>
            <a:chExt cx="4000500" cy="4000500"/>
          </a:xfrm>
          <a:effectLst>
            <a:outerShdw blurRad="317500" dist="190500" dir="8100000" algn="tr" rotWithShape="0">
              <a:prstClr val="black">
                <a:alpha val="50000"/>
              </a:prstClr>
            </a:outerShdw>
          </a:effectLst>
        </p:grpSpPr>
        <p:sp>
          <p:nvSpPr>
            <p:cNvPr id="340" name="同心圆 3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41" name="椭圆 34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342" name="组合 341"/>
          <p:cNvGrpSpPr/>
          <p:nvPr/>
        </p:nvGrpSpPr>
        <p:grpSpPr>
          <a:xfrm>
            <a:off x="2797460" y="5898135"/>
            <a:ext cx="293036" cy="293036"/>
            <a:chOff x="304800" y="673100"/>
            <a:chExt cx="4000500" cy="4000500"/>
          </a:xfrm>
          <a:effectLst>
            <a:outerShdw blurRad="381000" dist="152400" dir="8100000" algn="tr" rotWithShape="0">
              <a:prstClr val="black">
                <a:alpha val="70000"/>
              </a:prstClr>
            </a:outerShdw>
          </a:effectLst>
        </p:grpSpPr>
        <p:sp>
          <p:nvSpPr>
            <p:cNvPr id="343" name="同心圆 3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44" name="椭圆 34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345" name="组合 344"/>
          <p:cNvGrpSpPr/>
          <p:nvPr/>
        </p:nvGrpSpPr>
        <p:grpSpPr>
          <a:xfrm>
            <a:off x="5214744" y="6161003"/>
            <a:ext cx="383892" cy="383892"/>
            <a:chOff x="304800" y="673100"/>
            <a:chExt cx="4000500" cy="4000500"/>
          </a:xfrm>
          <a:effectLst>
            <a:outerShdw blurRad="381000" dist="152400" dir="8100000" algn="tr" rotWithShape="0">
              <a:prstClr val="black">
                <a:alpha val="70000"/>
              </a:prstClr>
            </a:outerShdw>
          </a:effectLst>
        </p:grpSpPr>
        <p:sp>
          <p:nvSpPr>
            <p:cNvPr id="346" name="同心圆 3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47" name="椭圆 34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348" name="椭圆 347"/>
          <p:cNvSpPr/>
          <p:nvPr/>
        </p:nvSpPr>
        <p:spPr>
          <a:xfrm>
            <a:off x="10815639" y="1096839"/>
            <a:ext cx="366369" cy="36636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9" name="椭圆 348"/>
          <p:cNvSpPr/>
          <p:nvPr/>
        </p:nvSpPr>
        <p:spPr>
          <a:xfrm>
            <a:off x="4032319" y="5155623"/>
            <a:ext cx="183185" cy="183185"/>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50" name="组合 349"/>
          <p:cNvGrpSpPr/>
          <p:nvPr/>
        </p:nvGrpSpPr>
        <p:grpSpPr>
          <a:xfrm>
            <a:off x="4789000" y="5217399"/>
            <a:ext cx="602921" cy="602921"/>
            <a:chOff x="304800" y="673100"/>
            <a:chExt cx="4000500" cy="4000500"/>
          </a:xfrm>
          <a:effectLst>
            <a:outerShdw blurRad="317500" dist="190500" dir="8100000" algn="tr" rotWithShape="0">
              <a:prstClr val="black">
                <a:alpha val="50000"/>
              </a:prstClr>
            </a:outerShdw>
          </a:effectLst>
        </p:grpSpPr>
        <p:sp>
          <p:nvSpPr>
            <p:cNvPr id="351" name="同心圆 3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52" name="椭圆 35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354" name="圆角矩形 353"/>
          <p:cNvSpPr/>
          <p:nvPr/>
        </p:nvSpPr>
        <p:spPr>
          <a:xfrm>
            <a:off x="2683933" y="2436707"/>
            <a:ext cx="9080500" cy="167809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charset="-122"/>
              <a:ea typeface="微软雅黑" panose="020B0503020204020204" charset="-122"/>
            </a:endParaRPr>
          </a:p>
        </p:txBody>
      </p:sp>
      <p:sp>
        <p:nvSpPr>
          <p:cNvPr id="356" name="椭圆 355"/>
          <p:cNvSpPr/>
          <p:nvPr/>
        </p:nvSpPr>
        <p:spPr>
          <a:xfrm>
            <a:off x="898313" y="5976620"/>
            <a:ext cx="220133" cy="215900"/>
          </a:xfrm>
          <a:prstGeom prst="ellipse">
            <a:avLst/>
          </a:prstGeom>
          <a:solidFill>
            <a:srgbClr val="C0000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57" name="组合 356"/>
          <p:cNvGrpSpPr/>
          <p:nvPr/>
        </p:nvGrpSpPr>
        <p:grpSpPr>
          <a:xfrm>
            <a:off x="3306385" y="4932132"/>
            <a:ext cx="401413" cy="401413"/>
            <a:chOff x="304800" y="673100"/>
            <a:chExt cx="4000500" cy="4000500"/>
          </a:xfrm>
          <a:effectLst>
            <a:outerShdw blurRad="381000" dist="152400" dir="8100000" algn="tr" rotWithShape="0">
              <a:prstClr val="black">
                <a:alpha val="70000"/>
              </a:prstClr>
            </a:outerShdw>
          </a:effectLst>
        </p:grpSpPr>
        <p:sp>
          <p:nvSpPr>
            <p:cNvPr id="358" name="同心圆 3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59" name="椭圆 35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360" name="组合 359"/>
          <p:cNvGrpSpPr/>
          <p:nvPr/>
        </p:nvGrpSpPr>
        <p:grpSpPr>
          <a:xfrm>
            <a:off x="9072269" y="350799"/>
            <a:ext cx="293036" cy="293036"/>
            <a:chOff x="304800" y="673100"/>
            <a:chExt cx="4000500" cy="4000500"/>
          </a:xfrm>
          <a:effectLst>
            <a:outerShdw blurRad="381000" dist="152400" dir="8100000" algn="tr" rotWithShape="0">
              <a:prstClr val="black">
                <a:alpha val="70000"/>
              </a:prstClr>
            </a:outerShdw>
          </a:effectLst>
        </p:grpSpPr>
        <p:sp>
          <p:nvSpPr>
            <p:cNvPr id="361" name="同心圆 3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62" name="椭圆 361"/>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363" name="组合 362"/>
          <p:cNvGrpSpPr/>
          <p:nvPr/>
        </p:nvGrpSpPr>
        <p:grpSpPr>
          <a:xfrm>
            <a:off x="6864085" y="508452"/>
            <a:ext cx="383892" cy="383892"/>
            <a:chOff x="304800" y="673100"/>
            <a:chExt cx="4000500" cy="4000500"/>
          </a:xfrm>
          <a:effectLst>
            <a:outerShdw blurRad="381000" dist="152400" dir="8100000" algn="tr" rotWithShape="0">
              <a:prstClr val="black">
                <a:alpha val="70000"/>
              </a:prstClr>
            </a:outerShdw>
          </a:effectLst>
        </p:grpSpPr>
        <p:sp>
          <p:nvSpPr>
            <p:cNvPr id="364" name="同心圆 3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65" name="椭圆 36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366" name="椭圆 365"/>
          <p:cNvSpPr/>
          <p:nvPr/>
        </p:nvSpPr>
        <p:spPr>
          <a:xfrm>
            <a:off x="8673193" y="783993"/>
            <a:ext cx="183185" cy="183185"/>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67" name="组合 366"/>
          <p:cNvGrpSpPr/>
          <p:nvPr/>
        </p:nvGrpSpPr>
        <p:grpSpPr>
          <a:xfrm>
            <a:off x="4704863" y="363589"/>
            <a:ext cx="970539" cy="970539"/>
            <a:chOff x="304800" y="673100"/>
            <a:chExt cx="4000500" cy="4000500"/>
          </a:xfrm>
          <a:effectLst>
            <a:outerShdw blurRad="317500" dist="190500" dir="8100000" algn="tr" rotWithShape="0">
              <a:prstClr val="black">
                <a:alpha val="50000"/>
              </a:prstClr>
            </a:outerShdw>
          </a:effectLst>
        </p:grpSpPr>
        <p:sp>
          <p:nvSpPr>
            <p:cNvPr id="368" name="同心圆 3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69" name="椭圆 36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370" name="组合 369"/>
          <p:cNvGrpSpPr/>
          <p:nvPr/>
        </p:nvGrpSpPr>
        <p:grpSpPr>
          <a:xfrm>
            <a:off x="10592245" y="508452"/>
            <a:ext cx="383892" cy="383892"/>
            <a:chOff x="304800" y="673100"/>
            <a:chExt cx="4000500" cy="4000500"/>
          </a:xfrm>
          <a:effectLst>
            <a:outerShdw blurRad="381000" dist="152400" dir="8100000" algn="tr" rotWithShape="0">
              <a:prstClr val="black">
                <a:alpha val="70000"/>
              </a:prstClr>
            </a:outerShdw>
          </a:effectLst>
        </p:grpSpPr>
        <p:sp>
          <p:nvSpPr>
            <p:cNvPr id="371" name="同心圆 37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72" name="椭圆 371"/>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373" name="椭圆 372"/>
          <p:cNvSpPr/>
          <p:nvPr/>
        </p:nvSpPr>
        <p:spPr>
          <a:xfrm>
            <a:off x="1391411" y="4389120"/>
            <a:ext cx="183185" cy="183185"/>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4" name="TextBox 55"/>
          <p:cNvSpPr txBox="1"/>
          <p:nvPr/>
        </p:nvSpPr>
        <p:spPr>
          <a:xfrm>
            <a:off x="3077648" y="2853255"/>
            <a:ext cx="6732270" cy="912495"/>
          </a:xfrm>
          <a:prstGeom prst="rect">
            <a:avLst/>
          </a:prstGeom>
          <a:noFill/>
        </p:spPr>
        <p:txBody>
          <a:bodyPr wrap="none" rtlCol="0">
            <a:spAutoFit/>
          </a:bodyPr>
          <a:lstStyle/>
          <a:p>
            <a:r>
              <a:rPr lang="zh-CN" sz="5335" b="1" dirty="0">
                <a:solidFill>
                  <a:srgbClr val="C00000"/>
                </a:solidFill>
                <a:effectLst>
                  <a:innerShdw blurRad="63500" dist="50800" dir="18900000">
                    <a:prstClr val="black">
                      <a:alpha val="50000"/>
                    </a:prstClr>
                  </a:innerShdw>
                </a:effectLst>
                <a:latin typeface="微软雅黑" panose="020B0503020204020204" charset="-122"/>
                <a:ea typeface="微软雅黑" panose="020B0503020204020204" charset="-122"/>
              </a:rPr>
              <a:t>谢</a:t>
            </a:r>
            <a:r>
              <a:rPr lang="en-US" altLang="zh-CN" sz="5335" b="1" dirty="0">
                <a:solidFill>
                  <a:srgbClr val="C00000"/>
                </a:solidFill>
                <a:effectLst>
                  <a:innerShdw blurRad="63500" dist="50800" dir="18900000">
                    <a:prstClr val="black">
                      <a:alpha val="50000"/>
                    </a:prstClr>
                  </a:innerShdw>
                </a:effectLst>
                <a:latin typeface="微软雅黑" panose="020B0503020204020204" charset="-122"/>
                <a:ea typeface="微软雅黑" panose="020B0503020204020204" charset="-122"/>
              </a:rPr>
              <a:t>       </a:t>
            </a:r>
            <a:r>
              <a:rPr lang="zh-CN" sz="5335" b="1" dirty="0">
                <a:solidFill>
                  <a:srgbClr val="C00000"/>
                </a:solidFill>
                <a:effectLst>
                  <a:innerShdw blurRad="63500" dist="50800" dir="18900000">
                    <a:prstClr val="black">
                      <a:alpha val="50000"/>
                    </a:prstClr>
                  </a:innerShdw>
                </a:effectLst>
                <a:latin typeface="微软雅黑" panose="020B0503020204020204" charset="-122"/>
                <a:ea typeface="微软雅黑" panose="020B0503020204020204" charset="-122"/>
              </a:rPr>
              <a:t>谢</a:t>
            </a:r>
            <a:r>
              <a:rPr lang="en-US" altLang="zh-CN" sz="5335" b="1" dirty="0">
                <a:solidFill>
                  <a:srgbClr val="C00000"/>
                </a:solidFill>
                <a:effectLst>
                  <a:innerShdw blurRad="63500" dist="50800" dir="18900000">
                    <a:prstClr val="black">
                      <a:alpha val="50000"/>
                    </a:prstClr>
                  </a:innerShdw>
                </a:effectLst>
                <a:latin typeface="微软雅黑" panose="020B0503020204020204" charset="-122"/>
                <a:ea typeface="微软雅黑" panose="020B0503020204020204" charset="-122"/>
              </a:rPr>
              <a:t>      </a:t>
            </a:r>
            <a:r>
              <a:rPr lang="zh-CN" sz="5335" b="1" dirty="0">
                <a:solidFill>
                  <a:srgbClr val="C00000"/>
                </a:solidFill>
                <a:effectLst>
                  <a:innerShdw blurRad="63500" dist="50800" dir="18900000">
                    <a:prstClr val="black">
                      <a:alpha val="50000"/>
                    </a:prstClr>
                  </a:innerShdw>
                </a:effectLst>
                <a:latin typeface="微软雅黑" panose="020B0503020204020204" charset="-122"/>
                <a:ea typeface="微软雅黑" panose="020B0503020204020204" charset="-122"/>
              </a:rPr>
              <a:t>聆</a:t>
            </a:r>
            <a:r>
              <a:rPr lang="en-US" altLang="zh-CN" sz="5335" b="1" dirty="0">
                <a:solidFill>
                  <a:srgbClr val="C00000"/>
                </a:solidFill>
                <a:effectLst>
                  <a:innerShdw blurRad="63500" dist="50800" dir="18900000">
                    <a:prstClr val="black">
                      <a:alpha val="50000"/>
                    </a:prstClr>
                  </a:innerShdw>
                </a:effectLst>
                <a:latin typeface="微软雅黑" panose="020B0503020204020204" charset="-122"/>
                <a:ea typeface="微软雅黑" panose="020B0503020204020204" charset="-122"/>
              </a:rPr>
              <a:t>      </a:t>
            </a:r>
            <a:r>
              <a:rPr lang="zh-CN" sz="5335" b="1" dirty="0">
                <a:solidFill>
                  <a:srgbClr val="C00000"/>
                </a:solidFill>
                <a:effectLst>
                  <a:innerShdw blurRad="63500" dist="50800" dir="18900000">
                    <a:prstClr val="black">
                      <a:alpha val="50000"/>
                    </a:prstClr>
                  </a:innerShdw>
                </a:effectLst>
                <a:latin typeface="微软雅黑" panose="020B0503020204020204" charset="-122"/>
                <a:ea typeface="微软雅黑" panose="020B0503020204020204" charset="-122"/>
              </a:rPr>
              <a:t>听</a:t>
            </a:r>
            <a:endParaRPr lang="zh-CN" altLang="en-US" sz="5335" b="1" dirty="0">
              <a:solidFill>
                <a:srgbClr val="C00000"/>
              </a:solidFill>
              <a:effectLst>
                <a:innerShdw blurRad="63500" dist="50800" dir="18900000">
                  <a:prstClr val="black">
                    <a:alpha val="50000"/>
                  </a:prstClr>
                </a:innerShdw>
              </a:effectLst>
              <a:latin typeface="微软雅黑" panose="020B0503020204020204" charset="-122"/>
              <a:ea typeface="微软雅黑" panose="020B0503020204020204" charset="-122"/>
            </a:endParaRPr>
          </a:p>
        </p:txBody>
      </p:sp>
      <p:pic>
        <p:nvPicPr>
          <p:cNvPr id="5" name="图片 4" descr="561078307305ecc3c70bbb62574b8fd"/>
          <p:cNvPicPr>
            <a:picLocks noChangeAspect="1"/>
          </p:cNvPicPr>
          <p:nvPr>
            <p:custDataLst>
              <p:tags r:id="rId2"/>
            </p:custDataLst>
          </p:nvPr>
        </p:nvPicPr>
        <p:blipFill>
          <a:blip r:embed="rId3"/>
          <a:stretch>
            <a:fillRect/>
          </a:stretch>
        </p:blipFill>
        <p:spPr>
          <a:xfrm>
            <a:off x="47413" y="92287"/>
            <a:ext cx="3212253" cy="10185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advTm="0">
        <p:fade/>
      </p:transition>
    </mc:Choice>
    <mc:Fallback>
      <p:transition spd="med" advTm="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23" name="文本框 22"/>
          <p:cNvSpPr txBox="1"/>
          <p:nvPr>
            <p:custDataLst>
              <p:tags r:id="rId7"/>
            </p:custDataLst>
          </p:nvPr>
        </p:nvSpPr>
        <p:spPr>
          <a:xfrm>
            <a:off x="2606040" y="777875"/>
            <a:ext cx="6896735" cy="582295"/>
          </a:xfrm>
          <a:prstGeom prst="rect">
            <a:avLst/>
          </a:prstGeom>
        </p:spPr>
        <p:txBody>
          <a:bodyPr vert="horz" wrap="square" lIns="101600" tIns="38100" rIns="76200" bIns="38100" rtlCol="0" anchor="ctr" anchorCtr="0">
            <a:no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algn="ctr">
              <a:buClrTx/>
              <a:buSzTx/>
              <a:buFontTx/>
            </a:pPr>
            <a:r>
              <a:rPr lang="zh-CN" altLang="en-US" sz="3000">
                <a:solidFill>
                  <a:schemeClr val="accent3"/>
                </a:solidFill>
                <a:latin typeface="Arial" panose="020B0604020202020204" pitchFamily="34" charset="0"/>
              </a:rPr>
              <a:t>三、</a:t>
            </a:r>
            <a:r>
              <a:rPr sz="3000">
                <a:solidFill>
                  <a:schemeClr val="accent3"/>
                </a:solidFill>
                <a:latin typeface="Arial" panose="020B0604020202020204" pitchFamily="34" charset="0"/>
                <a:sym typeface="+mn-ea"/>
              </a:rPr>
              <a:t>特许经营服务范围、内容及期限</a:t>
            </a:r>
            <a:endParaRPr lang="zh-CN" altLang="en-US" sz="3000">
              <a:solidFill>
                <a:schemeClr val="accent3"/>
              </a:solidFill>
              <a:uFillTx/>
              <a:latin typeface="Arial" panose="020B0604020202020204" pitchFamily="34" charset="0"/>
            </a:endParaRPr>
          </a:p>
          <a:p>
            <a:pPr algn="ctr"/>
            <a:endParaRPr lang="zh-CN" altLang="en-US" sz="2900" dirty="0">
              <a:solidFill>
                <a:schemeClr val="accent3"/>
              </a:solidFill>
              <a:latin typeface="Arial" panose="020B0604020202020204" pitchFamily="34" charset="0"/>
            </a:endParaRPr>
          </a:p>
        </p:txBody>
      </p:sp>
      <p:sp>
        <p:nvSpPr>
          <p:cNvPr id="30" name="文本框 29"/>
          <p:cNvSpPr txBox="1"/>
          <p:nvPr/>
        </p:nvSpPr>
        <p:spPr>
          <a:xfrm>
            <a:off x="720725" y="1576705"/>
            <a:ext cx="10750550" cy="4392295"/>
          </a:xfrm>
          <a:prstGeom prst="rect">
            <a:avLst/>
          </a:prstGeom>
          <a:noFill/>
        </p:spPr>
        <p:txBody>
          <a:bodyPr wrap="square" rtlCol="0">
            <a:noAutofit/>
          </a:bodyPr>
          <a:lstStyle/>
          <a:p>
            <a:pPr indent="0" algn="l">
              <a:spcBef>
                <a:spcPts val="100"/>
              </a:spcBef>
              <a:spcAft>
                <a:spcPts val="0"/>
              </a:spcAft>
            </a:pPr>
            <a:r>
              <a:rPr lang="en-US" sz="2400" kern="100" spc="40" dirty="0">
                <a:solidFill>
                  <a:srgbClr val="C00000"/>
                </a:solidFill>
                <a:latin typeface="宋体" panose="02010600030101010101" pitchFamily="2" charset="-122"/>
              </a:rPr>
              <a:t>1.</a:t>
            </a:r>
            <a:r>
              <a:rPr lang="zh-CN" sz="2400" kern="100" spc="40" dirty="0">
                <a:solidFill>
                  <a:srgbClr val="C00000"/>
                </a:solidFill>
                <a:latin typeface="宋体" panose="02010600030101010101" pitchFamily="2" charset="-122"/>
              </a:rPr>
              <a:t>服务范围</a:t>
            </a:r>
            <a:endParaRPr sz="2400" kern="100" spc="40" dirty="0">
              <a:solidFill>
                <a:srgbClr val="C00000"/>
              </a:solidFill>
              <a:latin typeface="宋体" panose="02010600030101010101" pitchFamily="2" charset="-122"/>
            </a:endParaRPr>
          </a:p>
          <a:p>
            <a:pPr marR="0" lvl="0" indent="518160" algn="l" defTabSz="914400" rtl="0" fontAlgn="base">
              <a:lnSpc>
                <a:spcPct val="100000"/>
              </a:lnSpc>
              <a:spcBef>
                <a:spcPts val="100"/>
              </a:spcBef>
              <a:spcAft>
                <a:spcPts val="0"/>
              </a:spcAft>
              <a:buClrTx/>
              <a:buSzTx/>
              <a:buFont typeface="Arial" panose="020B0604020202020204" pitchFamily="34" charset="0"/>
              <a:buNone/>
              <a:defRPr/>
              <a:extLst>
                <a:ext uri="{35155182-B16C-46BC-9424-99874614C6A1}">
                  <wpsdc:indentchars xmlns:wpsdc="http://www.wps.cn/officeDocument/2017/drawingmlCustomData" val="200" checksum="2311498499"/>
                </a:ext>
              </a:extLst>
            </a:pPr>
            <a:r>
              <a:rPr sz="2000" kern="100" spc="40" noProof="0" dirty="0">
                <a:ln>
                  <a:noFill/>
                </a:ln>
                <a:solidFill>
                  <a:srgbClr val="333333"/>
                </a:solidFill>
                <a:effectLst/>
                <a:uLnTx/>
                <a:uFillTx/>
                <a:latin typeface="宋体" panose="02010600030101010101" pitchFamily="2" charset="-122"/>
                <a:cs typeface="宋体" panose="02010600030101010101" pitchFamily="2" charset="-122"/>
                <a:sym typeface="+mn-ea"/>
              </a:rPr>
              <a:t>根据《天水市全域无垃圾项目一期特许经营协议》</a:t>
            </a:r>
            <a:r>
              <a:rPr lang="zh-CN" sz="2000" kern="100" spc="40" noProof="0" dirty="0">
                <a:ln>
                  <a:noFill/>
                </a:ln>
                <a:solidFill>
                  <a:srgbClr val="333333"/>
                </a:solidFill>
                <a:effectLst/>
                <a:uLnTx/>
                <a:uFillTx/>
                <a:latin typeface="宋体" panose="02010600030101010101" pitchFamily="2" charset="-122"/>
                <a:cs typeface="宋体" panose="02010600030101010101" pitchFamily="2" charset="-122"/>
                <a:sym typeface="+mn-ea"/>
              </a:rPr>
              <a:t>，服务范围</a:t>
            </a:r>
            <a:r>
              <a:rPr sz="2000" kern="100" spc="40" noProof="0" dirty="0">
                <a:ln>
                  <a:noFill/>
                </a:ln>
                <a:solidFill>
                  <a:srgbClr val="333333"/>
                </a:solidFill>
                <a:effectLst/>
                <a:uLnTx/>
                <a:uFillTx/>
                <a:latin typeface="宋体" panose="02010600030101010101" pitchFamily="2" charset="-122"/>
                <a:cs typeface="宋体" panose="02010600030101010101" pitchFamily="2" charset="-122"/>
                <a:sym typeface="+mn-ea"/>
              </a:rPr>
              <a:t>主要为秦州、麦积、甘谷环卫部门所承担清扫保洁的范围(包括城市主次干道和小巷道)、国道过境段、城区市政广场和公共绿地；麦积山风景名胜区各景区范围、天水经济技术开发区社棠工业园规划范围</a:t>
            </a:r>
            <a:r>
              <a:rPr lang="zh-CN" sz="2000" kern="100" spc="40" noProof="0" dirty="0">
                <a:ln>
                  <a:noFill/>
                </a:ln>
                <a:solidFill>
                  <a:srgbClr val="333333"/>
                </a:solidFill>
                <a:effectLst/>
                <a:uLnTx/>
                <a:uFillTx/>
                <a:latin typeface="宋体" panose="02010600030101010101" pitchFamily="2" charset="-122"/>
                <a:cs typeface="宋体" panose="02010600030101010101" pitchFamily="2" charset="-122"/>
                <a:sym typeface="+mn-ea"/>
              </a:rPr>
              <a:t>。</a:t>
            </a:r>
            <a:endParaRPr sz="2000" kern="100" spc="40" noProof="0" dirty="0">
              <a:ln>
                <a:noFill/>
              </a:ln>
              <a:solidFill>
                <a:srgbClr val="333333"/>
              </a:solidFill>
              <a:effectLst/>
              <a:uLnTx/>
              <a:uFillTx/>
              <a:latin typeface="宋体" panose="02010600030101010101" pitchFamily="2" charset="-122"/>
              <a:cs typeface="宋体" panose="02010600030101010101" pitchFamily="2" charset="-122"/>
              <a:sym typeface="+mn-ea"/>
            </a:endParaRPr>
          </a:p>
          <a:p>
            <a:pPr marR="0" lvl="0" indent="0" algn="l" defTabSz="914400" rtl="0" fontAlgn="base">
              <a:lnSpc>
                <a:spcPct val="100000"/>
              </a:lnSpc>
              <a:spcBef>
                <a:spcPts val="100"/>
              </a:spcBef>
              <a:spcAft>
                <a:spcPts val="0"/>
              </a:spcAft>
              <a:buClrTx/>
              <a:buSzTx/>
              <a:buFont typeface="Arial" panose="020B0604020202020204" pitchFamily="34" charset="0"/>
              <a:buNone/>
              <a:defRPr/>
            </a:pPr>
            <a:r>
              <a:rPr lang="en-US" altLang="zh-CN" sz="2400" kern="100" spc="40" noProof="0" dirty="0">
                <a:ln>
                  <a:noFill/>
                </a:ln>
                <a:solidFill>
                  <a:srgbClr val="C00000"/>
                </a:solidFill>
                <a:effectLst/>
                <a:uLnTx/>
                <a:uFillTx/>
                <a:latin typeface="宋体" panose="02010600030101010101" pitchFamily="2" charset="-122"/>
                <a:cs typeface="宋体" panose="02010600030101010101" pitchFamily="2" charset="-122"/>
                <a:sym typeface="+mn-ea"/>
              </a:rPr>
              <a:t>2.</a:t>
            </a:r>
            <a:r>
              <a:rPr lang="zh-CN" altLang="en-US" sz="2400" kern="100" spc="40" noProof="0" dirty="0">
                <a:ln>
                  <a:noFill/>
                </a:ln>
                <a:solidFill>
                  <a:srgbClr val="C00000"/>
                </a:solidFill>
                <a:effectLst/>
                <a:uLnTx/>
                <a:uFillTx/>
                <a:latin typeface="宋体" panose="02010600030101010101" pitchFamily="2" charset="-122"/>
                <a:cs typeface="宋体" panose="02010600030101010101" pitchFamily="2" charset="-122"/>
                <a:sym typeface="+mn-ea"/>
              </a:rPr>
              <a:t>服务内容</a:t>
            </a:r>
            <a:endParaRPr lang="zh-CN" altLang="en-US" sz="2400" kern="100" spc="40" noProof="0" dirty="0">
              <a:ln>
                <a:noFill/>
              </a:ln>
              <a:solidFill>
                <a:srgbClr val="C00000"/>
              </a:solidFill>
              <a:effectLst/>
              <a:uLnTx/>
              <a:uFillTx/>
              <a:latin typeface="宋体" panose="02010600030101010101" pitchFamily="2" charset="-122"/>
              <a:cs typeface="宋体" panose="02010600030101010101" pitchFamily="2" charset="-122"/>
              <a:sym typeface="+mn-ea"/>
            </a:endParaRPr>
          </a:p>
          <a:p>
            <a:pPr marR="0" lvl="0" indent="518160" algn="l" defTabSz="914400" rtl="0" fontAlgn="base">
              <a:lnSpc>
                <a:spcPct val="100000"/>
              </a:lnSpc>
              <a:spcBef>
                <a:spcPts val="100"/>
              </a:spcBef>
              <a:spcAft>
                <a:spcPts val="0"/>
              </a:spcAft>
              <a:buClrTx/>
              <a:buSzTx/>
              <a:buFont typeface="Arial" panose="020B0604020202020204" pitchFamily="34" charset="0"/>
              <a:buNone/>
              <a:defRPr/>
              <a:extLst>
                <a:ext uri="{35155182-B16C-46BC-9424-99874614C6A1}">
                  <wpsdc:indentchars xmlns:wpsdc="http://www.wps.cn/officeDocument/2017/drawingmlCustomData" val="200" checksum="2311498499"/>
                </a:ext>
              </a:extLst>
            </a:pPr>
            <a:r>
              <a:rPr sz="2000" kern="100" spc="40" noProof="0" dirty="0">
                <a:ln>
                  <a:noFill/>
                </a:ln>
                <a:solidFill>
                  <a:srgbClr val="333333"/>
                </a:solidFill>
                <a:effectLst/>
                <a:uLnTx/>
                <a:uFillTx/>
                <a:latin typeface="宋体" panose="02010600030101010101" pitchFamily="2" charset="-122"/>
                <a:cs typeface="宋体" panose="02010600030101010101" pitchFamily="2" charset="-122"/>
                <a:sym typeface="+mn-ea"/>
              </a:rPr>
              <a:t>根据《天水市全域无垃圾项目一期特许经营协议》，服务内容为：综合清扫保洁设备投资与服务；生活垃圾收集、清运、转运设施设备的技改升级建设与运行维护；公厕运营维护；现有填埋场提标升级运营维护。</a:t>
            </a:r>
            <a:endParaRPr sz="2000" kern="100" spc="40" noProof="0" dirty="0">
              <a:ln>
                <a:noFill/>
              </a:ln>
              <a:solidFill>
                <a:srgbClr val="333333"/>
              </a:solidFill>
              <a:effectLst/>
              <a:uLnTx/>
              <a:uFillTx/>
              <a:latin typeface="宋体" panose="02010600030101010101" pitchFamily="2" charset="-122"/>
              <a:cs typeface="宋体" panose="02010600030101010101" pitchFamily="2" charset="-122"/>
              <a:sym typeface="+mn-ea"/>
            </a:endParaRPr>
          </a:p>
          <a:p>
            <a:pPr marR="0" lvl="0" indent="0" algn="l" defTabSz="914400" rtl="0" fontAlgn="base">
              <a:lnSpc>
                <a:spcPct val="100000"/>
              </a:lnSpc>
              <a:spcBef>
                <a:spcPts val="100"/>
              </a:spcBef>
              <a:spcAft>
                <a:spcPts val="0"/>
              </a:spcAft>
              <a:buClrTx/>
              <a:buSzTx/>
              <a:buFont typeface="Arial" panose="020B0604020202020204" pitchFamily="34" charset="0"/>
              <a:buNone/>
              <a:defRPr/>
            </a:pPr>
            <a:r>
              <a:rPr lang="en-US" altLang="zh-CN" sz="2400" kern="100" spc="40" noProof="0" dirty="0">
                <a:ln>
                  <a:noFill/>
                </a:ln>
                <a:solidFill>
                  <a:srgbClr val="C00000"/>
                </a:solidFill>
                <a:effectLst/>
                <a:uLnTx/>
                <a:uFillTx/>
                <a:latin typeface="宋体" panose="02010600030101010101" pitchFamily="2" charset="-122"/>
                <a:cs typeface="宋体" panose="02010600030101010101" pitchFamily="2" charset="-122"/>
                <a:sym typeface="+mn-ea"/>
              </a:rPr>
              <a:t>3.</a:t>
            </a:r>
            <a:r>
              <a:rPr lang="zh-CN" altLang="en-US" sz="2400" kern="100" spc="40" noProof="0" dirty="0">
                <a:ln>
                  <a:noFill/>
                </a:ln>
                <a:solidFill>
                  <a:srgbClr val="C00000"/>
                </a:solidFill>
                <a:effectLst/>
                <a:uLnTx/>
                <a:uFillTx/>
                <a:latin typeface="宋体" panose="02010600030101010101" pitchFamily="2" charset="-122"/>
                <a:cs typeface="宋体" panose="02010600030101010101" pitchFamily="2" charset="-122"/>
                <a:sym typeface="+mn-ea"/>
              </a:rPr>
              <a:t>服务期限</a:t>
            </a:r>
            <a:endParaRPr lang="zh-CN" altLang="en-US" sz="2400" kern="100" spc="40" noProof="0" dirty="0">
              <a:ln>
                <a:noFill/>
              </a:ln>
              <a:solidFill>
                <a:srgbClr val="C00000"/>
              </a:solidFill>
              <a:effectLst/>
              <a:uLnTx/>
              <a:uFillTx/>
              <a:latin typeface="宋体" panose="02010600030101010101" pitchFamily="2" charset="-122"/>
              <a:cs typeface="宋体" panose="02010600030101010101" pitchFamily="2" charset="-122"/>
              <a:sym typeface="+mn-ea"/>
            </a:endParaRPr>
          </a:p>
          <a:p>
            <a:pPr marR="0" lvl="0" indent="518160" algn="l" defTabSz="914400" rtl="0" fontAlgn="base">
              <a:lnSpc>
                <a:spcPct val="100000"/>
              </a:lnSpc>
              <a:spcBef>
                <a:spcPts val="100"/>
              </a:spcBef>
              <a:spcAft>
                <a:spcPts val="0"/>
              </a:spcAft>
              <a:buClrTx/>
              <a:buSzTx/>
              <a:buFont typeface="Arial" panose="020B0604020202020204" pitchFamily="34" charset="0"/>
              <a:buNone/>
              <a:defRPr/>
              <a:extLst>
                <a:ext uri="{35155182-B16C-46BC-9424-99874614C6A1}">
                  <wpsdc:indentchars xmlns:wpsdc="http://www.wps.cn/officeDocument/2017/drawingmlCustomData" val="200" checksum="2311498499"/>
                </a:ext>
              </a:extLst>
            </a:pPr>
            <a:r>
              <a:rPr sz="2000" kern="100" spc="40" noProof="0" dirty="0">
                <a:ln>
                  <a:noFill/>
                </a:ln>
                <a:solidFill>
                  <a:srgbClr val="333333"/>
                </a:solidFill>
                <a:effectLst/>
                <a:uLnTx/>
                <a:uFillTx/>
                <a:latin typeface="宋体" panose="02010600030101010101" pitchFamily="2" charset="-122"/>
                <a:cs typeface="宋体" panose="02010600030101010101" pitchFamily="2" charset="-122"/>
                <a:sym typeface="+mn-ea"/>
              </a:rPr>
              <a:t>根据《天水市全域无垃圾项目一期特许经营协议》，天水市全域无垃圾一期特许经营期自特许经营协议生效之日起十年，即从2018年3月起，至2028年3月止。</a:t>
            </a:r>
            <a:endParaRPr sz="2000" kern="100" spc="40" noProof="0" dirty="0">
              <a:ln>
                <a:noFill/>
              </a:ln>
              <a:solidFill>
                <a:srgbClr val="333333"/>
              </a:solidFill>
              <a:effectLst/>
              <a:uLnTx/>
              <a:uFillTx/>
              <a:latin typeface="宋体" panose="02010600030101010101" pitchFamily="2" charset="-122"/>
              <a:cs typeface="宋体" panose="02010600030101010101" pitchFamily="2"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23" name="文本框 22"/>
          <p:cNvSpPr txBox="1"/>
          <p:nvPr>
            <p:custDataLst>
              <p:tags r:id="rId7"/>
            </p:custDataLst>
          </p:nvPr>
        </p:nvSpPr>
        <p:spPr>
          <a:xfrm>
            <a:off x="2606040" y="363220"/>
            <a:ext cx="6363970" cy="1035685"/>
          </a:xfrm>
          <a:prstGeom prst="rect">
            <a:avLst/>
          </a:prstGeom>
        </p:spPr>
        <p:txBody>
          <a:bodyPr vert="horz" wrap="square" lIns="101600" tIns="38100" rIns="76200" bIns="38100" rtlCol="0" anchor="ctr" anchorCtr="0">
            <a:no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algn="ctr">
              <a:buClrTx/>
              <a:buSzTx/>
              <a:buFontTx/>
            </a:pPr>
            <a:r>
              <a:rPr lang="zh-CN" altLang="en-US" sz="3000">
                <a:solidFill>
                  <a:schemeClr val="accent3"/>
                </a:solidFill>
                <a:latin typeface="Arial" panose="020B0604020202020204" pitchFamily="34" charset="0"/>
              </a:rPr>
              <a:t>四、</a:t>
            </a:r>
            <a:r>
              <a:rPr sz="3000">
                <a:solidFill>
                  <a:schemeClr val="accent3"/>
                </a:solidFill>
                <a:latin typeface="Arial" panose="020B0604020202020204" pitchFamily="34" charset="0"/>
                <a:sym typeface="+mn-ea"/>
              </a:rPr>
              <a:t>特许经营服务费机制</a:t>
            </a:r>
            <a:endParaRPr lang="zh-CN" altLang="en-US" sz="3000">
              <a:solidFill>
                <a:schemeClr val="accent3"/>
              </a:solidFill>
              <a:latin typeface="Arial" panose="020B0604020202020204" pitchFamily="34" charset="0"/>
            </a:endParaRPr>
          </a:p>
        </p:txBody>
      </p:sp>
      <p:sp>
        <p:nvSpPr>
          <p:cNvPr id="30" name="文本框 29"/>
          <p:cNvSpPr txBox="1"/>
          <p:nvPr/>
        </p:nvSpPr>
        <p:spPr>
          <a:xfrm>
            <a:off x="720090" y="1305560"/>
            <a:ext cx="10751820" cy="4401185"/>
          </a:xfrm>
          <a:prstGeom prst="rect">
            <a:avLst/>
          </a:prstGeom>
          <a:noFill/>
        </p:spPr>
        <p:txBody>
          <a:bodyPr wrap="square" rtlCol="0">
            <a:noAutofit/>
          </a:bodyPr>
          <a:lstStyle/>
          <a:p>
            <a:pPr indent="0">
              <a:spcAft>
                <a:spcPts val="0"/>
              </a:spcAft>
            </a:pPr>
            <a:r>
              <a:rPr lang="en-US" sz="2400" kern="100" spc="40" dirty="0">
                <a:solidFill>
                  <a:srgbClr val="C00000"/>
                </a:solidFill>
                <a:latin typeface="+mn-ea"/>
                <a:cs typeface="+mn-ea"/>
              </a:rPr>
              <a:t>1.</a:t>
            </a:r>
            <a:r>
              <a:rPr lang="zh-CN" sz="2400" kern="100" spc="40" dirty="0">
                <a:solidFill>
                  <a:srgbClr val="C00000"/>
                </a:solidFill>
                <a:latin typeface="+mn-ea"/>
                <a:cs typeface="+mn-ea"/>
              </a:rPr>
              <a:t>服务费组成</a:t>
            </a:r>
            <a:endParaRPr sz="2400" kern="100" spc="40" dirty="0">
              <a:solidFill>
                <a:srgbClr val="C00000"/>
              </a:solidFill>
              <a:latin typeface="+mn-ea"/>
              <a:cs typeface="+mn-ea"/>
            </a:endParaRPr>
          </a:p>
          <a:p>
            <a:pPr marR="0" lvl="0" indent="518160" algn="l" defTabSz="914400" rtl="0" fontAlgn="base">
              <a:lnSpc>
                <a:spcPts val="2600"/>
              </a:lnSpc>
              <a:spcAft>
                <a:spcPts val="0"/>
              </a:spcAft>
              <a:buClrTx/>
              <a:buSzTx/>
              <a:buFont typeface="Arial" panose="020B0604020202020204" pitchFamily="34" charset="0"/>
              <a:buNone/>
              <a:defRPr/>
              <a:extLst>
                <a:ext uri="{35155182-B16C-46BC-9424-99874614C6A1}">
                  <wpsdc:indentchars xmlns:wpsdc="http://www.wps.cn/officeDocument/2017/drawingmlCustomData" val="200" checksum="2311498499"/>
                </a:ext>
              </a:extLst>
            </a:pPr>
            <a:r>
              <a:rPr sz="2000" kern="100" spc="40" noProof="0" dirty="0">
                <a:ln>
                  <a:noFill/>
                </a:ln>
                <a:solidFill>
                  <a:srgbClr val="333333"/>
                </a:solidFill>
                <a:effectLst/>
                <a:uLnTx/>
                <a:uFillTx/>
                <a:latin typeface="+mn-ea"/>
                <a:cs typeface="+mn-ea"/>
                <a:sym typeface="+mn-ea"/>
              </a:rPr>
              <a:t>特许经营服务费是指按照特许经营协议约定，天水市住房和城乡建设局因天水京环环境服务有限公司为天水市提供环卫作业等服务，而应向天水京环环境服务有限公司支付的费用，包括</a:t>
            </a:r>
            <a:r>
              <a:rPr sz="2000" b="1" kern="100" spc="40" noProof="0" dirty="0">
                <a:ln>
                  <a:noFill/>
                </a:ln>
                <a:solidFill>
                  <a:srgbClr val="333333"/>
                </a:solidFill>
                <a:effectLst/>
                <a:uLnTx/>
                <a:uFillTx/>
                <a:latin typeface="+mn-ea"/>
                <a:cs typeface="+mn-ea"/>
                <a:sym typeface="+mn-ea"/>
              </a:rPr>
              <a:t>综合清扫保洁服务费、垃圾收集清运服务费、公厕管护服务费、垃圾填埋处置服务费</a:t>
            </a:r>
            <a:r>
              <a:rPr sz="2000" kern="100" spc="40" noProof="0" dirty="0">
                <a:ln>
                  <a:noFill/>
                </a:ln>
                <a:solidFill>
                  <a:srgbClr val="333333"/>
                </a:solidFill>
                <a:effectLst/>
                <a:uLnTx/>
                <a:uFillTx/>
                <a:latin typeface="+mn-ea"/>
                <a:cs typeface="+mn-ea"/>
                <a:sym typeface="+mn-ea"/>
              </a:rPr>
              <a:t>等。</a:t>
            </a:r>
            <a:r>
              <a:rPr sz="2000" kern="100" spc="40" noProof="0" dirty="0">
                <a:ln>
                  <a:noFill/>
                </a:ln>
                <a:solidFill>
                  <a:srgbClr val="333333"/>
                </a:solidFill>
                <a:effectLst/>
                <a:uLnTx/>
                <a:uFillTx/>
                <a:latin typeface="+mn-ea"/>
                <a:cs typeface="+mn-ea"/>
                <a:sym typeface="+mn-ea"/>
              </a:rPr>
              <a:t>此费用包括服务成本、利润和税金在内的全部费用。</a:t>
            </a:r>
            <a:endParaRPr sz="2000" kern="100" spc="40" noProof="0" dirty="0">
              <a:ln>
                <a:noFill/>
              </a:ln>
              <a:solidFill>
                <a:srgbClr val="333333"/>
              </a:solidFill>
              <a:effectLst/>
              <a:uLnTx/>
              <a:uFillTx/>
              <a:latin typeface="+mn-ea"/>
              <a:cs typeface="+mn-ea"/>
              <a:sym typeface="+mn-ea"/>
            </a:endParaRPr>
          </a:p>
          <a:p>
            <a:pPr marR="0" lvl="0" indent="0" algn="l" defTabSz="914400" rtl="0" fontAlgn="base">
              <a:lnSpc>
                <a:spcPct val="100000"/>
              </a:lnSpc>
              <a:spcBef>
                <a:spcPct val="0"/>
              </a:spcBef>
              <a:spcAft>
                <a:spcPts val="0"/>
              </a:spcAft>
              <a:buClrTx/>
              <a:buSzTx/>
              <a:buFont typeface="Arial" panose="020B0604020202020204" pitchFamily="34" charset="0"/>
              <a:buNone/>
              <a:defRPr/>
            </a:pPr>
            <a:r>
              <a:rPr lang="en-US" altLang="zh-CN" sz="2400" kern="100" spc="40" noProof="0" dirty="0">
                <a:ln>
                  <a:noFill/>
                </a:ln>
                <a:solidFill>
                  <a:srgbClr val="C00000"/>
                </a:solidFill>
                <a:effectLst/>
                <a:uLnTx/>
                <a:uFillTx/>
                <a:latin typeface="+mn-ea"/>
                <a:cs typeface="+mn-ea"/>
                <a:sym typeface="+mn-ea"/>
              </a:rPr>
              <a:t>2.</a:t>
            </a:r>
            <a:r>
              <a:rPr lang="zh-CN" altLang="en-US" sz="2400" kern="100" spc="40" noProof="0" dirty="0">
                <a:ln>
                  <a:noFill/>
                </a:ln>
                <a:solidFill>
                  <a:srgbClr val="C00000"/>
                </a:solidFill>
                <a:effectLst/>
                <a:uLnTx/>
                <a:uFillTx/>
                <a:latin typeface="+mn-ea"/>
                <a:cs typeface="+mn-ea"/>
                <a:sym typeface="+mn-ea"/>
              </a:rPr>
              <a:t>月支付服务费</a:t>
            </a:r>
            <a:endParaRPr lang="zh-CN" altLang="en-US" sz="2400" kern="100" spc="40" noProof="0" dirty="0">
              <a:ln>
                <a:noFill/>
              </a:ln>
              <a:solidFill>
                <a:srgbClr val="C00000"/>
              </a:solidFill>
              <a:effectLst/>
              <a:uLnTx/>
              <a:uFillTx/>
              <a:latin typeface="+mn-ea"/>
              <a:cs typeface="+mn-ea"/>
              <a:sym typeface="+mn-ea"/>
            </a:endParaRPr>
          </a:p>
          <a:p>
            <a:pPr marR="0" lvl="0" indent="0" algn="l" defTabSz="914400" rtl="0" fontAlgn="base">
              <a:lnSpc>
                <a:spcPts val="2600"/>
              </a:lnSpc>
              <a:spcBef>
                <a:spcPct val="0"/>
              </a:spcBef>
              <a:spcAft>
                <a:spcPts val="0"/>
              </a:spcAft>
              <a:buClrTx/>
              <a:buSzTx/>
              <a:buFont typeface="Arial" panose="020B0604020202020204" pitchFamily="34" charset="0"/>
              <a:buNone/>
              <a:defRPr/>
            </a:pPr>
            <a:r>
              <a:rPr sz="2000" kern="100" spc="40" noProof="0" dirty="0">
                <a:ln>
                  <a:noFill/>
                </a:ln>
                <a:solidFill>
                  <a:srgbClr val="333333"/>
                </a:solidFill>
                <a:effectLst/>
                <a:uLnTx/>
                <a:uFillTx/>
                <a:latin typeface="+mn-ea"/>
                <a:cs typeface="+mn-ea"/>
                <a:sym typeface="+mn-ea"/>
              </a:rPr>
              <a:t>（1）综合清扫保洁服务费=分项成交单价×实际作业面积÷12;</a:t>
            </a:r>
            <a:endParaRPr sz="2000" kern="100" spc="40" noProof="0" dirty="0">
              <a:ln>
                <a:noFill/>
              </a:ln>
              <a:solidFill>
                <a:srgbClr val="333333"/>
              </a:solidFill>
              <a:effectLst/>
              <a:uLnTx/>
              <a:uFillTx/>
              <a:latin typeface="+mn-ea"/>
              <a:cs typeface="+mn-ea"/>
              <a:sym typeface="+mn-ea"/>
            </a:endParaRPr>
          </a:p>
          <a:p>
            <a:pPr marR="0" lvl="0" indent="0" algn="l" defTabSz="914400" rtl="0" fontAlgn="base">
              <a:lnSpc>
                <a:spcPts val="2600"/>
              </a:lnSpc>
              <a:spcBef>
                <a:spcPct val="0"/>
              </a:spcBef>
              <a:spcAft>
                <a:spcPts val="0"/>
              </a:spcAft>
              <a:buClrTx/>
              <a:buSzTx/>
              <a:buFont typeface="Arial" panose="020B0604020202020204" pitchFamily="34" charset="0"/>
              <a:buNone/>
              <a:defRPr/>
            </a:pPr>
            <a:r>
              <a:rPr sz="2000" kern="100" spc="40" noProof="0" dirty="0">
                <a:ln>
                  <a:noFill/>
                </a:ln>
                <a:solidFill>
                  <a:srgbClr val="333333"/>
                </a:solidFill>
                <a:effectLst/>
                <a:uLnTx/>
                <a:uFillTx/>
                <a:latin typeface="+mn-ea"/>
                <a:cs typeface="+mn-ea"/>
                <a:sym typeface="+mn-ea"/>
              </a:rPr>
              <a:t>（2）垃圾清运服务费=生活垃圾清运成交单价×月实际清运量；</a:t>
            </a:r>
            <a:endParaRPr sz="2000" kern="100" spc="40" noProof="0" dirty="0">
              <a:ln>
                <a:noFill/>
              </a:ln>
              <a:solidFill>
                <a:srgbClr val="333333"/>
              </a:solidFill>
              <a:effectLst/>
              <a:uLnTx/>
              <a:uFillTx/>
              <a:latin typeface="+mn-ea"/>
              <a:cs typeface="+mn-ea"/>
              <a:sym typeface="+mn-ea"/>
            </a:endParaRPr>
          </a:p>
          <a:p>
            <a:pPr marR="0" lvl="0" indent="0" algn="l" defTabSz="914400" rtl="0" fontAlgn="base">
              <a:lnSpc>
                <a:spcPts val="2600"/>
              </a:lnSpc>
              <a:spcBef>
                <a:spcPct val="0"/>
              </a:spcBef>
              <a:spcAft>
                <a:spcPts val="0"/>
              </a:spcAft>
              <a:buClrTx/>
              <a:buSzTx/>
              <a:buFont typeface="Arial" panose="020B0604020202020204" pitchFamily="34" charset="0"/>
              <a:buNone/>
              <a:defRPr/>
            </a:pPr>
            <a:r>
              <a:rPr sz="2000" kern="100" spc="40" noProof="0" dirty="0">
                <a:ln>
                  <a:noFill/>
                </a:ln>
                <a:solidFill>
                  <a:srgbClr val="333333"/>
                </a:solidFill>
                <a:effectLst/>
                <a:uLnTx/>
                <a:uFillTx/>
                <a:latin typeface="+mn-ea"/>
                <a:cs typeface="+mn-ea"/>
                <a:sym typeface="+mn-ea"/>
              </a:rPr>
              <a:t>（3）公厕管护服务费=公厕管护成交单价×实际管护厕所座数÷12;</a:t>
            </a:r>
            <a:endParaRPr sz="2000" kern="100" spc="40" noProof="0" dirty="0">
              <a:ln>
                <a:noFill/>
              </a:ln>
              <a:solidFill>
                <a:srgbClr val="333333"/>
              </a:solidFill>
              <a:effectLst/>
              <a:uLnTx/>
              <a:uFillTx/>
              <a:latin typeface="+mn-ea"/>
              <a:cs typeface="+mn-ea"/>
              <a:sym typeface="+mn-ea"/>
            </a:endParaRPr>
          </a:p>
          <a:p>
            <a:pPr marR="0" lvl="0" indent="0" algn="l" defTabSz="914400" rtl="0" fontAlgn="base">
              <a:lnSpc>
                <a:spcPts val="2600"/>
              </a:lnSpc>
              <a:spcBef>
                <a:spcPct val="0"/>
              </a:spcBef>
              <a:spcAft>
                <a:spcPts val="0"/>
              </a:spcAft>
              <a:buClrTx/>
              <a:buSzTx/>
              <a:buFont typeface="Arial" panose="020B0604020202020204" pitchFamily="34" charset="0"/>
              <a:buNone/>
              <a:defRPr/>
            </a:pPr>
            <a:r>
              <a:rPr sz="2000" kern="100" spc="40" noProof="0" dirty="0">
                <a:ln>
                  <a:noFill/>
                </a:ln>
                <a:solidFill>
                  <a:srgbClr val="333333"/>
                </a:solidFill>
                <a:effectLst/>
                <a:uLnTx/>
                <a:uFillTx/>
                <a:latin typeface="+mn-ea"/>
                <a:cs typeface="+mn-ea"/>
                <a:sym typeface="+mn-ea"/>
              </a:rPr>
              <a:t>（4）垃圾填埋处置服务费=生活垃圾填埋处置成交单价×月实际填埋量。</a:t>
            </a:r>
            <a:endParaRPr sz="2000" kern="100" spc="40" noProof="0" dirty="0">
              <a:ln>
                <a:noFill/>
              </a:ln>
              <a:solidFill>
                <a:srgbClr val="333333"/>
              </a:solidFill>
              <a:effectLst/>
              <a:uLnTx/>
              <a:uFillTx/>
              <a:latin typeface="+mn-ea"/>
              <a:cs typeface="+mn-ea"/>
              <a:sym typeface="+mn-ea"/>
            </a:endParaRPr>
          </a:p>
          <a:p>
            <a:pPr marR="0" lvl="0" indent="518160" algn="l" defTabSz="914400" rtl="0" fontAlgn="base">
              <a:lnSpc>
                <a:spcPts val="2600"/>
              </a:lnSpc>
              <a:spcBef>
                <a:spcPct val="0"/>
              </a:spcBef>
              <a:spcAft>
                <a:spcPts val="0"/>
              </a:spcAft>
              <a:buClrTx/>
              <a:buSzTx/>
              <a:buFont typeface="Arial" panose="020B0604020202020204" pitchFamily="34" charset="0"/>
              <a:buNone/>
              <a:defRPr/>
              <a:extLst>
                <a:ext uri="{35155182-B16C-46BC-9424-99874614C6A1}">
                  <wpsdc:indentchars xmlns:wpsdc="http://www.wps.cn/officeDocument/2017/drawingmlCustomData" val="200" checksum="2311498499"/>
                </a:ext>
              </a:extLst>
            </a:pPr>
            <a:r>
              <a:rPr sz="2000" b="1" kern="100" spc="40" noProof="0" dirty="0">
                <a:ln>
                  <a:noFill/>
                </a:ln>
                <a:solidFill>
                  <a:srgbClr val="333333"/>
                </a:solidFill>
                <a:effectLst/>
                <a:uLnTx/>
                <a:uFillTx/>
                <a:latin typeface="+mn-ea"/>
                <a:cs typeface="+mn-ea"/>
                <a:sym typeface="+mn-ea"/>
              </a:rPr>
              <a:t>月全额服务费</a:t>
            </a:r>
            <a:r>
              <a:rPr sz="2000" kern="100" spc="40" noProof="0" dirty="0">
                <a:ln>
                  <a:noFill/>
                </a:ln>
                <a:solidFill>
                  <a:srgbClr val="333333"/>
                </a:solidFill>
                <a:effectLst/>
                <a:uLnTx/>
                <a:uFillTx/>
                <a:latin typeface="+mn-ea"/>
                <a:cs typeface="+mn-ea"/>
                <a:sym typeface="+mn-ea"/>
              </a:rPr>
              <a:t>=综合清扫保洁服务费+各类垃圾清运服务费+公厕管护及化粪池清掏清运服务费+垃圾填埋处置服务费。</a:t>
            </a:r>
            <a:endParaRPr sz="2000" kern="100" spc="40" noProof="0" dirty="0">
              <a:ln>
                <a:noFill/>
              </a:ln>
              <a:solidFill>
                <a:srgbClr val="333333"/>
              </a:solidFill>
              <a:effectLst/>
              <a:uLnTx/>
              <a:uFillTx/>
              <a:latin typeface="+mn-ea"/>
              <a:cs typeface="+mn-ea"/>
              <a:sym typeface="+mn-ea"/>
            </a:endParaRPr>
          </a:p>
          <a:p>
            <a:pPr marR="0" lvl="0" indent="518160" algn="l" defTabSz="914400" rtl="0" fontAlgn="base">
              <a:lnSpc>
                <a:spcPts val="2600"/>
              </a:lnSpc>
              <a:spcAft>
                <a:spcPts val="0"/>
              </a:spcAft>
              <a:buClrTx/>
              <a:buSzTx/>
              <a:buFont typeface="Arial" panose="020B0604020202020204" pitchFamily="34" charset="0"/>
              <a:buNone/>
              <a:defRPr/>
              <a:extLst>
                <a:ext uri="{35155182-B16C-46BC-9424-99874614C6A1}">
                  <wpsdc:indentchars xmlns:wpsdc="http://www.wps.cn/officeDocument/2017/drawingmlCustomData" val="200" checksum="2311498499"/>
                </a:ext>
              </a:extLst>
            </a:pPr>
            <a:r>
              <a:rPr sz="2000" b="1" kern="100" spc="40" noProof="0" dirty="0">
                <a:ln>
                  <a:noFill/>
                </a:ln>
                <a:solidFill>
                  <a:srgbClr val="333333"/>
                </a:solidFill>
                <a:effectLst/>
                <a:uLnTx/>
                <a:uFillTx/>
                <a:latin typeface="+mn-ea"/>
                <a:cs typeface="+mn-ea"/>
                <a:sym typeface="+mn-ea"/>
              </a:rPr>
              <a:t>月实际支付费</a:t>
            </a:r>
            <a:r>
              <a:rPr sz="2000" b="1" kern="100" spc="40" noProof="0" dirty="0">
                <a:ln>
                  <a:noFill/>
                </a:ln>
                <a:solidFill>
                  <a:srgbClr val="333333"/>
                </a:solidFill>
                <a:effectLst/>
                <a:uLnTx/>
                <a:uFillTx/>
                <a:latin typeface="+mn-ea"/>
                <a:cs typeface="+mn-ea"/>
                <a:sym typeface="+mn-ea"/>
              </a:rPr>
              <a:t>用=月全额服务费-月考核扣款。</a:t>
            </a:r>
            <a:endParaRPr sz="2000" kern="100" spc="40" noProof="0" dirty="0">
              <a:ln>
                <a:noFill/>
              </a:ln>
              <a:solidFill>
                <a:srgbClr val="333333"/>
              </a:solidFill>
              <a:effectLst/>
              <a:uLnTx/>
              <a:uFillTx/>
              <a:latin typeface="+mn-ea"/>
              <a:cs typeface="+mn-ea"/>
              <a:sym typeface="+mn-ea"/>
            </a:endParaRPr>
          </a:p>
          <a:p>
            <a:pPr marR="0" lvl="0" indent="518160" algn="l" defTabSz="914400" rtl="0" fontAlgn="base">
              <a:lnSpc>
                <a:spcPct val="100000"/>
              </a:lnSpc>
              <a:spcAft>
                <a:spcPts val="0"/>
              </a:spcAft>
              <a:buClrTx/>
              <a:buSzTx/>
              <a:buFont typeface="Arial" panose="020B0604020202020204" pitchFamily="34" charset="0"/>
              <a:buNone/>
              <a:defRPr/>
              <a:extLst>
                <a:ext uri="{35155182-B16C-46BC-9424-99874614C6A1}">
                  <wpsdc:indentchars xmlns:wpsdc="http://www.wps.cn/officeDocument/2017/drawingmlCustomData" val="200" checksum="2311498499"/>
                </a:ext>
              </a:extLst>
            </a:pPr>
            <a:endParaRPr sz="2000" kern="100" spc="40" noProof="0" dirty="0">
              <a:ln>
                <a:noFill/>
              </a:ln>
              <a:solidFill>
                <a:srgbClr val="333333"/>
              </a:solidFill>
              <a:effectLst/>
              <a:uLnTx/>
              <a:uFillTx/>
              <a:latin typeface="+mn-ea"/>
              <a:cs typeface="+mn-ea"/>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p:nvPr>
            <p:custDataLst>
              <p:tags r:id="rId1"/>
            </p:custDataLst>
          </p:nvPr>
        </p:nvPicPr>
        <p:blipFill>
          <a:blip r:embed="rId2" r:link="rId3" cstate="screen"/>
          <a:stretch>
            <a:fillRect/>
          </a:stretch>
        </p:blipFill>
        <p:spPr>
          <a:xfrm>
            <a:off x="0" y="0"/>
            <a:ext cx="720090" cy="525338"/>
          </a:xfrm>
          <a:prstGeom prst="rect">
            <a:avLst/>
          </a:prstGeom>
        </p:spPr>
      </p:pic>
      <p:pic>
        <p:nvPicPr>
          <p:cNvPr id="26" name="图片 25"/>
          <p:cNvPicPr/>
          <p:nvPr>
            <p:custDataLst>
              <p:tags r:id="rId4"/>
            </p:custDataLst>
          </p:nvPr>
        </p:nvPicPr>
        <p:blipFill>
          <a:blip r:embed="rId5" r:link="rId6" cstate="screen"/>
          <a:stretch>
            <a:fillRect/>
          </a:stretch>
        </p:blipFill>
        <p:spPr>
          <a:xfrm>
            <a:off x="11471910" y="0"/>
            <a:ext cx="720090" cy="777851"/>
          </a:xfrm>
          <a:prstGeom prst="rect">
            <a:avLst/>
          </a:prstGeom>
        </p:spPr>
      </p:pic>
      <p:sp>
        <p:nvSpPr>
          <p:cNvPr id="30" name="文本框 29"/>
          <p:cNvSpPr txBox="1"/>
          <p:nvPr/>
        </p:nvSpPr>
        <p:spPr>
          <a:xfrm>
            <a:off x="720090" y="1097915"/>
            <a:ext cx="10752455" cy="3850005"/>
          </a:xfrm>
          <a:prstGeom prst="rect">
            <a:avLst/>
          </a:prstGeom>
          <a:noFill/>
        </p:spPr>
        <p:txBody>
          <a:bodyPr wrap="square" rtlCol="0">
            <a:noAutofit/>
          </a:bodyPr>
          <a:lstStyle/>
          <a:p>
            <a:pPr marR="0" lvl="0" indent="0" algn="l" defTabSz="914400" rtl="0" fontAlgn="base">
              <a:lnSpc>
                <a:spcPct val="100000"/>
              </a:lnSpc>
              <a:spcBef>
                <a:spcPct val="0"/>
              </a:spcBef>
              <a:spcAft>
                <a:spcPts val="0"/>
              </a:spcAft>
              <a:buClrTx/>
              <a:buSzTx/>
              <a:buFont typeface="Arial" panose="020B0604020202020204" pitchFamily="34" charset="0"/>
              <a:buNone/>
              <a:defRPr/>
            </a:pPr>
            <a:r>
              <a:rPr lang="en-US" altLang="zh-CN" sz="2400" kern="100" spc="40" noProof="0" dirty="0">
                <a:ln>
                  <a:noFill/>
                </a:ln>
                <a:solidFill>
                  <a:srgbClr val="C00000"/>
                </a:solidFill>
                <a:effectLst/>
                <a:uLnTx/>
                <a:uFillTx/>
                <a:latin typeface="+mn-ea"/>
                <a:cs typeface="+mn-ea"/>
                <a:sym typeface="+mn-ea"/>
              </a:rPr>
              <a:t>3.</a:t>
            </a:r>
            <a:r>
              <a:rPr lang="zh-CN" altLang="en-US" sz="2400" kern="100" spc="40" noProof="0" dirty="0">
                <a:ln>
                  <a:noFill/>
                </a:ln>
                <a:solidFill>
                  <a:srgbClr val="C00000"/>
                </a:solidFill>
                <a:effectLst/>
                <a:uLnTx/>
                <a:uFillTx/>
                <a:latin typeface="+mn-ea"/>
                <a:cs typeface="+mn-ea"/>
                <a:sym typeface="+mn-ea"/>
              </a:rPr>
              <a:t>政府付费程序</a:t>
            </a:r>
            <a:endParaRPr lang="zh-CN" altLang="en-US" sz="2400" kern="100" spc="40" noProof="0" dirty="0">
              <a:ln>
                <a:noFill/>
              </a:ln>
              <a:solidFill>
                <a:srgbClr val="C00000"/>
              </a:solidFill>
              <a:effectLst/>
              <a:uLnTx/>
              <a:uFillTx/>
              <a:latin typeface="+mn-ea"/>
              <a:cs typeface="+mn-ea"/>
              <a:sym typeface="+mn-ea"/>
            </a:endParaRPr>
          </a:p>
          <a:p>
            <a:pPr marR="0" lvl="0" indent="619760" algn="l" defTabSz="914400" rtl="0" fontAlgn="base">
              <a:lnSpc>
                <a:spcPts val="3000"/>
              </a:lnSpc>
              <a:spcAft>
                <a:spcPts val="0"/>
              </a:spcAft>
              <a:buClrTx/>
              <a:buSzTx/>
              <a:buFont typeface="Arial" panose="020B0604020202020204" pitchFamily="34" charset="0"/>
              <a:buNone/>
              <a:defRPr/>
              <a:extLst>
                <a:ext uri="{35155182-B16C-46BC-9424-99874614C6A1}">
                  <wpsdc:indentchars xmlns:wpsdc="http://www.wps.cn/officeDocument/2017/drawingmlCustomData" val="200" checksum="1861239026"/>
                </a:ext>
              </a:extLst>
            </a:pPr>
            <a:r>
              <a:rPr sz="2400" kern="100" spc="40" dirty="0">
                <a:latin typeface="+mn-ea"/>
                <a:cs typeface="+mn-ea"/>
                <a:sym typeface="+mn-ea"/>
              </a:rPr>
              <a:t>天水京环环境服务有限公司每月3日前将上月服务费账单报天水市住房和城乡建设局审核；天水市住房和城乡建设局收到账单后7个工作日内根据考核结果调整审核，并将调整后的账单交至天水市财政局；天水市财政局据此账单于每月月底前内将上月服务费支付给天水京环环境服务有限公司。</a:t>
            </a:r>
            <a:endParaRPr sz="2400" kern="100" spc="40" dirty="0">
              <a:latin typeface="+mn-ea"/>
              <a:cs typeface="+mn-ea"/>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0.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101.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102.xml><?xml version="1.0" encoding="utf-8"?>
<p:tagLst xmlns:p="http://schemas.openxmlformats.org/presentationml/2006/main">
  <p:tag name="KSO_WM_UNIT_BLOCK" val="0"/>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2"/>
  <p:tag name="KSO_WM_UNIT_TYPE" val="a"/>
  <p:tag name="KSO_WM_UNIT_INDEX" val="1"/>
  <p:tag name="KSO_WM_UNIT_ID" val="custom20204313_14*a*1"/>
  <p:tag name="KSO_WM_TEMPLATE_CATEGORY" val="custom"/>
  <p:tag name="KSO_WM_TEMPLATE_INDEX" val="20204313"/>
  <p:tag name="KSO_WM_UNIT_LAYERLEVEL" val="1"/>
  <p:tag name="KSO_WM_TAG_VERSION" val="1.0"/>
  <p:tag name="KSO_WM_BEAUTIFY_FLAG" val="#wm#"/>
  <p:tag name="KSO_WM_UNIT_PRESET_TEXT" val="单击此处添加大标题"/>
  <p:tag name="KSO_WM_UNIT_ISNUMDGMTITLE" val="0"/>
  <p:tag name="KSO_WM_UNIT_TEXT_FILL_FORE_SCHEMECOLOR_INDEX" val="13"/>
  <p:tag name="KSO_WM_UNIT_TEXT_FILL_TYPE" val="1"/>
  <p:tag name="KSO_WM_UNIT_USESOURCEFORMAT_APPLY" val="1"/>
</p:tagLst>
</file>

<file path=ppt/tags/tag103.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104.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105.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106.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107.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108.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109.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0.xml><?xml version="1.0" encoding="utf-8"?>
<p:tagLst xmlns:p="http://schemas.openxmlformats.org/presentationml/2006/main">
  <p:tag name="KSO_WM_BEAUTIFY_FLAG" val="#wm#"/>
  <p:tag name="KSO_WM_TEMPLATE_CATEGORY" val="custom"/>
  <p:tag name="KSO_WM_TEMPLATE_INDEX" val="20204313"/>
</p:tagLst>
</file>

<file path=ppt/tags/tag111.xml><?xml version="1.0" encoding="utf-8"?>
<p:tagLst xmlns:p="http://schemas.openxmlformats.org/presentationml/2006/main">
  <p:tag name="KSO_WM_BEAUTIFY_FLAG" val="#wm#"/>
  <p:tag name="KSO_WM_TEMPLATE_CATEGORY" val="custom"/>
  <p:tag name="KSO_WM_TEMPLATE_INDEX" val="20204313"/>
</p:tagLst>
</file>

<file path=ppt/tags/tag112.xml><?xml version="1.0" encoding="utf-8"?>
<p:tagLst xmlns:p="http://schemas.openxmlformats.org/presentationml/2006/main">
  <p:tag name="KSO_WM_BEAUTIFY_FLAG" val="#wm#"/>
  <p:tag name="KSO_WM_TEMPLATE_CATEGORY" val="custom"/>
  <p:tag name="KSO_WM_TEMPLATE_INDEX" val="20204313"/>
</p:tagLst>
</file>

<file path=ppt/tags/tag113.xml><?xml version="1.0" encoding="utf-8"?>
<p:tagLst xmlns:p="http://schemas.openxmlformats.org/presentationml/2006/main">
  <p:tag name="KSO_WM_BEAUTIFY_FLAG" val="#wm#"/>
  <p:tag name="KSO_WM_TEMPLATE_CATEGORY" val="custom"/>
  <p:tag name="KSO_WM_TEMPLATE_INDEX" val="20204313"/>
</p:tagLst>
</file>

<file path=ppt/tags/tag114.xml><?xml version="1.0" encoding="utf-8"?>
<p:tagLst xmlns:p="http://schemas.openxmlformats.org/presentationml/2006/main">
  <p:tag name="KSO_WM_BEAUTIFY_FLAG" val="#wm#"/>
  <p:tag name="KSO_WM_TEMPLATE_CATEGORY" val="custom"/>
  <p:tag name="KSO_WM_TEMPLATE_INDEX" val="20204313"/>
</p:tagLst>
</file>

<file path=ppt/tags/tag115.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116.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117.xml><?xml version="1.0" encoding="utf-8"?>
<p:tagLst xmlns:p="http://schemas.openxmlformats.org/presentationml/2006/main">
  <p:tag name="KSO_WM_UNIT_BLOCK" val="0"/>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2"/>
  <p:tag name="KSO_WM_UNIT_TYPE" val="a"/>
  <p:tag name="KSO_WM_UNIT_INDEX" val="1"/>
  <p:tag name="KSO_WM_UNIT_ID" val="custom20204313_14*a*1"/>
  <p:tag name="KSO_WM_TEMPLATE_CATEGORY" val="custom"/>
  <p:tag name="KSO_WM_TEMPLATE_INDEX" val="20204313"/>
  <p:tag name="KSO_WM_UNIT_LAYERLEVEL" val="1"/>
  <p:tag name="KSO_WM_TAG_VERSION" val="1.0"/>
  <p:tag name="KSO_WM_BEAUTIFY_FLAG" val="#wm#"/>
  <p:tag name="KSO_WM_UNIT_PRESET_TEXT" val="单击此处添加大标题"/>
  <p:tag name="KSO_WM_UNIT_ISNUMDGMTITLE" val="0"/>
  <p:tag name="KSO_WM_UNIT_TEXT_FILL_FORE_SCHEMECOLOR_INDEX" val="13"/>
  <p:tag name="KSO_WM_UNIT_TEXT_FILL_TYPE" val="1"/>
  <p:tag name="KSO_WM_UNIT_USESOURCEFORMAT_APPLY" val="1"/>
</p:tagLst>
</file>

<file path=ppt/tags/tag118.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119.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0.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121.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122.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123.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124.xml><?xml version="1.0" encoding="utf-8"?>
<p:tagLst xmlns:p="http://schemas.openxmlformats.org/presentationml/2006/main">
  <p:tag name="KSO_WM_UNIT_BLOCK" val="0"/>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2"/>
  <p:tag name="KSO_WM_UNIT_TYPE" val="a"/>
  <p:tag name="KSO_WM_UNIT_INDEX" val="1"/>
  <p:tag name="KSO_WM_UNIT_ID" val="custom20204313_14*a*1"/>
  <p:tag name="KSO_WM_TEMPLATE_CATEGORY" val="custom"/>
  <p:tag name="KSO_WM_TEMPLATE_INDEX" val="20204313"/>
  <p:tag name="KSO_WM_UNIT_LAYERLEVEL" val="1"/>
  <p:tag name="KSO_WM_TAG_VERSION" val="1.0"/>
  <p:tag name="KSO_WM_BEAUTIFY_FLAG" val="#wm#"/>
  <p:tag name="KSO_WM_UNIT_PRESET_TEXT" val="单击此处添加大标题"/>
  <p:tag name="KSO_WM_UNIT_ISNUMDGMTITLE" val="0"/>
  <p:tag name="KSO_WM_UNIT_TEXT_FILL_FORE_SCHEMECOLOR_INDEX" val="13"/>
  <p:tag name="KSO_WM_UNIT_TEXT_FILL_TYPE" val="1"/>
  <p:tag name="KSO_WM_UNIT_USESOURCEFORMAT_APPLY" val="1"/>
</p:tagLst>
</file>

<file path=ppt/tags/tag125.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126.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127.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128.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129.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0.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131.xml><?xml version="1.0" encoding="utf-8"?>
<p:tagLst xmlns:p="http://schemas.openxmlformats.org/presentationml/2006/main">
  <p:tag name="KSO_WM_UNIT_BLOCK" val="0"/>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2"/>
  <p:tag name="KSO_WM_UNIT_TYPE" val="a"/>
  <p:tag name="KSO_WM_UNIT_INDEX" val="1"/>
  <p:tag name="KSO_WM_UNIT_ID" val="custom20204313_14*a*1"/>
  <p:tag name="KSO_WM_TEMPLATE_CATEGORY" val="custom"/>
  <p:tag name="KSO_WM_TEMPLATE_INDEX" val="20204313"/>
  <p:tag name="KSO_WM_UNIT_LAYERLEVEL" val="1"/>
  <p:tag name="KSO_WM_TAG_VERSION" val="1.0"/>
  <p:tag name="KSO_WM_BEAUTIFY_FLAG" val="#wm#"/>
  <p:tag name="KSO_WM_UNIT_PRESET_TEXT" val="单击此处添加大标题"/>
  <p:tag name="KSO_WM_UNIT_ISNUMDGMTITLE" val="0"/>
  <p:tag name="KSO_WM_UNIT_TEXT_FILL_FORE_SCHEMECOLOR_INDEX" val="13"/>
  <p:tag name="KSO_WM_UNIT_TEXT_FILL_TYPE" val="1"/>
  <p:tag name="KSO_WM_UNIT_USESOURCEFORMAT_APPLY" val="1"/>
</p:tagLst>
</file>

<file path=ppt/tags/tag132.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133.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134.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135.xml><?xml version="1.0" encoding="utf-8"?>
<p:tagLst xmlns:p="http://schemas.openxmlformats.org/presentationml/2006/main">
  <p:tag name="KSO_WM_UNIT_BLOCK" val="0"/>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2"/>
  <p:tag name="KSO_WM_UNIT_TYPE" val="a"/>
  <p:tag name="KSO_WM_UNIT_INDEX" val="1"/>
  <p:tag name="KSO_WM_UNIT_ID" val="custom20204313_14*a*1"/>
  <p:tag name="KSO_WM_TEMPLATE_CATEGORY" val="custom"/>
  <p:tag name="KSO_WM_TEMPLATE_INDEX" val="20204313"/>
  <p:tag name="KSO_WM_UNIT_LAYERLEVEL" val="1"/>
  <p:tag name="KSO_WM_TAG_VERSION" val="1.0"/>
  <p:tag name="KSO_WM_BEAUTIFY_FLAG" val="#wm#"/>
  <p:tag name="KSO_WM_UNIT_PRESET_TEXT" val="单击此处添加大标题"/>
  <p:tag name="KSO_WM_UNIT_ISNUMDGMTITLE" val="0"/>
  <p:tag name="KSO_WM_UNIT_TEXT_FILL_FORE_SCHEMECOLOR_INDEX" val="13"/>
  <p:tag name="KSO_WM_UNIT_TEXT_FILL_TYPE" val="1"/>
  <p:tag name="KSO_WM_UNIT_USESOURCEFORMAT_APPLY" val="1"/>
</p:tagLst>
</file>

<file path=ppt/tags/tag136.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137.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138.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139.xml><?xml version="1.0" encoding="utf-8"?>
<p:tagLst xmlns:p="http://schemas.openxmlformats.org/presentationml/2006/main">
  <p:tag name="KSO_WM_UNIT_BLOCK" val="0"/>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2"/>
  <p:tag name="KSO_WM_UNIT_TYPE" val="a"/>
  <p:tag name="KSO_WM_UNIT_INDEX" val="1"/>
  <p:tag name="KSO_WM_UNIT_ID" val="custom20204313_14*a*1"/>
  <p:tag name="KSO_WM_TEMPLATE_CATEGORY" val="custom"/>
  <p:tag name="KSO_WM_TEMPLATE_INDEX" val="20204313"/>
  <p:tag name="KSO_WM_UNIT_LAYERLEVEL" val="1"/>
  <p:tag name="KSO_WM_TAG_VERSION" val="1.0"/>
  <p:tag name="KSO_WM_BEAUTIFY_FLAG" val="#wm#"/>
  <p:tag name="KSO_WM_UNIT_PRESET_TEXT" val="单击此处添加大标题"/>
  <p:tag name="KSO_WM_UNIT_ISNUMDGMTITLE" val="0"/>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141.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142.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143.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144.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145.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146.xml><?xml version="1.0" encoding="utf-8"?>
<p:tagLst xmlns:p="http://schemas.openxmlformats.org/presentationml/2006/main">
  <p:tag name="KSO_WM_UNIT_BLOCK" val="0"/>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2"/>
  <p:tag name="KSO_WM_UNIT_TYPE" val="a"/>
  <p:tag name="KSO_WM_UNIT_INDEX" val="1"/>
  <p:tag name="KSO_WM_UNIT_ID" val="custom20204313_14*a*1"/>
  <p:tag name="KSO_WM_TEMPLATE_CATEGORY" val="custom"/>
  <p:tag name="KSO_WM_TEMPLATE_INDEX" val="20204313"/>
  <p:tag name="KSO_WM_UNIT_LAYERLEVEL" val="1"/>
  <p:tag name="KSO_WM_TAG_VERSION" val="1.0"/>
  <p:tag name="KSO_WM_BEAUTIFY_FLAG" val="#wm#"/>
  <p:tag name="KSO_WM_UNIT_PRESET_TEXT" val="单击此处添加大标题"/>
  <p:tag name="KSO_WM_UNIT_ISNUMDGMTITLE" val="0"/>
  <p:tag name="KSO_WM_UNIT_TEXT_FILL_FORE_SCHEMECOLOR_INDEX" val="13"/>
  <p:tag name="KSO_WM_UNIT_TEXT_FILL_TYPE" val="1"/>
  <p:tag name="KSO_WM_UNIT_USESOURCEFORMAT_APPLY" val="1"/>
</p:tagLst>
</file>

<file path=ppt/tags/tag147.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148.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149.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151.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152.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153.xml><?xml version="1.0" encoding="utf-8"?>
<p:tagLst xmlns:p="http://schemas.openxmlformats.org/presentationml/2006/main">
  <p:tag name="KSO_WM_UNIT_BLOCK" val="0"/>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2"/>
  <p:tag name="KSO_WM_UNIT_TYPE" val="a"/>
  <p:tag name="KSO_WM_UNIT_INDEX" val="1"/>
  <p:tag name="KSO_WM_UNIT_ID" val="custom20204313_14*a*1"/>
  <p:tag name="KSO_WM_TEMPLATE_CATEGORY" val="custom"/>
  <p:tag name="KSO_WM_TEMPLATE_INDEX" val="20204313"/>
  <p:tag name="KSO_WM_UNIT_LAYERLEVEL" val="1"/>
  <p:tag name="KSO_WM_TAG_VERSION" val="1.0"/>
  <p:tag name="KSO_WM_BEAUTIFY_FLAG" val="#wm#"/>
  <p:tag name="KSO_WM_UNIT_PRESET_TEXT" val="单击此处添加大标题"/>
  <p:tag name="KSO_WM_UNIT_ISNUMDGMTITLE" val="0"/>
  <p:tag name="KSO_WM_UNIT_TEXT_FILL_FORE_SCHEMECOLOR_INDEX" val="13"/>
  <p:tag name="KSO_WM_UNIT_TEXT_FILL_TYPE" val="1"/>
  <p:tag name="KSO_WM_UNIT_USESOURCEFORMAT_APPLY" val="1"/>
</p:tagLst>
</file>

<file path=ppt/tags/tag154.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155.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156.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157.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158.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159.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UNIT_BLOCK" val="0"/>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2"/>
  <p:tag name="KSO_WM_UNIT_TYPE" val="a"/>
  <p:tag name="KSO_WM_UNIT_INDEX" val="1"/>
  <p:tag name="KSO_WM_UNIT_ID" val="custom20204313_14*a*1"/>
  <p:tag name="KSO_WM_TEMPLATE_CATEGORY" val="custom"/>
  <p:tag name="KSO_WM_TEMPLATE_INDEX" val="20204313"/>
  <p:tag name="KSO_WM_UNIT_LAYERLEVEL" val="1"/>
  <p:tag name="KSO_WM_TAG_VERSION" val="1.0"/>
  <p:tag name="KSO_WM_BEAUTIFY_FLAG" val="#wm#"/>
  <p:tag name="KSO_WM_UNIT_PRESET_TEXT" val="单击此处添加大标题"/>
  <p:tag name="KSO_WM_UNIT_ISNUMDGMTITLE" val="0"/>
  <p:tag name="KSO_WM_UNIT_TEXT_FILL_FORE_SCHEMECOLOR_INDEX" val="13"/>
  <p:tag name="KSO_WM_UNIT_TEXT_FILL_TYPE" val="1"/>
  <p:tag name="KSO_WM_UNIT_USESOURCEFORMAT_APPLY" val="1"/>
</p:tagLst>
</file>

<file path=ppt/tags/tag161.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162.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163.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164.xml><?xml version="1.0" encoding="utf-8"?>
<p:tagLst xmlns:p="http://schemas.openxmlformats.org/presentationml/2006/main">
  <p:tag name="KSO_WM_UNIT_BLOCK" val="0"/>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2"/>
  <p:tag name="KSO_WM_UNIT_TYPE" val="a"/>
  <p:tag name="KSO_WM_UNIT_INDEX" val="1"/>
  <p:tag name="KSO_WM_UNIT_ID" val="custom20204313_14*a*1"/>
  <p:tag name="KSO_WM_TEMPLATE_CATEGORY" val="custom"/>
  <p:tag name="KSO_WM_TEMPLATE_INDEX" val="20204313"/>
  <p:tag name="KSO_WM_UNIT_LAYERLEVEL" val="1"/>
  <p:tag name="KSO_WM_TAG_VERSION" val="1.0"/>
  <p:tag name="KSO_WM_BEAUTIFY_FLAG" val="#wm#"/>
  <p:tag name="KSO_WM_UNIT_PRESET_TEXT" val="单击此处添加大标题"/>
  <p:tag name="KSO_WM_UNIT_ISNUMDGMTITLE" val="0"/>
  <p:tag name="KSO_WM_UNIT_TEXT_FILL_FORE_SCHEMECOLOR_INDEX" val="13"/>
  <p:tag name="KSO_WM_UNIT_TEXT_FILL_TYPE" val="1"/>
  <p:tag name="KSO_WM_UNIT_USESOURCEFORMAT_APPLY" val="1"/>
</p:tagLst>
</file>

<file path=ppt/tags/tag165.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166.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167.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168.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169.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171.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172.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173.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174.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175.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176.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177.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178.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179.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18.xml><?xml version="1.0" encoding="utf-8"?>
<p:tagLst xmlns:p="http://schemas.openxmlformats.org/presentationml/2006/main">
  <p:tag name="KSO_WM_DIAGRAM_VIRTUALLY_FRAME" val="{&quot;height&quot;:390.3281522636112,&quot;left&quot;:314.3,&quot;top&quot;:7.7,&quot;width&quot;:281.37188976377945}"/>
</p:tagLst>
</file>

<file path=ppt/tags/tag180.xml><?xml version="1.0" encoding="utf-8"?>
<p:tagLst xmlns:p="http://schemas.openxmlformats.org/presentationml/2006/main">
  <p:tag name="KSO_WM_UNIT_BLOCK" val="0"/>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2"/>
  <p:tag name="KSO_WM_UNIT_TYPE" val="a"/>
  <p:tag name="KSO_WM_UNIT_INDEX" val="1"/>
  <p:tag name="KSO_WM_UNIT_ID" val="custom20204313_14*a*1"/>
  <p:tag name="KSO_WM_TEMPLATE_CATEGORY" val="custom"/>
  <p:tag name="KSO_WM_TEMPLATE_INDEX" val="20204313"/>
  <p:tag name="KSO_WM_UNIT_LAYERLEVEL" val="1"/>
  <p:tag name="KSO_WM_TAG_VERSION" val="1.0"/>
  <p:tag name="KSO_WM_BEAUTIFY_FLAG" val="#wm#"/>
  <p:tag name="KSO_WM_UNIT_PRESET_TEXT" val="单击此处添加大标题"/>
  <p:tag name="KSO_WM_UNIT_ISNUMDGMTITLE" val="0"/>
  <p:tag name="KSO_WM_UNIT_TEXT_FILL_FORE_SCHEMECOLOR_INDEX" val="13"/>
  <p:tag name="KSO_WM_UNIT_TEXT_FILL_TYPE" val="1"/>
  <p:tag name="KSO_WM_UNIT_USESOURCEFORMAT_APPLY" val="1"/>
</p:tagLst>
</file>

<file path=ppt/tags/tag181.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182.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183.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184.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185.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186.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187.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188.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189.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19.xml><?xml version="1.0" encoding="utf-8"?>
<p:tagLst xmlns:p="http://schemas.openxmlformats.org/presentationml/2006/main">
  <p:tag name="KSO_WM_DIAGRAM_VIRTUALLY_FRAME" val="{&quot;height&quot;:390.3281522636112,&quot;left&quot;:314.3,&quot;top&quot;:7.7,&quot;width&quot;:281.37188976377945}"/>
</p:tagLst>
</file>

<file path=ppt/tags/tag19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191.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192.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193.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194.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195.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196.xml><?xml version="1.0" encoding="utf-8"?>
<p:tagLst xmlns:p="http://schemas.openxmlformats.org/presentationml/2006/main">
  <p:tag name="KSO_WM_UNIT_BLOCK" val="0"/>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2"/>
  <p:tag name="KSO_WM_UNIT_TYPE" val="a"/>
  <p:tag name="KSO_WM_UNIT_INDEX" val="1"/>
  <p:tag name="KSO_WM_UNIT_ID" val="custom20204313_14*a*1"/>
  <p:tag name="KSO_WM_TEMPLATE_CATEGORY" val="custom"/>
  <p:tag name="KSO_WM_TEMPLATE_INDEX" val="20204313"/>
  <p:tag name="KSO_WM_UNIT_LAYERLEVEL" val="1"/>
  <p:tag name="KSO_WM_TAG_VERSION" val="1.0"/>
  <p:tag name="KSO_WM_BEAUTIFY_FLAG" val="#wm#"/>
  <p:tag name="KSO_WM_UNIT_PRESET_TEXT" val="单击此处添加大标题"/>
  <p:tag name="KSO_WM_UNIT_ISNUMDGMTITLE" val="0"/>
  <p:tag name="KSO_WM_UNIT_TEXT_FILL_FORE_SCHEMECOLOR_INDEX" val="13"/>
  <p:tag name="KSO_WM_UNIT_TEXT_FILL_TYPE" val="1"/>
  <p:tag name="KSO_WM_UNIT_USESOURCEFORMAT_APPLY" val="1"/>
</p:tagLst>
</file>

<file path=ppt/tags/tag197.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198.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199.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DIAGRAM_VIRTUALLY_FRAME" val="{&quot;height&quot;:390.3281522636112,&quot;left&quot;:314.3,&quot;top&quot;:7.7,&quot;width&quot;:281.37188976377945}"/>
</p:tagLst>
</file>

<file path=ppt/tags/tag20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201.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202.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203.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204.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205.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206.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207.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208.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209.xml><?xml version="1.0" encoding="utf-8"?>
<p:tagLst xmlns:p="http://schemas.openxmlformats.org/presentationml/2006/main">
  <p:tag name="KSO_WM_UNIT_BLOCK" val="0"/>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2"/>
  <p:tag name="KSO_WM_UNIT_TYPE" val="a"/>
  <p:tag name="KSO_WM_UNIT_INDEX" val="1"/>
  <p:tag name="KSO_WM_UNIT_ID" val="custom20204313_14*a*1"/>
  <p:tag name="KSO_WM_TEMPLATE_CATEGORY" val="custom"/>
  <p:tag name="KSO_WM_TEMPLATE_INDEX" val="20204313"/>
  <p:tag name="KSO_WM_UNIT_LAYERLEVEL" val="1"/>
  <p:tag name="KSO_WM_TAG_VERSION" val="1.0"/>
  <p:tag name="KSO_WM_BEAUTIFY_FLAG" val="#wm#"/>
  <p:tag name="KSO_WM_UNIT_PRESET_TEXT" val="单击此处添加大标题"/>
  <p:tag name="KSO_WM_UNIT_ISNUMDGMTITLE" val="0"/>
  <p:tag name="KSO_WM_UNIT_TEXT_FILL_FORE_SCHEMECOLOR_INDEX" val="13"/>
  <p:tag name="KSO_WM_UNIT_TEXT_FILL_TYPE" val="1"/>
  <p:tag name="KSO_WM_UNIT_USESOURCEFORMAT_APPLY" val="1"/>
</p:tagLst>
</file>

<file path=ppt/tags/tag21.xml><?xml version="1.0" encoding="utf-8"?>
<p:tagLst xmlns:p="http://schemas.openxmlformats.org/presentationml/2006/main">
  <p:tag name="KSO_WM_DIAGRAM_VIRTUALLY_FRAME" val="{&quot;height&quot;:390.3281522636112,&quot;left&quot;:314.3,&quot;top&quot;:7.7,&quot;width&quot;:281.37188976377945}"/>
</p:tagLst>
</file>

<file path=ppt/tags/tag21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211.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212.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213.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214.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215.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216.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COMMONDATA" val="eyJoZGlkIjoiZTI3ZjYxODA2ZmE0M2Y4MTExNmMxYTVkM2JjMGE2YjEifQ=="/>
  <p:tag name="commondata" val="eyJoZGlkIjoiNWVlNWJhMjkxOGZlOWUwZTgwYTRmZTczODlhNzYzYmQifQ=="/>
</p:tagLst>
</file>

<file path=ppt/tags/tag22.xml><?xml version="1.0" encoding="utf-8"?>
<p:tagLst xmlns:p="http://schemas.openxmlformats.org/presentationml/2006/main">
  <p:tag name="KSO_WM_DIAGRAM_VIRTUALLY_FRAME" val="{&quot;height&quot;:390.3281522636112,&quot;left&quot;:314.3,&quot;top&quot;:7.7,&quot;width&quot;:281.37188976377945}"/>
</p:tagLst>
</file>

<file path=ppt/tags/tag23.xml><?xml version="1.0" encoding="utf-8"?>
<p:tagLst xmlns:p="http://schemas.openxmlformats.org/presentationml/2006/main">
  <p:tag name="KSO_WM_DIAGRAM_VIRTUALLY_FRAME" val="{&quot;height&quot;:390.3281522636112,&quot;left&quot;:314.3,&quot;top&quot;:7.7,&quot;width&quot;:281.37188976377945}"/>
</p:tagLst>
</file>

<file path=ppt/tags/tag24.xml><?xml version="1.0" encoding="utf-8"?>
<p:tagLst xmlns:p="http://schemas.openxmlformats.org/presentationml/2006/main">
  <p:tag name="KSO_WM_DIAGRAM_VIRTUALLY_FRAME" val="{&quot;height&quot;:390.3281522636112,&quot;left&quot;:314.3,&quot;top&quot;:7.7,&quot;width&quot;:281.37188976377945}"/>
</p:tagLst>
</file>

<file path=ppt/tags/tag25.xml><?xml version="1.0" encoding="utf-8"?>
<p:tagLst xmlns:p="http://schemas.openxmlformats.org/presentationml/2006/main">
  <p:tag name="KSO_WM_DIAGRAM_VIRTUALLY_FRAME" val="{&quot;height&quot;:390.3281522636112,&quot;left&quot;:314.3,&quot;top&quot;:7.7,&quot;width&quot;:281.37188976377945}"/>
</p:tagLst>
</file>

<file path=ppt/tags/tag26.xml><?xml version="1.0" encoding="utf-8"?>
<p:tagLst xmlns:p="http://schemas.openxmlformats.org/presentationml/2006/main">
  <p:tag name="KSO_WM_DIAGRAM_VIRTUALLY_FRAME" val="{&quot;height&quot;:390.3281522636112,&quot;left&quot;:314.3,&quot;top&quot;:7.7,&quot;width&quot;:281.37188976377945}"/>
</p:tagLst>
</file>

<file path=ppt/tags/tag27.xml><?xml version="1.0" encoding="utf-8"?>
<p:tagLst xmlns:p="http://schemas.openxmlformats.org/presentationml/2006/main">
  <p:tag name="KSO_WM_DIAGRAM_VIRTUALLY_FRAME" val="{&quot;height&quot;:390.3281522636112,&quot;left&quot;:314.3,&quot;top&quot;:7.7,&quot;width&quot;:281.37188976377945}"/>
</p:tagLst>
</file>

<file path=ppt/tags/tag28.xml><?xml version="1.0" encoding="utf-8"?>
<p:tagLst xmlns:p="http://schemas.openxmlformats.org/presentationml/2006/main">
  <p:tag name="KSO_WM_DIAGRAM_VIRTUALLY_FRAME" val="{&quot;height&quot;:390.3281522636112,&quot;left&quot;:314.3,&quot;top&quot;:7.7,&quot;width&quot;:281.37188976377945}"/>
</p:tagLst>
</file>

<file path=ppt/tags/tag29.xml><?xml version="1.0" encoding="utf-8"?>
<p:tagLst xmlns:p="http://schemas.openxmlformats.org/presentationml/2006/main">
  <p:tag name="KSO_WM_DIAGRAM_VIRTUALLY_FRAME" val="{&quot;height&quot;:390.3281522636112,&quot;left&quot;:314.3,&quot;top&quot;:7.7,&quot;width&quot;:281.37188976377945}"/>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DIAGRAM_VIRTUALLY_FRAME" val="{&quot;height&quot;:390.3281522636112,&quot;left&quot;:314.3,&quot;top&quot;:7.7,&quot;width&quot;:281.37188976377945}"/>
</p:tagLst>
</file>

<file path=ppt/tags/tag31.xml><?xml version="1.0" encoding="utf-8"?>
<p:tagLst xmlns:p="http://schemas.openxmlformats.org/presentationml/2006/main">
  <p:tag name="KSO_WM_DIAGRAM_VIRTUALLY_FRAME" val="{&quot;height&quot;:390.3281522636112,&quot;left&quot;:314.3,&quot;top&quot;:7.7,&quot;width&quot;:281.37188976377945}"/>
</p:tagLst>
</file>

<file path=ppt/tags/tag32.xml><?xml version="1.0" encoding="utf-8"?>
<p:tagLst xmlns:p="http://schemas.openxmlformats.org/presentationml/2006/main">
  <p:tag name="KSO_WM_DIAGRAM_VIRTUALLY_FRAME" val="{&quot;height&quot;:390.3281522636112,&quot;left&quot;:314.3,&quot;top&quot;:7.7,&quot;width&quot;:281.37188976377945}"/>
</p:tagLst>
</file>

<file path=ppt/tags/tag33.xml><?xml version="1.0" encoding="utf-8"?>
<p:tagLst xmlns:p="http://schemas.openxmlformats.org/presentationml/2006/main">
  <p:tag name="KSO_WM_DIAGRAM_VIRTUALLY_FRAME" val="{&quot;height&quot;:390.3281522636112,&quot;left&quot;:314.3,&quot;top&quot;:7.7,&quot;width&quot;:281.37188976377945}"/>
</p:tagLst>
</file>

<file path=ppt/tags/tag34.xml><?xml version="1.0" encoding="utf-8"?>
<p:tagLst xmlns:p="http://schemas.openxmlformats.org/presentationml/2006/main">
  <p:tag name="KSO_WM_DIAGRAM_VIRTUALLY_FRAME" val="{&quot;height&quot;:390.3281522636112,&quot;left&quot;:314.3,&quot;top&quot;:7.7,&quot;width&quot;:281.37188976377945}"/>
</p:tagLst>
</file>

<file path=ppt/tags/tag35.xml><?xml version="1.0" encoding="utf-8"?>
<p:tagLst xmlns:p="http://schemas.openxmlformats.org/presentationml/2006/main">
  <p:tag name="KSO_WM_DIAGRAM_VIRTUALLY_FRAME" val="{&quot;height&quot;:390.3281522636112,&quot;left&quot;:314.3,&quot;top&quot;:7.7,&quot;width&quot;:281.37188976377945}"/>
</p:tagLst>
</file>

<file path=ppt/tags/tag36.xml><?xml version="1.0" encoding="utf-8"?>
<p:tagLst xmlns:p="http://schemas.openxmlformats.org/presentationml/2006/main">
  <p:tag name="KSO_WM_DIAGRAM_VIRTUALLY_FRAME" val="{&quot;height&quot;:390.3281522636112,&quot;left&quot;:314.3,&quot;top&quot;:7.7,&quot;width&quot;:281.37188976377945}"/>
</p:tagLst>
</file>

<file path=ppt/tags/tag37.xml><?xml version="1.0" encoding="utf-8"?>
<p:tagLst xmlns:p="http://schemas.openxmlformats.org/presentationml/2006/main">
  <p:tag name="KSO_WM_DIAGRAM_VIRTUALLY_FRAME" val="{&quot;height&quot;:390.3281522636112,&quot;left&quot;:314.3,&quot;top&quot;:7.7,&quot;width&quot;:281.37188976377945}"/>
</p:tagLst>
</file>

<file path=ppt/tags/tag38.xml><?xml version="1.0" encoding="utf-8"?>
<p:tagLst xmlns:p="http://schemas.openxmlformats.org/presentationml/2006/main">
  <p:tag name="KSO_WM_DIAGRAM_VIRTUALLY_FRAME" val="{&quot;height&quot;:390.3281522636112,&quot;left&quot;:314.3,&quot;top&quot;:7.7,&quot;width&quot;:281.37188976377945}"/>
</p:tagLst>
</file>

<file path=ppt/tags/tag39.xml><?xml version="1.0" encoding="utf-8"?>
<p:tagLst xmlns:p="http://schemas.openxmlformats.org/presentationml/2006/main">
  <p:tag name="KSO_WM_DIAGRAM_VIRTUALLY_FRAME" val="{&quot;height&quot;:390.3281522636112,&quot;left&quot;:314.3,&quot;top&quot;:7.7,&quot;width&quot;:281.37188976377945}"/>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DIAGRAM_VIRTUALLY_FRAME" val="{&quot;height&quot;:390.3281522636112,&quot;left&quot;:314.3,&quot;top&quot;:7.7,&quot;width&quot;:281.37188976377945}"/>
</p:tagLst>
</file>

<file path=ppt/tags/tag41.xml><?xml version="1.0" encoding="utf-8"?>
<p:tagLst xmlns:p="http://schemas.openxmlformats.org/presentationml/2006/main">
  <p:tag name="KSO_WM_DIAGRAM_VIRTUALLY_FRAME" val="{&quot;height&quot;:390.3281522636112,&quot;left&quot;:314.3,&quot;top&quot;:7.7,&quot;width&quot;:281.37188976377945}"/>
</p:tagLst>
</file>

<file path=ppt/tags/tag42.xml><?xml version="1.0" encoding="utf-8"?>
<p:tagLst xmlns:p="http://schemas.openxmlformats.org/presentationml/2006/main">
  <p:tag name="KSO_WM_DIAGRAM_VIRTUALLY_FRAME" val="{&quot;height&quot;:390.3281522636112,&quot;left&quot;:314.3,&quot;top&quot;:7.7,&quot;width&quot;:281.37188976377945}"/>
</p:tagLst>
</file>

<file path=ppt/tags/tag43.xml><?xml version="1.0" encoding="utf-8"?>
<p:tagLst xmlns:p="http://schemas.openxmlformats.org/presentationml/2006/main">
  <p:tag name="KSO_WM_DIAGRAM_VIRTUALLY_FRAME" val="{&quot;height&quot;:390.3281522636112,&quot;left&quot;:314.3,&quot;top&quot;:7.7,&quot;width&quot;:281.37188976377945}"/>
</p:tagLst>
</file>

<file path=ppt/tags/tag44.xml><?xml version="1.0" encoding="utf-8"?>
<p:tagLst xmlns:p="http://schemas.openxmlformats.org/presentationml/2006/main">
  <p:tag name="KSO_WM_DIAGRAM_VIRTUALLY_FRAME" val="{&quot;height&quot;:390.3281522636112,&quot;left&quot;:314.3,&quot;top&quot;:7.7,&quot;width&quot;:281.37188976377945}"/>
</p:tagLst>
</file>

<file path=ppt/tags/tag45.xml><?xml version="1.0" encoding="utf-8"?>
<p:tagLst xmlns:p="http://schemas.openxmlformats.org/presentationml/2006/main">
  <p:tag name="KSO_WM_DIAGRAM_VIRTUALLY_FRAME" val="{&quot;height&quot;:390.3281522636112,&quot;left&quot;:314.3,&quot;top&quot;:7.7,&quot;width&quot;:281.37188976377945}"/>
</p:tagLst>
</file>

<file path=ppt/tags/tag46.xml><?xml version="1.0" encoding="utf-8"?>
<p:tagLst xmlns:p="http://schemas.openxmlformats.org/presentationml/2006/main">
  <p:tag name="KSO_WM_BEAUTIFY_FLAG" val=""/>
  <p:tag name="KSO_WM_DIAGRAM_VIRTUALLY_FRAME" val="{&quot;height&quot;:390.3281522636112,&quot;left&quot;:314.3,&quot;top&quot;:7.7,&quot;width&quot;:281.37188976377945}"/>
</p:tagLst>
</file>

<file path=ppt/tags/tag47.xml><?xml version="1.0" encoding="utf-8"?>
<p:tagLst xmlns:p="http://schemas.openxmlformats.org/presentationml/2006/main">
  <p:tag name="KSO_WM_BEAUTIFY_FLAG" val=""/>
  <p:tag name="KSO_WM_DIAGRAM_VIRTUALLY_FRAME" val="{&quot;height&quot;:390.3281522636112,&quot;left&quot;:314.3,&quot;top&quot;:7.7,&quot;width&quot;:281.37188976377945}"/>
</p:tagLst>
</file>

<file path=ppt/tags/tag48.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49.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BLOCK" val="0"/>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2"/>
  <p:tag name="KSO_WM_UNIT_TYPE" val="a"/>
  <p:tag name="KSO_WM_UNIT_INDEX" val="1"/>
  <p:tag name="KSO_WM_UNIT_ID" val="custom20204313_14*a*1"/>
  <p:tag name="KSO_WM_TEMPLATE_CATEGORY" val="custom"/>
  <p:tag name="KSO_WM_TEMPLATE_INDEX" val="20204313"/>
  <p:tag name="KSO_WM_UNIT_LAYERLEVEL" val="1"/>
  <p:tag name="KSO_WM_TAG_VERSION" val="1.0"/>
  <p:tag name="KSO_WM_BEAUTIFY_FLAG" val="#wm#"/>
  <p:tag name="KSO_WM_UNIT_PRESET_TEXT" val="单击此处添加大标题"/>
  <p:tag name="KSO_WM_UNIT_ISNUMDGMTITLE" val="0"/>
  <p:tag name="KSO_WM_UNIT_TEXT_FILL_FORE_SCHEMECOLOR_INDEX" val="13"/>
  <p:tag name="KSO_WM_UNIT_TEXT_FILL_TYPE" val="1"/>
  <p:tag name="KSO_WM_UNIT_USESOURCEFORMAT_APPLY" val="1"/>
</p:tagLst>
</file>

<file path=ppt/tags/tag51.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52.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53.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54.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55.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56.xml><?xml version="1.0" encoding="utf-8"?>
<p:tagLst xmlns:p="http://schemas.openxmlformats.org/presentationml/2006/main">
  <p:tag name="KSO_WM_UNIT_BLOCK" val="0"/>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2"/>
  <p:tag name="KSO_WM_UNIT_TYPE" val="a"/>
  <p:tag name="KSO_WM_UNIT_INDEX" val="1"/>
  <p:tag name="KSO_WM_UNIT_ID" val="custom20204313_14*a*1"/>
  <p:tag name="KSO_WM_TEMPLATE_CATEGORY" val="custom"/>
  <p:tag name="KSO_WM_TEMPLATE_INDEX" val="20204313"/>
  <p:tag name="KSO_WM_UNIT_LAYERLEVEL" val="1"/>
  <p:tag name="KSO_WM_TAG_VERSION" val="1.0"/>
  <p:tag name="KSO_WM_BEAUTIFY_FLAG" val="#wm#"/>
  <p:tag name="KSO_WM_UNIT_PRESET_TEXT" val="单击此处添加大标题"/>
  <p:tag name="KSO_WM_UNIT_ISNUMDGMTITLE" val="0"/>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58.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59.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BLOCK" val="0"/>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2"/>
  <p:tag name="KSO_WM_UNIT_TYPE" val="a"/>
  <p:tag name="KSO_WM_UNIT_INDEX" val="1"/>
  <p:tag name="KSO_WM_UNIT_ID" val="custom20204313_14*a*1"/>
  <p:tag name="KSO_WM_TEMPLATE_CATEGORY" val="custom"/>
  <p:tag name="KSO_WM_TEMPLATE_INDEX" val="20204313"/>
  <p:tag name="KSO_WM_UNIT_LAYERLEVEL" val="1"/>
  <p:tag name="KSO_WM_TAG_VERSION" val="1.0"/>
  <p:tag name="KSO_WM_BEAUTIFY_FLAG" val="#wm#"/>
  <p:tag name="KSO_WM_UNIT_PRESET_TEXT" val="单击此处添加大标题"/>
  <p:tag name="KSO_WM_UNIT_ISNUMDGMTITLE" val="0"/>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62.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63.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64.xml><?xml version="1.0" encoding="utf-8"?>
<p:tagLst xmlns:p="http://schemas.openxmlformats.org/presentationml/2006/main">
  <p:tag name="KSO_WM_UNIT_BLOCK" val="0"/>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2"/>
  <p:tag name="KSO_WM_UNIT_TYPE" val="a"/>
  <p:tag name="KSO_WM_UNIT_INDEX" val="1"/>
  <p:tag name="KSO_WM_UNIT_ID" val="custom20204313_14*a*1"/>
  <p:tag name="KSO_WM_TEMPLATE_CATEGORY" val="custom"/>
  <p:tag name="KSO_WM_TEMPLATE_INDEX" val="20204313"/>
  <p:tag name="KSO_WM_UNIT_LAYERLEVEL" val="1"/>
  <p:tag name="KSO_WM_TAG_VERSION" val="1.0"/>
  <p:tag name="KSO_WM_BEAUTIFY_FLAG" val="#wm#"/>
  <p:tag name="KSO_WM_UNIT_PRESET_TEXT" val="单击此处添加大标题"/>
  <p:tag name="KSO_WM_UNIT_ISNUMDGMTITLE" val="0"/>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66.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67.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68.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69.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0.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71.xml><?xml version="1.0" encoding="utf-8"?>
<p:tagLst xmlns:p="http://schemas.openxmlformats.org/presentationml/2006/main">
  <p:tag name="KSO_WM_UNIT_BLOCK" val="0"/>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2"/>
  <p:tag name="KSO_WM_UNIT_TYPE" val="a"/>
  <p:tag name="KSO_WM_UNIT_INDEX" val="1"/>
  <p:tag name="KSO_WM_UNIT_ID" val="custom20204313_14*a*1"/>
  <p:tag name="KSO_WM_TEMPLATE_CATEGORY" val="custom"/>
  <p:tag name="KSO_WM_TEMPLATE_INDEX" val="20204313"/>
  <p:tag name="KSO_WM_UNIT_LAYERLEVEL" val="1"/>
  <p:tag name="KSO_WM_TAG_VERSION" val="1.0"/>
  <p:tag name="KSO_WM_BEAUTIFY_FLAG" val="#wm#"/>
  <p:tag name="KSO_WM_UNIT_PRESET_TEXT" val="单击此处添加大标题"/>
  <p:tag name="KSO_WM_UNIT_ISNUMDGMTITLE" val="0"/>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73.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74.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75.xml><?xml version="1.0" encoding="utf-8"?>
<p:tagLst xmlns:p="http://schemas.openxmlformats.org/presentationml/2006/main">
  <p:tag name="KSO_WM_UNIT_BLOCK" val="0"/>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2"/>
  <p:tag name="KSO_WM_UNIT_TYPE" val="a"/>
  <p:tag name="KSO_WM_UNIT_INDEX" val="1"/>
  <p:tag name="KSO_WM_UNIT_ID" val="custom20204313_14*a*1"/>
  <p:tag name="KSO_WM_TEMPLATE_CATEGORY" val="custom"/>
  <p:tag name="KSO_WM_TEMPLATE_INDEX" val="20204313"/>
  <p:tag name="KSO_WM_UNIT_LAYERLEVEL" val="1"/>
  <p:tag name="KSO_WM_TAG_VERSION" val="1.0"/>
  <p:tag name="KSO_WM_BEAUTIFY_FLAG" val="#wm#"/>
  <p:tag name="KSO_WM_UNIT_PRESET_TEXT" val="单击此处添加大标题"/>
  <p:tag name="KSO_WM_UNIT_ISNUMDGMTITLE" val="0"/>
  <p:tag name="KSO_WM_UNIT_TEXT_FILL_FORE_SCHEMECOLOR_INDEX" val="13"/>
  <p:tag name="KSO_WM_UNIT_TEXT_FILL_TYPE" val="1"/>
  <p:tag name="KSO_WM_UNIT_USESOURCEFORMAT_APPLY" val="1"/>
</p:tagLst>
</file>

<file path=ppt/tags/tag76.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77.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78.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79.xml><?xml version="1.0" encoding="utf-8"?>
<p:tagLst xmlns:p="http://schemas.openxmlformats.org/presentationml/2006/main">
  <p:tag name="KSO_WM_UNIT_BLOCK" val="0"/>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2"/>
  <p:tag name="KSO_WM_UNIT_TYPE" val="a"/>
  <p:tag name="KSO_WM_UNIT_INDEX" val="1"/>
  <p:tag name="KSO_WM_UNIT_ID" val="custom20204313_14*a*1"/>
  <p:tag name="KSO_WM_TEMPLATE_CATEGORY" val="custom"/>
  <p:tag name="KSO_WM_TEMPLATE_INDEX" val="20204313"/>
  <p:tag name="KSO_WM_UNIT_LAYERLEVEL" val="1"/>
  <p:tag name="KSO_WM_TAG_VERSION" val="1.0"/>
  <p:tag name="KSO_WM_BEAUTIFY_FLAG" val="#wm#"/>
  <p:tag name="KSO_WM_UNIT_PRESET_TEXT" val="单击此处添加大标题"/>
  <p:tag name="KSO_WM_UNIT_ISNUMDGMTITLE" val="0"/>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81.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82.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83.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84.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85.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86.xml><?xml version="1.0" encoding="utf-8"?>
<p:tagLst xmlns:p="http://schemas.openxmlformats.org/presentationml/2006/main">
  <p:tag name="KSO_WM_UNIT_BLOCK" val="0"/>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2"/>
  <p:tag name="KSO_WM_UNIT_TYPE" val="a"/>
  <p:tag name="KSO_WM_UNIT_INDEX" val="1"/>
  <p:tag name="KSO_WM_UNIT_ID" val="custom20204313_14*a*1"/>
  <p:tag name="KSO_WM_TEMPLATE_CATEGORY" val="custom"/>
  <p:tag name="KSO_WM_TEMPLATE_INDEX" val="20204313"/>
  <p:tag name="KSO_WM_UNIT_LAYERLEVEL" val="1"/>
  <p:tag name="KSO_WM_TAG_VERSION" val="1.0"/>
  <p:tag name="KSO_WM_BEAUTIFY_FLAG" val="#wm#"/>
  <p:tag name="KSO_WM_UNIT_PRESET_TEXT" val="单击此处添加大标题"/>
  <p:tag name="KSO_WM_UNIT_ISNUMDGMTITLE" val="0"/>
  <p:tag name="KSO_WM_UNIT_TEXT_FILL_FORE_SCHEMECOLOR_INDEX" val="13"/>
  <p:tag name="KSO_WM_UNIT_TEXT_FILL_TYPE" val="1"/>
  <p:tag name="KSO_WM_UNIT_USESOURCEFORMAT_APPLY" val="1"/>
</p:tagLst>
</file>

<file path=ppt/tags/tag87.xml><?xml version="1.0" encoding="utf-8"?>
<p:tagLst xmlns:p="http://schemas.openxmlformats.org/presentationml/2006/main">
  <p:tag name="KSO_WM_UNIT_BLOCK" val="0"/>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2"/>
  <p:tag name="KSO_WM_UNIT_TYPE" val="a"/>
  <p:tag name="KSO_WM_UNIT_INDEX" val="1"/>
  <p:tag name="KSO_WM_UNIT_ID" val="custom20204313_14*a*1"/>
  <p:tag name="KSO_WM_TEMPLATE_CATEGORY" val="custom"/>
  <p:tag name="KSO_WM_TEMPLATE_INDEX" val="20204313"/>
  <p:tag name="KSO_WM_UNIT_LAYERLEVEL" val="1"/>
  <p:tag name="KSO_WM_TAG_VERSION" val="1.0"/>
  <p:tag name="KSO_WM_BEAUTIFY_FLAG" val="#wm#"/>
  <p:tag name="KSO_WM_UNIT_PRESET_TEXT" val="单击此处添加大标题"/>
  <p:tag name="KSO_WM_UNIT_ISNUMDGMTITLE" val="0"/>
  <p:tag name="KSO_WM_UNIT_TEXT_FILL_FORE_SCHEMECOLOR_INDEX" val="13"/>
  <p:tag name="KSO_WM_UNIT_TEXT_FILL_TYPE" val="1"/>
  <p:tag name="KSO_WM_UNIT_USESOURCEFORMAT_APPLY" val="1"/>
</p:tagLst>
</file>

<file path=ppt/tags/tag88.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89.xml><?xml version="1.0" encoding="utf-8"?>
<p:tagLst xmlns:p="http://schemas.openxmlformats.org/presentationml/2006/main">
  <p:tag name="KSO_WM_UNIT_BLOCK" val="0"/>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2"/>
  <p:tag name="KSO_WM_UNIT_TYPE" val="a"/>
  <p:tag name="KSO_WM_UNIT_INDEX" val="1"/>
  <p:tag name="KSO_WM_UNIT_ID" val="custom20204313_14*a*1"/>
  <p:tag name="KSO_WM_TEMPLATE_CATEGORY" val="custom"/>
  <p:tag name="KSO_WM_TEMPLATE_INDEX" val="20204313"/>
  <p:tag name="KSO_WM_UNIT_LAYERLEVEL" val="1"/>
  <p:tag name="KSO_WM_TAG_VERSION" val="1.0"/>
  <p:tag name="KSO_WM_BEAUTIFY_FLAG" val="#wm#"/>
  <p:tag name="KSO_WM_UNIT_PRESET_TEXT" val="单击此处添加大标题"/>
  <p:tag name="KSO_WM_UNIT_ISNUMDGMTITLE" val="0"/>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0.xml><?xml version="1.0" encoding="utf-8"?>
<p:tagLst xmlns:p="http://schemas.openxmlformats.org/presentationml/2006/main">
  <p:tag name="KSO_WM_BEAUTIFY_FLAG" val="#wm#"/>
  <p:tag name="KSO_WM_TEMPLATE_CATEGORY" val="custom"/>
  <p:tag name="KSO_WM_TEMPLATE_INDEX" val="20204313"/>
</p:tagLst>
</file>

<file path=ppt/tags/tag91.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92.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93.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94.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95.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96.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ags/tag97.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313_14*i*2"/>
  <p:tag name="KSO_WM_TEMPLATE_CATEGORY" val="custom"/>
  <p:tag name="KSO_WM_TEMPLATE_INDEX" val="20204313"/>
  <p:tag name="KSO_WM_UNIT_LAYERLEVEL" val="1"/>
  <p:tag name="KSO_WM_TAG_VERSION" val="1.0"/>
  <p:tag name="KSO_WM_BEAUTIFY_FLAG" val="#wm#"/>
  <p:tag name="KSO_WM_UNIT_USESOURCEFORMAT_APPLY" val="1"/>
</p:tagLst>
</file>

<file path=ppt/tags/tag98.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DIAGRAM_GROUP_CODE" val="l1-2"/>
  <p:tag name="KSO_WM_UNIT_TYPE" val="i"/>
  <p:tag name="KSO_WM_UNIT_INDEX" val="3"/>
  <p:tag name="KSO_WM_UNIT_ID" val="custom20204313_14*i*3"/>
  <p:tag name="KSO_WM_TEMPLATE_CATEGORY" val="custom"/>
  <p:tag name="KSO_WM_TEMPLATE_INDEX" val="20204313"/>
  <p:tag name="KSO_WM_UNIT_LAYERLEVEL" val="1"/>
  <p:tag name="KSO_WM_TAG_VERSION" val="1.0"/>
  <p:tag name="KSO_WM_BEAUTIFY_FLAG" val="#wm#"/>
  <p:tag name="KSO_WM_UNIT_USESOURCEFORMAT_APPLY" val="1"/>
</p:tagLst>
</file>

<file path=ppt/tags/tag99.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313_14"/>
  <p:tag name="KSO_WM_TEMPLATE_SUBCATEGORY" val="0"/>
  <p:tag name="KSO_WM_TEMPLATE_MASTER_TYPE" val="1"/>
  <p:tag name="KSO_WM_TEMPLATE_COLOR_TYPE" val="1"/>
  <p:tag name="KSO_WM_SLIDE_TYPE" val="text"/>
  <p:tag name="KSO_WM_SLIDE_SUBTYPE" val="diag"/>
  <p:tag name="KSO_WM_SLIDE_ITEM_CNT" val="6"/>
  <p:tag name="KSO_WM_SLIDE_INDEX" val="14"/>
  <p:tag name="KSO_WM_SLIDE_SIZE" val="863.542*355.794"/>
  <p:tag name="KSO_WM_SLIDE_POSITION" val="48.3083*132.951"/>
  <p:tag name="KSO_WM_DIAGRAM_GROUP_CODE" val="l1-2"/>
  <p:tag name="KSO_WM_SLIDE_DIAGTYPE" val="l"/>
  <p:tag name="KSO_WM_TAG_VERSION" val="1.0"/>
  <p:tag name="KSO_WM_BEAUTIFY_FLAG" val="#wm#"/>
  <p:tag name="KSO_WM_TEMPLATE_CATEGORY" val="custom"/>
  <p:tag name="KSO_WM_TEMPLATE_INDEX" val="20204313"/>
  <p:tag name="KSO_WM_SLIDE_LAYOUT" val="a_i_z_l"/>
  <p:tag name="KSO_WM_SLIDE_LAYOUT_CNT" val="1_1_3_1"/>
  <p:tag name="KSO_WM_SPECIAL_SOURCE" val="bdnull"/>
</p:tagLst>
</file>

<file path=ppt/theme/theme1.xml><?xml version="1.0" encoding="utf-8"?>
<a:theme xmlns:a="http://schemas.openxmlformats.org/drawingml/2006/main" name="1_Office 主题​​">
  <a:themeElements>
    <a:clrScheme name="自定义 248">
      <a:dk1>
        <a:sysClr val="windowText" lastClr="000000"/>
      </a:dk1>
      <a:lt1>
        <a:sysClr val="window" lastClr="FFFFFF"/>
      </a:lt1>
      <a:dk2>
        <a:srgbClr val="959596"/>
      </a:dk2>
      <a:lt2>
        <a:srgbClr val="D9D9D9"/>
      </a:lt2>
      <a:accent1>
        <a:srgbClr val="000000"/>
      </a:accent1>
      <a:accent2>
        <a:srgbClr val="000000"/>
      </a:accent2>
      <a:accent3>
        <a:srgbClr val="C00000"/>
      </a:accent3>
      <a:accent4>
        <a:srgbClr val="000000"/>
      </a:accent4>
      <a:accent5>
        <a:srgbClr val="C00000"/>
      </a:accent5>
      <a:accent6>
        <a:srgbClr val="FF00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charset="-122"/>
            <a:ea typeface="微软雅黑" panose="020B050302020402020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10788</Words>
  <Application>WPS 演示</Application>
  <PresentationFormat>宽屏</PresentationFormat>
  <Paragraphs>340</Paragraphs>
  <Slides>69</Slides>
  <Notes>4</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69</vt:i4>
      </vt:variant>
    </vt:vector>
  </HeadingPairs>
  <TitlesOfParts>
    <vt:vector size="88" baseType="lpstr">
      <vt:lpstr>Arial</vt:lpstr>
      <vt:lpstr>宋体</vt:lpstr>
      <vt:lpstr>Wingdings</vt:lpstr>
      <vt:lpstr>微软雅黑</vt:lpstr>
      <vt:lpstr>Calibri</vt:lpstr>
      <vt:lpstr>Impact</vt:lpstr>
      <vt:lpstr>汉仪旗黑-85S</vt:lpstr>
      <vt:lpstr>黑体</vt:lpstr>
      <vt:lpstr>方正兰亭粗黑_GBK</vt:lpstr>
      <vt:lpstr>汉仪方隶简</vt:lpstr>
      <vt:lpstr>汉仪夏日体W</vt:lpstr>
      <vt:lpstr>Arial Unicode MS</vt:lpstr>
      <vt:lpstr>Times New Roman</vt:lpstr>
      <vt:lpstr>汉仪铸字招牌黑简</vt:lpstr>
      <vt:lpstr>汉仪铸字招牌黑W</vt:lpstr>
      <vt:lpstr>隶书</vt:lpstr>
      <vt:lpstr>Segoe Print</vt:lpstr>
      <vt:lpstr>Arial Unicode MS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Administrator</dc:creator>
  <cp:lastModifiedBy>Lenovo</cp:lastModifiedBy>
  <cp:revision>173</cp:revision>
  <dcterms:created xsi:type="dcterms:W3CDTF">2019-06-19T02:08:00Z</dcterms:created>
  <dcterms:modified xsi:type="dcterms:W3CDTF">2024-09-13T08:23:12Z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2052-12.1.0.17857</vt:lpwstr>
  </property>
  <property fmtid="{D5CDD505-2E9C-101B-9397-08002B2CF9AE}" pid="3" name="ICV">
    <vt:lpwstr>1F03BACEABBC47AF877D7D45A3E7142C</vt:lpwstr>
  </property>
</Properties>
</file>