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3" r:id="rId3"/>
  </p:sldMasterIdLst>
  <p:notesMasterIdLst>
    <p:notesMasterId r:id="rId5"/>
  </p:notesMasterIdLst>
  <p:handoutMasterIdLst>
    <p:handoutMasterId r:id="rId38"/>
  </p:handoutMasterIdLst>
  <p:sldIdLst>
    <p:sldId id="431" r:id="rId4"/>
    <p:sldId id="263" r:id="rId6"/>
    <p:sldId id="436" r:id="rId7"/>
    <p:sldId id="341" r:id="rId8"/>
    <p:sldId id="342" r:id="rId9"/>
    <p:sldId id="347" r:id="rId10"/>
    <p:sldId id="344" r:id="rId11"/>
    <p:sldId id="345" r:id="rId12"/>
    <p:sldId id="349" r:id="rId13"/>
    <p:sldId id="373" r:id="rId14"/>
    <p:sldId id="374" r:id="rId15"/>
    <p:sldId id="351" r:id="rId16"/>
    <p:sldId id="346" r:id="rId17"/>
    <p:sldId id="395" r:id="rId18"/>
    <p:sldId id="348" r:id="rId19"/>
    <p:sldId id="343" r:id="rId20"/>
    <p:sldId id="353" r:id="rId21"/>
    <p:sldId id="340" r:id="rId22"/>
    <p:sldId id="413" r:id="rId23"/>
    <p:sldId id="414" r:id="rId24"/>
    <p:sldId id="415" r:id="rId25"/>
    <p:sldId id="416" r:id="rId26"/>
    <p:sldId id="417" r:id="rId27"/>
    <p:sldId id="354" r:id="rId28"/>
    <p:sldId id="418" r:id="rId29"/>
    <p:sldId id="420" r:id="rId30"/>
    <p:sldId id="419" r:id="rId31"/>
    <p:sldId id="421" r:id="rId32"/>
    <p:sldId id="360" r:id="rId33"/>
    <p:sldId id="432" r:id="rId34"/>
    <p:sldId id="331" r:id="rId35"/>
    <p:sldId id="319" r:id="rId36"/>
    <p:sldId id="328" r:id="rId37"/>
  </p:sldIdLst>
  <p:sldSz cx="12192000" cy="6858000"/>
  <p:notesSz cx="6858000" cy="9144000"/>
  <p:embeddedFontLst>
    <p:embeddedFont>
      <p:font typeface="黑体" panose="02010609060101010101" charset="-122"/>
      <p:regular r:id="rId43"/>
    </p:embeddedFont>
    <p:embeddedFont>
      <p:font typeface="楷体" panose="02010609060101010101" charset="-122"/>
      <p:regular r:id="rId44"/>
    </p:embeddedFont>
    <p:embeddedFont>
      <p:font typeface="方正字迹-龙吟体 简" panose="02000500000000000000" charset="-122"/>
      <p:regular r:id="rId45"/>
    </p:embeddedFont>
    <p:embeddedFont>
      <p:font typeface="仿宋" panose="02010609060101010101" charset="-122"/>
      <p:regular r:id="rId46"/>
    </p:embeddedFont>
    <p:embeddedFont>
      <p:font typeface="仿宋_GB2312" panose="02010609030101010101" charset="-122"/>
      <p:regular r:id="rId47"/>
    </p:embeddedFont>
    <p:embeddedFont>
      <p:font typeface="Calibri" panose="020F0502020204030204" charset="0"/>
      <p:regular r:id="rId48"/>
      <p:bold r:id="rId49"/>
      <p:italic r:id="rId50"/>
      <p:boldItalic r:id="rId51"/>
    </p:embeddedFont>
    <p:embeddedFont>
      <p:font typeface="方正小标宋_GBK" panose="03000509000000000000" charset="-122"/>
      <p:regular r:id="rId52"/>
    </p:embeddedFont>
    <p:embeddedFont>
      <p:font typeface="楷体_GB2312" panose="02010609030101010101" charset="-122"/>
      <p:regular r:id="rId53"/>
    </p:embeddedFont>
  </p:embeddedFontLst>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B5D90"/>
    <a:srgbClr val="86C7CC"/>
    <a:srgbClr val="4A9DC1"/>
    <a:srgbClr val="41B4CC"/>
    <a:srgbClr val="93D0E5"/>
    <a:srgbClr val="1C9B94"/>
    <a:srgbClr val="40B4CD"/>
    <a:srgbClr val="19DFE1"/>
    <a:srgbClr val="12B4C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236"/>
        <p:guide pos="3730"/>
        <p:guide pos="222"/>
        <p:guide pos="7423"/>
        <p:guide orient="horz" pos="3999"/>
        <p:guide orient="horz" pos="408"/>
      </p:guideLst>
    </p:cSldViewPr>
  </p:slideViewPr>
  <p:notesTextViewPr>
    <p:cViewPr>
      <p:scale>
        <a:sx n="1" d="1"/>
        <a:sy n="1" d="1"/>
      </p:scale>
      <p:origin x="0" y="0"/>
    </p:cViewPr>
  </p:notesTextViewPr>
  <p:sorterViewPr>
    <p:cViewPr>
      <p:scale>
        <a:sx n="200" d="100"/>
        <a:sy n="200" d="100"/>
      </p:scale>
      <p:origin x="0" y="0"/>
    </p:cViewPr>
  </p:sorterViewPr>
  <p:notesViewPr>
    <p:cSldViewPr snapToGrid="0" showGuides="1">
      <p:cViewPr varScale="1">
        <p:scale>
          <a:sx n="88" d="100"/>
          <a:sy n="88" d="100"/>
        </p:scale>
        <p:origin x="3822" y="102"/>
      </p:cViewPr>
      <p:guideLst>
        <p:guide orient="horz" pos="2982"/>
        <p:guide pos="209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4" Type="http://schemas.openxmlformats.org/officeDocument/2006/relationships/tags" Target="tags/tag120.xml"/><Relationship Id="rId53" Type="http://schemas.openxmlformats.org/officeDocument/2006/relationships/font" Target="fonts/font11.fntdata"/><Relationship Id="rId52" Type="http://schemas.openxmlformats.org/officeDocument/2006/relationships/font" Target="fonts/font10.fntdata"/><Relationship Id="rId51" Type="http://schemas.openxmlformats.org/officeDocument/2006/relationships/font" Target="fonts/font9.fntdata"/><Relationship Id="rId50" Type="http://schemas.openxmlformats.org/officeDocument/2006/relationships/font" Target="fonts/font8.fntdata"/><Relationship Id="rId5" Type="http://schemas.openxmlformats.org/officeDocument/2006/relationships/notesMaster" Target="notesMasters/notesMaster1.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DEA647-F983-4BDD-BB08-D4D37D5FD6D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1A5910-920B-4C9A-AB10-19E0612BCBA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7.png"/><Relationship Id="rId4" Type="http://schemas.openxmlformats.org/officeDocument/2006/relationships/tags" Target="../tags/tag2.xml"/><Relationship Id="rId3" Type="http://schemas.openxmlformats.org/officeDocument/2006/relationships/image" Target="../media/image6.jpeg"/><Relationship Id="rId2" Type="http://schemas.openxmlformats.org/officeDocument/2006/relationships/tags" Target="../tags/tag1.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8.jpeg"/><Relationship Id="rId2" Type="http://schemas.openxmlformats.org/officeDocument/2006/relationships/tags" Target="../tags/tag15.xml"/><Relationship Id="rId11" Type="http://schemas.openxmlformats.org/officeDocument/2006/relationships/tags" Target="../tags/tag22.xml"/><Relationship Id="rId10"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image" Target="../media/image11.png"/><Relationship Id="rId4" Type="http://schemas.openxmlformats.org/officeDocument/2006/relationships/tags" Target="../tags/tag24.xml"/><Relationship Id="rId3" Type="http://schemas.openxmlformats.org/officeDocument/2006/relationships/image" Target="../media/image10.jpeg"/><Relationship Id="rId2" Type="http://schemas.openxmlformats.org/officeDocument/2006/relationships/tags" Target="../tags/tag23.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image" Target="../media/image7.png"/><Relationship Id="rId4" Type="http://schemas.openxmlformats.org/officeDocument/2006/relationships/tags" Target="../tags/tag66.xml"/><Relationship Id="rId3" Type="http://schemas.openxmlformats.org/officeDocument/2006/relationships/image" Target="../media/image6.jpeg"/><Relationship Id="rId2" Type="http://schemas.openxmlformats.org/officeDocument/2006/relationships/tags" Target="../tags/tag65.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背景3">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BCF756-00CF-4010-8094-E4263401487D}" type="slidenum">
              <a:rPr lang="zh-CN" altLang="en-US" smtClean="0"/>
            </a:fld>
            <a:endParaRPr lang="zh-CN" altLang="en-US"/>
          </a:p>
        </p:txBody>
      </p:sp>
      <p:pic>
        <p:nvPicPr>
          <p:cNvPr id="6" name="图片 5"/>
          <p:cNvPicPr>
            <a:picLocks noChangeAspect="1"/>
          </p:cNvPicPr>
          <p:nvPr userDrawn="1"/>
        </p:nvPicPr>
        <p:blipFill rotWithShape="1">
          <a:blip r:embed="rId2"/>
          <a:srcRect r="31365" b="18810"/>
          <a:stretch>
            <a:fillRect/>
          </a:stretch>
        </p:blipFill>
        <p:spPr>
          <a:xfrm>
            <a:off x="0" y="0"/>
            <a:ext cx="1447242" cy="1106573"/>
          </a:xfrm>
          <a:prstGeom prst="rect">
            <a:avLst/>
          </a:prstGeom>
        </p:spPr>
      </p:pic>
      <p:pic>
        <p:nvPicPr>
          <p:cNvPr id="7" name="图片 6"/>
          <p:cNvPicPr>
            <a:picLocks noChangeAspect="1"/>
          </p:cNvPicPr>
          <p:nvPr userDrawn="1"/>
        </p:nvPicPr>
        <p:blipFill rotWithShape="1">
          <a:blip r:embed="rId2"/>
          <a:srcRect r="31365" b="18810"/>
          <a:stretch>
            <a:fillRect/>
          </a:stretch>
        </p:blipFill>
        <p:spPr>
          <a:xfrm flipH="1" flipV="1">
            <a:off x="10744757" y="5764305"/>
            <a:ext cx="1447242" cy="1106573"/>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pic>
        <p:nvPicPr>
          <p:cNvPr id="3" name="图片 2"/>
          <p:cNvPicPr>
            <a:picLocks noChangeAspect="1"/>
          </p:cNvPicPr>
          <p:nvPr userDrawn="1">
            <p:custDataLst>
              <p:tags r:id="rId4"/>
            </p:custDataLst>
          </p:nvPr>
        </p:nvPicPr>
        <p:blipFill>
          <a:blip r:embed="rId5">
            <a:duotone>
              <a:prstClr val="black"/>
              <a:schemeClr val="accent1">
                <a:lumMod val="75000"/>
                <a:tint val="45000"/>
                <a:satMod val="400000"/>
              </a:schemeClr>
            </a:duotone>
            <a:extLst>
              <a:ext uri="{28A0092B-C50C-407E-A947-70E740481C1C}">
                <a14:useLocalDpi xmlns:a14="http://schemas.microsoft.com/office/drawing/2010/main" val="0"/>
              </a:ext>
            </a:extLst>
          </a:blip>
          <a:stretch>
            <a:fillRect/>
          </a:stretch>
        </p:blipFill>
        <p:spPr>
          <a:xfrm>
            <a:off x="0" y="1071"/>
            <a:ext cx="12192000" cy="6855858"/>
          </a:xfrm>
          <a:prstGeom prst="rect">
            <a:avLst/>
          </a:prstGeom>
        </p:spPr>
      </p:pic>
      <p:sp>
        <p:nvSpPr>
          <p:cNvPr id="9" name="署名"/>
          <p:cNvSpPr txBox="1">
            <a:spLocks noGrp="1"/>
          </p:cNvSpPr>
          <p:nvPr>
            <p:ph type="body" idx="3" hasCustomPrompt="1"/>
            <p:custDataLst>
              <p:tags r:id="rId6"/>
            </p:custDataLst>
          </p:nvPr>
        </p:nvSpPr>
        <p:spPr>
          <a:xfrm>
            <a:off x="907448" y="4367840"/>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rgbClr val="FFFFFF"/>
                </a:solidFill>
                <a:effectLst>
                  <a:outerShdw blurRad="50800" dist="50800" dir="5400000" algn="ctr" rotWithShape="0">
                    <a:schemeClr val="accent2">
                      <a:alpha val="40000"/>
                    </a:schemeClr>
                  </a:outerShdw>
                </a:effectLst>
                <a:latin typeface="+mj-ea"/>
                <a:ea typeface="+mj-ea"/>
                <a:cs typeface="+mn-cs"/>
              </a:defRPr>
            </a:lvl1pPr>
          </a:lstStyle>
          <a:p>
            <a:pPr lvl="0" algn="ctr"/>
            <a:r>
              <a:rPr dirty="0">
                <a:sym typeface="+mn-ea"/>
              </a:rPr>
              <a:t>署名</a:t>
            </a:r>
            <a:endParaRPr dirty="0">
              <a:sym typeface="+mn-ea"/>
            </a:endParaRPr>
          </a:p>
        </p:txBody>
      </p:sp>
      <p:sp>
        <p:nvSpPr>
          <p:cNvPr id="8" name="副标题"/>
          <p:cNvSpPr txBox="1">
            <a:spLocks noGrp="1"/>
          </p:cNvSpPr>
          <p:nvPr>
            <p:ph type="body" idx="2" hasCustomPrompt="1"/>
            <p:custDataLst>
              <p:tags r:id="rId7"/>
            </p:custDataLst>
          </p:nvPr>
        </p:nvSpPr>
        <p:spPr>
          <a:xfrm>
            <a:off x="907415" y="1764655"/>
            <a:ext cx="6674452" cy="1016335"/>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000" b="0" i="0" u="none" strike="noStrike" kern="1200" cap="none" spc="300" normalizeH="0" baseline="0" noProof="1" dirty="0">
                <a:solidFill>
                  <a:schemeClr val="bg2">
                    <a:lumMod val="10000"/>
                  </a:schemeClr>
                </a:solidFill>
                <a:latin typeface="+mj-ea"/>
                <a:ea typeface="+mj-ea"/>
                <a:cs typeface="+mn-cs"/>
              </a:defRPr>
            </a:lvl1pPr>
          </a:lstStyle>
          <a:p>
            <a:pPr lvl="0" algn="l"/>
            <a:r>
              <a:rPr>
                <a:sym typeface="+mn-ea"/>
              </a:rPr>
              <a:t>单击此处编辑副标题</a:t>
            </a:r>
            <a:endParaRPr>
              <a:sym typeface="+mn-ea"/>
            </a:endParaRPr>
          </a:p>
        </p:txBody>
      </p:sp>
      <p:sp>
        <p:nvSpPr>
          <p:cNvPr id="7" name="标题"/>
          <p:cNvSpPr txBox="1">
            <a:spLocks noGrp="1"/>
          </p:cNvSpPr>
          <p:nvPr>
            <p:ph type="title" idx="1" hasCustomPrompt="1"/>
            <p:custDataLst>
              <p:tags r:id="rId8"/>
            </p:custDataLst>
          </p:nvPr>
        </p:nvSpPr>
        <p:spPr>
          <a:xfrm>
            <a:off x="907415" y="2781300"/>
            <a:ext cx="6674485" cy="1477010"/>
          </a:xfrm>
          <a:prstGeom prst="rect">
            <a:avLst/>
          </a:prstGeom>
          <a:noFill/>
        </p:spPr>
        <p:txBody>
          <a:bodyPr wrap="square" lIns="0" tIns="0" rIns="0" bIns="0" rtlCol="0" anchor="t"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bg2">
                    <a:lumMod val="10000"/>
                  </a:schemeClr>
                </a:solidFill>
                <a:latin typeface="+mj-ea"/>
                <a:ea typeface="+mj-ea"/>
                <a:cs typeface="+mn-cs"/>
              </a:defRPr>
            </a:lvl1pPr>
          </a:lstStyle>
          <a:p>
            <a:pPr lvl="0"/>
            <a:r>
              <a:rPr dirty="0">
                <a:sym typeface="+mn-ea"/>
              </a:rPr>
              <a:t>单击此处编辑标题</a:t>
            </a:r>
            <a:endParaRPr dirty="0">
              <a:sym typeface="+mn-ea"/>
            </a:endParaRPr>
          </a:p>
        </p:txBody>
      </p:sp>
      <p:sp>
        <p:nvSpPr>
          <p:cNvPr id="4" name="日期占位符 3"/>
          <p:cNvSpPr>
            <a:spLocks noGrp="1"/>
          </p:cNvSpPr>
          <p:nvPr>
            <p:ph type="dt" sz="half" idx="10"/>
            <p:custDataLst>
              <p:tags r:id="rId9"/>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11"/>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0" name="平行四边形 9"/>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正文"/>
          <p:cNvSpPr txBox="1">
            <a:spLocks noGrp="1"/>
          </p:cNvSpPr>
          <p:nvPr>
            <p:ph idx="2"/>
            <p:custDataLst>
              <p:tags r:id="rId3"/>
            </p:custDataLst>
          </p:nvPr>
        </p:nvSpPr>
        <p:spPr>
          <a:xfrm>
            <a:off x="695960" y="1252800"/>
            <a:ext cx="10800000" cy="49968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
                <a:schemeClr val="accent1">
                  <a:lumMod val="40000"/>
                  <a:lumOff val="60000"/>
                </a:schemeClr>
              </a:buClr>
              <a:buSzTx/>
              <a:buFont typeface="Arial" panose="020B0604020202020204" pitchFamily="34" charset="0"/>
              <a:buChar char="●"/>
              <a:defRPr kumimoji="0" lang="zh-CN" altLang="en-US" sz="1800" b="0" i="0" u="none" strike="noStrike" kern="1200" cap="none" spc="150" normalizeH="0" baseline="0" noProof="1" dirty="0">
                <a:ln>
                  <a:noFill/>
                  <a:prstDash val="sysDot"/>
                </a:ln>
                <a:solidFill>
                  <a:srgbClr val="344554"/>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rgbClr val="344554"/>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rgbClr val="344554"/>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rgbClr val="344554"/>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rgbClr val="344554"/>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chemeClr val="accent1">
                  <a:lumMod val="40000"/>
                  <a:lumOff val="60000"/>
                </a:schemeClr>
              </a:buClr>
            </a:pPr>
            <a:r>
              <a:rPr dirty="0">
                <a:sym typeface="+mn-ea"/>
              </a:rPr>
              <a:t>单击此处编辑母版文本样式</a:t>
            </a:r>
            <a:endParaRPr dirty="0">
              <a:sym typeface="+mn-ea"/>
            </a:endParaRPr>
          </a:p>
          <a:p>
            <a:pPr lvl="1">
              <a:spcBef>
                <a:spcPts val="1200"/>
              </a:spcBef>
              <a:spcAft>
                <a:spcPts val="0"/>
              </a:spcAft>
              <a:buClr>
                <a:schemeClr val="accent1">
                  <a:lumMod val="40000"/>
                  <a:lumOff val="60000"/>
                </a:schemeClr>
              </a:buClr>
            </a:pPr>
            <a:r>
              <a:rPr dirty="0" err="1">
                <a:sym typeface="+mn-ea"/>
              </a:rPr>
              <a:t>第二级</a:t>
            </a:r>
            <a:endParaRPr dirty="0">
              <a:sym typeface="+mn-ea"/>
            </a:endParaRPr>
          </a:p>
          <a:p>
            <a:pPr lvl="2">
              <a:spcBef>
                <a:spcPts val="1200"/>
              </a:spcBef>
              <a:spcAft>
                <a:spcPts val="0"/>
              </a:spcAft>
              <a:buClr>
                <a:schemeClr val="accent1">
                  <a:lumMod val="40000"/>
                  <a:lumOff val="60000"/>
                </a:schemeClr>
              </a:buClr>
            </a:pPr>
            <a:r>
              <a:rPr dirty="0" err="1">
                <a:sym typeface="+mn-ea"/>
              </a:rPr>
              <a:t>第三级</a:t>
            </a:r>
            <a:endParaRPr dirty="0">
              <a:sym typeface="+mn-ea"/>
            </a:endParaRPr>
          </a:p>
          <a:p>
            <a:pPr lvl="3">
              <a:spcBef>
                <a:spcPts val="1200"/>
              </a:spcBef>
              <a:spcAft>
                <a:spcPts val="0"/>
              </a:spcAft>
              <a:buClr>
                <a:schemeClr val="accent1">
                  <a:lumMod val="40000"/>
                  <a:lumOff val="60000"/>
                </a:schemeClr>
              </a:buClr>
            </a:pPr>
            <a:r>
              <a:rPr dirty="0" err="1">
                <a:sym typeface="+mn-ea"/>
              </a:rPr>
              <a:t>第四级</a:t>
            </a:r>
            <a:endParaRPr dirty="0">
              <a:sym typeface="+mn-ea"/>
            </a:endParaRPr>
          </a:p>
          <a:p>
            <a:pPr lvl="4">
              <a:spcBef>
                <a:spcPts val="1200"/>
              </a:spcBef>
              <a:spcAft>
                <a:spcPts val="0"/>
              </a:spcAft>
              <a:buClr>
                <a:schemeClr val="accent1">
                  <a:lumMod val="40000"/>
                  <a:lumOff val="60000"/>
                </a:schemeClr>
              </a:buClr>
            </a:pPr>
            <a:r>
              <a:rPr dirty="0" err="1">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10" name="图片 9" descr="章节页01"/>
          <p:cNvPicPr>
            <a:picLocks noChangeAspect="1"/>
          </p:cNvPicPr>
          <p:nvPr>
            <p:custDataLst>
              <p:tags r:id="rId2"/>
            </p:custDataLst>
          </p:nvPr>
        </p:nvPicPr>
        <p:blipFill>
          <a:blip r:embed="rId3"/>
          <a:stretch>
            <a:fillRect/>
          </a:stretch>
        </p:blipFill>
        <p:spPr>
          <a:xfrm>
            <a:off x="0" y="9525"/>
            <a:ext cx="12192635" cy="6856730"/>
          </a:xfrm>
          <a:prstGeom prst="rect">
            <a:avLst/>
          </a:prstGeom>
        </p:spPr>
      </p:pic>
      <p:sp>
        <p:nvSpPr>
          <p:cNvPr id="9" name="矩形 8"/>
          <p:cNvSpPr/>
          <p:nvPr>
            <p:custDataLst>
              <p:tags r:id="rId4"/>
            </p:custDataLst>
          </p:nvPr>
        </p:nvSpPr>
        <p:spPr>
          <a:xfrm rot="10800000" flipV="1">
            <a:off x="0" y="10160"/>
            <a:ext cx="12192635" cy="6847840"/>
          </a:xfrm>
          <a:prstGeom prst="rect">
            <a:avLst/>
          </a:prstGeom>
          <a:gradFill>
            <a:gsLst>
              <a:gs pos="0">
                <a:schemeClr val="bg1">
                  <a:alpha val="0"/>
                </a:schemeClr>
              </a:gs>
              <a:gs pos="64000">
                <a:schemeClr val="accent1">
                  <a:alpha val="10000"/>
                </a:schemeClr>
              </a:gs>
            </a:gsLst>
            <a:lin ang="162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Heavy" panose="00000A00000000000000" charset="-122"/>
            </a:endParaRPr>
          </a:p>
        </p:txBody>
      </p:sp>
      <p:sp>
        <p:nvSpPr>
          <p:cNvPr id="8" name="平行四边形 7"/>
          <p:cNvSpPr/>
          <p:nvPr>
            <p:custDataLst>
              <p:tags r:id="rId5"/>
            </p:custDataLst>
          </p:nvPr>
        </p:nvSpPr>
        <p:spPr>
          <a:xfrm>
            <a:off x="585992" y="5741854"/>
            <a:ext cx="4345547" cy="249280"/>
          </a:xfrm>
          <a:prstGeom prst="parallelogram">
            <a:avLst>
              <a:gd name="adj" fmla="val 38188"/>
            </a:avLst>
          </a:prstGeom>
          <a:gradFill>
            <a:gsLst>
              <a:gs pos="100000">
                <a:schemeClr val="accent1">
                  <a:alpha val="25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tx1"/>
              </a:solidFill>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pic>
        <p:nvPicPr>
          <p:cNvPr id="13" name="图片 12"/>
          <p:cNvPicPr>
            <a:picLocks noChangeAspect="1"/>
          </p:cNvPicPr>
          <p:nvPr userDrawn="1">
            <p:custDataLst>
              <p:tags r:id="rId9"/>
            </p:custDataLst>
          </p:nvPr>
        </p:nvPicPr>
        <p:blipFill>
          <a:blip r:embed="rId10">
            <a:duotone>
              <a:prstClr val="black"/>
              <a:schemeClr val="accent1">
                <a:lumMod val="75000"/>
                <a:tint val="45000"/>
                <a:satMod val="400000"/>
              </a:schemeClr>
            </a:duotone>
            <a:extLst>
              <a:ext uri="{28A0092B-C50C-407E-A947-70E740481C1C}">
                <a14:useLocalDpi xmlns:a14="http://schemas.microsoft.com/office/drawing/2010/main" val="0"/>
              </a:ext>
            </a:extLst>
          </a:blip>
          <a:stretch>
            <a:fillRect/>
          </a:stretch>
        </p:blipFill>
        <p:spPr>
          <a:xfrm>
            <a:off x="0" y="10795"/>
            <a:ext cx="12192000" cy="6846570"/>
          </a:xfrm>
          <a:prstGeom prst="rect">
            <a:avLst/>
          </a:prstGeom>
        </p:spPr>
      </p:pic>
      <p:sp>
        <p:nvSpPr>
          <p:cNvPr id="6" name="标题"/>
          <p:cNvSpPr txBox="1">
            <a:spLocks noGrp="1"/>
          </p:cNvSpPr>
          <p:nvPr>
            <p:ph type="title" idx="1" hasCustomPrompt="1"/>
            <p:custDataLst>
              <p:tags r:id="rId11"/>
            </p:custDataLst>
          </p:nvPr>
        </p:nvSpPr>
        <p:spPr>
          <a:xfrm>
            <a:off x="729762" y="4968875"/>
            <a:ext cx="1725245" cy="1317625"/>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bg2">
                    <a:lumMod val="10000"/>
                  </a:schemeClr>
                </a:solidFill>
                <a:latin typeface="+mj-ea"/>
                <a:ea typeface="+mj-ea"/>
                <a:cs typeface="MiSans Normal" panose="00000500000000000000" charset="-122"/>
              </a:defRPr>
            </a:lvl1pPr>
          </a:lstStyle>
          <a:p>
            <a:pPr lvl="0"/>
            <a:r>
              <a:rPr dirty="0">
                <a:sym typeface="+mn-ea"/>
              </a:rPr>
              <a:t>标题</a:t>
            </a:r>
            <a:endParaRPr dirty="0">
              <a:sym typeface="+mn-e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10" name="图片 9" descr="A2"/>
          <p:cNvPicPr>
            <a:picLocks noChangeAspect="1"/>
          </p:cNvPicPr>
          <p:nvPr>
            <p:custDataLst>
              <p:tags r:id="rId2"/>
            </p:custDataLst>
          </p:nvPr>
        </p:nvPicPr>
        <p:blipFill>
          <a:blip r:embed="rId3"/>
          <a:stretch>
            <a:fillRect/>
          </a:stretch>
        </p:blipFill>
        <p:spPr>
          <a:xfrm>
            <a:off x="0" y="0"/>
            <a:ext cx="12197715" cy="6871335"/>
          </a:xfrm>
          <a:prstGeom prst="rect">
            <a:avLst/>
          </a:prstGeom>
        </p:spPr>
      </p:pic>
      <p:pic>
        <p:nvPicPr>
          <p:cNvPr id="11" name="图片 10"/>
          <p:cNvPicPr>
            <a:picLocks noChangeAspect="1"/>
          </p:cNvPicPr>
          <p:nvPr userDrawn="1">
            <p:custDataLst>
              <p:tags r:id="rId4"/>
            </p:custDataLst>
          </p:nvPr>
        </p:nvPicPr>
        <p:blipFill>
          <a:blip r:embed="rId5">
            <a:duotone>
              <a:prstClr val="black"/>
              <a:schemeClr val="accent1">
                <a:lumMod val="75000"/>
                <a:tint val="45000"/>
                <a:satMod val="400000"/>
              </a:schemeClr>
            </a:duotone>
            <a:extLst>
              <a:ext uri="{28A0092B-C50C-407E-A947-70E740481C1C}">
                <a14:useLocalDpi xmlns:a14="http://schemas.microsoft.com/office/drawing/2010/main" val="0"/>
              </a:ext>
            </a:extLst>
          </a:blip>
          <a:stretch>
            <a:fillRect/>
          </a:stretch>
        </p:blipFill>
        <p:spPr>
          <a:xfrm>
            <a:off x="635" y="1270"/>
            <a:ext cx="12191365" cy="6856095"/>
          </a:xfrm>
          <a:prstGeom prst="rect">
            <a:avLst/>
          </a:prstGeom>
        </p:spPr>
      </p:pic>
      <p:sp>
        <p:nvSpPr>
          <p:cNvPr id="13" name="平行四边形 12"/>
          <p:cNvSpPr/>
          <p:nvPr>
            <p:custDataLst>
              <p:tags r:id="rId6"/>
            </p:custDataLst>
          </p:nvPr>
        </p:nvSpPr>
        <p:spPr>
          <a:xfrm>
            <a:off x="6501112" y="3700159"/>
            <a:ext cx="4673600" cy="233045"/>
          </a:xfrm>
          <a:prstGeom prst="parallelogram">
            <a:avLst>
              <a:gd name="adj" fmla="val 38188"/>
            </a:avLst>
          </a:prstGeom>
          <a:gradFill>
            <a:gsLst>
              <a:gs pos="100000">
                <a:schemeClr val="accent1">
                  <a:alpha val="25000"/>
                </a:schemeClr>
              </a:gs>
              <a:gs pos="23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节编号"/>
          <p:cNvSpPr txBox="1">
            <a:spLocks noGrp="1"/>
          </p:cNvSpPr>
          <p:nvPr>
            <p:ph type="body" idx="2" hasCustomPrompt="1"/>
            <p:custDataLst>
              <p:tags r:id="rId7"/>
            </p:custDataLst>
          </p:nvPr>
        </p:nvSpPr>
        <p:spPr>
          <a:xfrm>
            <a:off x="9605355" y="4452317"/>
            <a:ext cx="1540800" cy="424800"/>
          </a:xfrm>
          <a:prstGeom prst="roundRect">
            <a:avLst>
              <a:gd name="adj" fmla="val 18909"/>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en-US" altLang="zh-CN" sz="1400" b="0" i="0" u="none" strike="noStrike" kern="1200" cap="none" spc="150" normalizeH="0" baseline="0" noProof="1">
                <a:solidFill>
                  <a:srgbClr val="FFFFFF"/>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编辑节编号</a:t>
            </a:r>
            <a:endParaRPr>
              <a:sym typeface="+mn-ea"/>
            </a:endParaRPr>
          </a:p>
        </p:txBody>
      </p:sp>
      <p:sp>
        <p:nvSpPr>
          <p:cNvPr id="7" name="标题"/>
          <p:cNvSpPr txBox="1">
            <a:spLocks noGrp="1"/>
          </p:cNvSpPr>
          <p:nvPr>
            <p:ph type="title" idx="1" hasCustomPrompt="1"/>
            <p:custDataLst>
              <p:tags r:id="rId8"/>
            </p:custDataLst>
          </p:nvPr>
        </p:nvSpPr>
        <p:spPr>
          <a:xfrm>
            <a:off x="6096000" y="1985038"/>
            <a:ext cx="5079968" cy="1869371"/>
          </a:xfrm>
          <a:prstGeom prst="rect">
            <a:avLst/>
          </a:prstGeom>
          <a:noFill/>
        </p:spPr>
        <p:txBody>
          <a:bodyPr wrap="square" lIns="0" tIns="0" rIns="0" bIns="0" rtlCol="0" anchor="b">
            <a:normAutofit/>
          </a:bodyPr>
          <a:lstStyle>
            <a:lvl1pPr marL="0" marR="0" algn="r" defTabSz="914400" rtl="0" eaLnBrk="1" fontAlgn="auto" latinLnBrk="0" hangingPunct="1">
              <a:lnSpc>
                <a:spcPct val="100000"/>
              </a:lnSpc>
              <a:buClrTx/>
              <a:buSzTx/>
              <a:buFontTx/>
              <a:buNone/>
              <a:defRPr kumimoji="0" lang="zh-CN" altLang="en-US" sz="4400" b="0" i="0" u="none" strike="noStrike" kern="1200" cap="none" spc="300" normalizeH="0" baseline="0" noProof="1" dirty="0">
                <a:solidFill>
                  <a:schemeClr val="bg2">
                    <a:lumMod val="10000"/>
                  </a:schemeClr>
                </a:solidFill>
                <a:latin typeface="+mj-ea"/>
                <a:ea typeface="+mj-ea"/>
                <a:cs typeface="+mn-cs"/>
              </a:defRPr>
            </a:lvl1pPr>
          </a:lstStyle>
          <a:p>
            <a:pPr lvl="0" algn="r"/>
            <a:r>
              <a:rPr dirty="0">
                <a:sym typeface="+mn-ea"/>
              </a:rPr>
              <a:t>单击此处编辑标题</a:t>
            </a:r>
            <a:endParaRPr dirty="0">
              <a:sym typeface="+mn-ea"/>
            </a:endParaRPr>
          </a:p>
        </p:txBody>
      </p:sp>
      <p:sp>
        <p:nvSpPr>
          <p:cNvPr id="4" name="日期占位符 3"/>
          <p:cNvSpPr>
            <a:spLocks noGrp="1"/>
          </p:cNvSpPr>
          <p:nvPr>
            <p:ph type="dt" sz="half" idx="10"/>
            <p:custDataLst>
              <p:tags r:id="rId9"/>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11"/>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和两栏">
    <p:spTree>
      <p:nvGrpSpPr>
        <p:cNvPr id="1" name=""/>
        <p:cNvGrpSpPr/>
        <p:nvPr/>
      </p:nvGrpSpPr>
      <p:grpSpPr>
        <a:xfrm>
          <a:off x="0" y="0"/>
          <a:ext cx="0" cy="0"/>
          <a:chOff x="0" y="0"/>
          <a:chExt cx="0" cy="0"/>
        </a:xfrm>
      </p:grpSpPr>
      <p:sp>
        <p:nvSpPr>
          <p:cNvPr id="11" name="平行四边形 10"/>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正文"/>
          <p:cNvSpPr txBox="1">
            <a:spLocks noGrp="1"/>
          </p:cNvSpPr>
          <p:nvPr>
            <p:ph idx="3"/>
            <p:custDataLst>
              <p:tags r:id="rId3"/>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4"/>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日期占位符 4"/>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标题 1"/>
          <p:cNvSpPr>
            <a:spLocks noGrp="1"/>
          </p:cNvSpPr>
          <p:nvPr>
            <p:ph type="title"/>
            <p:custDataLst>
              <p:tags r:id="rId8"/>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标题和比较">
    <p:spTree>
      <p:nvGrpSpPr>
        <p:cNvPr id="1" name=""/>
        <p:cNvGrpSpPr/>
        <p:nvPr/>
      </p:nvGrpSpPr>
      <p:grpSpPr>
        <a:xfrm>
          <a:off x="0" y="0"/>
          <a:ext cx="0" cy="0"/>
          <a:chOff x="0" y="0"/>
          <a:chExt cx="0" cy="0"/>
        </a:xfrm>
      </p:grpSpPr>
      <p:sp>
        <p:nvSpPr>
          <p:cNvPr id="15" name="平行四边形 14"/>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标题"/>
          <p:cNvSpPr txBox="1">
            <a:spLocks noGrp="1"/>
          </p:cNvSpPr>
          <p:nvPr>
            <p:ph type="title" idx="5"/>
            <p:custDataLst>
              <p:tags r:id="rId3"/>
            </p:custDataLst>
          </p:nvPr>
        </p:nvSpPr>
        <p:spPr>
          <a:xfrm>
            <a:off x="608400" y="360000"/>
            <a:ext cx="10800000" cy="7200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dirty="0">
                <a:sym typeface="+mn-ea"/>
              </a:rPr>
              <a:t>单击此处编辑母版标题样式</a:t>
            </a:r>
            <a:endParaRPr dirty="0">
              <a:sym typeface="+mn-ea"/>
            </a:endParaRPr>
          </a:p>
        </p:txBody>
      </p:sp>
      <p:sp>
        <p:nvSpPr>
          <p:cNvPr id="13" name="正文"/>
          <p:cNvSpPr txBox="1">
            <a:spLocks noGrp="1"/>
          </p:cNvSpPr>
          <p:nvPr>
            <p:ph idx="4"/>
            <p:custDataLst>
              <p:tags r:id="rId4"/>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2" name="标题"/>
          <p:cNvSpPr txBox="1">
            <a:spLocks noGrp="1"/>
          </p:cNvSpPr>
          <p:nvPr>
            <p:ph type="title" idx="3"/>
            <p:custDataLst>
              <p:tags r:id="rId5"/>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11" name="正文"/>
          <p:cNvSpPr txBox="1">
            <a:spLocks noGrp="1"/>
          </p:cNvSpPr>
          <p:nvPr>
            <p:ph idx="2"/>
            <p:custDataLst>
              <p:tags r:id="rId6"/>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 name="标题"/>
          <p:cNvSpPr txBox="1">
            <a:spLocks noGrp="1"/>
          </p:cNvSpPr>
          <p:nvPr>
            <p:ph type="title" idx="1"/>
            <p:custDataLst>
              <p:tags r:id="rId7"/>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9" name="灯片编号占位符 8"/>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7" name="平行四边形 6"/>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日期占位符 2"/>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dirty="0"/>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7" name="正文"/>
          <p:cNvSpPr txBox="1">
            <a:spLocks noGrp="1"/>
          </p:cNvSpPr>
          <p:nvPr>
            <p:ph idx="1"/>
            <p:custDataLst>
              <p:tags r:id="rId2"/>
            </p:custDataLst>
          </p:nvPr>
        </p:nvSpPr>
        <p:spPr>
          <a:xfrm>
            <a:off x="695960" y="446399"/>
            <a:ext cx="10801985" cy="5731515"/>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8" name="平行四边形 7"/>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副标题"/>
          <p:cNvSpPr txBox="1">
            <a:spLocks noGrp="1"/>
          </p:cNvSpPr>
          <p:nvPr>
            <p:ph type="body" idx="1" hasCustomPrompt="1"/>
            <p:custDataLst>
              <p:tags r:id="rId3"/>
            </p:custDataLst>
          </p:nvPr>
        </p:nvSpPr>
        <p:spPr>
          <a:xfrm>
            <a:off x="695960" y="1301750"/>
            <a:ext cx="10799088" cy="405553"/>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lumMod val="75000"/>
                    <a:lumOff val="25000"/>
                  </a:schemeClr>
                </a:solidFill>
                <a:latin typeface="+mn-ea"/>
                <a:ea typeface="+mn-ea"/>
                <a:cs typeface="+mn-cs"/>
              </a:defRPr>
            </a:lvl1pPr>
          </a:lstStyle>
          <a:p>
            <a:pPr lvl="0" algn="l"/>
            <a:r>
              <a:rPr lang="en-US" altLang="zh-CN">
                <a:sym typeface="+mn-ea"/>
              </a:rPr>
              <a:t>    </a:t>
            </a:r>
            <a:r>
              <a:rPr>
                <a:sym typeface="+mn-ea"/>
              </a:rPr>
              <a:t>单击此处编辑母版副标题样式</a:t>
            </a:r>
            <a:endParaRPr>
              <a:sym typeface="+mn-ea"/>
            </a:endParaRPr>
          </a:p>
        </p:txBody>
      </p:sp>
      <p:sp>
        <p:nvSpPr>
          <p:cNvPr id="3" name="日期占位符 2"/>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pic>
        <p:nvPicPr>
          <p:cNvPr id="9" name="图片 8"/>
          <p:cNvPicPr>
            <a:picLocks noChangeAspect="1"/>
          </p:cNvPicPr>
          <p:nvPr userDrawn="1">
            <p:custDataLst>
              <p:tags r:id="rId4"/>
            </p:custDataLst>
          </p:nvPr>
        </p:nvPicPr>
        <p:blipFill>
          <a:blip r:embed="rId5">
            <a:duotone>
              <a:prstClr val="black"/>
              <a:schemeClr val="accent1">
                <a:lumMod val="75000"/>
                <a:tint val="45000"/>
                <a:satMod val="400000"/>
              </a:schemeClr>
            </a:duotone>
            <a:extLst>
              <a:ext uri="{28A0092B-C50C-407E-A947-70E740481C1C}">
                <a14:useLocalDpi xmlns:a14="http://schemas.microsoft.com/office/drawing/2010/main" val="0"/>
              </a:ext>
            </a:extLst>
          </a:blip>
          <a:stretch>
            <a:fillRect/>
          </a:stretch>
        </p:blipFill>
        <p:spPr>
          <a:xfrm>
            <a:off x="0" y="1071"/>
            <a:ext cx="12192000" cy="6855858"/>
          </a:xfrm>
          <a:prstGeom prst="rect">
            <a:avLst/>
          </a:prstGeom>
        </p:spPr>
      </p:pic>
      <p:sp>
        <p:nvSpPr>
          <p:cNvPr id="8" name="署名"/>
          <p:cNvSpPr txBox="1">
            <a:spLocks noGrp="1"/>
          </p:cNvSpPr>
          <p:nvPr>
            <p:ph type="body" idx="2" hasCustomPrompt="1"/>
            <p:custDataLst>
              <p:tags r:id="rId6"/>
            </p:custDataLst>
          </p:nvPr>
        </p:nvSpPr>
        <p:spPr>
          <a:xfrm>
            <a:off x="907448" y="4113702"/>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rgbClr val="FFFFFF"/>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署名</a:t>
            </a:r>
            <a:endParaRPr>
              <a:sym typeface="+mn-ea"/>
            </a:endParaRPr>
          </a:p>
        </p:txBody>
      </p:sp>
      <p:sp>
        <p:nvSpPr>
          <p:cNvPr id="7" name="标题"/>
          <p:cNvSpPr txBox="1">
            <a:spLocks noGrp="1"/>
          </p:cNvSpPr>
          <p:nvPr>
            <p:ph type="title" idx="1" hasCustomPrompt="1"/>
            <p:custDataLst>
              <p:tags r:id="rId7"/>
            </p:custDataLst>
          </p:nvPr>
        </p:nvSpPr>
        <p:spPr>
          <a:xfrm>
            <a:off x="907448" y="1809751"/>
            <a:ext cx="6011908" cy="2059214"/>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bg2">
                    <a:lumMod val="10000"/>
                  </a:schemeClr>
                </a:solidFill>
                <a:latin typeface="+mj-ea"/>
                <a:ea typeface="+mj-ea"/>
                <a:cs typeface="+mn-cs"/>
              </a:defRPr>
            </a:lvl1pPr>
          </a:lstStyle>
          <a:p>
            <a:pPr lvl="0"/>
            <a:r>
              <a:rPr>
                <a:sym typeface="+mn-ea"/>
              </a:rPr>
              <a:t>单击编辑标题</a:t>
            </a:r>
            <a:endParaRPr>
              <a:sym typeface="+mn-ea"/>
            </a:endParaRPr>
          </a:p>
        </p:txBody>
      </p:sp>
      <p:sp>
        <p:nvSpPr>
          <p:cNvPr id="4" name="日期占位符 3"/>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BCF756-00CF-4010-8094-E4263401487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背景1">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0" y="0"/>
            <a:ext cx="12192000" cy="6857999"/>
          </a:xfrm>
          <a:prstGeom prst="rect">
            <a:avLst/>
          </a:prstGeom>
        </p:spPr>
      </p:pic>
      <p:sp>
        <p:nvSpPr>
          <p:cNvPr id="2" name="日期占位符 1"/>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BCF756-00CF-4010-8094-E4263401487D}" type="slidenum">
              <a:rPr lang="zh-CN" altLang="en-US" smtClean="0"/>
            </a:fld>
            <a:endParaRPr lang="zh-CN" altLang="en-US"/>
          </a:p>
        </p:txBody>
      </p:sp>
      <p:sp>
        <p:nvSpPr>
          <p:cNvPr id="6" name="矩形 5"/>
          <p:cNvSpPr/>
          <p:nvPr userDrawn="1"/>
        </p:nvSpPr>
        <p:spPr>
          <a:xfrm>
            <a:off x="8880389" y="0"/>
            <a:ext cx="3311611" cy="2623058"/>
          </a:xfrm>
          <a:prstGeom prst="rect">
            <a:avLst/>
          </a:prstGeom>
          <a:blipFill dpi="0" rotWithShape="1">
            <a:blip r:embed="rId3">
              <a:alphaModFix amt="2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背景2">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0" y="3178903"/>
            <a:ext cx="5685877" cy="3679097"/>
          </a:xfrm>
          <a:prstGeom prst="rect">
            <a:avLst/>
          </a:prstGeom>
        </p:spPr>
      </p:pic>
      <p:sp>
        <p:nvSpPr>
          <p:cNvPr id="2" name="日期占位符 1"/>
          <p:cNvSpPr>
            <a:spLocks noGrp="1"/>
          </p:cNvSpPr>
          <p:nvPr>
            <p:ph type="dt" sz="half" idx="10"/>
          </p:nvPr>
        </p:nvSpPr>
        <p:spPr/>
        <p:txBody>
          <a:bodyPr/>
          <a:lstStyle/>
          <a:p>
            <a:fld id="{AE277DCF-C454-4DE1-BFB6-41213D3671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3BCF756-00CF-4010-8094-E4263401487D}" type="slidenum">
              <a:rPr lang="zh-CN" altLang="en-US" smtClean="0"/>
            </a:fld>
            <a:endParaRPr lang="zh-CN" altLang="en-US"/>
          </a:p>
        </p:txBody>
      </p:sp>
      <p:pic>
        <p:nvPicPr>
          <p:cNvPr id="6" name="图片 5"/>
          <p:cNvPicPr>
            <a:picLocks noChangeAspect="1"/>
          </p:cNvPicPr>
          <p:nvPr userDrawn="1"/>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flipH="1" flipV="1">
            <a:off x="3977983" y="-2"/>
            <a:ext cx="8214015" cy="5314951"/>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3" Type="http://schemas.openxmlformats.org/officeDocument/2006/relationships/theme" Target="../theme/theme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slideLayout" Target="../slideLayouts/slideLayout16.xml"/><Relationship Id="rId19" Type="http://schemas.openxmlformats.org/officeDocument/2006/relationships/tags" Target="../tags/tag78.xml"/><Relationship Id="rId18" Type="http://schemas.openxmlformats.org/officeDocument/2006/relationships/tags" Target="../tags/tag77.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image" Target="../media/image10.jpeg"/><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277DCF-C454-4DE1-BFB6-41213D3671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BCF756-00CF-4010-8094-E4263401487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矩形 4"/>
          <p:cNvSpPr/>
          <p:nvPr userDrawn="1">
            <p:custDataLst>
              <p:tags r:id="rId12"/>
            </p:custDataLst>
          </p:nvPr>
        </p:nvSpPr>
        <p:spPr>
          <a:xfrm>
            <a:off x="0" y="635"/>
            <a:ext cx="12191365" cy="6871335"/>
          </a:xfrm>
          <a:prstGeom prst="rect">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8" name="图片 7" descr="A2"/>
          <p:cNvPicPr>
            <a:picLocks noChangeAspect="1"/>
          </p:cNvPicPr>
          <p:nvPr>
            <p:custDataLst>
              <p:tags r:id="rId13"/>
            </p:custDataLst>
          </p:nvPr>
        </p:nvPicPr>
        <p:blipFill>
          <a:blip r:embed="rId14">
            <a:alphaModFix amt="15000"/>
          </a:blip>
          <a:stretch>
            <a:fillRect/>
          </a:stretch>
        </p:blipFill>
        <p:spPr>
          <a:xfrm flipH="1">
            <a:off x="0" y="635"/>
            <a:ext cx="12192000" cy="6871335"/>
          </a:xfrm>
          <a:prstGeom prst="rect">
            <a:avLst/>
          </a:prstGeom>
        </p:spPr>
      </p:pic>
      <p:sp>
        <p:nvSpPr>
          <p:cNvPr id="7" name="平行四边形 6"/>
          <p:cNvSpPr/>
          <p:nvPr>
            <p:custDataLst>
              <p:tags r:id="rId15"/>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日期占位符 9"/>
          <p:cNvSpPr>
            <a:spLocks noGrp="1"/>
          </p:cNvSpPr>
          <p:nvPr>
            <p:ph type="dt" sz="half" idx="10"/>
            <p:custDataLst>
              <p:tags r:id="rId16"/>
            </p:custDataLst>
          </p:nvPr>
        </p:nvSpPr>
        <p:spPr>
          <a:xfrm>
            <a:off x="695960" y="6356350"/>
            <a:ext cx="2743200" cy="365125"/>
          </a:xfrm>
        </p:spPr>
        <p:txBody>
          <a:bodyPr/>
          <a:lstStyle/>
          <a:p>
            <a:fld id="{760FBDFE-C587-4B4C-A407-44438C67B59E}" type="datetimeFigureOut">
              <a:rPr lang="zh-CN" altLang="en-US" smtClean="0"/>
            </a:fld>
            <a:endParaRPr lang="zh-CN" altLang="en-US"/>
          </a:p>
        </p:txBody>
      </p:sp>
      <p:sp>
        <p:nvSpPr>
          <p:cNvPr id="11" name="页脚占位符 10"/>
          <p:cNvSpPr>
            <a:spLocks noGrp="1"/>
          </p:cNvSpPr>
          <p:nvPr>
            <p:ph type="ftr" sz="quarter" idx="11"/>
            <p:custDataLst>
              <p:tags r:id="rId17"/>
            </p:custDataLst>
          </p:nvPr>
        </p:nvSpPr>
        <p:spPr>
          <a:xfrm>
            <a:off x="4038600" y="6356350"/>
            <a:ext cx="4114800" cy="365125"/>
          </a:xfrm>
        </p:spPr>
        <p:txBody>
          <a:bodyPr/>
          <a:lstStyle/>
          <a:p>
            <a:endParaRPr lang="zh-CN" altLang="en-US" dirty="0"/>
          </a:p>
        </p:txBody>
      </p:sp>
      <p:sp>
        <p:nvSpPr>
          <p:cNvPr id="12" name="灯片编号占位符 11"/>
          <p:cNvSpPr>
            <a:spLocks noGrp="1"/>
          </p:cNvSpPr>
          <p:nvPr>
            <p:ph type="sldNum" sz="quarter" idx="12"/>
            <p:custDataLst>
              <p:tags r:id="rId18"/>
            </p:custDataLst>
          </p:nvPr>
        </p:nvSpPr>
        <p:spPr>
          <a:xfrm>
            <a:off x="8753983" y="6356350"/>
            <a:ext cx="2743200" cy="365125"/>
          </a:xfrm>
        </p:spPr>
        <p:txBody>
          <a:body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19"/>
            </p:custDataLst>
          </p:nvPr>
        </p:nvSpPr>
        <p:spPr>
          <a:xfrm>
            <a:off x="695960" y="1301749"/>
            <a:ext cx="10800000" cy="4873625"/>
          </a:xfrm>
          <a:prstGeom prst="rect">
            <a:avLst/>
          </a:prstGeom>
          <a:ln>
            <a:noFill/>
            <a:prstDash val="sysDash"/>
          </a:ln>
        </p:spPr>
        <p:txBody>
          <a:bodyPr vert="horz" lIns="90000" tIns="46800" rIns="90000" bIns="46800" rtlCol="0">
            <a:normAutofit/>
          </a:bodyPr>
          <a:lstStyle/>
          <a:p>
            <a:pPr marR="0" lvl="0">
              <a:spcBef>
                <a:spcPts val="1200"/>
              </a:spcBef>
              <a:spcAft>
                <a:spcPts val="0"/>
              </a:spcAft>
              <a:buClr>
                <a:schemeClr val="accent1">
                  <a:lumMod val="40000"/>
                  <a:lumOff val="60000"/>
                </a:schemeClr>
              </a:buClr>
              <a:buSzTx/>
            </a:pPr>
            <a:r>
              <a:rPr lang="zh-CN" altLang="en-US" dirty="0"/>
              <a:t>单击此处编辑母版文本样式</a:t>
            </a:r>
            <a:endParaRPr lang="zh-CN" altLang="en-US" dirty="0"/>
          </a:p>
          <a:p>
            <a:pPr marR="0" lvl="1">
              <a:spcBef>
                <a:spcPts val="1200"/>
              </a:spcBef>
              <a:spcAft>
                <a:spcPts val="0"/>
              </a:spcAft>
              <a:buClr>
                <a:schemeClr val="accent1">
                  <a:lumMod val="40000"/>
                  <a:lumOff val="60000"/>
                </a:schemeClr>
              </a:buClr>
              <a:tabLst>
                <a:tab pos="1609725" algn="l"/>
              </a:tabLst>
            </a:pPr>
            <a:r>
              <a:rPr lang="zh-CN" altLang="en-US" dirty="0"/>
              <a:t>二级</a:t>
            </a:r>
            <a:endParaRPr lang="zh-CN" altLang="en-US" dirty="0"/>
          </a:p>
          <a:p>
            <a:pPr marR="0" lvl="2">
              <a:spcBef>
                <a:spcPts val="1200"/>
              </a:spcBef>
              <a:spcAft>
                <a:spcPts val="0"/>
              </a:spcAft>
              <a:buClr>
                <a:schemeClr val="accent1">
                  <a:lumMod val="40000"/>
                  <a:lumOff val="60000"/>
                </a:schemeClr>
              </a:buClr>
            </a:pPr>
            <a:r>
              <a:rPr lang="zh-CN" altLang="en-US" dirty="0"/>
              <a:t>三级</a:t>
            </a:r>
            <a:endParaRPr lang="zh-CN" altLang="en-US" dirty="0"/>
          </a:p>
          <a:p>
            <a:pPr marR="0" lvl="3">
              <a:spcBef>
                <a:spcPts val="1200"/>
              </a:spcBef>
              <a:spcAft>
                <a:spcPts val="0"/>
              </a:spcAft>
              <a:buClr>
                <a:schemeClr val="accent1">
                  <a:lumMod val="40000"/>
                  <a:lumOff val="60000"/>
                </a:schemeClr>
              </a:buClr>
            </a:pPr>
            <a:r>
              <a:rPr lang="zh-CN" altLang="en-US" dirty="0"/>
              <a:t>四级</a:t>
            </a:r>
            <a:endParaRPr lang="zh-CN" altLang="en-US" dirty="0"/>
          </a:p>
          <a:p>
            <a:pPr marR="0" lvl="4">
              <a:spcBef>
                <a:spcPts val="1200"/>
              </a:spcBef>
              <a:spcAft>
                <a:spcPts val="0"/>
              </a:spcAft>
              <a:buClr>
                <a:schemeClr val="accent1">
                  <a:lumMod val="40000"/>
                  <a:lumOff val="60000"/>
                </a:schemeClr>
              </a:buClr>
            </a:pPr>
            <a:r>
              <a:rPr lang="zh-CN" altLang="en-US" dirty="0"/>
              <a:t>五级</a:t>
            </a:r>
            <a:endParaRPr lang="zh-CN" altLang="en-US" dirty="0"/>
          </a:p>
        </p:txBody>
      </p:sp>
      <p:sp>
        <p:nvSpPr>
          <p:cNvPr id="3" name="标题占位符 2"/>
          <p:cNvSpPr>
            <a:spLocks noGrp="1"/>
          </p:cNvSpPr>
          <p:nvPr>
            <p:ph type="title"/>
            <p:custDataLst>
              <p:tags r:id="rId20"/>
            </p:custDataLst>
          </p:nvPr>
        </p:nvSpPr>
        <p:spPr>
          <a:xfrm>
            <a:off x="695960" y="360000"/>
            <a:ext cx="10800000" cy="720000"/>
          </a:xfrm>
          <a:prstGeom prst="rect">
            <a:avLst/>
          </a:prstGeom>
          <a:noFill/>
          <a:ln>
            <a:noFill/>
            <a:prstDash val="sysDash"/>
          </a:ln>
        </p:spPr>
        <p:txBody>
          <a:bodyPr vert="horz" wrap="square" lIns="91440" tIns="45720" rIns="91440" bIns="45720" rtlCol="0" anchor="ctr">
            <a:normAutofit/>
          </a:bodyPr>
          <a:lstStyle/>
          <a:p>
            <a:pPr marL="0" marR="0" lvl="0">
              <a:buClrTx/>
              <a:buSzTx/>
              <a:buFontTx/>
            </a:pPr>
            <a:r>
              <a:rPr lang="zh-CN" altLang="en-US" dirty="0"/>
              <a:t>单击此处编辑母版标题样式</a:t>
            </a:r>
            <a:endParaRPr lang="zh-CN" altLang="en-US" dirty="0"/>
          </a:p>
        </p:txBody>
      </p:sp>
      <p:sp>
        <p:nvSpPr>
          <p:cNvPr id="6"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2"/>
    </p:custData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fontAlgn="auto" latinLnBrk="0" hangingPunct="1">
        <a:lnSpc>
          <a:spcPct val="100000"/>
        </a:lnSpc>
        <a:spcBef>
          <a:spcPct val="0"/>
        </a:spcBef>
        <a:buNone/>
        <a:defRPr kumimoji="0" lang="zh-CN" altLang="en-US" sz="3200" b="0" i="0" u="none" strike="noStrike" kern="1200" cap="none" spc="300" normalizeH="0" baseline="0" dirty="0" smtClean="0">
          <a:ln>
            <a:noFill/>
            <a:prstDash val="sysDot"/>
          </a:ln>
          <a:solidFill>
            <a:srgbClr val="293642"/>
          </a:solidFill>
          <a:uFillTx/>
          <a:latin typeface="+mj-ea"/>
          <a:ea typeface="+mj-ea"/>
          <a:cs typeface="+mn-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smtClean="0">
          <a:ln>
            <a:noFill/>
            <a:prstDash val="sysDot"/>
          </a:ln>
          <a:solidFill>
            <a:srgbClr val="293642"/>
          </a:solidFill>
          <a:uFillTx/>
          <a:latin typeface="+mn-ea"/>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kumimoji="0" lang="zh-CN" altLang="en-US" sz="1600" b="0" i="0" u="none" strike="noStrike" kern="1200" cap="none" spc="150" normalizeH="0" baseline="0" smtClean="0">
          <a:solidFill>
            <a:srgbClr val="293642"/>
          </a:solidFill>
          <a:uFillTx/>
          <a:latin typeface="+mn-ea"/>
          <a:ea typeface="+mn-ea"/>
          <a:cs typeface="MiSans Heavy" panose="00000A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smtClean="0">
          <a:solidFill>
            <a:srgbClr val="293642"/>
          </a:solidFill>
          <a:uFillTx/>
          <a:latin typeface="+mn-ea"/>
          <a:ea typeface="+mn-ea"/>
          <a:cs typeface="MiSans Heavy" panose="00000A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smtClean="0">
          <a:solidFill>
            <a:srgbClr val="293642"/>
          </a:solidFill>
          <a:uFillTx/>
          <a:latin typeface="+mn-ea"/>
          <a:ea typeface="+mn-ea"/>
          <a:cs typeface="MiSans Heavy" panose="00000A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smtClean="0">
          <a:solidFill>
            <a:srgbClr val="293642"/>
          </a:solidFill>
          <a:uFillTx/>
          <a:latin typeface="+mn-ea"/>
          <a:ea typeface="+mn-ea"/>
          <a:cs typeface="MiSans Heavy" panose="00000A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9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9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0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0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1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1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1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1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6.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8.xml"/><Relationship Id="rId2" Type="http://schemas.openxmlformats.org/officeDocument/2006/relationships/tags" Target="../tags/tag116.xml"/><Relationship Id="rId1" Type="http://schemas.openxmlformats.org/officeDocument/2006/relationships/tags" Target="../tags/tag11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1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1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1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1.xml"/><Relationship Id="rId1" Type="http://schemas.openxmlformats.org/officeDocument/2006/relationships/tags" Target="../tags/tag9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3.xml"/><Relationship Id="rId1" Type="http://schemas.openxmlformats.org/officeDocument/2006/relationships/tags" Target="../tags/tag9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idx="2"/>
            <p:custDataLst>
              <p:tags r:id="rId1"/>
            </p:custDataLst>
          </p:nvPr>
        </p:nvSpPr>
        <p:spPr>
          <a:xfrm>
            <a:off x="1016635" y="1153795"/>
            <a:ext cx="10476865" cy="1737995"/>
          </a:xfrm>
        </p:spPr>
        <p:txBody>
          <a:bodyPr>
            <a:noAutofit/>
          </a:bodyPr>
          <a:lstStyle/>
          <a:p>
            <a:pPr algn="ctr"/>
            <a:r>
              <a:rPr lang="zh-CN" altLang="en-US" sz="4400">
                <a:latin typeface="方正小标宋_GBK" panose="03000509000000000000" charset="-122"/>
                <a:ea typeface="方正小标宋_GBK" panose="03000509000000000000" charset="-122"/>
                <a:cs typeface="方正小标宋_GBK" panose="03000509000000000000" charset="-122"/>
              </a:rPr>
              <a:t>天水市机关事务服务中心2023年度部门</a:t>
            </a:r>
            <a:endParaRPr lang="zh-CN" altLang="en-US" sz="4400">
              <a:latin typeface="方正小标宋_GBK" panose="03000509000000000000" charset="-122"/>
              <a:ea typeface="方正小标宋_GBK" panose="03000509000000000000" charset="-122"/>
              <a:cs typeface="方正小标宋_GBK" panose="03000509000000000000" charset="-122"/>
            </a:endParaRPr>
          </a:p>
          <a:p>
            <a:pPr algn="ctr"/>
            <a:r>
              <a:rPr lang="zh-CN" altLang="en-US" sz="4400">
                <a:latin typeface="方正小标宋_GBK" panose="03000509000000000000" charset="-122"/>
                <a:ea typeface="方正小标宋_GBK" panose="03000509000000000000" charset="-122"/>
                <a:cs typeface="方正小标宋_GBK" panose="03000509000000000000" charset="-122"/>
              </a:rPr>
              <a:t>整体支出绩效评价报告</a:t>
            </a:r>
            <a:endParaRPr lang="zh-CN" altLang="en-US" sz="4400">
              <a:latin typeface="方正小标宋_GBK" panose="03000509000000000000" charset="-122"/>
              <a:ea typeface="方正小标宋_GBK" panose="03000509000000000000" charset="-122"/>
              <a:cs typeface="方正小标宋_GBK" panose="03000509000000000000" charset="-122"/>
            </a:endParaRPr>
          </a:p>
        </p:txBody>
      </p:sp>
      <p:sp>
        <p:nvSpPr>
          <p:cNvPr id="7" name="标题 6"/>
          <p:cNvSpPr>
            <a:spLocks noGrp="1"/>
          </p:cNvSpPr>
          <p:nvPr>
            <p:ph type="title" idx="1"/>
            <p:custDataLst>
              <p:tags r:id="rId2"/>
            </p:custDataLst>
          </p:nvPr>
        </p:nvSpPr>
        <p:spPr>
          <a:xfrm>
            <a:off x="2644775" y="4752340"/>
            <a:ext cx="7910195" cy="489585"/>
          </a:xfrm>
        </p:spPr>
        <p:txBody>
          <a:bodyPr>
            <a:normAutofit fontScale="90000"/>
          </a:bodyPr>
          <a:lstStyle/>
          <a:p>
            <a:pPr algn="ctr"/>
            <a:r>
              <a:rPr sz="2665">
                <a:latin typeface="黑体" panose="02010609060101010101" charset="-122"/>
                <a:ea typeface="黑体" panose="02010609060101010101" charset="-122"/>
                <a:cs typeface="宋体" panose="02010600030101010101" pitchFamily="2" charset="-122"/>
                <a:sym typeface="+mn-ea"/>
              </a:rPr>
              <a:t>评价机构名称：天水金秋会计师事务所</a:t>
            </a:r>
            <a:r>
              <a:rPr lang="zh-CN" altLang="en-US" sz="2665">
                <a:latin typeface="宋体" panose="02010600030101010101" pitchFamily="2" charset="-122"/>
                <a:ea typeface="宋体" panose="02010600030101010101" pitchFamily="2" charset="-122"/>
                <a:cs typeface="宋体" panose="02010600030101010101" pitchFamily="2" charset="-122"/>
              </a:rPr>
              <a:t> </a:t>
            </a:r>
            <a:r>
              <a:rPr lang="zh-CN" altLang="en-US" sz="2220">
                <a:latin typeface="宋体" panose="02010600030101010101" pitchFamily="2" charset="-122"/>
                <a:ea typeface="宋体" panose="02010600030101010101" pitchFamily="2" charset="-122"/>
                <a:cs typeface="宋体" panose="02010600030101010101" pitchFamily="2" charset="-122"/>
              </a:rPr>
              <a:t>  </a:t>
            </a:r>
            <a:br>
              <a:rPr lang="zh-CN" altLang="en-US" sz="2220">
                <a:latin typeface="宋体" panose="02010600030101010101" pitchFamily="2" charset="-122"/>
                <a:ea typeface="宋体" panose="02010600030101010101" pitchFamily="2" charset="-122"/>
                <a:cs typeface="宋体" panose="02010600030101010101" pitchFamily="2" charset="-122"/>
              </a:rPr>
            </a:br>
            <a:r>
              <a:rPr lang="zh-CN" altLang="en-US" sz="2400" b="1">
                <a:latin typeface="宋体" panose="02010600030101010101" pitchFamily="2" charset="-122"/>
                <a:ea typeface="宋体" panose="02010600030101010101" pitchFamily="2" charset="-122"/>
                <a:cs typeface="宋体" panose="02010600030101010101" pitchFamily="2" charset="-122"/>
              </a:rPr>
              <a:t>   </a:t>
            </a:r>
            <a:r>
              <a:rPr lang="zh-CN" altLang="en-US" sz="3110"/>
              <a:t>     </a:t>
            </a:r>
            <a:endParaRPr lang="zh-CN" altLang="en-US" sz="311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93470" y="1171575"/>
            <a:ext cx="10187305" cy="4686300"/>
          </a:xfrm>
          <a:prstGeom prst="rect">
            <a:avLst/>
          </a:prstGeom>
        </p:spPr>
        <p:txBody>
          <a:bodyPr wrap="square">
            <a:noAutofit/>
          </a:bodyPr>
          <a:p>
            <a:pPr marL="0" indent="406400" algn="just" defTabSz="266700">
              <a:lnSpc>
                <a:spcPct val="150000"/>
              </a:lnSpc>
              <a:spcBef>
                <a:spcPct val="0"/>
              </a:spcBef>
              <a:spcAft>
                <a:spcPct val="0"/>
              </a:spcAft>
            </a:pPr>
            <a:r>
              <a:rPr lang="zh-CN" altLang="en-US" sz="1600" b="1">
                <a:solidFill>
                  <a:schemeClr val="tx1"/>
                </a:solidFill>
                <a:latin typeface="宋体" panose="02010600030101010101" pitchFamily="2" charset="-122"/>
                <a:ea typeface="宋体" panose="02010600030101010101" pitchFamily="2" charset="-122"/>
                <a:sym typeface="+mn-ea"/>
              </a:rPr>
              <a:t>三、评价结论及分析</a:t>
            </a:r>
            <a:endParaRPr lang="zh-CN" altLang="en-US" sz="1600" b="1">
              <a:solidFill>
                <a:schemeClr val="tx1"/>
              </a:solidFill>
              <a:latin typeface="宋体" panose="02010600030101010101" pitchFamily="2" charset="-122"/>
              <a:ea typeface="宋体" panose="02010600030101010101" pitchFamily="2" charset="-122"/>
              <a:sym typeface="+mn-ea"/>
            </a:endParaRPr>
          </a:p>
          <a:p>
            <a:pPr marL="0" indent="406400" algn="just" defTabSz="266700">
              <a:lnSpc>
                <a:spcPct val="150000"/>
              </a:lnSpc>
              <a:spcBef>
                <a:spcPct val="0"/>
              </a:spcBef>
              <a:spcAft>
                <a:spcPct val="0"/>
              </a:spcAft>
            </a:pPr>
            <a:r>
              <a:rPr lang="zh-CN" altLang="en-US" sz="1600" b="1">
                <a:solidFill>
                  <a:schemeClr val="tx1"/>
                </a:solidFill>
                <a:latin typeface="楷体_GB2312" panose="02010609030101010101" charset="-122"/>
                <a:ea typeface="楷体_GB2312" panose="02010609030101010101" charset="-122"/>
                <a:sym typeface="+mn-ea"/>
              </a:rPr>
              <a:t>（一）评价打分</a:t>
            </a:r>
            <a:endParaRPr lang="zh-CN" altLang="en-US" sz="1600" b="1">
              <a:solidFill>
                <a:schemeClr val="tx1"/>
              </a:solidFill>
              <a:latin typeface="楷体_GB2312" panose="02010609030101010101" charset="-122"/>
              <a:ea typeface="楷体_GB2312" panose="02010609030101010101" charset="-122"/>
              <a:sym typeface="+mn-ea"/>
            </a:endParaRPr>
          </a:p>
          <a:p>
            <a:pPr marL="0" indent="406400" algn="just" defTabSz="266700">
              <a:lnSpc>
                <a:spcPct val="150000"/>
              </a:lnSpc>
              <a:spcBef>
                <a:spcPct val="0"/>
              </a:spcBef>
              <a:spcAft>
                <a:spcPct val="0"/>
              </a:spcAft>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依据财政部《关于规范绩效评价结果等级划分的通知》（财预便〔2017〕44 号）等文件规定，总分设定为100分，90（含）-100分为优，80（含）-90分为良，60（含）-80分为中，60分以下为差。评价组通过核查资料，对计划目标与实施结果一一对应分析，结合资料查阅、履职的具体情况及问卷调查结果，对照《天水市机关事务服务中心2023年度整体支出绩效评价指标体系评分表》进行综合打分，天水市机关事务服务中心2023年度部门整体支出绩效评价最终得分为85.5分，绩效评价等级为“良”。</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0" indent="406400" algn="just" defTabSz="266700">
              <a:lnSpc>
                <a:spcPct val="150000"/>
              </a:lnSpc>
              <a:spcBef>
                <a:spcPct val="0"/>
              </a:spcBef>
              <a:spcAft>
                <a:spcPct val="0"/>
              </a:spcAft>
            </a:pPr>
            <a:r>
              <a:rPr lang="zh-CN" altLang="en-US" sz="1600" b="1">
                <a:solidFill>
                  <a:schemeClr val="tx1"/>
                </a:solidFill>
                <a:latin typeface="楷体_GB2312" panose="02010609030101010101" charset="-122"/>
                <a:ea typeface="楷体_GB2312" panose="02010609030101010101" charset="-122"/>
                <a:cs typeface="宋体" panose="02010600030101010101" pitchFamily="2" charset="-122"/>
                <a:sym typeface="+mn-ea"/>
              </a:rPr>
              <a:t>（二）主要结论</a:t>
            </a:r>
            <a:endParaRPr lang="zh-CN" altLang="en-US" sz="1600" b="1">
              <a:solidFill>
                <a:schemeClr val="tx1"/>
              </a:solidFill>
              <a:latin typeface="楷体_GB2312" panose="02010609030101010101" charset="-122"/>
              <a:ea typeface="楷体_GB2312" panose="02010609030101010101" charset="-122"/>
              <a:cs typeface="宋体" panose="02010600030101010101" pitchFamily="2" charset="-122"/>
              <a:sym typeface="+mn-ea"/>
            </a:endParaRPr>
          </a:p>
          <a:p>
            <a:pPr marL="0" indent="406400" algn="just" defTabSz="266700">
              <a:lnSpc>
                <a:spcPct val="150000"/>
              </a:lnSpc>
              <a:spcBef>
                <a:spcPct val="0"/>
              </a:spcBef>
              <a:spcAft>
                <a:spcPct val="0"/>
              </a:spcAft>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通过综合评价：天水市机关事务服务中心</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2023</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年度部门工作已按计划完成，整体完成情况良好，部门整体规划合理，运行经费在可控范围之内，基本支出经费和项目经费控制有效；管理制度健全，资金使用合规，人员管</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30300" y="1226820"/>
            <a:ext cx="10203180" cy="4455160"/>
          </a:xfrm>
          <a:prstGeom prst="rect">
            <a:avLst/>
          </a:prstGeom>
          <a:noFill/>
        </p:spPr>
        <p:txBody>
          <a:bodyPr wrap="square" rtlCol="0" anchor="t">
            <a:noAutofit/>
          </a:bodyPr>
          <a:p>
            <a:pPr indent="0" algn="l" defTabSz="266700" fontAlgn="auto">
              <a:lnSpc>
                <a:spcPct val="150000"/>
              </a:lnSpc>
              <a:buClrTx/>
              <a:buSzTx/>
              <a:buFontTx/>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理规范。通过部门履职使天水市机关事务服务中心工作效率提升，更好的贯彻落实全市机关事务政策的落实，保障了市级党政机关事业单位公务用车、市委大院集中办公区、金家庄政务中心和天河D座3区集中办公区后勤物业</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defTabSz="266700" fontAlgn="auto">
              <a:lnSpc>
                <a:spcPct val="150000"/>
              </a:lnSpc>
              <a:buClrTx/>
              <a:buSzTx/>
              <a:buFontTx/>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管理工作，全面完成市委、市政府和上级业务部门交办的其他任务，党政机关事业单位不动产权属统一登记及指导全市公共机构节能工作也在有序推进，并取得了一定成效。但评价过程也发现了一些问题，主要体现在：未制定部门中长期规划，绩效目标申报表及自评报告未明确绩效总体目标及年度目标，未提供本部门可操作使用的绩效监控管理制度或工作办法；执行财经法规制度不够严格，对购置的部分固定资产和划转的资产未及时进行账务处理，在资产管理过程未及时移交实物，结算不及时造成成本费用的增加；车辆运行费控制结果不够理想</a:t>
            </a:r>
            <a:r>
              <a:rPr 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较上年增长47.31%；</a:t>
            </a:r>
            <a:r>
              <a:rPr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政府采购服务程序不规范</a:t>
            </a:r>
            <a:r>
              <a:rPr 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办公用房权属结办率较低；市级公务用车因经费紧张未完全得到保障及消防安全制度落实情况资料不详等问题。</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406400" algn="just" defTabSz="266700" fontAlgn="auto">
              <a:lnSpc>
                <a:spcPct val="150000"/>
              </a:lnSpc>
              <a:spcBef>
                <a:spcPct val="0"/>
              </a:spcBef>
              <a:spcAft>
                <a:spcPct val="0"/>
              </a:spcAft>
            </a:pP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00" y="2609215"/>
            <a:ext cx="6096000" cy="1185545"/>
          </a:xfrm>
          <a:prstGeom prst="rect">
            <a:avLst/>
          </a:prstGeom>
          <a:noFill/>
        </p:spPr>
        <p:txBody>
          <a:bodyPr wrap="square" rtlCol="0" anchor="t">
            <a:noAutofit/>
          </a:bodyPr>
          <a:p>
            <a:pPr indent="0" algn="ctr" fontAlgn="auto">
              <a:lnSpc>
                <a:spcPts val="5000"/>
              </a:lnSpc>
            </a:pPr>
            <a:r>
              <a:rPr lang="zh-CN"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rPr>
              <a:t>四、产出及效益</a:t>
            </a:r>
            <a:endParaRPr lang="zh-CN" altLang="en-US"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71570" y="2514600"/>
            <a:ext cx="5965825" cy="1205865"/>
          </a:xfrm>
          <a:prstGeom prst="rect">
            <a:avLst/>
          </a:prstGeom>
          <a:noFill/>
        </p:spPr>
        <p:txBody>
          <a:bodyPr wrap="square" rtlCol="0" anchor="t">
            <a:noAutofit/>
          </a:bodyPr>
          <a:p>
            <a:pPr algn="l"/>
            <a:endParaRPr lang="zh-CN" altLang="en-US" sz="4400" b="1" dirty="0"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方正字迹-龙吟体 简" panose="02000500000000000000" charset="-122"/>
              <a:sym typeface="+mn-ea"/>
            </a:endParaRPr>
          </a:p>
        </p:txBody>
      </p:sp>
      <p:sp>
        <p:nvSpPr>
          <p:cNvPr id="3" name="文本框 2"/>
          <p:cNvSpPr txBox="1"/>
          <p:nvPr/>
        </p:nvSpPr>
        <p:spPr>
          <a:xfrm>
            <a:off x="827405" y="647700"/>
            <a:ext cx="10464165" cy="5602605"/>
          </a:xfrm>
          <a:prstGeom prst="rect">
            <a:avLst/>
          </a:prstGeom>
        </p:spPr>
        <p:txBody>
          <a:bodyPr>
            <a:noAutofit/>
          </a:bodyPr>
          <a:p>
            <a:pPr marL="0" indent="408305" algn="just" defTabSz="266700">
              <a:lnSpc>
                <a:spcPts val="2900"/>
              </a:lnSpc>
              <a:spcAft>
                <a:spcPct val="0"/>
              </a:spcAft>
            </a:pPr>
            <a:r>
              <a:rPr lang="zh-CN" altLang="en-US" sz="1600" b="1">
                <a:latin typeface="宋体" panose="02010600030101010101" pitchFamily="2" charset="-122"/>
                <a:ea typeface="宋体" panose="02010600030101010101" pitchFamily="2" charset="-122"/>
              </a:rPr>
              <a:t>四、产出及效益</a:t>
            </a:r>
            <a:endParaRPr lang="zh-CN" altLang="en-US" sz="1600" b="1">
              <a:latin typeface="宋体" panose="02010600030101010101" pitchFamily="2" charset="-122"/>
              <a:ea typeface="宋体" panose="02010600030101010101" pitchFamily="2" charset="-122"/>
            </a:endParaRPr>
          </a:p>
          <a:p>
            <a:pPr marL="0" indent="406400" algn="just" defTabSz="266700">
              <a:lnSpc>
                <a:spcPts val="2900"/>
              </a:lnSpc>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天水市机关事务服务中心</a:t>
            </a: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年部门整体支出绩效评价产出指标从履职数量、履职质量、履职时效、履职成本等四个方面进行了综合分析，效益指标从社会效益及满意度从两个方面进行了综合分析。</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406400" algn="just" defTabSz="266700">
              <a:lnSpc>
                <a:spcPts val="2900"/>
              </a:lnSpc>
              <a:spcAft>
                <a:spcPct val="0"/>
              </a:spcAft>
            </a:pPr>
            <a:r>
              <a:rPr lang="en-US" sz="1600" b="1">
                <a:latin typeface="楷体_GB2312" panose="02010609030101010101" charset="-122"/>
                <a:ea typeface="楷体_GB2312" panose="02010609030101010101" charset="-122"/>
                <a:cs typeface="楷体_GB2312" panose="02010609030101010101" charset="-122"/>
              </a:rPr>
              <a:t>(</a:t>
            </a:r>
            <a:r>
              <a:rPr lang="zh-CN" sz="1600" b="1">
                <a:latin typeface="楷体_GB2312" panose="02010609030101010101" charset="-122"/>
                <a:ea typeface="楷体_GB2312" panose="02010609030101010101" charset="-122"/>
                <a:cs typeface="楷体_GB2312" panose="02010609030101010101" charset="-122"/>
              </a:rPr>
              <a:t>一）产出情况</a:t>
            </a:r>
            <a:endParaRPr lang="zh-CN" sz="1600" b="1">
              <a:latin typeface="楷体_GB2312" panose="02010609030101010101" charset="-122"/>
              <a:ea typeface="楷体_GB2312" panose="02010609030101010101" charset="-122"/>
              <a:cs typeface="楷体_GB2312" panose="02010609030101010101" charset="-122"/>
            </a:endParaRPr>
          </a:p>
          <a:p>
            <a:pPr marL="0" indent="406400" algn="just" defTabSz="266700">
              <a:lnSpc>
                <a:spcPts val="2900"/>
              </a:lnSpc>
              <a:spcAft>
                <a:spcPct val="0"/>
              </a:spcAft>
            </a:pPr>
            <a:r>
              <a:rPr lang="zh-CN" sz="1600" b="1">
                <a:latin typeface="宋体" panose="02010600030101010101" pitchFamily="2" charset="-122"/>
                <a:ea typeface="宋体" panose="02010600030101010101" pitchFamily="2" charset="-122"/>
                <a:cs typeface="宋体" panose="02010600030101010101" pitchFamily="2" charset="-122"/>
              </a:rPr>
              <a:t>１</a:t>
            </a:r>
            <a:r>
              <a:rPr lang="en-US" altLang="zh-CN" sz="1600" b="1">
                <a:latin typeface="宋体" panose="02010600030101010101" pitchFamily="2" charset="-122"/>
                <a:ea typeface="宋体" panose="02010600030101010101" pitchFamily="2" charset="-122"/>
                <a:cs typeface="宋体" panose="02010600030101010101" pitchFamily="2" charset="-122"/>
              </a:rPr>
              <a:t>.</a:t>
            </a:r>
            <a:r>
              <a:rPr lang="zh-CN" altLang="en-US" sz="1600" b="1">
                <a:latin typeface="宋体" panose="02010600030101010101" pitchFamily="2" charset="-122"/>
                <a:ea typeface="宋体" panose="02010600030101010101" pitchFamily="2" charset="-122"/>
                <a:cs typeface="宋体" panose="02010600030101010101" pitchFamily="2" charset="-122"/>
              </a:rPr>
              <a:t>履职数量</a:t>
            </a:r>
            <a:endParaRPr lang="zh-CN" altLang="en-US" sz="1600" b="1">
              <a:latin typeface="宋体" panose="02010600030101010101" pitchFamily="2" charset="-122"/>
              <a:ea typeface="宋体" panose="02010600030101010101" pitchFamily="2" charset="-122"/>
              <a:cs typeface="宋体" panose="02010600030101010101" pitchFamily="2" charset="-122"/>
            </a:endParaRPr>
          </a:p>
          <a:p>
            <a:pPr marL="0" indent="406400" algn="just" defTabSz="266700">
              <a:lnSpc>
                <a:spcPts val="2900"/>
              </a:lnSpc>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根据天水市机关事务服务中心工作总结、绩效自评报告及所属８个部门工作总结、相关文件等资料反映，天水市机关事务服务中心集中办公区物业服务覆盖率达到</a:t>
            </a:r>
            <a:r>
              <a:rPr lang="en-US" altLang="zh-CN" sz="1600">
                <a:latin typeface="宋体" panose="02010600030101010101" pitchFamily="2" charset="-122"/>
                <a:ea typeface="宋体" panose="02010600030101010101" pitchFamily="2" charset="-122"/>
                <a:cs typeface="宋体" panose="02010600030101010101" pitchFamily="2" charset="-122"/>
              </a:rPr>
              <a:t>100%</a:t>
            </a:r>
            <a:r>
              <a:rPr lang="zh-CN" altLang="en-US" sz="1600">
                <a:latin typeface="宋体" panose="02010600030101010101" pitchFamily="2" charset="-122"/>
                <a:ea typeface="宋体" panose="02010600030101010101" pitchFamily="2" charset="-122"/>
                <a:cs typeface="宋体" panose="02010600030101010101" pitchFamily="2" charset="-122"/>
              </a:rPr>
              <a:t>，集中办公区物业保障面积达到</a:t>
            </a:r>
            <a:r>
              <a:rPr lang="en-US" altLang="zh-CN" sz="1600">
                <a:latin typeface="宋体" panose="02010600030101010101" pitchFamily="2" charset="-122"/>
                <a:ea typeface="宋体" panose="02010600030101010101" pitchFamily="2" charset="-122"/>
                <a:cs typeface="宋体" panose="02010600030101010101" pitchFamily="2" charset="-122"/>
              </a:rPr>
              <a:t>88.74%,</a:t>
            </a:r>
            <a:r>
              <a:rPr lang="zh-CN" altLang="en-US" sz="1600">
                <a:latin typeface="宋体" panose="02010600030101010101" pitchFamily="2" charset="-122"/>
                <a:ea typeface="宋体" panose="02010600030101010101" pitchFamily="2" charset="-122"/>
                <a:cs typeface="宋体" panose="02010600030101010101" pitchFamily="2" charset="-122"/>
              </a:rPr>
              <a:t>公共机构节能工作主要体现在全市生活垃圾分类、塑料污染治理、反食品浪费等推进节约型机关建设和开展全市公共机构节能宣传教育监管工作方面，已取得了一定成效，各项党建工作严格按照文件要求执行。天水市机关事务服务中心党总支被中共天水市委直属机关工委评为</a:t>
            </a:r>
            <a:r>
              <a:rPr lang="en-US" altLang="zh-CN" sz="1600">
                <a:latin typeface="宋体" panose="02010600030101010101" pitchFamily="2" charset="-122"/>
                <a:ea typeface="宋体" panose="02010600030101010101" pitchFamily="2" charset="-122"/>
                <a:cs typeface="宋体" panose="02010600030101010101" pitchFamily="2" charset="-122"/>
              </a:rPr>
              <a:t>2022</a:t>
            </a:r>
            <a:r>
              <a:rPr lang="zh-CN" altLang="en-US" sz="1600">
                <a:latin typeface="宋体" panose="02010600030101010101" pitchFamily="2" charset="-122"/>
                <a:ea typeface="宋体" panose="02010600030101010101" pitchFamily="2" charset="-122"/>
                <a:cs typeface="宋体" panose="02010600030101010101" pitchFamily="2" charset="-122"/>
              </a:rPr>
              <a:t>年度市直机关党建工作先进党组织；天水市机关事务服务中心获得</a:t>
            </a: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年全省“绿色出行宣传月”和“公交出行宣传周”先进集体；</a:t>
            </a: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a:t>
            </a:r>
            <a:r>
              <a:rPr lang="en-US" altLang="zh-CN" sz="1600">
                <a:latin typeface="宋体" panose="02010600030101010101" pitchFamily="2" charset="-122"/>
                <a:ea typeface="宋体" panose="02010600030101010101" pitchFamily="2" charset="-122"/>
                <a:cs typeface="宋体" panose="02010600030101010101" pitchFamily="2" charset="-122"/>
              </a:rPr>
              <a:t>5</a:t>
            </a:r>
            <a:r>
              <a:rPr lang="zh-CN" altLang="en-US" sz="1600">
                <a:latin typeface="宋体" panose="02010600030101010101" pitchFamily="2" charset="-122"/>
                <a:ea typeface="宋体" panose="02010600030101010101" pitchFamily="2" charset="-122"/>
                <a:cs typeface="宋体" panose="02010600030101010101" pitchFamily="2" charset="-122"/>
              </a:rPr>
              <a:t>月，中心党组书记、主任张国麟同志在“</a:t>
            </a:r>
            <a:r>
              <a:rPr lang="en-US" altLang="zh-CN" sz="1600">
                <a:latin typeface="宋体" panose="02010600030101010101" pitchFamily="2" charset="-122"/>
                <a:ea typeface="宋体" panose="02010600030101010101" pitchFamily="2" charset="-122"/>
                <a:cs typeface="宋体" panose="02010600030101010101" pitchFamily="2" charset="-122"/>
              </a:rPr>
              <a:t>2022</a:t>
            </a:r>
            <a:r>
              <a:rPr lang="zh-CN" altLang="en-US" sz="1600">
                <a:latin typeface="宋体" panose="02010600030101010101" pitchFamily="2" charset="-122"/>
                <a:ea typeface="宋体" panose="02010600030101010101" pitchFamily="2" charset="-122"/>
                <a:cs typeface="宋体" panose="02010600030101010101" pitchFamily="2" charset="-122"/>
              </a:rPr>
              <a:t>年度市管领导班子和领导干部及职级公务员”考核中被中共天水市委办公室评为“优秀”等次。天水市机关事务服务中心履职效果整体较好，基本全面完成了</a:t>
            </a: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工作计划的内容，也取得了上级单位的认可，获得了一些荣誉，但在工作中也存在一些问题，体现在市级政机关办公用房权属登记进度缓慢、市级公务用车未完全得到保障的问题；建立健全各级防火制度和安全操作规程，保障消防预警设备及网络使用正常等消防安全落实情况不够详实的问题。</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0935" y="1307465"/>
            <a:ext cx="9913620" cy="4525010"/>
          </a:xfrm>
          <a:prstGeom prst="rect">
            <a:avLst/>
          </a:prstGeom>
        </p:spPr>
        <p:txBody>
          <a:bodyPr wrap="square">
            <a:noAutofit/>
          </a:bodyPr>
          <a:p>
            <a:pPr indent="406400" algn="just" defTabSz="266700">
              <a:lnSpc>
                <a:spcPts val="2900"/>
              </a:lnSpc>
              <a:buClrTx/>
              <a:buSzTx/>
              <a:buFontTx/>
            </a:pPr>
            <a:r>
              <a:rPr lang="zh-CN" altLang="en-US" sz="1600">
                <a:latin typeface="宋体" panose="02010600030101010101" pitchFamily="2" charset="-122"/>
                <a:ea typeface="宋体" panose="02010600030101010101" pitchFamily="2" charset="-122"/>
                <a:cs typeface="宋体" panose="02010600030101010101" pitchFamily="2" charset="-122"/>
              </a:rPr>
              <a:t>（1）集中办公区物业保障面积</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zh-CN" altLang="en-US" sz="1600">
                <a:latin typeface="仿宋" panose="02010609060101010101" charset="-122"/>
                <a:ea typeface="仿宋" panose="02010609060101010101" charset="-122"/>
                <a:sym typeface="+mn-ea"/>
              </a:rPr>
              <a:t>　</a:t>
            </a:r>
            <a:r>
              <a:rPr lang="en-US" altLang="zh-CN" sz="1600">
                <a:latin typeface="仿宋" panose="02010609060101010101" charset="-122"/>
                <a:ea typeface="仿宋" panose="02010609060101010101" charset="-122"/>
                <a:sym typeface="+mn-ea"/>
              </a:rPr>
              <a:t>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根据天水市机关事务服务中心提供的资料，市委大院集中办公区物业服务面积</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53168.75</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㎡，金家庄政务中心和天河广场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D</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座</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区物业服务面积为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97513.04</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处集中办公区物业服务面积共计</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150681.79</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㎡。天水市机关事务服务中心申报的</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年政府机关集中办公区物业保障面积绩效目标值为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≧169800</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平方米，实际服务面积占目标值的</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88.74%</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algn="just" defTabSz="266700">
              <a:lnSpc>
                <a:spcPct val="1500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集中办公区物业服务覆盖率</a:t>
            </a:r>
            <a:endParaRPr lang="zh-CN" altLang="en-US" sz="1600" b="1">
              <a:latin typeface="仿宋" panose="02010609060101010101" charset="-122"/>
              <a:ea typeface="仿宋" panose="02010609060101010101" charset="-122"/>
              <a:cs typeface="仿宋" panose="02010609060101010101" charset="-122"/>
            </a:endParaRPr>
          </a:p>
          <a:p>
            <a:pPr marL="0" indent="0" algn="just" defTabSz="266700">
              <a:lnSpc>
                <a:spcPct val="150000"/>
              </a:lnSpc>
              <a:spcBef>
                <a:spcPct val="0"/>
              </a:spcBef>
              <a:spcAft>
                <a:spcPct val="0"/>
              </a:spcAft>
            </a:pPr>
            <a:r>
              <a:rPr lang="zh-CN" altLang="en-US" sz="1600">
                <a:latin typeface="仿宋" panose="02010609060101010101" charset="-122"/>
                <a:ea typeface="仿宋" panose="02010609060101010101" charset="-122"/>
                <a:sym typeface="+mn-ea"/>
              </a:rPr>
              <a:t>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根据天水市机关事务服务中心提供的资料，天水市机关事务服务中心负责市委大院集中办公区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17</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家机关单位、金家庄政务中心</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26</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家机关单位、天河广场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D</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座</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21</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家机关单位，共</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64</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家机关单位的保洁、绿化、养护、</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a:p>
            <a:pPr marL="0" indent="0" algn="just"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安全、水</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电维护维修等物业管理服务。截至目前，集中办公区物业管理服务覆盖率达到了</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100%</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a:p>
            <a:pPr marL="0" indent="0" algn="l" defTabSz="266700">
              <a:lnSpc>
                <a:spcPct val="150000"/>
              </a:lnSpc>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）办公用房权属结办率</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378460" algn="just"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根据天水市机关事务服务中心资产提供的资料，</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年度应办理市级党政机关事业单位不动产权属统一登记的房屋有</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113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处，其中：已办理</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52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处，未办理（可办理）</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61</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处，办公用房权属结办率为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46.02%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，结办率较低。</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5215" y="1132840"/>
            <a:ext cx="10219055" cy="5016500"/>
          </a:xfrm>
          <a:prstGeom prst="rect">
            <a:avLst/>
          </a:prstGeom>
        </p:spPr>
        <p:txBody>
          <a:bodyPr wrap="square">
            <a:noAutofit/>
          </a:bodyPr>
          <a:p>
            <a:pPr marL="0" indent="0" algn="l" defTabSz="266700">
              <a:lnSpc>
                <a:spcPct val="150000"/>
              </a:lnSpc>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2020</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月财政部、税务总局、国管局联合发布的</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关于党政机办公用房权属统一登记有关税收政策的通知</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（财税</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〔2020〕40</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号）文件提出，对党政机关办公用房的房屋所有权、土地使用权等办公用房权属统一登记，免征登记过程涉及的契税、土地增值税、印花税、增值税，免征政策在</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2025</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12</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31</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日之后将结束。如果市级党政机关办公用房权属登记不能在</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2025</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12</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31</a:t>
            </a: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日办理结束，将无法享受上述免征费税政策。</a:t>
            </a:r>
            <a:endPar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defTabSz="266700">
              <a:lnSpc>
                <a:spcPct val="150000"/>
              </a:lnSpc>
              <a:spcBef>
                <a:spcPct val="0"/>
              </a:spcBef>
              <a:spcAft>
                <a:spcPct val="0"/>
              </a:spcAft>
            </a:pPr>
            <a:r>
              <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6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4</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）保障市级公务用车</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378460" algn="just" defTabSz="266700">
              <a:lnSpc>
                <a:spcPct val="150000"/>
              </a:lnSpc>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天水市机关事务服务中心根据</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甘肃省省级机关跨区域公务用车服务平台运行管理办法</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试行</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天水市公务用车服务保障方案</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天水市党政机关公务用车管理实施办法</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关于规范公务用车更新配备审批流程的通知</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等文件精神，结合天水市机关服务中心实际情况，制定出台了天水市机关事务服务中心</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车辆管理制度</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驾驶员管理制度</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行车记录仪使用管理制度</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公车平台值班制度</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等一系列公务用车管理制度，规范了公车用车管理，公务用车管理制度逐步完善。但公务用车管理过程中还存在一些问题，主要体现在</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年市机关单位申请用车</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4977</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单，实际保障</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4005</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单，因保障任务繁重，车辆紧张，无法保障退回</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972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单；</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8</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月至</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9</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月，因车辆燃油费拨付不足，车辆无法加油，公务用车暂停保障</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个月。通过对机关单位公务用车申请单与派车单对比，未保障市级单位公务用车达</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19.53%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0" algn="l" defTabSz="266700">
              <a:lnSpc>
                <a:spcPct val="150000"/>
              </a:lnSpc>
              <a:spcBef>
                <a:spcPct val="0"/>
              </a:spcBef>
              <a:spcAft>
                <a:spcPct val="0"/>
              </a:spcAft>
            </a:pPr>
            <a:endParaRPr lang="zh-CN" altLang="en-US" sz="160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03935" y="1026795"/>
            <a:ext cx="10260330" cy="5157470"/>
          </a:xfrm>
          <a:prstGeom prst="rect">
            <a:avLst/>
          </a:prstGeom>
        </p:spPr>
        <p:txBody>
          <a:bodyPr wrap="square">
            <a:noAutofit/>
          </a:bodyPr>
          <a:p>
            <a:pPr marL="0" indent="0" algn="just" defTabSz="266700">
              <a:lnSpc>
                <a:spcPct val="150000"/>
              </a:lnSpc>
              <a:spcBef>
                <a:spcPct val="0"/>
              </a:spcBef>
              <a:spcAft>
                <a:spcPct val="0"/>
              </a:spcAft>
            </a:pPr>
            <a:r>
              <a:rPr lang="en-US" altLang="zh-CN" sz="1600">
                <a:latin typeface="仿宋" panose="02010609060101010101" charset="-122"/>
                <a:ea typeface="仿宋" panose="02010609060101010101" charset="-122"/>
              </a:rPr>
              <a:t> </a:t>
            </a:r>
            <a:r>
              <a:rPr lang="zh-CN" altLang="en-US" sz="1600">
                <a:latin typeface="仿宋" panose="02010609060101010101" charset="-122"/>
                <a:ea typeface="仿宋" panose="02010609060101010101" charset="-122"/>
              </a:rPr>
              <a:t>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5</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）公共机构节能</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zh-CN" altLang="en-US" sz="1600">
                <a:latin typeface="仿宋" panose="02010609060101010101" charset="-122"/>
                <a:ea typeface="仿宋" panose="02010609060101010101" charset="-122"/>
                <a:sym typeface="+mn-ea"/>
              </a:rPr>
              <a:t>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天水市机关事务服务中心按照</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天水市“十四五”公共机构节约能源资源工作规划</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天水市公共机构深入</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a:p>
            <a:pPr marL="0" indent="0" algn="just"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开展绿色低碳引领行动促进碳达峰实施方案</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年公共机构能源资源节约和生态环境保护工作安排的通知</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等文件精神，在目标管理、组织领导、制度建设、监督考核、计量统计、节能改造、宣传培训等方面明确任务，细化了措施，压实了责任，为全年开展工作打下了基础。天水市机关事务服务中心按照</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甘肃省公共机构能源资源消费统计制度</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，组织开展了</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年度全市公共机构能源消费统计工作，召开</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全市数据会审会议，核定了全市水、电、汽、油、煤等各项能耗指标，按时完成各项数据审核、分析、汇总、上报等工作。为进一步巩固提升天水市节约型机关创建成果，该服务中心深入各县区、市直各单位，通过实地查看、观看</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PPT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汇报、座谈交流、查阅资料、问卷调查等方式，对全市节约型机关创建情况进行了实地调研，组织开展了关于节约型机关创建情况的电子问卷调查，</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1932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人参与了此次问卷调查，为下一步工作提供了新思路新举措，形成了</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天水市节约型机关创建情况调研报告</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篇。积极配合市生态环境局做好无废城市“九个一”细胞工程中无废机关创建工作和各类示范单位创建工作，遴选申报水效领跑者</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家，遴选上报国家级节约型公共机构示范单位</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9</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家，对全市</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家“无废机关”创建单位、</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15</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家节水型示范单位开展实地评价验收，对符合条件的单位发文批复。　</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3620" y="616585"/>
            <a:ext cx="10142855" cy="5025390"/>
          </a:xfrm>
          <a:prstGeom prst="rect">
            <a:avLst/>
          </a:prstGeom>
        </p:spPr>
        <p:txBody>
          <a:bodyPr>
            <a:noAutofit/>
          </a:bodyPr>
          <a:p>
            <a:pPr marL="0" indent="0" algn="just" defTabSz="266700">
              <a:lnSpc>
                <a:spcPct val="150000"/>
              </a:lnSpc>
              <a:spcBef>
                <a:spcPct val="0"/>
              </a:spcBef>
              <a:spcAft>
                <a:spcPct val="0"/>
              </a:spcAft>
            </a:pPr>
            <a:r>
              <a:rPr lang="zh-CN" altLang="en-US" sz="1600">
                <a:latin typeface="仿宋" panose="02010609060101010101" charset="-122"/>
                <a:ea typeface="仿宋" panose="02010609060101010101" charset="-122"/>
              </a:rPr>
              <a:t>　　</a:t>
            </a:r>
            <a:endParaRPr lang="zh-CN" altLang="en-US" sz="1600">
              <a:latin typeface="仿宋" panose="02010609060101010101" charset="-122"/>
              <a:ea typeface="仿宋" panose="02010609060101010101" charset="-122"/>
            </a:endParaRPr>
          </a:p>
          <a:p>
            <a:pPr marL="0" indent="0" algn="just" defTabSz="266700">
              <a:lnSpc>
                <a:spcPct val="150000"/>
              </a:lnSpc>
              <a:spcBef>
                <a:spcPct val="0"/>
              </a:spcBef>
              <a:spcAft>
                <a:spcPct val="0"/>
              </a:spcAft>
            </a:pPr>
            <a:r>
              <a:rPr lang="zh-CN" altLang="en-US" sz="1600">
                <a:latin typeface="仿宋" panose="02010609060101010101" charset="-122"/>
                <a:ea typeface="仿宋" panose="02010609060101010101" charset="-122"/>
              </a:rPr>
              <a:t>　　</a:t>
            </a:r>
            <a:r>
              <a:rPr lang="zh-CN" altLang="en-US" sz="1600">
                <a:latin typeface="宋体" panose="02010600030101010101" pitchFamily="2" charset="-122"/>
                <a:ea typeface="宋体" panose="02010600030101010101" pitchFamily="2" charset="-122"/>
                <a:cs typeface="宋体" panose="02010600030101010101" pitchFamily="2" charset="-122"/>
              </a:rPr>
              <a:t>天水市机关事务服务中心依据</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公共机构节能条例</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，在全市生活垃圾分类、塑料污染治理、反食品浪费等推进节约型机关建设方面取得明显成效，开展全市公共机构节能宣传场活动</a:t>
            </a:r>
            <a:r>
              <a:rPr lang="en-US" altLang="zh-CN" sz="1600">
                <a:latin typeface="宋体" panose="02010600030101010101" pitchFamily="2" charset="-122"/>
                <a:ea typeface="宋体" panose="02010600030101010101" pitchFamily="2" charset="-122"/>
                <a:cs typeface="宋体" panose="02010600030101010101" pitchFamily="2" charset="-122"/>
              </a:rPr>
              <a:t>14</a:t>
            </a:r>
            <a:r>
              <a:rPr lang="zh-CN" altLang="en-US" sz="1600">
                <a:latin typeface="宋体" panose="02010600030101010101" pitchFamily="2" charset="-122"/>
                <a:ea typeface="宋体" panose="02010600030101010101" pitchFamily="2" charset="-122"/>
                <a:cs typeface="宋体" panose="02010600030101010101" pitchFamily="2" charset="-122"/>
              </a:rPr>
              <a:t>场次，参与</a:t>
            </a:r>
            <a:r>
              <a:rPr lang="en-US" altLang="zh-CN" sz="1600">
                <a:latin typeface="宋体" panose="02010600030101010101" pitchFamily="2" charset="-122"/>
                <a:ea typeface="宋体" panose="02010600030101010101" pitchFamily="2" charset="-122"/>
                <a:cs typeface="宋体" panose="02010600030101010101" pitchFamily="2" charset="-122"/>
              </a:rPr>
              <a:t>8000</a:t>
            </a:r>
            <a:r>
              <a:rPr lang="zh-CN" altLang="en-US" sz="1600">
                <a:latin typeface="宋体" panose="02010600030101010101" pitchFamily="2" charset="-122"/>
                <a:ea typeface="宋体" panose="02010600030101010101" pitchFamily="2" charset="-122"/>
                <a:cs typeface="宋体" panose="02010600030101010101" pitchFamily="2" charset="-122"/>
              </a:rPr>
              <a:t>多人；深入贯彻落实习近平总书记关于制止餐饮浪费重要指示，组织开展“制止餐饮浪费”宣传进机关、进校园活动４场次；积极倡导文明用餐，践行“光盘行动”；开展４次生活垃圾分类宣传活动，带动参与人数</a:t>
            </a:r>
            <a:r>
              <a:rPr lang="en-US" altLang="zh-CN" sz="1600">
                <a:latin typeface="宋体" panose="02010600030101010101" pitchFamily="2" charset="-122"/>
                <a:ea typeface="宋体" panose="02010600030101010101" pitchFamily="2" charset="-122"/>
                <a:cs typeface="宋体" panose="02010600030101010101" pitchFamily="2" charset="-122"/>
              </a:rPr>
              <a:t>1200</a:t>
            </a:r>
            <a:r>
              <a:rPr lang="zh-CN" altLang="en-US" sz="1600">
                <a:latin typeface="宋体" panose="02010600030101010101" pitchFamily="2" charset="-122"/>
                <a:ea typeface="宋体" panose="02010600030101010101" pitchFamily="2" charset="-122"/>
                <a:cs typeface="宋体" panose="02010600030101010101" pitchFamily="2" charset="-122"/>
              </a:rPr>
              <a:t>人次，活动共展出展板</a:t>
            </a:r>
            <a:r>
              <a:rPr lang="en-US" altLang="zh-CN" sz="1600">
                <a:latin typeface="宋体" panose="02010600030101010101" pitchFamily="2" charset="-122"/>
                <a:ea typeface="宋体" panose="02010600030101010101" pitchFamily="2" charset="-122"/>
                <a:cs typeface="宋体" panose="02010600030101010101" pitchFamily="2" charset="-122"/>
              </a:rPr>
              <a:t>16</a:t>
            </a:r>
            <a:r>
              <a:rPr lang="zh-CN" altLang="en-US" sz="1600">
                <a:latin typeface="宋体" panose="02010600030101010101" pitchFamily="2" charset="-122"/>
                <a:ea typeface="宋体" panose="02010600030101010101" pitchFamily="2" charset="-122"/>
                <a:cs typeface="宋体" panose="02010600030101010101" pitchFamily="2" charset="-122"/>
              </a:rPr>
              <a:t>个，发放宣传资料</a:t>
            </a:r>
            <a:r>
              <a:rPr lang="en-US" altLang="zh-CN" sz="1600">
                <a:latin typeface="宋体" panose="02010600030101010101" pitchFamily="2" charset="-122"/>
                <a:ea typeface="宋体" panose="02010600030101010101" pitchFamily="2" charset="-122"/>
                <a:cs typeface="宋体" panose="02010600030101010101" pitchFamily="2" charset="-122"/>
              </a:rPr>
              <a:t>1000</a:t>
            </a:r>
            <a:r>
              <a:rPr lang="zh-CN" altLang="en-US" sz="1600">
                <a:latin typeface="宋体" panose="02010600030101010101" pitchFamily="2" charset="-122"/>
                <a:ea typeface="宋体" panose="02010600030101010101" pitchFamily="2" charset="-122"/>
                <a:cs typeface="宋体" panose="02010600030101010101" pitchFamily="2" charset="-122"/>
              </a:rPr>
              <a:t>余份，现场发放环保购物袋、鼠标垫、倡议书等，对一些常识问题进行了现场答疑。</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406400" algn="just" defTabSz="2667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a:t>
            </a:r>
            <a:r>
              <a:rPr lang="en-US" altLang="zh-CN" sz="1600">
                <a:latin typeface="宋体" panose="02010600030101010101" pitchFamily="2" charset="-122"/>
                <a:ea typeface="宋体" panose="02010600030101010101" pitchFamily="2" charset="-122"/>
                <a:cs typeface="宋体" panose="02010600030101010101" pitchFamily="2" charset="-122"/>
              </a:rPr>
              <a:t>6</a:t>
            </a:r>
            <a:r>
              <a:rPr lang="zh-CN" altLang="en-US" sz="1600">
                <a:latin typeface="宋体" panose="02010600030101010101" pitchFamily="2" charset="-122"/>
                <a:ea typeface="宋体" panose="02010600030101010101" pitchFamily="2" charset="-122"/>
                <a:cs typeface="宋体" panose="02010600030101010101" pitchFamily="2" charset="-122"/>
              </a:rPr>
              <a:t>月、</a:t>
            </a:r>
            <a:r>
              <a:rPr lang="en-US" altLang="zh-CN" sz="1600">
                <a:latin typeface="宋体" panose="02010600030101010101" pitchFamily="2" charset="-122"/>
                <a:ea typeface="宋体" panose="02010600030101010101" pitchFamily="2" charset="-122"/>
                <a:cs typeface="宋体" panose="02010600030101010101" pitchFamily="2" charset="-122"/>
              </a:rPr>
              <a:t>9</a:t>
            </a:r>
            <a:r>
              <a:rPr lang="zh-CN" altLang="en-US" sz="1600">
                <a:latin typeface="宋体" panose="02010600030101010101" pitchFamily="2" charset="-122"/>
                <a:ea typeface="宋体" panose="02010600030101010101" pitchFamily="2" charset="-122"/>
                <a:cs typeface="宋体" panose="02010600030101010101" pitchFamily="2" charset="-122"/>
              </a:rPr>
              <a:t>月、</a:t>
            </a:r>
            <a:r>
              <a:rPr lang="en-US" altLang="zh-CN" sz="1600">
                <a:latin typeface="宋体" panose="02010600030101010101" pitchFamily="2" charset="-122"/>
                <a:ea typeface="宋体" panose="02010600030101010101" pitchFamily="2" charset="-122"/>
                <a:cs typeface="宋体" panose="02010600030101010101" pitchFamily="2" charset="-122"/>
              </a:rPr>
              <a:t>11</a:t>
            </a:r>
            <a:r>
              <a:rPr lang="zh-CN" altLang="en-US" sz="1600">
                <a:latin typeface="宋体" panose="02010600030101010101" pitchFamily="2" charset="-122"/>
                <a:ea typeface="宋体" panose="02010600030101010101" pitchFamily="2" charset="-122"/>
                <a:cs typeface="宋体" panose="02010600030101010101" pitchFamily="2" charset="-122"/>
              </a:rPr>
              <a:t>月，天水市机关事务服务中心结合省机关事务管理局节能工作督查对全市公共机构能源资源节约和生态环境保护工作进行督查，实施水效领跑者遴选、示范单位验收和节约型机关回头看等工作。通过实地查看、现场询问、查阅资料和座谈交流等方式全面了解全市节约型机关建设、节能改造、生活垃圾分类、减塑禁塑、反食品浪费、能源费用托管等工作的开展情况。同时，先后在天水日报、直播天水、新天水、天水在线及公众号等各类媒体上共刊登稿件</a:t>
            </a:r>
            <a:r>
              <a:rPr lang="en-US" altLang="zh-CN" sz="1600">
                <a:latin typeface="宋体" panose="02010600030101010101" pitchFamily="2" charset="-122"/>
                <a:ea typeface="宋体" panose="02010600030101010101" pitchFamily="2" charset="-122"/>
                <a:cs typeface="宋体" panose="02010600030101010101" pitchFamily="2" charset="-122"/>
              </a:rPr>
              <a:t>50</a:t>
            </a:r>
            <a:r>
              <a:rPr lang="zh-CN" altLang="en-US" sz="1600">
                <a:latin typeface="宋体" panose="02010600030101010101" pitchFamily="2" charset="-122"/>
                <a:ea typeface="宋体" panose="02010600030101010101" pitchFamily="2" charset="-122"/>
                <a:cs typeface="宋体" panose="02010600030101010101" pitchFamily="2" charset="-122"/>
              </a:rPr>
              <a:t>余篇。</a:t>
            </a: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a:t>
            </a:r>
            <a:r>
              <a:rPr lang="en-US" altLang="zh-CN" sz="1600">
                <a:latin typeface="宋体" panose="02010600030101010101" pitchFamily="2" charset="-122"/>
                <a:ea typeface="宋体" panose="02010600030101010101" pitchFamily="2" charset="-122"/>
                <a:cs typeface="宋体" panose="02010600030101010101" pitchFamily="2" charset="-122"/>
              </a:rPr>
              <a:t>6</a:t>
            </a:r>
            <a:r>
              <a:rPr lang="zh-CN" altLang="en-US" sz="1600">
                <a:latin typeface="宋体" panose="02010600030101010101" pitchFamily="2" charset="-122"/>
                <a:ea typeface="宋体" panose="02010600030101010101" pitchFamily="2" charset="-122"/>
                <a:cs typeface="宋体" panose="02010600030101010101" pitchFamily="2" charset="-122"/>
              </a:rPr>
              <a:t>月，该服务中心公共机构能源资源节约和生态环境保护工作在全省考核中获得第</a:t>
            </a:r>
            <a:r>
              <a:rPr lang="en-US" altLang="zh-CN" sz="1600">
                <a:latin typeface="宋体" panose="02010600030101010101" pitchFamily="2" charset="-122"/>
                <a:ea typeface="宋体" panose="02010600030101010101" pitchFamily="2" charset="-122"/>
                <a:cs typeface="宋体" panose="02010600030101010101" pitchFamily="2" charset="-122"/>
              </a:rPr>
              <a:t>2</a:t>
            </a:r>
            <a:r>
              <a:rPr lang="zh-CN" altLang="en-US" sz="1600">
                <a:latin typeface="宋体" panose="02010600030101010101" pitchFamily="2" charset="-122"/>
                <a:ea typeface="宋体" panose="02010600030101010101" pitchFamily="2" charset="-122"/>
                <a:cs typeface="宋体" panose="02010600030101010101" pitchFamily="2" charset="-122"/>
              </a:rPr>
              <a:t>名，受市委、市政府领导批示表扬，获得</a:t>
            </a: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年全省“绿色出行宣传月”和“公交出行宣传周”先进集体，公共机构节能工作取得明显成效。</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76020" y="1134110"/>
            <a:ext cx="10031095" cy="5068570"/>
          </a:xfrm>
          <a:prstGeom prst="rect">
            <a:avLst/>
          </a:prstGeom>
        </p:spPr>
        <p:txBody>
          <a:bodyPr>
            <a:noAutofit/>
          </a:bodyPr>
          <a:p>
            <a:pPr marL="0" indent="337820" algn="just" defTabSz="266700">
              <a:lnSpc>
                <a:spcPct val="150000"/>
              </a:lnSpc>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 </a:t>
            </a: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6</a:t>
            </a:r>
            <a:r>
              <a:rPr lang="zh-CN" altLang="en-US" sz="1600">
                <a:latin typeface="宋体" panose="02010600030101010101" pitchFamily="2" charset="-122"/>
                <a:ea typeface="宋体" panose="02010600030101010101" pitchFamily="2" charset="-122"/>
                <a:cs typeface="宋体" panose="02010600030101010101" pitchFamily="2" charset="-122"/>
              </a:rPr>
              <a:t>）党建工作</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0" algn="just" defTabSz="266700">
              <a:lnSpc>
                <a:spcPct val="150000"/>
              </a:lnSpc>
              <a:spcBef>
                <a:spcPct val="0"/>
              </a:spcBef>
              <a:spcAft>
                <a:spcPct val="0"/>
              </a:spcAft>
            </a:pPr>
            <a:r>
              <a:rPr lang="zh-CN" altLang="en-US" sz="1600">
                <a:solidFill>
                  <a:srgbClr val="00B050"/>
                </a:solidFill>
                <a:latin typeface="宋体" panose="02010600030101010101" pitchFamily="2" charset="-122"/>
                <a:ea typeface="宋体" panose="02010600030101010101" pitchFamily="2" charset="-122"/>
                <a:cs typeface="宋体" panose="02010600030101010101" pitchFamily="2" charset="-122"/>
              </a:rPr>
              <a:t>　　</a:t>
            </a:r>
            <a:r>
              <a:rPr lang="zh-CN" altLang="en-US" sz="1600">
                <a:latin typeface="宋体" panose="02010600030101010101" pitchFamily="2" charset="-122"/>
                <a:ea typeface="宋体" panose="02010600030101010101" pitchFamily="2" charset="-122"/>
                <a:cs typeface="宋体" panose="02010600030101010101" pitchFamily="2" charset="-122"/>
              </a:rPr>
              <a:t>天水市机关事务服务中心</a:t>
            </a: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党建工作主要体现在组织开展“三会一课”和“主题党日”活动、及时与结对社区党支部开展“四个一”活动、认真做好主题教育和“三抓三促”行动的上传下达工作、开展红色教育基地参观警示教育学习等四个方面。</a:t>
            </a:r>
            <a:r>
              <a:rPr lang="zh-CN" altLang="en-US" sz="1600" b="1">
                <a:latin typeface="宋体" panose="02010600030101010101" pitchFamily="2" charset="-122"/>
                <a:ea typeface="宋体" panose="02010600030101010101" pitchFamily="2" charset="-122"/>
                <a:cs typeface="宋体" panose="02010600030101010101" pitchFamily="2" charset="-122"/>
              </a:rPr>
              <a:t>一是</a:t>
            </a:r>
            <a:r>
              <a:rPr lang="zh-CN" altLang="en-US" sz="1600">
                <a:latin typeface="宋体" panose="02010600030101010101" pitchFamily="2" charset="-122"/>
                <a:ea typeface="宋体" panose="02010600030101010101" pitchFamily="2" charset="-122"/>
                <a:cs typeface="宋体" panose="02010600030101010101" pitchFamily="2" charset="-122"/>
              </a:rPr>
              <a:t>组织党员开展“三会一课”和“主题党日”活动。全年中心党组召开党建专题会议</a:t>
            </a:r>
            <a:r>
              <a:rPr lang="en-US" altLang="zh-CN" sz="1600">
                <a:latin typeface="宋体" panose="02010600030101010101" pitchFamily="2" charset="-122"/>
                <a:ea typeface="宋体" panose="02010600030101010101" pitchFamily="2" charset="-122"/>
                <a:cs typeface="宋体" panose="02010600030101010101" pitchFamily="2" charset="-122"/>
              </a:rPr>
              <a:t>4</a:t>
            </a:r>
            <a:r>
              <a:rPr lang="zh-CN" altLang="en-US" sz="1600">
                <a:latin typeface="宋体" panose="02010600030101010101" pitchFamily="2" charset="-122"/>
                <a:ea typeface="宋体" panose="02010600030101010101" pitchFamily="2" charset="-122"/>
                <a:cs typeface="宋体" panose="02010600030101010101" pitchFamily="2" charset="-122"/>
              </a:rPr>
              <a:t>次，中心党总支召开总支会议</a:t>
            </a:r>
            <a:r>
              <a:rPr lang="en-US" altLang="zh-CN" sz="1600">
                <a:latin typeface="宋体" panose="02010600030101010101" pitchFamily="2" charset="-122"/>
                <a:ea typeface="宋体" panose="02010600030101010101" pitchFamily="2" charset="-122"/>
                <a:cs typeface="宋体" panose="02010600030101010101" pitchFamily="2" charset="-122"/>
              </a:rPr>
              <a:t>18</a:t>
            </a:r>
            <a:r>
              <a:rPr lang="zh-CN" altLang="en-US" sz="1600">
                <a:latin typeface="宋体" panose="02010600030101010101" pitchFamily="2" charset="-122"/>
                <a:ea typeface="宋体" panose="02010600030101010101" pitchFamily="2" charset="-122"/>
                <a:cs typeface="宋体" panose="02010600030101010101" pitchFamily="2" charset="-122"/>
              </a:rPr>
              <a:t>次，所属两个党支部累计召开支委会</a:t>
            </a:r>
            <a:r>
              <a:rPr lang="en-US" altLang="zh-CN" sz="1600">
                <a:latin typeface="宋体" panose="02010600030101010101" pitchFamily="2" charset="-122"/>
                <a:ea typeface="宋体" panose="02010600030101010101" pitchFamily="2" charset="-122"/>
                <a:cs typeface="宋体" panose="02010600030101010101" pitchFamily="2" charset="-122"/>
              </a:rPr>
              <a:t>24</a:t>
            </a:r>
            <a:r>
              <a:rPr lang="zh-CN" altLang="en-US" sz="1600">
                <a:latin typeface="宋体" panose="02010600030101010101" pitchFamily="2" charset="-122"/>
                <a:ea typeface="宋体" panose="02010600030101010101" pitchFamily="2" charset="-122"/>
                <a:cs typeface="宋体" panose="02010600030101010101" pitchFamily="2" charset="-122"/>
              </a:rPr>
              <a:t>次，党员大会</a:t>
            </a:r>
            <a:r>
              <a:rPr lang="en-US" altLang="zh-CN" sz="1600">
                <a:latin typeface="宋体" panose="02010600030101010101" pitchFamily="2" charset="-122"/>
                <a:ea typeface="宋体" panose="02010600030101010101" pitchFamily="2" charset="-122"/>
                <a:cs typeface="宋体" panose="02010600030101010101" pitchFamily="2" charset="-122"/>
              </a:rPr>
              <a:t>8</a:t>
            </a:r>
            <a:r>
              <a:rPr lang="zh-CN" altLang="en-US" sz="1600">
                <a:latin typeface="宋体" panose="02010600030101010101" pitchFamily="2" charset="-122"/>
                <a:ea typeface="宋体" panose="02010600030101010101" pitchFamily="2" charset="-122"/>
                <a:cs typeface="宋体" panose="02010600030101010101" pitchFamily="2" charset="-122"/>
              </a:rPr>
              <a:t>次，开展“主题党日”活动</a:t>
            </a:r>
            <a:r>
              <a:rPr lang="en-US" altLang="zh-CN" sz="1600">
                <a:latin typeface="宋体" panose="02010600030101010101" pitchFamily="2" charset="-122"/>
                <a:ea typeface="宋体" panose="02010600030101010101" pitchFamily="2" charset="-122"/>
                <a:cs typeface="宋体" panose="02010600030101010101" pitchFamily="2" charset="-122"/>
              </a:rPr>
              <a:t>24</a:t>
            </a:r>
            <a:r>
              <a:rPr lang="zh-CN" altLang="en-US" sz="1600">
                <a:latin typeface="宋体" panose="02010600030101010101" pitchFamily="2" charset="-122"/>
                <a:ea typeface="宋体" panose="02010600030101010101" pitchFamily="2" charset="-122"/>
                <a:cs typeface="宋体" panose="02010600030101010101" pitchFamily="2" charset="-122"/>
              </a:rPr>
              <a:t>次，讲授专题党课</a:t>
            </a:r>
            <a:r>
              <a:rPr lang="en-US" altLang="zh-CN" sz="1600">
                <a:latin typeface="宋体" panose="02010600030101010101" pitchFamily="2" charset="-122"/>
                <a:ea typeface="宋体" panose="02010600030101010101" pitchFamily="2" charset="-122"/>
                <a:cs typeface="宋体" panose="02010600030101010101" pitchFamily="2" charset="-122"/>
              </a:rPr>
              <a:t>10</a:t>
            </a:r>
            <a:r>
              <a:rPr lang="zh-CN" altLang="en-US" sz="1600">
                <a:latin typeface="宋体" panose="02010600030101010101" pitchFamily="2" charset="-122"/>
                <a:ea typeface="宋体" panose="02010600030101010101" pitchFamily="2" charset="-122"/>
                <a:cs typeface="宋体" panose="02010600030101010101" pitchFamily="2" charset="-122"/>
              </a:rPr>
              <a:t>节，收听收看省市“党课开讲啦”</a:t>
            </a:r>
            <a:r>
              <a:rPr lang="en-US" altLang="zh-CN" sz="1600">
                <a:latin typeface="宋体" panose="02010600030101010101" pitchFamily="2" charset="-122"/>
                <a:ea typeface="宋体" panose="02010600030101010101" pitchFamily="2" charset="-122"/>
                <a:cs typeface="宋体" panose="02010600030101010101" pitchFamily="2" charset="-122"/>
              </a:rPr>
              <a:t>8</a:t>
            </a:r>
            <a:r>
              <a:rPr lang="zh-CN" altLang="en-US" sz="1600">
                <a:latin typeface="宋体" panose="02010600030101010101" pitchFamily="2" charset="-122"/>
                <a:ea typeface="宋体" panose="02010600030101010101" pitchFamily="2" charset="-122"/>
                <a:cs typeface="宋体" panose="02010600030101010101" pitchFamily="2" charset="-122"/>
              </a:rPr>
              <a:t>节。</a:t>
            </a:r>
            <a:r>
              <a:rPr lang="zh-CN" altLang="en-US" sz="1600" b="1">
                <a:latin typeface="宋体" panose="02010600030101010101" pitchFamily="2" charset="-122"/>
                <a:ea typeface="宋体" panose="02010600030101010101" pitchFamily="2" charset="-122"/>
                <a:cs typeface="宋体" panose="02010600030101010101" pitchFamily="2" charset="-122"/>
              </a:rPr>
              <a:t>二是</a:t>
            </a:r>
            <a:r>
              <a:rPr lang="zh-CN" altLang="en-US" sz="1600">
                <a:latin typeface="宋体" panose="02010600030101010101" pitchFamily="2" charset="-122"/>
                <a:ea typeface="宋体" panose="02010600030101010101" pitchFamily="2" charset="-122"/>
                <a:cs typeface="宋体" panose="02010600030101010101" pitchFamily="2" charset="-122"/>
              </a:rPr>
              <a:t>及时与结对共建社区石马坪社区吕二南路党支部开展“四个一”活动，落实双报到，签订</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结对共建协议</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。全年联合开展“主题党日”活动</a:t>
            </a: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次，走访慰问</a:t>
            </a:r>
            <a:r>
              <a:rPr lang="en-US" altLang="zh-CN" sz="1600">
                <a:latin typeface="宋体" panose="02010600030101010101" pitchFamily="2" charset="-122"/>
                <a:ea typeface="宋体" panose="02010600030101010101" pitchFamily="2" charset="-122"/>
                <a:cs typeface="宋体" panose="02010600030101010101" pitchFamily="2" charset="-122"/>
              </a:rPr>
              <a:t>2</a:t>
            </a:r>
            <a:r>
              <a:rPr lang="zh-CN" altLang="en-US" sz="1600">
                <a:latin typeface="宋体" panose="02010600030101010101" pitchFamily="2" charset="-122"/>
                <a:ea typeface="宋体" panose="02010600030101010101" pitchFamily="2" charset="-122"/>
                <a:cs typeface="宋体" panose="02010600030101010101" pitchFamily="2" charset="-122"/>
              </a:rPr>
              <a:t>次，开展联谊活动</a:t>
            </a:r>
            <a:r>
              <a:rPr lang="en-US" altLang="zh-CN" sz="1600">
                <a:latin typeface="宋体" panose="02010600030101010101" pitchFamily="2" charset="-122"/>
                <a:ea typeface="宋体" panose="02010600030101010101" pitchFamily="2" charset="-122"/>
                <a:cs typeface="宋体" panose="02010600030101010101" pitchFamily="2" charset="-122"/>
              </a:rPr>
              <a:t>3</a:t>
            </a:r>
            <a:r>
              <a:rPr lang="zh-CN" altLang="en-US" sz="1600">
                <a:latin typeface="宋体" panose="02010600030101010101" pitchFamily="2" charset="-122"/>
                <a:ea typeface="宋体" panose="02010600030101010101" pitchFamily="2" charset="-122"/>
                <a:cs typeface="宋体" panose="02010600030101010101" pitchFamily="2" charset="-122"/>
              </a:rPr>
              <a:t>次，讲授党课</a:t>
            </a:r>
            <a:r>
              <a:rPr lang="en-US" altLang="zh-CN" sz="1600">
                <a:latin typeface="宋体" panose="02010600030101010101" pitchFamily="2" charset="-122"/>
                <a:ea typeface="宋体" panose="02010600030101010101" pitchFamily="2" charset="-122"/>
                <a:cs typeface="宋体" panose="02010600030101010101" pitchFamily="2" charset="-122"/>
              </a:rPr>
              <a:t>2</a:t>
            </a:r>
            <a:r>
              <a:rPr lang="zh-CN" altLang="en-US" sz="1600">
                <a:latin typeface="宋体" panose="02010600030101010101" pitchFamily="2" charset="-122"/>
                <a:ea typeface="宋体" panose="02010600030101010101" pitchFamily="2" charset="-122"/>
                <a:cs typeface="宋体" panose="02010600030101010101" pitchFamily="2" charset="-122"/>
              </a:rPr>
              <a:t>节，为社区帮办实事</a:t>
            </a:r>
            <a:r>
              <a:rPr lang="en-US" altLang="zh-CN" sz="1600">
                <a:latin typeface="宋体" panose="02010600030101010101" pitchFamily="2" charset="-122"/>
                <a:ea typeface="宋体" panose="02010600030101010101" pitchFamily="2" charset="-122"/>
                <a:cs typeface="宋体" panose="02010600030101010101" pitchFamily="2" charset="-122"/>
              </a:rPr>
              <a:t>3</a:t>
            </a:r>
            <a:r>
              <a:rPr lang="zh-CN" altLang="en-US" sz="1600">
                <a:latin typeface="宋体" panose="02010600030101010101" pitchFamily="2" charset="-122"/>
                <a:ea typeface="宋体" panose="02010600030101010101" pitchFamily="2" charset="-122"/>
                <a:cs typeface="宋体" panose="02010600030101010101" pitchFamily="2" charset="-122"/>
              </a:rPr>
              <a:t>件，解决实际困难</a:t>
            </a: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件。</a:t>
            </a:r>
            <a:r>
              <a:rPr lang="zh-CN" altLang="en-US" sz="1600" b="1">
                <a:latin typeface="宋体" panose="02010600030101010101" pitchFamily="2" charset="-122"/>
                <a:ea typeface="宋体" panose="02010600030101010101" pitchFamily="2" charset="-122"/>
                <a:cs typeface="宋体" panose="02010600030101010101" pitchFamily="2" charset="-122"/>
              </a:rPr>
              <a:t>三是</a:t>
            </a:r>
            <a:r>
              <a:rPr lang="zh-CN" altLang="en-US" sz="1600">
                <a:latin typeface="宋体" panose="02010600030101010101" pitchFamily="2" charset="-122"/>
                <a:ea typeface="宋体" panose="02010600030101010101" pitchFamily="2" charset="-122"/>
                <a:cs typeface="宋体" panose="02010600030101010101" pitchFamily="2" charset="-122"/>
              </a:rPr>
              <a:t>认真做好主题教育和“三抓三促”行动的上传下达工作。完成专题读书班、协助部分材料起草、部分表格填写和相关材料的印制、上报等具体工作事宜。</a:t>
            </a:r>
            <a:r>
              <a:rPr lang="zh-CN" altLang="en-US" sz="1600" b="1">
                <a:latin typeface="宋体" panose="02010600030101010101" pitchFamily="2" charset="-122"/>
                <a:ea typeface="宋体" panose="02010600030101010101" pitchFamily="2" charset="-122"/>
                <a:cs typeface="宋体" panose="02010600030101010101" pitchFamily="2" charset="-122"/>
              </a:rPr>
              <a:t>四是</a:t>
            </a:r>
            <a:r>
              <a:rPr lang="zh-CN" altLang="en-US" sz="1600">
                <a:latin typeface="宋体" panose="02010600030101010101" pitchFamily="2" charset="-122"/>
                <a:ea typeface="宋体" panose="02010600030101010101" pitchFamily="2" charset="-122"/>
                <a:cs typeface="宋体" panose="02010600030101010101" pitchFamily="2" charset="-122"/>
              </a:rPr>
              <a:t>通过党员大会、干部大会、到红色教育基地参观学习等形式，落实党风廉政建设工作。全年组织开展党风廉政专题学习</a:t>
            </a:r>
            <a:r>
              <a:rPr lang="en-US" altLang="zh-CN" sz="1600">
                <a:latin typeface="宋体" panose="02010600030101010101" pitchFamily="2" charset="-122"/>
                <a:ea typeface="宋体" panose="02010600030101010101" pitchFamily="2" charset="-122"/>
                <a:cs typeface="宋体" panose="02010600030101010101" pitchFamily="2" charset="-122"/>
              </a:rPr>
              <a:t>5</a:t>
            </a:r>
            <a:r>
              <a:rPr lang="zh-CN" altLang="en-US" sz="1600">
                <a:latin typeface="宋体" panose="02010600030101010101" pitchFamily="2" charset="-122"/>
                <a:ea typeface="宋体" panose="02010600030101010101" pitchFamily="2" charset="-122"/>
                <a:cs typeface="宋体" panose="02010600030101010101" pitchFamily="2" charset="-122"/>
              </a:rPr>
              <a:t>次，观看警示教育片</a:t>
            </a:r>
            <a:r>
              <a:rPr lang="en-US" altLang="zh-CN" sz="1600">
                <a:latin typeface="宋体" panose="02010600030101010101" pitchFamily="2" charset="-122"/>
                <a:ea typeface="宋体" panose="02010600030101010101" pitchFamily="2" charset="-122"/>
                <a:cs typeface="宋体" panose="02010600030101010101" pitchFamily="2" charset="-122"/>
              </a:rPr>
              <a:t>2</a:t>
            </a:r>
            <a:r>
              <a:rPr lang="zh-CN" altLang="en-US" sz="1600">
                <a:latin typeface="宋体" panose="02010600030101010101" pitchFamily="2" charset="-122"/>
                <a:ea typeface="宋体" panose="02010600030101010101" pitchFamily="2" charset="-122"/>
                <a:cs typeface="宋体" panose="02010600030101010101" pitchFamily="2" charset="-122"/>
              </a:rPr>
              <a:t>部，党组书记讲授党风廉政专题党课</a:t>
            </a:r>
            <a:r>
              <a:rPr lang="en-US" altLang="zh-CN" sz="1600">
                <a:latin typeface="宋体" panose="02010600030101010101" pitchFamily="2" charset="-122"/>
                <a:ea typeface="宋体" panose="02010600030101010101" pitchFamily="2" charset="-122"/>
                <a:cs typeface="宋体" panose="02010600030101010101" pitchFamily="2" charset="-122"/>
              </a:rPr>
              <a:t>2</a:t>
            </a:r>
            <a:r>
              <a:rPr lang="zh-CN" altLang="en-US" sz="1600">
                <a:latin typeface="宋体" panose="02010600030101010101" pitchFamily="2" charset="-122"/>
                <a:ea typeface="宋体" panose="02010600030101010101" pitchFamily="2" charset="-122"/>
                <a:cs typeface="宋体" panose="02010600030101010101" pitchFamily="2" charset="-122"/>
              </a:rPr>
              <a:t>次。</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399415" algn="just" defTabSz="266700">
              <a:lnSpc>
                <a:spcPct val="150000"/>
              </a:lnSpc>
              <a:spcBef>
                <a:spcPct val="0"/>
              </a:spcBef>
              <a:spcAft>
                <a:spcPct val="0"/>
              </a:spcAft>
            </a:pP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4425" y="1041400"/>
            <a:ext cx="10162540" cy="4848225"/>
          </a:xfrm>
          <a:prstGeom prst="rect">
            <a:avLst/>
          </a:prstGeom>
        </p:spPr>
        <p:txBody>
          <a:bodyPr wrap="square">
            <a:noAutofit/>
          </a:bodyPr>
          <a:p>
            <a:pPr marL="0" indent="467360" algn="just" defTabSz="266700">
              <a:lnSpc>
                <a:spcPts val="2900"/>
              </a:lnSpc>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通过全面提升党建工作质量，提高思想认识，提高政治站位，进一步提升管理、服务、保障能力，强化科室内部管理，健全制度，规范流程。</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3</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月</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天水市机关事务服务中心党总支被中共天水市委直属机关工委评为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2022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年度市直机关党建工作先进党组织。	</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467360" algn="just" defTabSz="266700">
              <a:lnSpc>
                <a:spcPts val="2900"/>
              </a:lnSpc>
              <a:spcAft>
                <a:spcPct val="0"/>
              </a:spcAft>
            </a:pPr>
            <a:r>
              <a:rPr lang="en-US" altLang="zh-CN" sz="1600" b="1">
                <a:latin typeface="宋体" panose="02010600030101010101" pitchFamily="2" charset="-122"/>
                <a:ea typeface="宋体" panose="02010600030101010101" pitchFamily="2" charset="-122"/>
                <a:cs typeface="宋体" panose="02010600030101010101" pitchFamily="2" charset="-122"/>
              </a:rPr>
              <a:t>2.</a:t>
            </a:r>
            <a:r>
              <a:rPr lang="zh-CN" altLang="en-US" sz="1600" b="1">
                <a:latin typeface="宋体" panose="02010600030101010101" pitchFamily="2" charset="-122"/>
                <a:ea typeface="宋体" panose="02010600030101010101" pitchFamily="2" charset="-122"/>
                <a:cs typeface="宋体" panose="02010600030101010101" pitchFamily="2" charset="-122"/>
              </a:rPr>
              <a:t>履职质量</a:t>
            </a:r>
            <a:endParaRPr lang="zh-CN" altLang="en-US" sz="1600" b="1">
              <a:latin typeface="宋体" panose="02010600030101010101" pitchFamily="2" charset="-122"/>
              <a:ea typeface="宋体" panose="02010600030101010101" pitchFamily="2" charset="-122"/>
              <a:cs typeface="宋体" panose="02010600030101010101" pitchFamily="2" charset="-122"/>
            </a:endParaRPr>
          </a:p>
          <a:p>
            <a:pPr marL="0" indent="467360" algn="just" defTabSz="266700">
              <a:lnSpc>
                <a:spcPts val="2900"/>
              </a:lnSpc>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履职质量指标从</a:t>
            </a:r>
            <a:r>
              <a:rPr lang="zh-CN" altLang="en-US" sz="1600">
                <a:latin typeface="宋体" panose="02010600030101010101" pitchFamily="2" charset="-122"/>
                <a:ea typeface="宋体" panose="02010600030101010101" pitchFamily="2" charset="-122"/>
                <a:cs typeface="宋体" panose="02010600030101010101" pitchFamily="2" charset="-122"/>
              </a:rPr>
              <a:t>履职工作达标</a:t>
            </a:r>
            <a:r>
              <a:rPr lang="zh-CN" sz="1600">
                <a:latin typeface="宋体" panose="02010600030101010101" pitchFamily="2" charset="-122"/>
                <a:ea typeface="宋体" panose="02010600030101010101" pitchFamily="2" charset="-122"/>
                <a:cs typeface="宋体" panose="02010600030101010101" pitchFamily="2" charset="-122"/>
              </a:rPr>
              <a:t>方面</a:t>
            </a:r>
            <a:r>
              <a:rPr lang="zh-CN" sz="1600">
                <a:latin typeface="宋体" panose="02010600030101010101" pitchFamily="2" charset="-122"/>
                <a:ea typeface="宋体" panose="02010600030101010101" pitchFamily="2" charset="-122"/>
                <a:cs typeface="宋体" panose="02010600030101010101" pitchFamily="2" charset="-122"/>
              </a:rPr>
              <a:t>进行综合分析。具体如下：</a:t>
            </a:r>
            <a:endParaRPr lang="zh-CN" sz="1600">
              <a:latin typeface="宋体" panose="02010600030101010101" pitchFamily="2" charset="-122"/>
              <a:ea typeface="宋体" panose="02010600030101010101" pitchFamily="2" charset="-122"/>
              <a:cs typeface="宋体" panose="02010600030101010101" pitchFamily="2" charset="-122"/>
            </a:endParaRPr>
          </a:p>
          <a:p>
            <a:pPr marL="0" indent="406400" algn="just" defTabSz="266700" fontAlgn="auto">
              <a:lnSpc>
                <a:spcPts val="2900"/>
              </a:lnSpc>
              <a:spcAft>
                <a:spcPct val="0"/>
              </a:spcAft>
              <a:extLst>
                <a:ext uri="{35155182-B16C-46BC-9424-99874614C6A1}">
                  <wpsdc:indentchars xmlns:wpsdc="http://www.wps.cn/officeDocument/2017/drawingmlCustomData" val="200" checksum="1740828767"/>
                </a:ext>
              </a:extLst>
            </a:pP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）天水市机关事务服务中心在管理方式上，对机关单位物业实行购买社会服务的方式，为市委大院、政务中心及天河集中办公区提供精细服务，按照</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物业绩效考核标准</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对物业服务单位进行考核，每月考核</a:t>
            </a: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次，</a:t>
            </a:r>
            <a:r>
              <a:rPr lang="en-US" altLang="zh-CN" sz="1600">
                <a:latin typeface="宋体" panose="02010600030101010101" pitchFamily="2" charset="-122"/>
                <a:ea typeface="宋体" panose="02010600030101010101" pitchFamily="2" charset="-122"/>
                <a:cs typeface="宋体" panose="02010600030101010101" pitchFamily="2" charset="-122"/>
              </a:rPr>
              <a:t>90</a:t>
            </a:r>
            <a:r>
              <a:rPr lang="zh-CN" altLang="en-US" sz="1600">
                <a:latin typeface="宋体" panose="02010600030101010101" pitchFamily="2" charset="-122"/>
                <a:ea typeface="宋体" panose="02010600030101010101" pitchFamily="2" charset="-122"/>
                <a:cs typeface="宋体" panose="02010600030101010101" pitchFamily="2" charset="-122"/>
              </a:rPr>
              <a:t>分以上为合格。经天水市机关事务服务中心对物业服务单位提供的清洁、管道及水电维修等服务内容进行考核，物业服务单位能够按照合同协议要求完成服务保障工作，物业服务保障期间机关单位工作未受到影响和干扰，未出现财产损失及意外事故发生情况。保障了市委大院集中办公区、金家庄政务中心、天河</a:t>
            </a:r>
            <a:r>
              <a:rPr lang="en-US" altLang="zh-CN" sz="1600">
                <a:latin typeface="宋体" panose="02010600030101010101" pitchFamily="2" charset="-122"/>
                <a:ea typeface="宋体" panose="02010600030101010101" pitchFamily="2" charset="-122"/>
                <a:cs typeface="宋体" panose="02010600030101010101" pitchFamily="2" charset="-122"/>
              </a:rPr>
              <a:t>D</a:t>
            </a:r>
            <a:r>
              <a:rPr lang="zh-CN" altLang="en-US" sz="1600">
                <a:latin typeface="宋体" panose="02010600030101010101" pitchFamily="2" charset="-122"/>
                <a:ea typeface="宋体" panose="02010600030101010101" pitchFamily="2" charset="-122"/>
                <a:cs typeface="宋体" panose="02010600030101010101" pitchFamily="2" charset="-122"/>
              </a:rPr>
              <a:t>座３区集中办公区</a:t>
            </a:r>
            <a:r>
              <a:rPr lang="en-US" altLang="zh-CN" sz="1600">
                <a:latin typeface="宋体" panose="02010600030101010101" pitchFamily="2" charset="-122"/>
                <a:ea typeface="宋体" panose="02010600030101010101" pitchFamily="2" charset="-122"/>
                <a:cs typeface="宋体" panose="02010600030101010101" pitchFamily="2" charset="-122"/>
              </a:rPr>
              <a:t>3870</a:t>
            </a:r>
            <a:r>
              <a:rPr lang="zh-CN" altLang="en-US" sz="1600">
                <a:latin typeface="宋体" panose="02010600030101010101" pitchFamily="2" charset="-122"/>
                <a:ea typeface="宋体" panose="02010600030101010101" pitchFamily="2" charset="-122"/>
                <a:cs typeface="宋体" panose="02010600030101010101" pitchFamily="2" charset="-122"/>
              </a:rPr>
              <a:t>余名机关单位干部职工的物业保障服务，总体服务职能发挥较好，考核达到</a:t>
            </a:r>
            <a:r>
              <a:rPr lang="en-US" altLang="zh-CN" sz="1600">
                <a:latin typeface="宋体" panose="02010600030101010101" pitchFamily="2" charset="-122"/>
                <a:ea typeface="宋体" panose="02010600030101010101" pitchFamily="2" charset="-122"/>
                <a:cs typeface="宋体" panose="02010600030101010101" pitchFamily="2" charset="-122"/>
              </a:rPr>
              <a:t>90</a:t>
            </a:r>
            <a:r>
              <a:rPr lang="zh-CN" altLang="en-US" sz="1600">
                <a:latin typeface="宋体" panose="02010600030101010101" pitchFamily="2" charset="-122"/>
                <a:ea typeface="宋体" panose="02010600030101010101" pitchFamily="2" charset="-122"/>
                <a:cs typeface="宋体" panose="02010600030101010101" pitchFamily="2" charset="-122"/>
              </a:rPr>
              <a:t>分以上；但该中心在评价过程未提供贯彻落实</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中华人民共和国消防法</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的具体措施制度，按照要求建立健全各级防火制度和安全操作规程，保障消防预警设备及网络使用落实情况的相关资料不详。</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166995" y="731520"/>
            <a:ext cx="5797550" cy="5261610"/>
          </a:xfrm>
          <a:prstGeom prst="rect">
            <a:avLst/>
          </a:prstGeom>
          <a:noFill/>
        </p:spPr>
        <p:txBody>
          <a:bodyPr wrap="square" rtlCol="0">
            <a:noAutofit/>
            <a:scene3d>
              <a:camera prst="orthographicFront"/>
              <a:lightRig rig="threePt" dir="t"/>
            </a:scene3d>
          </a:bodyPr>
          <a:lstStyle/>
          <a:p>
            <a:pPr indent="0" algn="ctr" fontAlgn="auto">
              <a:lnSpc>
                <a:spcPct val="150000"/>
              </a:lnSpc>
              <a:spcAft>
                <a:spcPts val="1200"/>
              </a:spcAft>
            </a:pPr>
            <a:r>
              <a:rPr sz="36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目   录</a:t>
            </a:r>
            <a:endParaRPr sz="36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spcAft>
                <a:spcPts val="600"/>
              </a:spcAft>
            </a:pPr>
            <a:r>
              <a:rPr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一、</a:t>
            </a:r>
            <a:r>
              <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部门基本情况</a:t>
            </a:r>
            <a:endParaRPr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二、</a:t>
            </a:r>
            <a:r>
              <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部门预算安排及执行情况</a:t>
            </a:r>
            <a:endPar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50000"/>
              </a:lnSpc>
            </a:pPr>
            <a:r>
              <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三、评价结论及分析</a:t>
            </a:r>
            <a:endPar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50000"/>
              </a:lnSpc>
            </a:pPr>
            <a:r>
              <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四、产出及效益</a:t>
            </a:r>
            <a:endPar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50000"/>
              </a:lnSpc>
              <a:buClrTx/>
              <a:buSzTx/>
              <a:buFontTx/>
            </a:pPr>
            <a:r>
              <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五、相关建议</a:t>
            </a:r>
            <a:endPar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a:p>
            <a:pPr algn="l" fontAlgn="auto"/>
            <a:endParaRPr lang="zh-CN" sz="32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83970" y="962660"/>
            <a:ext cx="9908540" cy="4965065"/>
          </a:xfrm>
          <a:prstGeom prst="rect">
            <a:avLst/>
          </a:prstGeom>
        </p:spPr>
        <p:txBody>
          <a:bodyPr wrap="square">
            <a:noAutofit/>
          </a:bodyPr>
          <a:p>
            <a:pPr indent="406400" algn="just" defTabSz="266700" fontAlgn="auto">
              <a:lnSpc>
                <a:spcPts val="2900"/>
              </a:lnSpc>
              <a:buClrTx/>
              <a:buSzTx/>
              <a:buFontTx/>
              <a:extLst>
                <a:ext uri="{35155182-B16C-46BC-9424-99874614C6A1}">
                  <wpsdc:indentchars xmlns:wpsdc="http://www.wps.cn/officeDocument/2017/drawingmlCustomData" val="200" checksum="1740828767"/>
                </a:ext>
              </a:extLst>
            </a:pPr>
            <a:r>
              <a:rPr lang="zh-CN" altLang="en-US" sz="1600">
                <a:latin typeface="宋体" panose="02010600030101010101" pitchFamily="2" charset="-122"/>
                <a:ea typeface="宋体" panose="02010600030101010101" pitchFamily="2" charset="-122"/>
                <a:cs typeface="宋体" panose="02010600030101010101" pitchFamily="2" charset="-122"/>
              </a:rPr>
              <a:t>（2）天水市机关事务服务中心对市级公务用车及办公用房管理采用信息化管理模式，建立了天水市公务用车服务平台，车辆的申请、派遣调度全部采用信息化管理，１分钟可完成申请，20分钟可完成出车；移交到平台管理的一般公务用车和行政执法车辆全部安装了北斗定位仪车载终端，实行信息化跟踪管理；完善办公用房信息管理系统，将市级机关单位办公用房录入办公用房管理系统，在使用过程中与系统维护单位保持沟通，与西安易迅通、甘肃杰成公司多次召开沟通协调会，对天水市办公用房信息系统的使用完善提出了意见建议，实现办公用房“不见面审批”和动态监管，有效推动公有房产管理智慧化、精准化。</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406400" algn="just" defTabSz="266700" fontAlgn="auto">
              <a:lnSpc>
                <a:spcPts val="2900"/>
              </a:lnSpc>
              <a:buClrTx/>
              <a:buSzTx/>
              <a:buFontTx/>
              <a:extLst>
                <a:ext uri="{35155182-B16C-46BC-9424-99874614C6A1}">
                  <wpsdc:indentchars xmlns:wpsdc="http://www.wps.cn/officeDocument/2017/drawingmlCustomData" val="200" checksum="1740828767"/>
                </a:ext>
              </a:extLst>
            </a:pPr>
            <a:r>
              <a:rPr lang="zh-CN" altLang="en-US" sz="1600">
                <a:latin typeface="宋体" panose="02010600030101010101" pitchFamily="2" charset="-122"/>
                <a:ea typeface="宋体" panose="02010600030101010101" pitchFamily="2" charset="-122"/>
                <a:cs typeface="宋体" panose="02010600030101010101" pitchFamily="2" charset="-122"/>
              </a:rPr>
              <a:t>（3）天水市机关事务服务中心2023年市级公车服务平台出车25000多台次，安全行驶450多万公里，实现了公务用车零失误和差错、零交通事故及零投诉的目标，受到了各级领导和保障单位的好评。但市级机关单位公务用车未保障率达19.53% 。</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406400" algn="just" defTabSz="266700" fontAlgn="auto">
              <a:lnSpc>
                <a:spcPts val="2900"/>
              </a:lnSpc>
              <a:buClrTx/>
              <a:buSzTx/>
              <a:buFontTx/>
              <a:extLst>
                <a:ext uri="{35155182-B16C-46BC-9424-99874614C6A1}">
                  <wpsdc:indentchars xmlns:wpsdc="http://www.wps.cn/officeDocument/2017/drawingmlCustomData" val="200" checksum="1740828767"/>
                </a:ext>
              </a:extLs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4</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机关事务服务中心根据年初工作计划及上级单位的要求，定期开展党课学习，宣传了党的思想，全年组织学习50多次，举办了主题教育读书班及交流研讨活动，开展调研课题3个，形成了调研报告；开展应知应会知识测试、消防演练、综合技能大比武等活动7次；开展政治型机关、廉洁型机关、服务型机关、</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406400" algn="just" defTabSz="266700" fontAlgn="auto">
              <a:lnSpc>
                <a:spcPts val="2900"/>
              </a:lnSpc>
              <a:buClrTx/>
              <a:buSzTx/>
              <a:buFontTx/>
              <a:extLst>
                <a:ext uri="{35155182-B16C-46BC-9424-99874614C6A1}">
                  <wpsdc:indentchars xmlns:wpsdc="http://www.wps.cn/officeDocument/2017/drawingmlCustomData" val="200" checksum="1740828767"/>
                </a:ext>
              </a:extLst>
            </a:pP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68730" y="1060450"/>
            <a:ext cx="9965055" cy="4900930"/>
          </a:xfrm>
          <a:prstGeom prst="rect">
            <a:avLst/>
          </a:prstGeom>
        </p:spPr>
        <p:txBody>
          <a:bodyPr wrap="square">
            <a:noAutofit/>
          </a:bodyPr>
          <a:p>
            <a:pPr indent="0" algn="l" defTabSz="266700" fontAlgn="auto">
              <a:lnSpc>
                <a:spcPts val="2900"/>
              </a:lnSpc>
              <a:buClrTx/>
              <a:buSzTx/>
              <a:buFontTx/>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节约</a:t>
            </a:r>
            <a:r>
              <a:rPr lang="zh-CN" altLang="en-US" sz="1600">
                <a:latin typeface="宋体" panose="02010600030101010101" pitchFamily="2" charset="-122"/>
                <a:ea typeface="宋体" panose="02010600030101010101" pitchFamily="2" charset="-122"/>
                <a:cs typeface="宋体" panose="02010600030101010101" pitchFamily="2" charset="-122"/>
              </a:rPr>
              <a:t>型机关、文明型机关等“五型”机关创建活动；推动和宣传绿色、低碳、健康生活方式，制止餐饮浪费，倡导天水市公共机构节能减排工作。2023年,全市公共机构人均综合能源消费、单位建筑面积能耗、单位建筑面积碳排量、人均用水量，分别较2022年下降 0.1%、3%、3.1%、1%，完成了2023年既定目标和“十四五”规划阶段性目标任务。</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406400" algn="just" defTabSz="266700" fontAlgn="auto">
              <a:lnSpc>
                <a:spcPts val="2900"/>
              </a:lnSpc>
              <a:buClrTx/>
              <a:buSzTx/>
              <a:buFontTx/>
              <a:extLst>
                <a:ext uri="{35155182-B16C-46BC-9424-99874614C6A1}">
                  <wpsdc:indentchars xmlns:wpsdc="http://www.wps.cn/officeDocument/2017/drawingmlCustomData" val="200" checksum="1740828767"/>
                </a:ext>
              </a:extLst>
            </a:pPr>
            <a:r>
              <a:rPr lang="zh-CN" altLang="en-US" sz="1600">
                <a:latin typeface="宋体" panose="02010600030101010101" pitchFamily="2" charset="-122"/>
                <a:ea typeface="宋体" panose="02010600030101010101" pitchFamily="2" charset="-122"/>
                <a:cs typeface="宋体" panose="02010600030101010101" pitchFamily="2" charset="-122"/>
              </a:rPr>
              <a:t>（5）天水市机关事务服务中心现有在职人员34名，人员结构合理、人才储备充足、人员专业技能水平及整体素质较高，有6人获得各种先进和荣誉称号，其中党组书记、主任张国麟同志被中共天水市委、天水市人民政府评为“2022年度招商引资工作先进个人”，“全国五好家庭”、“甘肃省好人”；刘增应同志被中共天水市委办公室评为“全市党委办公系统先进个人”；王秉玺同志撰写的《西部欠发达地区异地任职干</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部后勤服务保障中的几点思考》被全国机关事务管理研究会、中国行政管理学会《关于2023年度优秀研究成果的通报》中通报，荣获优秀奖；蒲伟同志被被甘肃省人力资源和社会保障厅、甘肃省机关事务管理局评为“甘肃省机关事务工作先进个人”；李媛同志被市委宣传部、市退役军人事务局、市双拥工作领导小组办公室评为“最美退役军人”；王琴同志的作品《青春须早为奋斗正当时》在全市机关年轻党员干部“抓学习促提升”读书分享活</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92200" y="991870"/>
            <a:ext cx="10117455" cy="5193665"/>
          </a:xfrm>
          <a:prstGeom prst="rect">
            <a:avLst/>
          </a:prstGeom>
          <a:noFill/>
        </p:spPr>
        <p:txBody>
          <a:bodyPr wrap="square" rtlCol="0" anchor="t">
            <a:noAutofit/>
          </a:bodyPr>
          <a:p>
            <a:pPr indent="0" algn="just" defTabSz="266700" fontAlgn="auto">
              <a:lnSpc>
                <a:spcPts val="2900"/>
              </a:lnSpc>
              <a:buClrTx/>
              <a:buSzTx/>
              <a:buFontTx/>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动中荣获一等奖。该服务中心组织开展了全市机关系统的技能大赛、知识竞赛、车辆技能</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、消防安全大比武等活动，被甘肃省机关事务管理局评为“甘肃省机关事务先进集体”。</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a:p>
            <a:pPr indent="457200" algn="just" defTabSz="266700" fontAlgn="auto">
              <a:lnSpc>
                <a:spcPts val="2900"/>
              </a:lnSpc>
              <a:buClrTx/>
              <a:buSzTx/>
              <a:buFontTx/>
            </a:pPr>
            <a:r>
              <a:rPr lang="zh-CN" altLang="en-US" sz="1600" b="1">
                <a:latin typeface="宋体" panose="02010600030101010101" pitchFamily="2" charset="-122"/>
                <a:ea typeface="宋体" panose="02010600030101010101" pitchFamily="2" charset="-122"/>
                <a:cs typeface="宋体" panose="02010600030101010101" pitchFamily="2" charset="-122"/>
                <a:sym typeface="+mn-ea"/>
              </a:rPr>
              <a:t>3.履职时效</a:t>
            </a:r>
            <a:endParaRPr lang="zh-CN" altLang="en-US" sz="1600" b="1">
              <a:latin typeface="宋体" panose="02010600030101010101" pitchFamily="2" charset="-122"/>
              <a:ea typeface="宋体" panose="02010600030101010101" pitchFamily="2" charset="-122"/>
              <a:cs typeface="宋体" panose="02010600030101010101" pitchFamily="2" charset="-122"/>
              <a:sym typeface="+mn-ea"/>
            </a:endParaRPr>
          </a:p>
          <a:p>
            <a:pPr indent="457200" algn="just" defTabSz="266700" fontAlgn="auto">
              <a:lnSpc>
                <a:spcPts val="2900"/>
              </a:lnSpc>
              <a:buClrTx/>
              <a:buSzTx/>
              <a:buFontTx/>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履职时效指标从各项工作完成及时性方面进行综合分析，具体如下：</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a:p>
            <a:pPr indent="457200" algn="just" defTabSz="266700" fontAlgn="auto">
              <a:lnSpc>
                <a:spcPts val="2900"/>
              </a:lnSpc>
              <a:buClrTx/>
              <a:buSzTx/>
              <a:buFontTx/>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依据天水市机关事务服务中心提供的相关资料，经评价组人员了解及现场调查，天水市机关事务服务中心服务的64家市级单位后勤保障工作已按计划完成相关工作，清洁保洁、绿化养护、管道及水电维修（护）及时，未影响机关单位正常办公。后勤保障设施根据需求及时安装建设，机关单位对后勤保障服务的满意度达90分以上。市级机关单位公用用车全部纳入公务用车服务平台，充分利用服务平台信息共享优势，车辆申请、派遣调度全部实行信息化管理模式，实现了“一声令下，马上出发”，做到“令出必行，令行禁止”，及时满足了市级机关单位用车需求。公共机构节能工作按照工作计划要求在生活垃圾分类、反食品浪费、塑料污染治理、降低能耗方面都取得了一定成效，及时完成了履职工作，在全省考核中获得第２名，受到市委、市政府表扬。办公用房登记工作也在稳步推进中，完成市级测绘办公用房总建筑面积共计52218.06㎡，宗地面积共计86823.5㎡。</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1600">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19835" y="1307465"/>
            <a:ext cx="9918700" cy="4218305"/>
          </a:xfrm>
          <a:prstGeom prst="rect">
            <a:avLst/>
          </a:prstGeom>
          <a:noFill/>
        </p:spPr>
        <p:txBody>
          <a:bodyPr wrap="square" rtlCol="0">
            <a:noAutofit/>
          </a:bodyPr>
          <a:p>
            <a:pPr indent="0" algn="just" defTabSz="266700" fontAlgn="auto">
              <a:lnSpc>
                <a:spcPts val="2900"/>
              </a:lnSpc>
              <a:buClrTx/>
              <a:buSzTx/>
              <a:buFontTx/>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已完成了市委办、市政府办、市委党校、市民政局、市水务局、市交警支队、市文旅局、市农业农村局等一级部门以及下属事业单位的不动产登记手续，工作进度位居全省前列。天水市机关事务服务中心2023年各项履职工作均在规定的时间内完成。2023年12月，天水市机关事务服务中心被甘肃省人力资源和社会保障厅、甘肃省机关事务管理局评为“甘肃省机关事务工作先进集体”。</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a:p>
            <a:pPr indent="0" algn="just" defTabSz="266700" fontAlgn="auto">
              <a:lnSpc>
                <a:spcPts val="29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rPr>
              <a:t>   </a:t>
            </a:r>
            <a:r>
              <a:rPr lang="en-US" altLang="zh-CN" sz="1600" b="1">
                <a:latin typeface="宋体" panose="02010600030101010101" pitchFamily="2" charset="-122"/>
                <a:ea typeface="宋体" panose="02010600030101010101" pitchFamily="2" charset="-122"/>
                <a:cs typeface="宋体" panose="02010600030101010101" pitchFamily="2" charset="-122"/>
              </a:rPr>
              <a:t> 4.履职成本</a:t>
            </a:r>
            <a:endParaRPr lang="en-US" altLang="zh-CN" sz="1600" b="1">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29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rPr>
              <a:t>    </a:t>
            </a:r>
            <a:r>
              <a:rPr lang="zh-CN" altLang="en-US" sz="1600">
                <a:latin typeface="宋体" panose="02010600030101010101" pitchFamily="2" charset="-122"/>
                <a:ea typeface="宋体" panose="02010600030101010101" pitchFamily="2" charset="-122"/>
                <a:cs typeface="宋体" panose="02010600030101010101" pitchFamily="2" charset="-122"/>
              </a:rPr>
              <a:t>履职成本指标主要从</a:t>
            </a:r>
            <a:r>
              <a:rPr lang="en-US" altLang="zh-CN" sz="1600">
                <a:latin typeface="宋体" panose="02010600030101010101" pitchFamily="2" charset="-122"/>
                <a:ea typeface="宋体" panose="02010600030101010101" pitchFamily="2" charset="-122"/>
                <a:cs typeface="宋体" panose="02010600030101010101" pitchFamily="2" charset="-122"/>
              </a:rPr>
              <a:t>成本控制率</a:t>
            </a:r>
            <a:r>
              <a:rPr lang="zh-CN" altLang="en-US" sz="1600">
                <a:latin typeface="宋体" panose="02010600030101010101" pitchFamily="2" charset="-122"/>
                <a:ea typeface="宋体" panose="02010600030101010101" pitchFamily="2" charset="-122"/>
                <a:cs typeface="宋体" panose="02010600030101010101" pitchFamily="2" charset="-122"/>
              </a:rPr>
              <a:t>方面进行综合分析，具体如下：</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2900"/>
              </a:lnSpc>
              <a:buClrTx/>
              <a:buSzTx/>
              <a:buFontTx/>
            </a:pPr>
            <a:r>
              <a:rPr lang="zh-CN" altLang="en-US" sz="1600">
                <a:latin typeface="宋体" panose="02010600030101010101" pitchFamily="2" charset="-122"/>
                <a:ea typeface="宋体" panose="02010600030101010101" pitchFamily="2" charset="-122"/>
                <a:cs typeface="宋体" panose="02010600030101010101" pitchFamily="2" charset="-122"/>
              </a:rPr>
              <a:t> </a:t>
            </a:r>
            <a:r>
              <a:rPr lang="en-US" altLang="zh-CN" sz="1600">
                <a:latin typeface="宋体" panose="02010600030101010101" pitchFamily="2" charset="-122"/>
                <a:ea typeface="宋体" panose="02010600030101010101" pitchFamily="2" charset="-122"/>
                <a:cs typeface="宋体" panose="02010600030101010101" pitchFamily="2" charset="-122"/>
              </a:rPr>
              <a:t>   根据天水市机关事务服务中心2023年度部门决算报表， 2023年度全年支出预算数2313.92万元，当年已全部支出，部门成本控制率为100%,具体计算如下：</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29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rPr>
              <a:t>    成本控制率=(全年支出执行数/全年支出预算数)*100%</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29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rPr>
              <a:t>              =(2313.92万元/2313.92万元)*100%</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indent="0" algn="just" defTabSz="266700" fontAlgn="auto">
              <a:lnSpc>
                <a:spcPts val="29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rPr>
              <a:t>              =100%</a:t>
            </a:r>
            <a:endParaRPr lang="en-US" altLang="zh-CN"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66800" y="1014095"/>
            <a:ext cx="10125710" cy="4777105"/>
          </a:xfrm>
          <a:prstGeom prst="rect">
            <a:avLst/>
          </a:prstGeom>
        </p:spPr>
        <p:txBody>
          <a:bodyPr>
            <a:noAutofit/>
          </a:bodyPr>
          <a:p>
            <a:pPr marL="0" indent="378460" algn="just" defTabSz="266700">
              <a:lnSpc>
                <a:spcPct val="150000"/>
              </a:lnSpc>
              <a:spcBef>
                <a:spcPct val="0"/>
              </a:spcBef>
              <a:spcAft>
                <a:spcPct val="0"/>
              </a:spcAft>
            </a:pPr>
            <a:r>
              <a:rPr lang="zh-CN" altLang="en-US" sz="1600" b="1">
                <a:latin typeface="楷体_GB2312" panose="02010609030101010101" charset="-122"/>
                <a:ea typeface="楷体_GB2312" panose="02010609030101010101" charset="-122"/>
                <a:sym typeface="+mn-ea"/>
              </a:rPr>
              <a:t>（二）效益情况</a:t>
            </a:r>
            <a:endParaRPr lang="zh-CN" altLang="en-US" sz="1600" b="1">
              <a:latin typeface="楷体_GB2312" panose="02010609030101010101" charset="-122"/>
              <a:ea typeface="楷体_GB2312" panose="02010609030101010101" charset="-122"/>
              <a:sym typeface="+mn-ea"/>
            </a:endParaRPr>
          </a:p>
          <a:p>
            <a:pPr marL="0" indent="378460" algn="just"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天水市机关事务服务中心2023年度部门整体支出绩效效益类指标分别从社会效益和满意度两个方面进行了综合分析。　</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378460" algn="just" defTabSz="266700">
              <a:lnSpc>
                <a:spcPct val="150000"/>
              </a:lnSpc>
              <a:spcBef>
                <a:spcPct val="0"/>
              </a:spcBef>
              <a:spcAft>
                <a:spcPct val="0"/>
              </a:spcAft>
            </a:pPr>
            <a:r>
              <a:rPr lang="zh-CN" altLang="en-US" sz="1600" b="1">
                <a:latin typeface="宋体" panose="02010600030101010101" pitchFamily="2" charset="-122"/>
                <a:ea typeface="宋体" panose="02010600030101010101" pitchFamily="2" charset="-122"/>
                <a:cs typeface="宋体" panose="02010600030101010101" pitchFamily="2" charset="-122"/>
              </a:rPr>
              <a:t>１.社会效益</a:t>
            </a:r>
            <a:endParaRPr lang="zh-CN" altLang="en-US" sz="1600" b="1">
              <a:latin typeface="宋体" panose="02010600030101010101" pitchFamily="2" charset="-122"/>
              <a:ea typeface="宋体" panose="02010600030101010101" pitchFamily="2" charset="-122"/>
              <a:cs typeface="宋体" panose="02010600030101010101" pitchFamily="2" charset="-122"/>
            </a:endParaRPr>
          </a:p>
          <a:p>
            <a:pPr marL="0" indent="378460" algn="just"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天水市机关事务服务中心在履职工作过程中，规范了公务用车的管理，降低了市级党政机关车辆运行成本，使市级机关车辆效率最大化，为机关单位工作出行用车提供了高效便利的服务。规范了市级党政机关办公用房的监督管理工作，有效避免和减少了廉政风险的发生，规范了办公用房使用行为，确保了办公用房使用廉洁、规范、科学，减少国有资产流失的风险。在全市生活垃圾分类、塑料污染治理、反食品浪费等推进节约型机关建设方面取得了明显的成效，加强了集中办公区的设施建设和日常保洁、安保、维护及修缮等工作、改进了管理模式、改善了机关工作环境、提高了服务质量，为政府机关和市民提供更加舒适、便捷、优质的服务，不断</a:t>
            </a:r>
            <a:r>
              <a:rPr lang="zh-CN" altLang="en-US" sz="1600" spc="40">
                <a:solidFill>
                  <a:schemeClr val="tx1"/>
                </a:solidFill>
                <a:uFillTx/>
                <a:latin typeface="宋体" panose="02010600030101010101" pitchFamily="2" charset="-122"/>
                <a:ea typeface="宋体" panose="02010600030101010101" pitchFamily="2" charset="-122"/>
                <a:cs typeface="宋体" panose="02010600030101010101" pitchFamily="2" charset="-122"/>
              </a:rPr>
              <a:t>提高履职服务水平和效率，为市级党政机关营造一个良好的工作环境，为市级机关单位高效运转提供了有力保障。</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337820" algn="l" defTabSz="266700">
              <a:lnSpc>
                <a:spcPct val="150000"/>
              </a:lnSpc>
              <a:spcBef>
                <a:spcPct val="0"/>
              </a:spcBef>
              <a:spcAft>
                <a:spcPct val="0"/>
              </a:spcAft>
            </a:pPr>
            <a:endParaRPr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1730" y="1057275"/>
            <a:ext cx="9994900" cy="4953635"/>
          </a:xfrm>
          <a:prstGeom prst="rect">
            <a:avLst/>
          </a:prstGeom>
          <a:noFill/>
        </p:spPr>
        <p:txBody>
          <a:bodyPr wrap="square" rtlCol="0">
            <a:noAutofit/>
          </a:bodyPr>
          <a:p>
            <a:pPr marL="0" indent="406400" algn="l" defTabSz="2667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sz="1600">
                <a:latin typeface="宋体" panose="02010600030101010101" pitchFamily="2" charset="-122"/>
                <a:ea typeface="宋体" panose="02010600030101010101" pitchFamily="2" charset="-122"/>
                <a:cs typeface="宋体" panose="02010600030101010101" pitchFamily="2" charset="-122"/>
                <a:sym typeface="+mn-ea"/>
              </a:rPr>
              <a:t>（1）机关后勤提质增效</a:t>
            </a:r>
            <a:endParaRPr sz="1600">
              <a:latin typeface="宋体" panose="02010600030101010101" pitchFamily="2" charset="-122"/>
              <a:ea typeface="宋体" panose="02010600030101010101" pitchFamily="2" charset="-122"/>
              <a:cs typeface="宋体" panose="02010600030101010101" pitchFamily="2" charset="-122"/>
            </a:endParaRPr>
          </a:p>
          <a:p>
            <a:pPr marL="0" indent="406400" algn="l" defTabSz="2667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en-US" sz="1600">
                <a:latin typeface="宋体" panose="02010600030101010101" pitchFamily="2" charset="-122"/>
                <a:ea typeface="宋体" panose="02010600030101010101" pitchFamily="2" charset="-122"/>
                <a:cs typeface="宋体" panose="02010600030101010101" pitchFamily="2" charset="-122"/>
                <a:sym typeface="+mn-ea"/>
              </a:rPr>
              <a:t> </a:t>
            </a:r>
            <a:r>
              <a:rPr sz="1600">
                <a:latin typeface="宋体" panose="02010600030101010101" pitchFamily="2" charset="-122"/>
                <a:ea typeface="宋体" panose="02010600030101010101" pitchFamily="2" charset="-122"/>
                <a:cs typeface="宋体" panose="02010600030101010101" pitchFamily="2" charset="-122"/>
                <a:sym typeface="+mn-ea"/>
              </a:rPr>
              <a:t>2023年，天水市机关事务服务中心后勤管理部门及物业公司坚持每天到院子里公共区域、卫生间走一次、看一看，及早发现问题，防患于未然。通过保安、保洁、物业和后勤管理部门的工作人员坚持24小时不间断巡查，及时查看解决下水管破损、纱窗破损、水管滴漏、下水堵塞、灯泡不亮、净水器故障等问题。</a:t>
            </a:r>
            <a:endParaRPr sz="1600">
              <a:latin typeface="宋体" panose="02010600030101010101" pitchFamily="2" charset="-122"/>
              <a:ea typeface="宋体" panose="02010600030101010101" pitchFamily="2" charset="-122"/>
              <a:cs typeface="宋体" panose="02010600030101010101" pitchFamily="2" charset="-122"/>
              <a:sym typeface="+mn-ea"/>
            </a:endParaRPr>
          </a:p>
          <a:p>
            <a:pPr marL="0" indent="406400" algn="l" defTabSz="2667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sz="1600">
                <a:latin typeface="宋体" panose="02010600030101010101" pitchFamily="2" charset="-122"/>
                <a:ea typeface="宋体" panose="02010600030101010101" pitchFamily="2" charset="-122"/>
                <a:cs typeface="宋体" panose="02010600030101010101" pitchFamily="2" charset="-122"/>
                <a:sym typeface="+mn-ea"/>
              </a:rPr>
              <a:t> </a:t>
            </a:r>
            <a:r>
              <a:rPr lang="en-US" altLang="zh-CN" sz="1600">
                <a:latin typeface="宋体" panose="02010600030101010101" pitchFamily="2" charset="-122"/>
                <a:ea typeface="宋体" panose="02010600030101010101" pitchFamily="2" charset="-122"/>
                <a:cs typeface="宋体" panose="02010600030101010101" pitchFamily="2" charset="-122"/>
              </a:rPr>
              <a:t>市委大院集中办公区全年组织开展松土施肥10次、病虫害防治20次、绿植补植3次、卫生间除臭45次、更换纱窗15个、更换水龙头20个、维修洗手池15次、更换井盖45个、维修空气开关22次、更换灯具87个、清掏地沟12次、疏通下水道126次、清掏化粪池1次、喷洒农药 20次、保护雪松2次、修剪树木高枝2次、垃圾清运226次、重划车位线 115个、安装电动门1个、更换食堂地砖62平米、清洗地下车库30次、擦洗公共区玻璃及灯具28次、洁晶保养大厅及楼道地面22次、借用洒水车浇水2次、打扫会议室45次。主动对接中石油昆仑燃气公司，更换防爆管、天燃气表，变更统一户名，定期排查燃气设备安全隐患。积极配合市移动公司完成移动网络信号覆盖工程施工，保障通信无阻，提供便捷服务。</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indent="337820" algn="l" defTabSz="266700">
              <a:lnSpc>
                <a:spcPct val="150000"/>
              </a:lnSpc>
              <a:buClrTx/>
              <a:buSzTx/>
              <a:buFontTx/>
            </a:pPr>
            <a:endParaRPr lang="en-US" altLang="zh-CN"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0935" y="1127760"/>
            <a:ext cx="9868535" cy="4994910"/>
          </a:xfrm>
          <a:prstGeom prst="rect">
            <a:avLst/>
          </a:prstGeom>
        </p:spPr>
        <p:txBody>
          <a:bodyPr wrap="square">
            <a:noAutofit/>
          </a:bodyPr>
          <a:p>
            <a:pPr indent="337820" algn="l" defTabSz="266700">
              <a:lnSpc>
                <a:spcPct val="1500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sym typeface="+mn-ea"/>
              </a:rPr>
              <a:t> 政务中心办公区域全年更换灯泡灯管1330个、闭门器363个、地砖885块、暖气及消防阀门635个、安全通道指示牌496个、上水盆37个，并完成了院内污水管道维修、停车位划线、2号楼停车定位器、4号楼防水、停车场系统维护、政务中心监控维修等具体工作。</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indent="337820" algn="l" defTabSz="266700">
              <a:lnSpc>
                <a:spcPct val="1500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sym typeface="+mn-ea"/>
              </a:rPr>
              <a:t> 天河D座先后完成了楼层脱落的墙面、地砖、墙面砖、地脚线共计10多处，实施一楼卫生间吊顶、配电室墙面做防水、屋面做防水820多平米等相关工作，更换部分楼层暖气片3处、更换公共区域照明灯泡330余个、保障集中办公区正常工作的开展。</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0" indent="337820" algn="l" defTabSz="266700">
              <a:lnSpc>
                <a:spcPct val="150000"/>
              </a:lnSpc>
              <a:buClrTx/>
              <a:buSzTx/>
              <a:buNone/>
            </a:pPr>
            <a:r>
              <a:rPr lang="en-US" altLang="zh-CN" sz="1600" b="0">
                <a:latin typeface="宋体" panose="02010600030101010101" pitchFamily="2" charset="-122"/>
                <a:ea typeface="宋体" panose="02010600030101010101" pitchFamily="2" charset="-122"/>
                <a:cs typeface="宋体" panose="02010600030101010101" pitchFamily="2" charset="-122"/>
              </a:rPr>
              <a:t> 按照《保安服务管理条例》规定要求配备了保安人员，进行执勤、巡逻，保障了机关单位的工作秩序，避免发生人身伤害及财产安全及防火、防盗问题。通过定期开展消防培训、消防演练、反恐防爆演练、上访维稳和安保培训，提升了安保人员的消防技能和安保水平，更好地把好安全维稳的第一道关口，全年门卫接访188次，保障了机关单位的工作秩序，避免发生人身伤害、财产损失及防火、防盗等问题。</a:t>
            </a:r>
            <a:endParaRPr lang="en-US" altLang="zh-CN" sz="1600" b="0">
              <a:latin typeface="宋体" panose="02010600030101010101" pitchFamily="2" charset="-122"/>
              <a:ea typeface="宋体" panose="02010600030101010101" pitchFamily="2" charset="-122"/>
              <a:cs typeface="宋体" panose="02010600030101010101" pitchFamily="2" charset="-122"/>
            </a:endParaRPr>
          </a:p>
          <a:p>
            <a:pPr marL="0" indent="337820" algn="l" defTabSz="266700">
              <a:lnSpc>
                <a:spcPct val="150000"/>
              </a:lnSpc>
              <a:buClrTx/>
              <a:buSzTx/>
              <a:buNone/>
            </a:pPr>
            <a:endParaRPr lang="en-US" altLang="zh-CN" sz="1600" b="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5695" y="1080135"/>
            <a:ext cx="10024745" cy="4941570"/>
          </a:xfrm>
          <a:prstGeom prst="rect">
            <a:avLst/>
          </a:prstGeom>
        </p:spPr>
        <p:txBody>
          <a:bodyPr wrap="square">
            <a:noAutofit/>
          </a:bodyPr>
          <a:p>
            <a:pPr marL="0" indent="337820" algn="l" defTabSz="266700">
              <a:lnSpc>
                <a:spcPct val="1500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sym typeface="+mn-ea"/>
              </a:rPr>
              <a:t> 该中心坚持人性化管理食堂，对机关食堂根据征求到的意见和建议，用心打造饭菜质量，想方设法丰富饭菜品牌，调整饭菜种类和品种，免费提供下饭小菜，尽力提升干部职工用餐满意度。积极协调市司法局在天河D座3区一楼腾退一间房开办供餐点，为天河D座干部职工提供就餐服务；不定期到食堂开展食品卫生及食材安全检查，确保干部职工就餐安全，得到干部职工的一致好评。组织开展了全市机关事务系统厨艺大比武和名优特新产品展示，相互学习、相互交流，提升厨师技能操作水平，为干部职工提供更好的餐饮服务。</a:t>
            </a:r>
            <a:endParaRPr lang="en-US" altLang="zh-CN" sz="1600" b="0">
              <a:latin typeface="宋体" panose="02010600030101010101" pitchFamily="2" charset="-122"/>
              <a:ea typeface="宋体" panose="02010600030101010101" pitchFamily="2" charset="-122"/>
              <a:cs typeface="宋体" panose="02010600030101010101" pitchFamily="2" charset="-122"/>
            </a:endParaRPr>
          </a:p>
          <a:p>
            <a:pPr marL="0" indent="337820" algn="l" defTabSz="266700">
              <a:lnSpc>
                <a:spcPct val="150000"/>
              </a:lnSpc>
              <a:buClrTx/>
              <a:buSzTx/>
              <a:buFontTx/>
            </a:pPr>
            <a:r>
              <a:rPr lang="en-US" altLang="zh-CN" sz="1600">
                <a:latin typeface="宋体" panose="02010600030101010101" pitchFamily="2" charset="-122"/>
                <a:ea typeface="宋体" panose="02010600030101010101" pitchFamily="2" charset="-122"/>
                <a:cs typeface="宋体" panose="02010600030101010101" pitchFamily="2" charset="-122"/>
                <a:sym typeface="+mn-ea"/>
              </a:rPr>
              <a:t> 该中心对通过各种渠道收集到的问题在第一时间想方设法解决，所有物业人员、后勤管理人员建立微信服务群，关注和处理工作过程出现的问题和事项，对可能影响大家工作的一些维修维护工作，选择在下班时间和节假日来完成。</a:t>
            </a:r>
            <a:endParaRPr lang="en-US" altLang="zh-CN" sz="1600" b="0">
              <a:latin typeface="宋体" panose="02010600030101010101" pitchFamily="2" charset="-122"/>
              <a:ea typeface="宋体" panose="02010600030101010101" pitchFamily="2" charset="-122"/>
              <a:cs typeface="宋体" panose="02010600030101010101" pitchFamily="2" charset="-122"/>
            </a:endParaRPr>
          </a:p>
          <a:p>
            <a:pPr marL="0" indent="406400" algn="just" defTabSz="2667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sz="1600">
                <a:latin typeface="宋体" panose="02010600030101010101" pitchFamily="2" charset="-122"/>
                <a:ea typeface="宋体" panose="02010600030101010101" pitchFamily="2" charset="-122"/>
                <a:cs typeface="宋体" panose="02010600030101010101" pitchFamily="2" charset="-122"/>
                <a:sym typeface="+mn-ea"/>
              </a:rPr>
              <a:t>（2）完善后勤服务设施</a:t>
            </a:r>
            <a:endParaRPr sz="1600">
              <a:latin typeface="宋体" panose="02010600030101010101" pitchFamily="2" charset="-122"/>
              <a:ea typeface="宋体" panose="02010600030101010101" pitchFamily="2" charset="-122"/>
              <a:cs typeface="宋体" panose="02010600030101010101" pitchFamily="2" charset="-122"/>
              <a:sym typeface="+mn-ea"/>
            </a:endParaRPr>
          </a:p>
          <a:p>
            <a:pPr marL="0" indent="406400" algn="just" defTabSz="2667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sz="1600">
                <a:latin typeface="宋体" panose="02010600030101010101" pitchFamily="2" charset="-122"/>
                <a:ea typeface="宋体" panose="02010600030101010101" pitchFamily="2" charset="-122"/>
                <a:cs typeface="宋体" panose="02010600030101010101" pitchFamily="2" charset="-122"/>
                <a:sym typeface="+mn-ea"/>
              </a:rPr>
              <a:t>天水市机关事务服务中心积极为3个集中办公区域提供后勤保障服务，及时解决各类具体问题。为方便金家庄政务中心干部职工和办事群众交通出行，利用空闲地段安装建成电动汽车充电桩８个、电动摩托车充电桩</a:t>
            </a:r>
            <a:endParaRPr lang="zh-CN" altLang="en-US" sz="1600" b="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85545" y="1298575"/>
            <a:ext cx="9804400" cy="4174490"/>
          </a:xfrm>
          <a:prstGeom prst="rect">
            <a:avLst/>
          </a:prstGeom>
          <a:noFill/>
        </p:spPr>
        <p:txBody>
          <a:bodyPr wrap="square" rtlCol="0" anchor="t">
            <a:noAutofit/>
          </a:bodyPr>
          <a:p>
            <a:pPr indent="0" algn="just" defTabSz="266700" fontAlgn="auto">
              <a:lnSpc>
                <a:spcPct val="150000"/>
              </a:lnSpc>
              <a:spcBef>
                <a:spcPct val="0"/>
              </a:spcBef>
              <a:spcAft>
                <a:spcPct val="0"/>
              </a:spcAft>
            </a:pPr>
            <a:r>
              <a:rPr sz="1600">
                <a:latin typeface="宋体" panose="02010600030101010101" pitchFamily="2" charset="-122"/>
                <a:ea typeface="宋体" panose="02010600030101010101" pitchFamily="2" charset="-122"/>
                <a:cs typeface="宋体" panose="02010600030101010101" pitchFamily="2" charset="-122"/>
                <a:sym typeface="+mn-ea"/>
              </a:rPr>
              <a:t>520个，已全面正常运行提供服务；为解决金家庄政务中心门口干部职工长期停放车辆车位少的问题，启动了金家庄政务中心停车服务收费管理系统，启用后停车管理系统录入车辆从1800余辆降至1400余辆，清除了长期占用车位的僵尸车辆，使集中办公区停车秩序得到了好转。</a:t>
            </a:r>
            <a:endParaRPr lang="en-US" sz="1600" b="1">
              <a:latin typeface="宋体" panose="02010600030101010101" pitchFamily="2" charset="-122"/>
              <a:ea typeface="宋体" panose="02010600030101010101" pitchFamily="2" charset="-122"/>
              <a:cs typeface="宋体" panose="02010600030101010101" pitchFamily="2" charset="-122"/>
              <a:sym typeface="+mn-ea"/>
            </a:endParaRPr>
          </a:p>
          <a:p>
            <a:pPr marL="0" indent="408305" algn="just" defTabSz="266700">
              <a:lnSpc>
                <a:spcPct val="150000"/>
              </a:lnSpc>
              <a:spcBef>
                <a:spcPct val="0"/>
              </a:spcBef>
              <a:spcAft>
                <a:spcPct val="0"/>
              </a:spcAft>
            </a:pPr>
            <a:r>
              <a:rPr lang="en-US" sz="1600" b="1">
                <a:latin typeface="宋体" panose="02010600030101010101" pitchFamily="2" charset="-122"/>
                <a:ea typeface="宋体" panose="02010600030101010101" pitchFamily="2" charset="-122"/>
                <a:cs typeface="宋体" panose="02010600030101010101" pitchFamily="2" charset="-122"/>
                <a:sym typeface="+mn-ea"/>
              </a:rPr>
              <a:t> </a:t>
            </a:r>
            <a:r>
              <a:rPr sz="1600" b="1">
                <a:latin typeface="宋体" panose="02010600030101010101" pitchFamily="2" charset="-122"/>
                <a:ea typeface="宋体" panose="02010600030101010101" pitchFamily="2" charset="-122"/>
                <a:cs typeface="宋体" panose="02010600030101010101" pitchFamily="2" charset="-122"/>
                <a:sym typeface="+mn-ea"/>
              </a:rPr>
              <a:t>2.满意度</a:t>
            </a:r>
            <a:endParaRPr sz="1600" b="1">
              <a:latin typeface="宋体" panose="02010600030101010101" pitchFamily="2" charset="-122"/>
              <a:ea typeface="宋体" panose="02010600030101010101" pitchFamily="2" charset="-122"/>
              <a:cs typeface="宋体" panose="02010600030101010101" pitchFamily="2" charset="-122"/>
              <a:sym typeface="+mn-ea"/>
            </a:endParaRPr>
          </a:p>
          <a:p>
            <a:pPr marL="0" indent="408305" algn="just" defTabSz="266700">
              <a:lnSpc>
                <a:spcPct val="150000"/>
              </a:lnSpc>
              <a:spcBef>
                <a:spcPct val="0"/>
              </a:spcBef>
              <a:spcAft>
                <a:spcPct val="0"/>
              </a:spcAft>
            </a:pPr>
            <a:r>
              <a:rPr sz="1600">
                <a:latin typeface="宋体" panose="02010600030101010101" pitchFamily="2" charset="-122"/>
                <a:ea typeface="宋体" panose="02010600030101010101" pitchFamily="2" charset="-122"/>
                <a:cs typeface="宋体" panose="02010600030101010101" pitchFamily="2" charset="-122"/>
                <a:sym typeface="+mn-ea"/>
              </a:rPr>
              <a:t>（1）部门职工满意度（指标分值5分，得5分）</a:t>
            </a:r>
            <a:endParaRPr sz="1600">
              <a:latin typeface="宋体" panose="02010600030101010101" pitchFamily="2" charset="-122"/>
              <a:ea typeface="宋体" panose="02010600030101010101" pitchFamily="2" charset="-122"/>
              <a:cs typeface="宋体" panose="02010600030101010101" pitchFamily="2" charset="-122"/>
              <a:sym typeface="+mn-ea"/>
            </a:endParaRPr>
          </a:p>
          <a:p>
            <a:pPr marL="0" indent="408305" algn="just" defTabSz="266700">
              <a:lnSpc>
                <a:spcPct val="150000"/>
              </a:lnSpc>
              <a:spcBef>
                <a:spcPct val="0"/>
              </a:spcBef>
              <a:spcAft>
                <a:spcPct val="0"/>
              </a:spcAft>
            </a:pPr>
            <a:r>
              <a:rPr sz="1600">
                <a:latin typeface="宋体" panose="02010600030101010101" pitchFamily="2" charset="-122"/>
                <a:ea typeface="宋体" panose="02010600030101010101" pitchFamily="2" charset="-122"/>
                <a:cs typeface="宋体" panose="02010600030101010101" pitchFamily="2" charset="-122"/>
                <a:sym typeface="+mn-ea"/>
              </a:rPr>
              <a:t>评价小组人员对天水市机关事务服务中心部门工作人员发放2023年度部门整体支出绩效评价调查问卷11份，收回有效调查问卷11份，部门工作人员对该服务中心工作满意度为98%。</a:t>
            </a:r>
            <a:endParaRPr sz="1600">
              <a:latin typeface="宋体" panose="02010600030101010101" pitchFamily="2" charset="-122"/>
              <a:ea typeface="宋体" panose="02010600030101010101" pitchFamily="2" charset="-122"/>
              <a:cs typeface="宋体" panose="02010600030101010101" pitchFamily="2" charset="-122"/>
              <a:sym typeface="+mn-ea"/>
            </a:endParaRPr>
          </a:p>
          <a:p>
            <a:pPr marL="0" indent="378460" algn="just"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2</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）市委大院集中办公区满意度</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399415" algn="just" defTabSz="266700" fontAlgn="auto">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评价小组人员通过对市委大院集中办公区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17</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家机关单位涉及天水市机关事务服务中心物业管理服务及办公用房管理等后勤保障满意度现场进行问卷调查，发放调查问卷</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51</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份，收回有效调查问卷</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51</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份。经过对收回的调查问卷进行归纳汇总，市委大院集中办公区对该服务中心的工作满意度为</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96%</a:t>
            </a:r>
            <a:r>
              <a:rPr lang="zh-CN" altLang="en-US" sz="1600">
                <a:latin typeface="仿宋" panose="02010609060101010101" charset="-122"/>
                <a:ea typeface="仿宋" panose="02010609060101010101" charset="-122"/>
                <a:sym typeface="+mn-ea"/>
              </a:rPr>
              <a:t>。</a:t>
            </a:r>
            <a:endParaRPr lang="zh-CN" altLang="en-US" sz="1600">
              <a:latin typeface="仿宋" panose="02010609060101010101" charset="-122"/>
              <a:ea typeface="仿宋" panose="02010609060101010101" charset="-122"/>
            </a:endParaRPr>
          </a:p>
          <a:p>
            <a:pPr marL="0" indent="408305" algn="just" defTabSz="266700">
              <a:lnSpc>
                <a:spcPct val="150000"/>
              </a:lnSpc>
              <a:spcBef>
                <a:spcPct val="0"/>
              </a:spcBef>
              <a:spcAft>
                <a:spcPct val="0"/>
              </a:spcAft>
            </a:pP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4905" y="1381760"/>
            <a:ext cx="9944735" cy="4704080"/>
          </a:xfrm>
          <a:prstGeom prst="rect">
            <a:avLst/>
          </a:prstGeom>
        </p:spPr>
        <p:txBody>
          <a:bodyPr wrap="square">
            <a:noAutofit/>
          </a:bodyPr>
          <a:p>
            <a:pPr marL="0" indent="406400" algn="just" defTabSz="266700"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sz="1600" b="0">
                <a:latin typeface="宋体" panose="02010600030101010101" pitchFamily="2" charset="-122"/>
                <a:ea typeface="宋体" panose="02010600030101010101" pitchFamily="2" charset="-122"/>
                <a:cs typeface="宋体" panose="02010600030101010101" pitchFamily="2" charset="-122"/>
              </a:rPr>
              <a:t>（</a:t>
            </a:r>
            <a:r>
              <a:rPr lang="en-US" altLang="zh-CN" sz="1600" b="0">
                <a:latin typeface="宋体" panose="02010600030101010101" pitchFamily="2" charset="-122"/>
                <a:ea typeface="宋体" panose="02010600030101010101" pitchFamily="2" charset="-122"/>
                <a:cs typeface="宋体" panose="02010600030101010101" pitchFamily="2" charset="-122"/>
              </a:rPr>
              <a:t>3</a:t>
            </a:r>
            <a:r>
              <a:rPr lang="zh-CN" altLang="en-US" sz="1600" b="0">
                <a:latin typeface="宋体" panose="02010600030101010101" pitchFamily="2" charset="-122"/>
                <a:ea typeface="宋体" panose="02010600030101010101" pitchFamily="2" charset="-122"/>
                <a:cs typeface="宋体" panose="02010600030101010101" pitchFamily="2" charset="-122"/>
              </a:rPr>
              <a:t>）政务中心和天河集中办公区满意度</a:t>
            </a:r>
            <a:endParaRPr lang="zh-CN" altLang="en-US" sz="1600" b="0">
              <a:latin typeface="宋体" panose="02010600030101010101" pitchFamily="2" charset="-122"/>
              <a:ea typeface="宋体" panose="02010600030101010101" pitchFamily="2" charset="-122"/>
              <a:cs typeface="宋体" panose="02010600030101010101" pitchFamily="2" charset="-122"/>
            </a:endParaRPr>
          </a:p>
          <a:p>
            <a:pPr indent="399415" algn="just" defTabSz="266700" fontAlgn="auto">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评价小组人员通过对金家庄政务中心集中办公区</a:t>
            </a:r>
            <a:r>
              <a:rPr lang="en-US" altLang="zh-CN" sz="1600">
                <a:latin typeface="宋体" panose="02010600030101010101" pitchFamily="2" charset="-122"/>
                <a:ea typeface="宋体" panose="02010600030101010101" pitchFamily="2" charset="-122"/>
                <a:cs typeface="宋体" panose="02010600030101010101" pitchFamily="2" charset="-122"/>
              </a:rPr>
              <a:t>26</a:t>
            </a:r>
            <a:r>
              <a:rPr lang="zh-CN" altLang="en-US" sz="1600">
                <a:latin typeface="宋体" panose="02010600030101010101" pitchFamily="2" charset="-122"/>
                <a:ea typeface="宋体" panose="02010600030101010101" pitchFamily="2" charset="-122"/>
                <a:cs typeface="宋体" panose="02010600030101010101" pitchFamily="2" charset="-122"/>
              </a:rPr>
              <a:t>家机关单位涉及天水市机关事务服务中心物业管理服务及办公用房管理等后勤保障满意度现场进行问卷调查，发放调查问卷</a:t>
            </a:r>
            <a:r>
              <a:rPr lang="en-US" altLang="zh-CN" sz="1600">
                <a:latin typeface="宋体" panose="02010600030101010101" pitchFamily="2" charset="-122"/>
                <a:ea typeface="宋体" panose="02010600030101010101" pitchFamily="2" charset="-122"/>
                <a:cs typeface="宋体" panose="02010600030101010101" pitchFamily="2" charset="-122"/>
              </a:rPr>
              <a:t>78</a:t>
            </a:r>
            <a:r>
              <a:rPr lang="zh-CN" altLang="en-US" sz="1600">
                <a:latin typeface="宋体" panose="02010600030101010101" pitchFamily="2" charset="-122"/>
                <a:ea typeface="宋体" panose="02010600030101010101" pitchFamily="2" charset="-122"/>
                <a:cs typeface="宋体" panose="02010600030101010101" pitchFamily="2" charset="-122"/>
              </a:rPr>
              <a:t>份，收回有效调查问卷</a:t>
            </a:r>
            <a:r>
              <a:rPr lang="en-US" altLang="zh-CN" sz="1600">
                <a:latin typeface="宋体" panose="02010600030101010101" pitchFamily="2" charset="-122"/>
                <a:ea typeface="宋体" panose="02010600030101010101" pitchFamily="2" charset="-122"/>
                <a:cs typeface="宋体" panose="02010600030101010101" pitchFamily="2" charset="-122"/>
              </a:rPr>
              <a:t>78</a:t>
            </a:r>
            <a:r>
              <a:rPr lang="zh-CN" altLang="en-US" sz="1600">
                <a:latin typeface="宋体" panose="02010600030101010101" pitchFamily="2" charset="-122"/>
                <a:ea typeface="宋体" panose="02010600030101010101" pitchFamily="2" charset="-122"/>
                <a:cs typeface="宋体" panose="02010600030101010101" pitchFamily="2" charset="-122"/>
              </a:rPr>
              <a:t>份。经过对收回的调查问卷进行归纳汇总，金家庄政务中心对该服务中心的工作满意度为</a:t>
            </a:r>
            <a:r>
              <a:rPr lang="en-US" altLang="zh-CN" sz="1600">
                <a:latin typeface="宋体" panose="02010600030101010101" pitchFamily="2" charset="-122"/>
                <a:ea typeface="宋体" panose="02010600030101010101" pitchFamily="2" charset="-122"/>
                <a:cs typeface="宋体" panose="02010600030101010101" pitchFamily="2" charset="-122"/>
              </a:rPr>
              <a:t>96%</a:t>
            </a:r>
            <a:r>
              <a:rPr lang="zh-CN" altLang="en-US" sz="1600">
                <a:latin typeface="宋体" panose="02010600030101010101" pitchFamily="2" charset="-122"/>
                <a:ea typeface="宋体" panose="02010600030101010101" pitchFamily="2" charset="-122"/>
                <a:cs typeface="宋体" panose="02010600030101010101" pitchFamily="2" charset="-122"/>
              </a:rPr>
              <a:t>。</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399415" algn="just" defTabSz="266700" fontAlgn="auto">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评价小组人员通过对天河D座3区集中办公区</a:t>
            </a:r>
            <a:r>
              <a:rPr lang="en-US" altLang="zh-CN" sz="1600">
                <a:latin typeface="宋体" panose="02010600030101010101" pitchFamily="2" charset="-122"/>
                <a:ea typeface="宋体" panose="02010600030101010101" pitchFamily="2" charset="-122"/>
                <a:cs typeface="宋体" panose="02010600030101010101" pitchFamily="2" charset="-122"/>
              </a:rPr>
              <a:t>21</a:t>
            </a:r>
            <a:r>
              <a:rPr lang="zh-CN" altLang="en-US" sz="1600">
                <a:latin typeface="宋体" panose="02010600030101010101" pitchFamily="2" charset="-122"/>
                <a:ea typeface="宋体" panose="02010600030101010101" pitchFamily="2" charset="-122"/>
                <a:cs typeface="宋体" panose="02010600030101010101" pitchFamily="2" charset="-122"/>
              </a:rPr>
              <a:t>家机关单位涉及天水市机关事务服务中心物业管理服务及办公用房管理等后勤保障满意度现场进行问卷调查，发放调查问卷</a:t>
            </a:r>
            <a:r>
              <a:rPr lang="en-US" altLang="zh-CN" sz="1600">
                <a:latin typeface="宋体" panose="02010600030101010101" pitchFamily="2" charset="-122"/>
                <a:ea typeface="宋体" panose="02010600030101010101" pitchFamily="2" charset="-122"/>
                <a:cs typeface="宋体" panose="02010600030101010101" pitchFamily="2" charset="-122"/>
              </a:rPr>
              <a:t>63</a:t>
            </a:r>
            <a:r>
              <a:rPr lang="zh-CN" altLang="en-US" sz="1600">
                <a:latin typeface="宋体" panose="02010600030101010101" pitchFamily="2" charset="-122"/>
                <a:ea typeface="宋体" panose="02010600030101010101" pitchFamily="2" charset="-122"/>
                <a:cs typeface="宋体" panose="02010600030101010101" pitchFamily="2" charset="-122"/>
              </a:rPr>
              <a:t>份，收回有效调查问卷</a:t>
            </a:r>
            <a:r>
              <a:rPr lang="en-US" altLang="zh-CN" sz="1600">
                <a:latin typeface="宋体" panose="02010600030101010101" pitchFamily="2" charset="-122"/>
                <a:ea typeface="宋体" panose="02010600030101010101" pitchFamily="2" charset="-122"/>
                <a:cs typeface="宋体" panose="02010600030101010101" pitchFamily="2" charset="-122"/>
              </a:rPr>
              <a:t>63</a:t>
            </a:r>
            <a:r>
              <a:rPr lang="zh-CN" altLang="en-US" sz="1600">
                <a:latin typeface="宋体" panose="02010600030101010101" pitchFamily="2" charset="-122"/>
                <a:ea typeface="宋体" panose="02010600030101010101" pitchFamily="2" charset="-122"/>
                <a:cs typeface="宋体" panose="02010600030101010101" pitchFamily="2" charset="-122"/>
              </a:rPr>
              <a:t>份。经过对收回的调查问卷进行归纳汇总，天河D座3区集中办公区对该服务中心的工作满意度为满意度</a:t>
            </a:r>
            <a:r>
              <a:rPr lang="en-US" altLang="zh-CN" sz="1600">
                <a:latin typeface="宋体" panose="02010600030101010101" pitchFamily="2" charset="-122"/>
                <a:ea typeface="宋体" panose="02010600030101010101" pitchFamily="2" charset="-122"/>
                <a:cs typeface="宋体" panose="02010600030101010101" pitchFamily="2" charset="-122"/>
              </a:rPr>
              <a:t>97%</a:t>
            </a:r>
            <a:r>
              <a:rPr lang="zh-CN" altLang="en-US" sz="1600">
                <a:latin typeface="宋体" panose="02010600030101010101" pitchFamily="2" charset="-122"/>
                <a:ea typeface="宋体" panose="02010600030101010101" pitchFamily="2" charset="-122"/>
                <a:cs typeface="宋体" panose="02010600030101010101" pitchFamily="2" charset="-122"/>
              </a:rPr>
              <a:t>。</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77060" y="2841625"/>
            <a:ext cx="8775065" cy="1165860"/>
          </a:xfrm>
          <a:prstGeom prst="rect">
            <a:avLst/>
          </a:prstGeom>
          <a:noFill/>
        </p:spPr>
        <p:txBody>
          <a:bodyPr wrap="square" rtlCol="0">
            <a:noAutofit/>
          </a:bodyPr>
          <a:p>
            <a:pPr algn="ctr"/>
            <a:r>
              <a:rPr lang="en-US" sz="44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sz="44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rPr>
              <a:t>一、部门基本情况</a:t>
            </a:r>
            <a:endParaRPr lang="zh-CN" altLang="en-US" sz="44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idx="1"/>
            <p:custDataLst>
              <p:tags r:id="rId1"/>
            </p:custDataLst>
          </p:nvPr>
        </p:nvSpPr>
        <p:spPr>
          <a:xfrm>
            <a:off x="4829175" y="2501265"/>
            <a:ext cx="4939030" cy="927735"/>
          </a:xfrm>
        </p:spPr>
        <p:txBody>
          <a:bodyPr/>
          <a:lstStyle/>
          <a:p>
            <a:pPr algn="ctr"/>
            <a:r>
              <a:rPr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rPr>
              <a:t>五、相关建议</a:t>
            </a:r>
            <a:endParaRPr lang="zh-CN" altLang="en-US"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endParaRPr>
          </a:p>
        </p:txBody>
      </p:sp>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2830" y="1166495"/>
            <a:ext cx="10034905" cy="4580890"/>
          </a:xfrm>
          <a:prstGeom prst="rect">
            <a:avLst/>
          </a:prstGeom>
        </p:spPr>
        <p:txBody>
          <a:bodyPr>
            <a:noAutofit/>
          </a:bodyPr>
          <a:p>
            <a:pPr indent="439420" algn="just" defTabSz="266700" fontAlgn="auto">
              <a:lnSpc>
                <a:spcPts val="2880"/>
              </a:lnSpc>
              <a:spcBef>
                <a:spcPct val="0"/>
              </a:spcBef>
              <a:spcAft>
                <a:spcPct val="0"/>
              </a:spcAft>
            </a:pPr>
            <a:r>
              <a:rPr lang="zh-CN" altLang="en-US" sz="1600" b="1">
                <a:latin typeface="宋体" panose="02010600030101010101" pitchFamily="2" charset="-122"/>
                <a:ea typeface="宋体" panose="02010600030101010101" pitchFamily="2" charset="-122"/>
              </a:rPr>
              <a:t>五、相关建议</a:t>
            </a:r>
            <a:endParaRPr lang="zh-CN" altLang="en-US" sz="1600" b="1">
              <a:latin typeface="宋体" panose="02010600030101010101" pitchFamily="2" charset="-122"/>
              <a:ea typeface="宋体" panose="02010600030101010101" pitchFamily="2" charset="-122"/>
            </a:endParaRPr>
          </a:p>
          <a:p>
            <a:pPr marL="0" indent="406400" algn="just" defTabSz="266700" fontAlgn="auto">
              <a:lnSpc>
                <a:spcPct val="150000"/>
              </a:lnSpc>
              <a:extLst>
                <a:ext uri="{35155182-B16C-46BC-9424-99874614C6A1}">
                  <wpsdc:indentchars xmlns:wpsdc="http://www.wps.cn/officeDocument/2017/drawingmlCustomData" val="200" checksum="1740828767"/>
                </a:ext>
              </a:extLst>
            </a:pPr>
            <a:r>
              <a:rPr lang="zh-CN" altLang="en-US" sz="1600" b="1">
                <a:latin typeface="楷体_GB2312" panose="02010609030101010101" charset="-122"/>
                <a:ea typeface="楷体_GB2312" panose="02010609030101010101" charset="-122"/>
                <a:cs typeface="宋体" panose="02010600030101010101" pitchFamily="2" charset="-122"/>
              </a:rPr>
              <a:t>（一）强化部门整体绩效目标管理。</a:t>
            </a:r>
            <a:r>
              <a:rPr lang="zh-CN" altLang="en-US" sz="1600">
                <a:latin typeface="宋体" panose="02010600030101010101" pitchFamily="2" charset="-122"/>
                <a:ea typeface="宋体" panose="02010600030101010101" pitchFamily="2" charset="-122"/>
                <a:cs typeface="宋体" panose="02010600030101010101" pitchFamily="2" charset="-122"/>
              </a:rPr>
              <a:t>天水市</a:t>
            </a:r>
            <a:r>
              <a:rPr lang="zh-CN" altLang="en-US" sz="1600">
                <a:latin typeface="宋体" panose="02010600030101010101" pitchFamily="2" charset="-122"/>
                <a:ea typeface="宋体" panose="02010600030101010101" pitchFamily="2" charset="-122"/>
                <a:cs typeface="宋体" panose="02010600030101010101" pitchFamily="2" charset="-122"/>
              </a:rPr>
              <a:t>机关事务服务中心要认真落实《中共中央 国务院关于全面实施预算绩效管理的意见》、《中共甘肃省委 甘肃省人民政府关于全面实施预算绩效管理的实施意见》等文件精神，加快建成全方位、全过程、全覆盖的预算绩效管理体系，提高财政资源配置效率和使用效益，要依据部门年度工作计划，编制《部门整体支出绩效目标申报表》，明确部门履职年度绩效目标，将绩效目标细化为具体的、可实现的、可衡量的绩效指标，推进预算绩效管理，提高部门履职效率。</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0" indent="406400" algn="just" defTabSz="266700" fontAlgn="auto">
              <a:lnSpc>
                <a:spcPct val="150000"/>
              </a:lnSpc>
              <a:extLst>
                <a:ext uri="{35155182-B16C-46BC-9424-99874614C6A1}">
                  <wpsdc:indentchars xmlns:wpsdc="http://www.wps.cn/officeDocument/2017/drawingmlCustomData" val="200" checksum="1740828767"/>
                </a:ext>
              </a:extLst>
            </a:pPr>
            <a:r>
              <a:rPr lang="zh-CN" altLang="en-US" sz="1600" b="1">
                <a:latin typeface="楷体_GB2312" panose="02010609030101010101" charset="-122"/>
                <a:ea typeface="楷体_GB2312" panose="02010609030101010101" charset="-122"/>
                <a:cs typeface="宋体" panose="02010600030101010101" pitchFamily="2" charset="-122"/>
              </a:rPr>
              <a:t>（二）加强固定资产的管理及核算工作。</a:t>
            </a:r>
            <a:r>
              <a:rPr lang="zh-CN" altLang="en-US" sz="1600">
                <a:latin typeface="宋体" panose="02010600030101010101" pitchFamily="2" charset="-122"/>
                <a:ea typeface="宋体" panose="02010600030101010101" pitchFamily="2" charset="-122"/>
                <a:cs typeface="宋体" panose="02010600030101010101" pitchFamily="2" charset="-122"/>
              </a:rPr>
              <a:t>天水市机关事务服务中心要按照财政部《关于印发行政事业单位国有资产年度报告管理办法》的通知（财资〔2017〕3号）文件精神，进一步加强国家资产的管理，严格执行财务、会计相关制度，遵循资产管理与预算管理相结合、资产管理与财务管理相结合、实物管理与价值管理相结合的原则，不断完善资产管理内部控制体系，做好各项资产的日常管理、清查盘点及会计核算工作，将购置、划转增加的固定资产全部入账，对划拨减少的固定资产及时调整账务，做到账实相符，保证资产报告数据的真实准确完整。</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02030" y="1282065"/>
            <a:ext cx="10298430" cy="4505325"/>
          </a:xfrm>
          <a:prstGeom prst="rect">
            <a:avLst/>
          </a:prstGeom>
          <a:noFill/>
          <a:ln w="9525">
            <a:noFill/>
          </a:ln>
        </p:spPr>
        <p:txBody>
          <a:bodyPr wrap="square">
            <a:noAutofit/>
          </a:bodyPr>
          <a:p>
            <a:pPr indent="406400" algn="just" defTabSz="266700" fontAlgn="auto">
              <a:lnSpc>
                <a:spcPct val="150000"/>
              </a:lnSpc>
              <a:buClrTx/>
              <a:buSzTx/>
              <a:buNone/>
              <a:extLst>
                <a:ext uri="{35155182-B16C-46BC-9424-99874614C6A1}">
                  <wpsdc:indentchars xmlns:wpsdc="http://www.wps.cn/officeDocument/2017/drawingmlCustomData" val="200" checksum="1740828767"/>
                </a:ext>
              </a:extLst>
            </a:pPr>
            <a:r>
              <a:rPr lang="zh-CN" altLang="en-US" sz="1600" b="1">
                <a:latin typeface="楷体_GB2312" panose="02010609030101010101" charset="-122"/>
                <a:ea typeface="楷体_GB2312" panose="02010609030101010101" charset="-122"/>
                <a:cs typeface="宋体" panose="02010600030101010101" pitchFamily="2" charset="-122"/>
              </a:rPr>
              <a:t>（三）规范物业管理服务对象采购流程。</a:t>
            </a:r>
            <a:r>
              <a:rPr lang="zh-CN" altLang="en-US" sz="1600">
                <a:latin typeface="宋体" panose="02010600030101010101" pitchFamily="2" charset="-122"/>
                <a:ea typeface="宋体" panose="02010600030101010101" pitchFamily="2" charset="-122"/>
                <a:cs typeface="宋体" panose="02010600030101010101" pitchFamily="2" charset="-122"/>
              </a:rPr>
              <a:t>天水市机关事务服务中心要加强物业管理服务采购工作，严格执行《中华人民共和国政府采购法》及《中华人民共和国招标投标法》的相关规定，采用公开招标方式择优确定集中办公区物业管理服务单位，规范物业管理服务对象的采购流程，提高物业管理工作的公开性和透明度。</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406400" algn="just" defTabSz="266700" fontAlgn="auto">
              <a:lnSpc>
                <a:spcPct val="150000"/>
              </a:lnSpc>
              <a:buClrTx/>
              <a:buSzTx/>
              <a:buFontTx/>
              <a:buNone/>
              <a:extLst>
                <a:ext uri="{35155182-B16C-46BC-9424-99874614C6A1}">
                  <wpsdc:indentchars xmlns:wpsdc="http://www.wps.cn/officeDocument/2017/drawingmlCustomData" val="200" checksum="1740828767"/>
                </a:ext>
              </a:extLst>
            </a:pPr>
            <a:r>
              <a:rPr lang="zh-CN" altLang="en-US" sz="1600" b="1">
                <a:latin typeface="楷体_GB2312" panose="02010609030101010101" charset="-122"/>
                <a:ea typeface="楷体_GB2312" panose="02010609030101010101" charset="-122"/>
                <a:cs typeface="宋体" panose="02010600030101010101" pitchFamily="2" charset="-122"/>
              </a:rPr>
              <a:t>（四）提高公务用车运行效率和效果。</a:t>
            </a:r>
            <a:r>
              <a:rPr lang="zh-CN" altLang="en-US" sz="1600">
                <a:latin typeface="宋体" panose="02010600030101010101" pitchFamily="2" charset="-122"/>
                <a:ea typeface="宋体" panose="02010600030101010101" pitchFamily="2" charset="-122"/>
                <a:cs typeface="宋体" panose="02010600030101010101" pitchFamily="2" charset="-122"/>
              </a:rPr>
              <a:t>受经费紧张等因素制约，天水市机关事务服务中心2023年市级党政机关事业单位公务用车全年未保障率达19.53%，在一定程度上影响到市属有关单位的公务业务活动。该服务中心要积极主动和财政部门衔接，争取财政资金的支持，做细做实年初车辆运行经费预算，及时足额拨付财政资金，合理节约使用经费，细化车辆运行费管控措施，力争有限的资金效果最佳化，保障公务用车能够正常调度运行，为市机关单位工作出行提供便利和保障。</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406400" algn="just" defTabSz="266700" fontAlgn="auto">
              <a:lnSpc>
                <a:spcPct val="150000"/>
              </a:lnSpc>
              <a:buClrTx/>
              <a:buSzTx/>
              <a:buFontTx/>
              <a:buNone/>
              <a:extLst>
                <a:ext uri="{35155182-B16C-46BC-9424-99874614C6A1}">
                  <wpsdc:indentchars xmlns:wpsdc="http://www.wps.cn/officeDocument/2017/drawingmlCustomData" val="200" checksum="1740828767"/>
                </a:ext>
              </a:extLst>
            </a:pPr>
            <a:r>
              <a:rPr lang="zh-CN" altLang="en-US" sz="1600" b="1">
                <a:latin typeface="楷体_GB2312" panose="02010609030101010101" charset="-122"/>
                <a:ea typeface="楷体_GB2312" panose="02010609030101010101" charset="-122"/>
                <a:cs typeface="宋体" panose="02010600030101010101" pitchFamily="2" charset="-122"/>
              </a:rPr>
              <a:t>（五）加快办公用房权属登记办理进度。</a:t>
            </a:r>
            <a:r>
              <a:rPr lang="zh-CN" altLang="en-US" sz="1600">
                <a:latin typeface="宋体" panose="02010600030101010101" pitchFamily="2" charset="-122"/>
                <a:ea typeface="宋体" panose="02010600030101010101" pitchFamily="2" charset="-122"/>
                <a:cs typeface="宋体" panose="02010600030101010101" pitchFamily="2" charset="-122"/>
              </a:rPr>
              <a:t>按照财政部、税务总局、国管局联合发布的《关于党政机办公用房权属统一登记有关税收政策的通知》精神，国家对党政机关办公用房的房屋所有权、土地使用权等办公用房权属</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5690" y="1341755"/>
            <a:ext cx="10170160" cy="4159885"/>
          </a:xfrm>
          <a:prstGeom prst="rect">
            <a:avLst/>
          </a:prstGeom>
        </p:spPr>
        <p:txBody>
          <a:bodyPr>
            <a:noAutofit/>
          </a:bodyPr>
          <a:p>
            <a:pPr indent="0" algn="l" defTabSz="266700" fontAlgn="auto">
              <a:lnSpc>
                <a:spcPct val="150000"/>
              </a:lnSpc>
              <a:buClrTx/>
              <a:buSzTx/>
              <a:buFontTx/>
              <a:buNone/>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统一登记过程中涉及的契税、土地增值税、印花税、增值税实行免征优惠政策，优惠期限为2025年12月31日，之</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indent="0" algn="l" defTabSz="266700" fontAlgn="auto">
              <a:lnSpc>
                <a:spcPct val="150000"/>
              </a:lnSpc>
              <a:buClrTx/>
              <a:buSzTx/>
              <a:buFontTx/>
              <a:buNone/>
            </a:pPr>
            <a:r>
              <a:rPr lang="zh-CN" altLang="en-US" sz="1600">
                <a:latin typeface="宋体" panose="02010600030101010101" pitchFamily="2" charset="-122"/>
                <a:ea typeface="宋体" panose="02010600030101010101" pitchFamily="2" charset="-122"/>
                <a:cs typeface="宋体" panose="02010600030101010101" pitchFamily="2" charset="-122"/>
                <a:sym typeface="+mn-ea"/>
              </a:rPr>
              <a:t>后将不再优惠减免。为此，天水市机关事务服务中心要进一步加快办公用房权属登记办理进度，安排集中人员力量，限期逐类清理登记，对符合办理条件的在第一时间办结，对不符合办理条件的指出差距和不足，限期查漏补缺后跟踪办理，提高办公用房权属登记办结比例，对国家相关政策落实到位、执行到位。</a:t>
            </a:r>
            <a:endParaRPr lang="zh-CN" altLang="en-US" sz="1600">
              <a:latin typeface="宋体" panose="02010600030101010101" pitchFamily="2" charset="-122"/>
              <a:ea typeface="宋体" panose="02010600030101010101" pitchFamily="2" charset="-122"/>
              <a:cs typeface="宋体" panose="02010600030101010101" pitchFamily="2" charset="-122"/>
              <a:sym typeface="+mn-ea"/>
            </a:endParaRPr>
          </a:p>
          <a:p>
            <a:pPr indent="0" algn="l" defTabSz="266700" fontAlgn="auto">
              <a:lnSpc>
                <a:spcPct val="150000"/>
              </a:lnSpc>
              <a:buClrTx/>
              <a:buSzTx/>
              <a:buFontTx/>
              <a:buNone/>
            </a:pPr>
            <a:r>
              <a:rPr lang="en-US" altLang="zh-CN" sz="1600" b="0">
                <a:latin typeface="宋体" panose="02010600030101010101" pitchFamily="2" charset="-122"/>
                <a:ea typeface="宋体" panose="02010600030101010101" pitchFamily="2" charset="-122"/>
                <a:cs typeface="宋体" panose="02010600030101010101" pitchFamily="2" charset="-122"/>
              </a:rPr>
              <a:t>   </a:t>
            </a:r>
            <a:r>
              <a:rPr lang="en-US" altLang="zh-CN" sz="1600" b="0">
                <a:latin typeface="楷体_GB2312" panose="02010609030101010101" charset="-122"/>
                <a:ea typeface="楷体_GB2312" panose="02010609030101010101" charset="-122"/>
                <a:cs typeface="楷体_GB2312" panose="02010609030101010101" charset="-122"/>
              </a:rPr>
              <a:t> </a:t>
            </a:r>
            <a:r>
              <a:rPr lang="en-US" altLang="zh-CN" sz="1600" b="1">
                <a:latin typeface="楷体_GB2312" panose="02010609030101010101" charset="-122"/>
                <a:ea typeface="楷体_GB2312" panose="02010609030101010101" charset="-122"/>
                <a:cs typeface="楷体_GB2312" panose="02010609030101010101" charset="-122"/>
              </a:rPr>
              <a:t>（六）强化消防安全意识并落实相关制度。</a:t>
            </a:r>
            <a:r>
              <a:rPr lang="en-US" altLang="zh-CN" sz="1600" b="0">
                <a:latin typeface="宋体" panose="02010600030101010101" pitchFamily="2" charset="-122"/>
                <a:ea typeface="宋体" panose="02010600030101010101" pitchFamily="2" charset="-122"/>
                <a:cs typeface="宋体" panose="02010600030101010101" pitchFamily="2" charset="-122"/>
              </a:rPr>
              <a:t>天水市机关事务服务中心负责市委大院、金家庄政务中心、天河广场D座3区等3个集中办公区保洁、安保、维护管护等后勤物业管理服务保障工作，其中消防安全作为物业管理服务的重要一环，关系到64个市机关单位3870余名干部职工的安全。为此，天水市机关事务服务中心要牢固树立消防安全意识，认真贯彻落实《中华人民共和国消防法》，健全完善消防管理制度和措施，制定消防措施和安全操作规程，将消防措施制度融入到物业管理服务制度中，并在具体实践过程抓好落实，真正做到防患于未然。</a:t>
            </a:r>
            <a:endParaRPr lang="en-US" altLang="zh-CN" sz="1600" b="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4725" y="1040765"/>
            <a:ext cx="10474325" cy="4327525"/>
          </a:xfrm>
          <a:prstGeom prst="rect">
            <a:avLst/>
          </a:prstGeom>
          <a:noFill/>
        </p:spPr>
        <p:txBody>
          <a:bodyPr wrap="square" rtlCol="0" anchor="t">
            <a:noAutofit/>
          </a:bodyPr>
          <a:p>
            <a:pPr indent="457200" algn="just" defTabSz="266700" fontAlgn="auto">
              <a:lnSpc>
                <a:spcPct val="150000"/>
              </a:lnSpc>
              <a:spcBef>
                <a:spcPct val="0"/>
              </a:spcBef>
              <a:spcAft>
                <a:spcPct val="0"/>
              </a:spcAft>
            </a:pPr>
            <a:r>
              <a:rPr lang="zh-CN" altLang="en-US"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一、部门基本情况</a:t>
            </a:r>
            <a:endParaRPr lang="zh-CN" altLang="en-US" sz="1600" b="1">
              <a:solidFill>
                <a:schemeClr val="tx1"/>
              </a:solidFill>
              <a:latin typeface="黑体" panose="02010609060101010101" charset="-122"/>
              <a:ea typeface="宋体" panose="02010600030101010101" pitchFamily="2" charset="-122"/>
              <a:sym typeface="+mn-ea"/>
            </a:endParaRPr>
          </a:p>
          <a:p>
            <a:pPr indent="457200" algn="just" defTabSz="266700" fontAlgn="auto">
              <a:lnSpc>
                <a:spcPct val="150000"/>
              </a:lnSpc>
              <a:spcBef>
                <a:spcPct val="0"/>
              </a:spcBef>
              <a:spcAft>
                <a:spcPct val="0"/>
              </a:spcAft>
            </a:pPr>
            <a:r>
              <a:rPr lang="zh-CN" altLang="en-US" sz="1600" b="1">
                <a:solidFill>
                  <a:schemeClr val="tx1"/>
                </a:solidFill>
                <a:latin typeface="楷体_GB2312" panose="02010609030101010101" charset="-122"/>
                <a:ea typeface="楷体_GB2312" panose="02010609030101010101" charset="-122"/>
                <a:cs typeface="楷体_GB2312" panose="02010609030101010101" charset="-122"/>
                <a:sym typeface="+mn-ea"/>
              </a:rPr>
              <a:t>（一）部门基本情况及职能</a:t>
            </a:r>
            <a:endParaRPr lang="zh-CN" altLang="en-US" sz="1600" b="1">
              <a:solidFill>
                <a:schemeClr val="tx1"/>
              </a:solidFill>
              <a:latin typeface="楷体" panose="02010609060101010101" charset="-122"/>
              <a:ea typeface="楷体" panose="02010609060101010101" charset="-122"/>
              <a:sym typeface="+mn-ea"/>
            </a:endParaRPr>
          </a:p>
          <a:p>
            <a:pPr indent="457200" algn="just" defTabSz="266700" fontAlgn="auto">
              <a:lnSpc>
                <a:spcPct val="150000"/>
              </a:lnSpc>
              <a:spcBef>
                <a:spcPct val="0"/>
              </a:spcBef>
              <a:spcAft>
                <a:spcPct val="0"/>
              </a:spcAft>
            </a:pP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2016</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月天水市机构编制委员会</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关于成立天水市机关事务管理局的批复</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（天机编批字〔</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2016</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号）文件，成立了天水市机关事务管理局，为县级全额拨款的事业单位，隶属市政府办公室管理。</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2020</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月调整为市政府直属事业单位，同年</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7</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月设立党组。</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2020</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9</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月，中共天水市委机构编制委员会</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关于天水市接待办公室等事业单位更名的通知</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（天机编通字〔</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2020</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24</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号）文件，将天水市机关事务管理局更名为天水市机关事务服务中心。</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457200" algn="just" defTabSz="266700" fontAlgn="auto">
              <a:lnSpc>
                <a:spcPct val="150000"/>
              </a:lnSpc>
              <a:spcBef>
                <a:spcPct val="0"/>
              </a:spcBef>
              <a:spcAft>
                <a:spcPct val="0"/>
              </a:spcAft>
            </a:pP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2020</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12</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月中共天水市委办公室、天水市人民政府办公室</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关于印发天水广播电视台市机关事务服务中心市城市更新服务中心“三定”规定的通知</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（市委办发〔</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2020</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45</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号）文件，对天水市机关事务服务中心的职能配置、内设机构和人员编制作了规定，明确天水市机关事务服务中心是市政府直属全额拨款的正县级事业单位，内设办公室、计划财务科、资产管理科、公车管理科、公房管理科、后勤管理科、公共机构节能科等</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6</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科</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室，核定编制</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35</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名，设主任</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名，副主任</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名。　</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8210" y="801370"/>
            <a:ext cx="10487660" cy="5284470"/>
          </a:xfrm>
          <a:prstGeom prst="rect">
            <a:avLst/>
          </a:prstGeom>
          <a:noFill/>
        </p:spPr>
        <p:txBody>
          <a:bodyPr wrap="square" rtlCol="0" anchor="t">
            <a:noAutofit/>
          </a:bodyPr>
          <a:p>
            <a:pPr marL="0" indent="406400" algn="just" defTabSz="266700">
              <a:lnSpc>
                <a:spcPct val="150000"/>
              </a:lnSpc>
              <a:spcBef>
                <a:spcPct val="0"/>
              </a:spcBef>
              <a:spcAft>
                <a:spcPct val="0"/>
              </a:spcAft>
            </a:pP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2022</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8</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月，中共天水市委机构编制委员会</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关于调整市机关事务服务中心内设机构的批复</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（天机编批字〔</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2022</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7</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号）文件，对市机关事务服务中心内设机构进行了调整，增设后勤管理一科，同时将原后勤管理科更名为后勤管理二科。调整后的天水市机关事务服务中心内设</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8</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个科室</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编制人数仍为</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35</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人。</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406400" algn="just" defTabSz="266700">
              <a:lnSpc>
                <a:spcPct val="150000"/>
              </a:lnSpc>
              <a:spcBef>
                <a:spcPct val="0"/>
              </a:spcBef>
              <a:spcAft>
                <a:spcPct val="0"/>
              </a:spcAft>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天水市机关事务服务中心主要负责贯彻落实党中央、国务院关于机关事务工作的方针政策和决策部署以及省市委的工作要求，市级党政机关事业单位办公用房、公务用车、党政机关事业单位不动产权属统一登记，市委大院、金家庄政务中心和天河D座3区集中办公区后勤及会议室管理工作，指导全市公共构节能工作，以及市委、市政府和上级业务部门交办的其他任务。</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0" indent="406400" algn="just" defTabSz="266700">
              <a:lnSpc>
                <a:spcPct val="150000"/>
              </a:lnSpc>
              <a:spcBef>
                <a:spcPct val="0"/>
              </a:spcBef>
              <a:spcAft>
                <a:spcPct val="0"/>
              </a:spcAft>
            </a:pPr>
            <a:r>
              <a:rPr lang="zh-CN" altLang="en-US" sz="1600" b="1">
                <a:solidFill>
                  <a:schemeClr val="tx1"/>
                </a:solidFill>
                <a:latin typeface="楷体" panose="02010609060101010101" charset="-122"/>
                <a:ea typeface="楷体" panose="02010609060101010101" charset="-122"/>
                <a:sym typeface="+mn-ea"/>
              </a:rPr>
              <a:t>（二）内设机构情况</a:t>
            </a:r>
            <a:endParaRPr lang="zh-CN" altLang="en-US" sz="1600" b="1">
              <a:solidFill>
                <a:schemeClr val="tx1"/>
              </a:solidFill>
              <a:latin typeface="楷体" panose="02010609060101010101" charset="-122"/>
              <a:ea typeface="楷体" panose="02010609060101010101" charset="-122"/>
            </a:endParaRPr>
          </a:p>
          <a:p>
            <a:pPr marL="0" indent="406400" algn="just" defTabSz="266700">
              <a:lnSpc>
                <a:spcPct val="150000"/>
              </a:lnSpc>
              <a:spcBef>
                <a:spcPct val="0"/>
              </a:spcBef>
              <a:spcAft>
                <a:spcPct val="0"/>
              </a:spcAft>
            </a:pP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天水市机关事务服务中心所下设8个科室，具体为：办公室、计划财务科、资产管理科、公房管理科、公车管理科、公共机构节能科、后勤管理一科、后勤管理二科等8个科室。</a:t>
            </a:r>
            <a:endPar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406400" algn="just" defTabSz="266700">
              <a:lnSpc>
                <a:spcPct val="150000"/>
              </a:lnSpc>
              <a:spcBef>
                <a:spcPct val="0"/>
              </a:spcBef>
              <a:spcAft>
                <a:spcPct val="0"/>
              </a:spcAft>
            </a:pPr>
            <a:r>
              <a:rPr lang="zh-CN" altLang="en-US" sz="1600" b="1">
                <a:solidFill>
                  <a:schemeClr val="tx1"/>
                </a:solidFill>
                <a:latin typeface="楷体" panose="02010609060101010101" charset="-122"/>
                <a:ea typeface="楷体" panose="02010609060101010101" charset="-122"/>
                <a:sym typeface="+mn-ea"/>
              </a:rPr>
              <a:t>（三）人员概况</a:t>
            </a:r>
            <a:endParaRPr lang="zh-CN" altLang="en-US" sz="1600" b="1">
              <a:solidFill>
                <a:schemeClr val="tx1"/>
              </a:solidFill>
              <a:latin typeface="楷体" panose="02010609060101010101" charset="-122"/>
              <a:ea typeface="楷体" panose="02010609060101010101" charset="-122"/>
            </a:endParaRPr>
          </a:p>
          <a:p>
            <a:pPr marL="0" indent="406400" algn="just" defTabSz="266700">
              <a:lnSpc>
                <a:spcPct val="150000"/>
              </a:lnSpc>
              <a:buClrTx/>
              <a:buSzTx/>
              <a:buFontTx/>
            </a:pP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天水市机关事务服务中心所核定事业编制35名，截至2023年年底在职人员34名，退休人员1名。设立主任1名、副主任2名。下辖公务车队、后勤物业、大灶等职工260多人。天水市机关事务服务中心设党总支部，下设机关党支部和公务车队党支部，共有党员44人。</a:t>
            </a:r>
            <a:endPar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82850" y="2644140"/>
            <a:ext cx="7965440" cy="1663065"/>
          </a:xfrm>
          <a:prstGeom prst="rect">
            <a:avLst/>
          </a:prstGeom>
          <a:noFill/>
        </p:spPr>
        <p:txBody>
          <a:bodyPr wrap="square" rtlCol="0" anchor="t">
            <a:noAutofit/>
          </a:bodyPr>
          <a:p>
            <a:pPr algn="ctr"/>
            <a:r>
              <a:rPr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rPr>
              <a:t>二、</a:t>
            </a:r>
            <a:r>
              <a:rPr lang="zh-CN"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rPr>
              <a:t>部门预算</a:t>
            </a:r>
            <a:r>
              <a:rPr lang="zh-CN"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rPr>
              <a:t>安排及执行情况</a:t>
            </a:r>
            <a:endParaRPr lang="zh-CN" altLang="en-US"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81760" y="1167765"/>
            <a:ext cx="9777095" cy="4560570"/>
          </a:xfrm>
          <a:prstGeom prst="rect">
            <a:avLst/>
          </a:prstGeom>
        </p:spPr>
        <p:txBody>
          <a:bodyPr wrap="square">
            <a:noAutofit/>
          </a:bodyPr>
          <a:p>
            <a:pPr marL="0" indent="406400" algn="just" defTabSz="266700">
              <a:lnSpc>
                <a:spcPct val="150000"/>
              </a:lnSpc>
              <a:buClrTx/>
              <a:buSzTx/>
              <a:buFontTx/>
            </a:pPr>
            <a:endParaRPr lang="zh-CN" altLang="en-US" sz="1600" b="1">
              <a:latin typeface="仿宋" panose="02010609060101010101" charset="-122"/>
              <a:ea typeface="宋体" panose="02010600030101010101" pitchFamily="2" charset="-122"/>
            </a:endParaRPr>
          </a:p>
        </p:txBody>
      </p:sp>
      <p:sp>
        <p:nvSpPr>
          <p:cNvPr id="5" name="文本框 4"/>
          <p:cNvSpPr txBox="1"/>
          <p:nvPr/>
        </p:nvSpPr>
        <p:spPr>
          <a:xfrm>
            <a:off x="911225" y="754380"/>
            <a:ext cx="10337165" cy="5311775"/>
          </a:xfrm>
          <a:prstGeom prst="rect">
            <a:avLst/>
          </a:prstGeom>
        </p:spPr>
        <p:txBody>
          <a:bodyPr>
            <a:noAutofit/>
          </a:bodyPr>
          <a:p>
            <a:pPr algn="just" defTabSz="266700">
              <a:lnSpc>
                <a:spcPct val="150000"/>
              </a:lnSpc>
              <a:spcBef>
                <a:spcPct val="0"/>
              </a:spcBef>
              <a:spcAft>
                <a:spcPct val="0"/>
              </a:spcAft>
            </a:pPr>
            <a:r>
              <a:rPr lang="zh-CN" altLang="en-US" sz="1600" b="0">
                <a:latin typeface="黑体" panose="02010609060101010101" charset="-122"/>
                <a:ea typeface="宋体" panose="02010600030101010101" pitchFamily="2" charset="-122"/>
              </a:rPr>
              <a:t>　　</a:t>
            </a:r>
            <a:r>
              <a:rPr lang="zh-CN" altLang="en-US" sz="1600" b="1">
                <a:latin typeface="宋体" panose="02010600030101010101" pitchFamily="2" charset="-122"/>
                <a:ea typeface="宋体" panose="02010600030101010101" pitchFamily="2" charset="-122"/>
              </a:rPr>
              <a:t>二、部门预算安排及执行情况</a:t>
            </a:r>
            <a:endParaRPr lang="zh-CN" altLang="en-US" sz="1600" b="1">
              <a:latin typeface="+mn-ea"/>
            </a:endParaRPr>
          </a:p>
          <a:p>
            <a:pPr algn="just" defTabSz="266700">
              <a:lnSpc>
                <a:spcPct val="150000"/>
              </a:lnSpc>
              <a:spcBef>
                <a:spcPct val="0"/>
              </a:spcBef>
              <a:spcAft>
                <a:spcPct val="0"/>
              </a:spcAft>
            </a:pPr>
            <a:r>
              <a:rPr lang="zh-CN" altLang="en-US" sz="1600" b="1">
                <a:latin typeface="+mn-ea"/>
              </a:rPr>
              <a:t>　　</a:t>
            </a:r>
            <a:r>
              <a:rPr lang="zh-CN" altLang="en-US" sz="1600" b="1">
                <a:latin typeface="楷体_GB2312" panose="02010609030101010101" charset="-122"/>
                <a:ea typeface="楷体_GB2312" panose="02010609030101010101" charset="-122"/>
              </a:rPr>
              <a:t>（一）部门收入预决算情况</a:t>
            </a:r>
            <a:endParaRPr lang="zh-CN" altLang="en-US" sz="1600" b="1">
              <a:latin typeface="楷体" panose="02010609060101010101" charset="-122"/>
              <a:ea typeface="楷体" panose="02010609060101010101" charset="-122"/>
            </a:endParaRPr>
          </a:p>
          <a:p>
            <a:pPr marL="0" indent="406400" algn="l"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天水市事务机关服务中心</a:t>
            </a: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年度年初批复预算收入为一般公共预算财政拨款收入</a:t>
            </a:r>
            <a:r>
              <a:rPr lang="en-US" altLang="zh-CN" sz="1600">
                <a:latin typeface="宋体" panose="02010600030101010101" pitchFamily="2" charset="-122"/>
                <a:ea typeface="宋体" panose="02010600030101010101" pitchFamily="2" charset="-122"/>
                <a:cs typeface="宋体" panose="02010600030101010101" pitchFamily="2" charset="-122"/>
              </a:rPr>
              <a:t>2229.32 </a:t>
            </a:r>
            <a:r>
              <a:rPr lang="zh-CN" altLang="en-US" sz="1600">
                <a:latin typeface="宋体" panose="02010600030101010101" pitchFamily="2" charset="-122"/>
                <a:ea typeface="宋体" panose="02010600030101010101" pitchFamily="2" charset="-122"/>
                <a:cs typeface="宋体" panose="02010600030101010101" pitchFamily="2" charset="-122"/>
              </a:rPr>
              <a:t>万元，当年调整增加预算</a:t>
            </a:r>
            <a:r>
              <a:rPr lang="en-US" altLang="zh-CN" sz="1600">
                <a:latin typeface="宋体" panose="02010600030101010101" pitchFamily="2" charset="-122"/>
                <a:ea typeface="宋体" panose="02010600030101010101" pitchFamily="2" charset="-122"/>
                <a:cs typeface="宋体" panose="02010600030101010101" pitchFamily="2" charset="-122"/>
              </a:rPr>
              <a:t>84.6</a:t>
            </a:r>
            <a:r>
              <a:rPr lang="zh-CN" altLang="en-US" sz="1600">
                <a:latin typeface="宋体" panose="02010600030101010101" pitchFamily="2" charset="-122"/>
                <a:ea typeface="宋体" panose="02010600030101010101" pitchFamily="2" charset="-122"/>
                <a:cs typeface="宋体" panose="02010600030101010101" pitchFamily="2" charset="-122"/>
              </a:rPr>
              <a:t>万元，年初结转和结余为</a:t>
            </a:r>
            <a:r>
              <a:rPr lang="en-US" altLang="zh-CN" sz="1600">
                <a:latin typeface="宋体" panose="02010600030101010101" pitchFamily="2" charset="-122"/>
                <a:ea typeface="宋体" panose="02010600030101010101" pitchFamily="2" charset="-122"/>
                <a:cs typeface="宋体" panose="02010600030101010101" pitchFamily="2" charset="-122"/>
              </a:rPr>
              <a:t>0</a:t>
            </a:r>
            <a:r>
              <a:rPr lang="zh-CN" altLang="en-US" sz="1600">
                <a:latin typeface="宋体" panose="02010600030101010101" pitchFamily="2" charset="-122"/>
                <a:ea typeface="宋体" panose="02010600030101010101" pitchFamily="2" charset="-122"/>
                <a:cs typeface="宋体" panose="02010600030101010101" pitchFamily="2" charset="-122"/>
              </a:rPr>
              <a:t>元，收入决算数为</a:t>
            </a:r>
            <a:r>
              <a:rPr lang="en-US" altLang="zh-CN" sz="1600">
                <a:latin typeface="宋体" panose="02010600030101010101" pitchFamily="2" charset="-122"/>
                <a:ea typeface="宋体" panose="02010600030101010101" pitchFamily="2" charset="-122"/>
                <a:cs typeface="宋体" panose="02010600030101010101" pitchFamily="2" charset="-122"/>
              </a:rPr>
              <a:t>2313.92 </a:t>
            </a:r>
            <a:r>
              <a:rPr lang="zh-CN" altLang="en-US" sz="1600">
                <a:latin typeface="宋体" panose="02010600030101010101" pitchFamily="2" charset="-122"/>
                <a:ea typeface="宋体" panose="02010600030101010101" pitchFamily="2" charset="-122"/>
                <a:cs typeface="宋体" panose="02010600030101010101" pitchFamily="2" charset="-122"/>
              </a:rPr>
              <a:t>万元。天水市事务机关服务中心</a:t>
            </a:r>
            <a:r>
              <a:rPr lang="en-US" altLang="zh-CN" sz="1600">
                <a:latin typeface="宋体" panose="02010600030101010101" pitchFamily="2" charset="-122"/>
                <a:ea typeface="宋体" panose="02010600030101010101" pitchFamily="2" charset="-122"/>
                <a:cs typeface="宋体" panose="02010600030101010101" pitchFamily="2" charset="-122"/>
              </a:rPr>
              <a:t>2023</a:t>
            </a:r>
            <a:r>
              <a:rPr lang="zh-CN" altLang="en-US" sz="1600">
                <a:latin typeface="宋体" panose="02010600030101010101" pitchFamily="2" charset="-122"/>
                <a:ea typeface="宋体" panose="02010600030101010101" pitchFamily="2" charset="-122"/>
                <a:cs typeface="宋体" panose="02010600030101010101" pitchFamily="2" charset="-122"/>
              </a:rPr>
              <a:t>年度部门收入预决算情况如下：</a:t>
            </a:r>
            <a:r>
              <a:rPr lang="en-US" altLang="zh-CN" sz="1600">
                <a:latin typeface="宋体" panose="02010600030101010101" pitchFamily="2" charset="-122"/>
                <a:ea typeface="宋体" panose="02010600030101010101" pitchFamily="2" charset="-122"/>
                <a:cs typeface="宋体" panose="02010600030101010101" pitchFamily="2" charset="-122"/>
              </a:rPr>
              <a:t>       </a:t>
            </a:r>
            <a:r>
              <a:rPr lang="en-US" altLang="zh-CN" sz="1600" b="1">
                <a:latin typeface="仿宋" panose="02010609060101010101" charset="-122"/>
                <a:ea typeface="宋体" panose="02010600030101010101" pitchFamily="2" charset="-122"/>
              </a:rPr>
              <a:t>                             </a:t>
            </a:r>
            <a:r>
              <a:rPr lang="zh-CN" altLang="en-US" sz="1600" b="1">
                <a:latin typeface="仿宋" panose="02010609060101010101" charset="-122"/>
                <a:ea typeface="宋体" panose="02010600030101010101" pitchFamily="2" charset="-122"/>
              </a:rPr>
              <a:t>　　　　　　　　　　　　　　　　　　　　　　　　　　　　　　　</a:t>
            </a:r>
            <a:r>
              <a:rPr lang="zh-CN" altLang="en-US" b="1">
                <a:latin typeface="仿宋" panose="02010609060101010101" charset="-122"/>
                <a:ea typeface="宋体" panose="02010600030101010101" pitchFamily="2" charset="-122"/>
                <a:sym typeface="+mn-ea"/>
              </a:rPr>
              <a:t>　　　　　　　　　　　　　</a:t>
            </a:r>
            <a:endParaRPr lang="zh-CN" altLang="en-US" b="1">
              <a:latin typeface="仿宋" panose="02010609060101010101" charset="-122"/>
              <a:ea typeface="宋体" panose="02010600030101010101" pitchFamily="2" charset="-122"/>
              <a:sym typeface="+mn-ea"/>
            </a:endParaRPr>
          </a:p>
          <a:p>
            <a:pPr marL="0" indent="406400" algn="l" defTabSz="266700">
              <a:lnSpc>
                <a:spcPct val="150000"/>
              </a:lnSpc>
              <a:spcBef>
                <a:spcPct val="0"/>
              </a:spcBef>
              <a:spcAft>
                <a:spcPct val="0"/>
              </a:spcAft>
            </a:pPr>
            <a:r>
              <a:rPr lang="zh-CN" altLang="en-US" b="1">
                <a:latin typeface="仿宋" panose="02010609060101010101" charset="-122"/>
                <a:ea typeface="宋体" panose="02010600030101010101" pitchFamily="2" charset="-122"/>
                <a:sym typeface="+mn-ea"/>
              </a:rPr>
              <a:t>　　　　　　　　　　　　　　　　　　　　　　　　　　　　　　　　　　　　</a:t>
            </a:r>
            <a:r>
              <a:rPr lang="zh-CN" altLang="en-US" sz="1600">
                <a:latin typeface="宋体" panose="02010600030101010101" pitchFamily="2" charset="-122"/>
                <a:ea typeface="宋体" panose="02010600030101010101" pitchFamily="2" charset="-122"/>
                <a:cs typeface="宋体" panose="02010600030101010101" pitchFamily="2" charset="-122"/>
                <a:sym typeface="+mn-ea"/>
              </a:rPr>
              <a:t>　单位：万元</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1"/>
            </p:custDataLst>
          </p:nvPr>
        </p:nvGraphicFramePr>
        <p:xfrm>
          <a:off x="1074420" y="3157855"/>
          <a:ext cx="10260965" cy="2399030"/>
        </p:xfrm>
        <a:graphic>
          <a:graphicData uri="http://schemas.openxmlformats.org/drawingml/2006/table">
            <a:tbl>
              <a:tblPr/>
              <a:tblGrid>
                <a:gridCol w="4046855"/>
                <a:gridCol w="1491615"/>
                <a:gridCol w="1337945"/>
                <a:gridCol w="1489075"/>
                <a:gridCol w="1895475"/>
              </a:tblGrid>
              <a:tr h="722630">
                <a:tc>
                  <a:txBody>
                    <a:bodyPr/>
                    <a:p>
                      <a:pPr marL="68580" indent="0" algn="ctr" fontAlgn="ctr">
                        <a:spcBef>
                          <a:spcPct val="0"/>
                        </a:spcBef>
                        <a:spcAft>
                          <a:spcPct val="0"/>
                        </a:spcAft>
                      </a:pPr>
                      <a:r>
                        <a:rPr lang="zh-CN" sz="1600">
                          <a:latin typeface="黑体" panose="02010609060101010101" charset="-122"/>
                          <a:ea typeface="黑体" panose="02010609060101010101" charset="-122"/>
                        </a:rPr>
                        <a:t>收入类别</a:t>
                      </a:r>
                      <a:endParaRPr lang="zh-CN" sz="1600">
                        <a:latin typeface="黑体" panose="02010609060101010101" charset="-122"/>
                        <a:ea typeface="黑体" panose="02010609060101010101" charset="-122"/>
                      </a:endParaRPr>
                    </a:p>
                  </a:txBody>
                  <a:tcPr marL="68580" marR="68580" marT="0" marB="0" anchor="ctr" anchorCtr="0">
                    <a:lnL>
                      <a:noFill/>
                    </a:lnL>
                    <a:lnR w="12700" cap="flat" cmpd="sng">
                      <a:solidFill>
                        <a:srgbClr val="000008"/>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chemeClr val="bg2">
                        <a:lumMod val="90000"/>
                      </a:schemeClr>
                    </a:solidFill>
                  </a:tcPr>
                </a:tc>
                <a:tc>
                  <a:txBody>
                    <a:bodyPr/>
                    <a:p>
                      <a:pPr marL="68580" indent="0" algn="ctr" fontAlgn="ctr">
                        <a:spcBef>
                          <a:spcPct val="0"/>
                        </a:spcBef>
                        <a:spcAft>
                          <a:spcPct val="0"/>
                        </a:spcAft>
                      </a:pPr>
                      <a:r>
                        <a:rPr lang="zh-CN" sz="1600">
                          <a:latin typeface="黑体" panose="02010609060101010101" charset="-122"/>
                          <a:ea typeface="黑体" panose="02010609060101010101" charset="-122"/>
                        </a:rPr>
                        <a:t>年初批复预算</a:t>
                      </a:r>
                      <a:endParaRPr lang="zh-CN" sz="1600">
                        <a:latin typeface="黑体" panose="02010609060101010101" charset="-122"/>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chemeClr val="bg2">
                        <a:lumMod val="90000"/>
                      </a:schemeClr>
                    </a:solidFill>
                  </a:tcPr>
                </a:tc>
                <a:tc>
                  <a:txBody>
                    <a:bodyPr/>
                    <a:p>
                      <a:pPr marL="68580" indent="0" algn="ctr" fontAlgn="ctr">
                        <a:spcBef>
                          <a:spcPct val="0"/>
                        </a:spcBef>
                        <a:spcAft>
                          <a:spcPct val="0"/>
                        </a:spcAft>
                      </a:pPr>
                      <a:r>
                        <a:rPr lang="zh-CN" sz="1600">
                          <a:latin typeface="黑体" panose="02010609060101010101" charset="-122"/>
                          <a:ea typeface="黑体" panose="02010609060101010101" charset="-122"/>
                        </a:rPr>
                        <a:t>预算调整</a:t>
                      </a:r>
                      <a:endParaRPr lang="zh-CN" sz="1600">
                        <a:latin typeface="黑体" panose="02010609060101010101" charset="-122"/>
                        <a:ea typeface="黑体" panose="02010609060101010101" charset="-122"/>
                      </a:endParaRPr>
                    </a:p>
                    <a:p>
                      <a:pPr marL="68580" indent="0" algn="ctr" fontAlgn="ctr">
                        <a:spcBef>
                          <a:spcPct val="0"/>
                        </a:spcBef>
                        <a:spcAft>
                          <a:spcPct val="0"/>
                        </a:spcAft>
                      </a:pPr>
                      <a:r>
                        <a:rPr lang="zh-CN" sz="1600">
                          <a:latin typeface="黑体" panose="02010609060101010101" charset="-122"/>
                          <a:ea typeface="黑体" panose="02010609060101010101" charset="-122"/>
                        </a:rPr>
                        <a:t>增加数</a:t>
                      </a:r>
                      <a:endParaRPr lang="zh-CN" sz="1600">
                        <a:latin typeface="黑体" panose="02010609060101010101" charset="-122"/>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chemeClr val="bg2">
                        <a:lumMod val="90000"/>
                      </a:schemeClr>
                    </a:solidFill>
                  </a:tcPr>
                </a:tc>
                <a:tc>
                  <a:txBody>
                    <a:bodyPr/>
                    <a:p>
                      <a:pPr marL="68580" indent="0" algn="ctr" fontAlgn="ctr">
                        <a:spcBef>
                          <a:spcPct val="0"/>
                        </a:spcBef>
                        <a:spcAft>
                          <a:spcPct val="0"/>
                        </a:spcAft>
                      </a:pPr>
                      <a:r>
                        <a:rPr lang="zh-CN" sz="1600">
                          <a:latin typeface="黑体" panose="02010609060101010101" charset="-122"/>
                          <a:ea typeface="黑体" panose="02010609060101010101" charset="-122"/>
                        </a:rPr>
                        <a:t>全年收入预算</a:t>
                      </a:r>
                      <a:endParaRPr lang="zh-CN" sz="1600">
                        <a:latin typeface="黑体" panose="02010609060101010101" charset="-122"/>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chemeClr val="bg2">
                        <a:lumMod val="90000"/>
                      </a:schemeClr>
                    </a:solidFill>
                  </a:tcPr>
                </a:tc>
                <a:tc>
                  <a:txBody>
                    <a:bodyPr/>
                    <a:p>
                      <a:pPr marL="68580" indent="0" algn="ctr" fontAlgn="ctr">
                        <a:spcBef>
                          <a:spcPct val="0"/>
                        </a:spcBef>
                        <a:spcAft>
                          <a:spcPct val="0"/>
                        </a:spcAft>
                      </a:pPr>
                      <a:r>
                        <a:rPr lang="zh-CN" sz="1600">
                          <a:latin typeface="黑体" panose="02010609060101010101" charset="-122"/>
                          <a:ea typeface="黑体" panose="02010609060101010101" charset="-122"/>
                        </a:rPr>
                        <a:t>收入决算</a:t>
                      </a:r>
                      <a:endParaRPr lang="zh-CN" sz="1600">
                        <a:latin typeface="黑体" panose="02010609060101010101" charset="-122"/>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a:noFill/>
                    </a:lnR>
                    <a:lnT w="381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chemeClr val="bg2">
                        <a:lumMod val="90000"/>
                      </a:schemeClr>
                    </a:solidFill>
                  </a:tcPr>
                </a:tc>
              </a:tr>
              <a:tr h="401955">
                <a:tc>
                  <a:txBody>
                    <a:bodyPr/>
                    <a:p>
                      <a:pPr marL="68580" indent="0" algn="ctr" fontAlgn="ctr">
                        <a:spcBef>
                          <a:spcPct val="0"/>
                        </a:spcBef>
                        <a:spcAft>
                          <a:spcPct val="0"/>
                        </a:spcAft>
                      </a:pPr>
                      <a:r>
                        <a:rPr lang="zh-CN" sz="1600">
                          <a:latin typeface="仿宋" panose="02010609060101010101" charset="-122"/>
                          <a:ea typeface="仿宋" panose="02010609060101010101" charset="-122"/>
                        </a:rPr>
                        <a:t>一般公共预算财政拨款收入</a:t>
                      </a:r>
                      <a:endParaRPr lang="zh-CN" sz="1600">
                        <a:latin typeface="仿宋" panose="02010609060101010101" charset="-122"/>
                        <a:ea typeface="仿宋" panose="02010609060101010101" charset="-122"/>
                      </a:endParaRPr>
                    </a:p>
                  </a:txBody>
                  <a:tcPr marL="68580" marR="68580" marT="0" marB="0" anchor="ctr"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2229.32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84.60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2313.92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2313.92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98780">
                <a:tc>
                  <a:txBody>
                    <a:bodyPr/>
                    <a:p>
                      <a:pPr marL="68580" indent="0" algn="ctr" fontAlgn="ctr">
                        <a:spcBef>
                          <a:spcPct val="0"/>
                        </a:spcBef>
                        <a:spcAft>
                          <a:spcPct val="0"/>
                        </a:spcAft>
                      </a:pPr>
                      <a:r>
                        <a:rPr lang="zh-CN" sz="1600">
                          <a:latin typeface="仿宋" panose="02010609060101010101" charset="-122"/>
                          <a:ea typeface="仿宋" panose="02010609060101010101" charset="-122"/>
                        </a:rPr>
                        <a:t>其他收入</a:t>
                      </a:r>
                      <a:r>
                        <a:rPr lang="zh-CN" altLang="en-US" sz="1600">
                          <a:latin typeface="仿宋" panose="02010609060101010101" charset="-122"/>
                          <a:ea typeface="仿宋" panose="02010609060101010101" charset="-122"/>
                        </a:rPr>
                        <a:t> </a:t>
                      </a:r>
                      <a:endParaRPr lang="zh-CN" altLang="en-US" sz="1600">
                        <a:latin typeface="仿宋" panose="02010609060101010101" charset="-122"/>
                        <a:ea typeface="仿宋" panose="02010609060101010101" charset="-122"/>
                      </a:endParaRPr>
                    </a:p>
                  </a:txBody>
                  <a:tcPr marL="68580" marR="68580" marT="0" marB="0" anchor="ctr"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0.00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0.00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0.00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0.00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401955">
                <a:tc>
                  <a:txBody>
                    <a:bodyPr/>
                    <a:p>
                      <a:pPr marL="68580" indent="0" algn="ctr" fontAlgn="ctr">
                        <a:spcBef>
                          <a:spcPct val="0"/>
                        </a:spcBef>
                        <a:spcAft>
                          <a:spcPct val="0"/>
                        </a:spcAft>
                      </a:pPr>
                      <a:r>
                        <a:rPr lang="zh-CN" sz="1600">
                          <a:latin typeface="仿宋" panose="02010609060101010101" charset="-122"/>
                          <a:ea typeface="仿宋" panose="02010609060101010101" charset="-122"/>
                        </a:rPr>
                        <a:t>年初结转和结余</a:t>
                      </a:r>
                      <a:endParaRPr lang="zh-CN" sz="1600">
                        <a:latin typeface="仿宋" panose="02010609060101010101" charset="-122"/>
                        <a:ea typeface="仿宋" panose="02010609060101010101" charset="-122"/>
                      </a:endParaRPr>
                    </a:p>
                  </a:txBody>
                  <a:tcPr marL="68580" marR="68580" marT="0" marB="0" anchor="ctr"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0.00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0.00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0.00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0.00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473710">
                <a:tc>
                  <a:txBody>
                    <a:bodyPr/>
                    <a:p>
                      <a:pPr marL="68580" indent="0" algn="ctr" fontAlgn="ctr">
                        <a:spcBef>
                          <a:spcPct val="0"/>
                        </a:spcBef>
                        <a:spcAft>
                          <a:spcPct val="0"/>
                        </a:spcAft>
                      </a:pPr>
                      <a:r>
                        <a:rPr lang="zh-CN" sz="1600">
                          <a:latin typeface="仿宋" panose="02010609060101010101" charset="-122"/>
                          <a:ea typeface="仿宋" panose="02010609060101010101" charset="-122"/>
                        </a:rPr>
                        <a:t>合</a:t>
                      </a:r>
                      <a:r>
                        <a:rPr lang="zh-CN" altLang="en-US" sz="1600">
                          <a:latin typeface="仿宋" panose="02010609060101010101" charset="-122"/>
                          <a:ea typeface="仿宋" panose="02010609060101010101" charset="-122"/>
                        </a:rPr>
                        <a:t>  </a:t>
                      </a:r>
                      <a:r>
                        <a:rPr lang="zh-CN" sz="1600">
                          <a:latin typeface="仿宋" panose="02010609060101010101" charset="-122"/>
                          <a:ea typeface="仿宋" panose="02010609060101010101" charset="-122"/>
                        </a:rPr>
                        <a:t>计</a:t>
                      </a:r>
                      <a:endParaRPr lang="zh-CN" sz="1600">
                        <a:latin typeface="仿宋" panose="02010609060101010101" charset="-122"/>
                        <a:ea typeface="仿宋" panose="02010609060101010101" charset="-122"/>
                      </a:endParaRPr>
                    </a:p>
                  </a:txBody>
                  <a:tcPr marL="68580" marR="68580" marT="0" marB="0" anchor="ctr" anchorCtr="0">
                    <a:lnL>
                      <a:noFill/>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2229.32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84.60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2313.92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noFill/>
                  </a:tcPr>
                </a:tc>
                <a:tc>
                  <a:txBody>
                    <a:bodyPr/>
                    <a:p>
                      <a:pPr marL="68580" indent="0" algn="ctr" fontAlgn="ctr">
                        <a:spcBef>
                          <a:spcPct val="0"/>
                        </a:spcBef>
                        <a:spcAft>
                          <a:spcPct val="0"/>
                        </a:spcAft>
                      </a:pPr>
                      <a:r>
                        <a:rPr lang="en-US" altLang="zh-CN" sz="1600">
                          <a:latin typeface="仿宋" panose="02010609060101010101" charset="-122"/>
                          <a:ea typeface="仿宋" panose="02010609060101010101" charset="-122"/>
                        </a:rPr>
                        <a:t>2313.92 </a:t>
                      </a:r>
                      <a:endParaRPr lang="en-US" altLang="zh-CN" sz="1600">
                        <a:latin typeface="仿宋" panose="02010609060101010101" charset="-122"/>
                        <a:ea typeface="仿宋" panose="02010609060101010101" charset="-122"/>
                      </a:endParaRPr>
                    </a:p>
                  </a:txBody>
                  <a:tcPr marL="68580" marR="68580" marT="0" marB="0" anchor="ctr" anchorCtr="0">
                    <a:lnL w="12700" cap="flat" cmpd="sng">
                      <a:solidFill>
                        <a:srgbClr val="000008"/>
                      </a:solidFill>
                      <a:prstDash val="solid"/>
                      <a:headEnd type="none" w="med" len="med"/>
                      <a:tailEnd type="none" w="med" len="med"/>
                    </a:lnL>
                    <a:lnR>
                      <a:noFill/>
                    </a:lnR>
                    <a:lnT w="12700" cap="flat" cmpd="sng">
                      <a:solidFill>
                        <a:srgbClr val="000008"/>
                      </a:solidFill>
                      <a:prstDash val="solid"/>
                      <a:headEnd type="none" w="med" len="med"/>
                      <a:tailEnd type="none" w="med" len="med"/>
                    </a:lnT>
                    <a:lnB w="38100" cap="flat" cmpd="sng">
                      <a:solidFill>
                        <a:srgbClr val="000008"/>
                      </a:solidFill>
                      <a:prstDash val="solid"/>
                      <a:headEnd type="none" w="med" len="med"/>
                      <a:tailEnd type="none" w="med" len="med"/>
                    </a:lnB>
                    <a:noFill/>
                  </a:tcPr>
                </a:tc>
              </a:tr>
            </a:tbl>
          </a:graphicData>
        </a:graphic>
      </p:graphicFrame>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3605" y="744855"/>
            <a:ext cx="10333990" cy="2980690"/>
          </a:xfrm>
          <a:prstGeom prst="rect">
            <a:avLst/>
          </a:prstGeom>
        </p:spPr>
        <p:txBody>
          <a:bodyPr>
            <a:noAutofit/>
          </a:bodyPr>
          <a:p>
            <a:pPr marL="0" indent="406400" algn="just" defTabSz="266700">
              <a:lnSpc>
                <a:spcPct val="150000"/>
              </a:lnSpc>
              <a:spcBef>
                <a:spcPct val="0"/>
              </a:spcBef>
              <a:spcAft>
                <a:spcPct val="0"/>
              </a:spcAft>
            </a:pPr>
            <a:r>
              <a:rPr lang="zh-CN" altLang="en-US" sz="1600" b="1">
                <a:solidFill>
                  <a:schemeClr val="tx1"/>
                </a:solidFill>
                <a:latin typeface="楷体" panose="02010609060101010101" charset="-122"/>
                <a:ea typeface="楷体" panose="02010609060101010101" charset="-122"/>
              </a:rPr>
              <a:t>（二）部门支出预决算情况</a:t>
            </a:r>
            <a:endParaRPr lang="zh-CN" altLang="en-US" sz="1600" b="1">
              <a:solidFill>
                <a:schemeClr val="tx1"/>
              </a:solidFill>
              <a:latin typeface="楷体" panose="02010609060101010101" charset="-122"/>
              <a:ea typeface="楷体" panose="02010609060101010101" charset="-122"/>
            </a:endParaRPr>
          </a:p>
          <a:p>
            <a:pPr marL="0" indent="406400" algn="just" defTabSz="266700">
              <a:lnSpc>
                <a:spcPct val="150000"/>
              </a:lnSpc>
              <a:spcBef>
                <a:spcPct val="0"/>
              </a:spcBef>
              <a:spcAft>
                <a:spcPct val="0"/>
              </a:spcAft>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天水市机关事务服务中心</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rPr>
              <a:t>2023 </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年度年初支出预算数</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rPr>
              <a:t>2229.32</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万元，当年调整增加预算</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rPr>
              <a:t>84.6</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万元，调整后支出预算数为</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rPr>
              <a:t>2313.92</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万元，支出决算数为</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rPr>
              <a:t>2313.92</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万元，年末无结转结余。天水市事务机关服务中心</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rPr>
              <a:t>2023</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rPr>
              <a:t>年度部门支出预决算情况详见下表：</a:t>
            </a:r>
            <a:endParaRPr lang="zh-CN" sz="1600">
              <a:solidFill>
                <a:schemeClr val="tx1"/>
              </a:solidFill>
              <a:latin typeface="仿宋" panose="02010609060101010101" charset="-122"/>
              <a:ea typeface="仿宋" panose="02010609060101010101" charset="-122"/>
            </a:endParaRPr>
          </a:p>
          <a:p>
            <a:pPr marL="0" indent="406400" algn="just" defTabSz="266700">
              <a:lnSpc>
                <a:spcPct val="150000"/>
              </a:lnSpc>
              <a:spcBef>
                <a:spcPct val="0"/>
              </a:spcBef>
              <a:spcAft>
                <a:spcPct val="0"/>
              </a:spcAft>
            </a:pPr>
            <a:r>
              <a:rPr lang="zh-CN" altLang="en-US" sz="1600" b="1">
                <a:solidFill>
                  <a:schemeClr val="tx1"/>
                </a:solidFill>
                <a:latin typeface="仿宋" panose="02010609060101010101" charset="-122"/>
                <a:ea typeface="宋体" panose="02010600030101010101" pitchFamily="2" charset="-122"/>
              </a:rPr>
              <a:t>　　　　　　　　　　　　　　　　　　</a:t>
            </a:r>
            <a:r>
              <a:rPr lang="zh-CN" altLang="en-US" sz="1600">
                <a:solidFill>
                  <a:schemeClr val="tx1"/>
                </a:solidFill>
                <a:latin typeface="仿宋" panose="02010609060101010101" charset="-122"/>
                <a:ea typeface="宋体" panose="02010600030101010101" pitchFamily="2" charset="-122"/>
              </a:rPr>
              <a:t>　　　　　　　　　　　　　　　　　　　　　　</a:t>
            </a:r>
            <a:endParaRPr lang="zh-CN" altLang="en-US" sz="1600">
              <a:solidFill>
                <a:schemeClr val="tx1"/>
              </a:solidFill>
              <a:latin typeface="仿宋" panose="02010609060101010101" charset="-122"/>
              <a:ea typeface="宋体" panose="02010600030101010101" pitchFamily="2" charset="-122"/>
            </a:endParaRPr>
          </a:p>
          <a:p>
            <a:pPr marL="0" indent="406400" algn="just" defTabSz="266700">
              <a:lnSpc>
                <a:spcPct val="150000"/>
              </a:lnSpc>
              <a:spcBef>
                <a:spcPct val="0"/>
              </a:spcBef>
              <a:spcAft>
                <a:spcPct val="0"/>
              </a:spcAft>
            </a:pPr>
            <a:endParaRPr lang="zh-CN" altLang="en-US" sz="1600">
              <a:solidFill>
                <a:schemeClr val="tx1"/>
              </a:solidFill>
              <a:latin typeface="仿宋" panose="02010609060101010101" charset="-122"/>
              <a:ea typeface="宋体" panose="02010600030101010101" pitchFamily="2" charset="-122"/>
            </a:endParaRPr>
          </a:p>
        </p:txBody>
      </p:sp>
      <p:sp>
        <p:nvSpPr>
          <p:cNvPr id="5" name="文本框 4"/>
          <p:cNvSpPr txBox="1"/>
          <p:nvPr/>
        </p:nvSpPr>
        <p:spPr>
          <a:xfrm>
            <a:off x="1464310" y="2122170"/>
            <a:ext cx="9773920" cy="464185"/>
          </a:xfrm>
          <a:prstGeom prst="rect">
            <a:avLst/>
          </a:prstGeom>
        </p:spPr>
        <p:txBody>
          <a:bodyPr>
            <a:noAutofit/>
          </a:bodyPr>
          <a:p>
            <a:pPr marL="0" indent="406400" algn="r" defTabSz="266700">
              <a:lnSpc>
                <a:spcPts val="2900"/>
              </a:lnSpc>
              <a:spcBef>
                <a:spcPct val="100000"/>
              </a:spcBef>
              <a:spcAft>
                <a:spcPct val="0"/>
              </a:spcAft>
            </a:pPr>
            <a:r>
              <a:rPr lang="en-US" altLang="zh-CN" sz="1600">
                <a:solidFill>
                  <a:schemeClr val="tx1"/>
                </a:solidFill>
                <a:latin typeface="仿宋_GB2312" panose="02010609030101010101" charset="-122"/>
                <a:ea typeface="仿宋_GB2312" panose="02010609030101010101" charset="-122"/>
              </a:rPr>
              <a:t> </a:t>
            </a:r>
            <a:r>
              <a:rPr lang="zh-CN" altLang="en-US" sz="1600">
                <a:solidFill>
                  <a:schemeClr val="tx1"/>
                </a:solidFill>
                <a:latin typeface="仿宋_GB2312" panose="02010609030101010101" charset="-122"/>
                <a:ea typeface="仿宋_GB2312" panose="02010609030101010101" charset="-122"/>
              </a:rPr>
              <a:t>单位：万元</a:t>
            </a:r>
            <a:endParaRPr lang="zh-CN" altLang="en-US" sz="1600">
              <a:solidFill>
                <a:schemeClr val="tx1"/>
              </a:solidFill>
              <a:latin typeface="仿宋_GB2312" panose="02010609030101010101" charset="-122"/>
              <a:ea typeface="仿宋_GB2312" panose="02010609030101010101" charset="-122"/>
            </a:endParaRPr>
          </a:p>
        </p:txBody>
      </p:sp>
      <p:graphicFrame>
        <p:nvGraphicFramePr>
          <p:cNvPr id="6" name="表格 5"/>
          <p:cNvGraphicFramePr/>
          <p:nvPr>
            <p:custDataLst>
              <p:tags r:id="rId1"/>
            </p:custDataLst>
          </p:nvPr>
        </p:nvGraphicFramePr>
        <p:xfrm>
          <a:off x="1115060" y="2585085"/>
          <a:ext cx="10123170" cy="2624455"/>
        </p:xfrm>
        <a:graphic>
          <a:graphicData uri="http://schemas.openxmlformats.org/drawingml/2006/table">
            <a:tbl>
              <a:tblPr/>
              <a:tblGrid>
                <a:gridCol w="1368425"/>
                <a:gridCol w="1863090"/>
                <a:gridCol w="1277620"/>
                <a:gridCol w="1312545"/>
                <a:gridCol w="1251585"/>
                <a:gridCol w="1444625"/>
                <a:gridCol w="1605280"/>
              </a:tblGrid>
              <a:tr h="640080">
                <a:tc gridSpan="2">
                  <a:txBody>
                    <a:bodyPr/>
                    <a:p>
                      <a:pPr marL="68580" algn="ctr" fontAlgn="ctr">
                        <a:buClrTx/>
                        <a:buSzTx/>
                        <a:buFontTx/>
                      </a:pPr>
                      <a:r>
                        <a:rPr lang="zh-CN" sz="1600">
                          <a:latin typeface="黑体" panose="02010609060101010101" charset="-122"/>
                          <a:ea typeface="黑体" panose="02010609060101010101" charset="-122"/>
                        </a:rPr>
                        <a:t>支出类别</a:t>
                      </a:r>
                      <a:endParaRPr lang="zh-CN" sz="1600">
                        <a:latin typeface="黑体" panose="02010609060101010101" charset="-122"/>
                        <a:ea typeface="黑体" panose="02010609060101010101" charset="-122"/>
                      </a:endParaRPr>
                    </a:p>
                  </a:txBody>
                  <a:tcPr marL="68580" marR="68580" marT="0" marB="0" anchor="ctr" anchorCtr="0">
                    <a:lnL>
                      <a:noFill/>
                    </a:lnL>
                    <a:lnR w="127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chemeClr val="bg2">
                        <a:lumMod val="90000"/>
                      </a:schemeClr>
                    </a:solidFill>
                  </a:tcPr>
                </a:tc>
                <a:tc hMerge="1">
                  <a:tcPr>
                    <a:lnR w="127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marL="68580" algn="ctr" fontAlgn="ctr">
                        <a:buClrTx/>
                        <a:buSzTx/>
                        <a:buFontTx/>
                      </a:pPr>
                      <a:r>
                        <a:rPr lang="zh-CN" sz="1600">
                          <a:latin typeface="黑体" panose="02010609060101010101" charset="-122"/>
                          <a:ea typeface="黑体" panose="02010609060101010101" charset="-122"/>
                        </a:rPr>
                        <a:t>年初支出</a:t>
                      </a:r>
                      <a:endParaRPr lang="zh-CN" sz="1600">
                        <a:latin typeface="黑体" panose="02010609060101010101" charset="-122"/>
                        <a:ea typeface="黑体" panose="02010609060101010101" charset="-122"/>
                      </a:endParaRPr>
                    </a:p>
                    <a:p>
                      <a:pPr marL="68580" algn="ctr" fontAlgn="ctr">
                        <a:buClrTx/>
                        <a:buSzTx/>
                        <a:buFontTx/>
                      </a:pPr>
                      <a:r>
                        <a:rPr lang="zh-CN" sz="1600">
                          <a:latin typeface="黑体" panose="02010609060101010101" charset="-122"/>
                          <a:ea typeface="黑体" panose="02010609060101010101" charset="-122"/>
                        </a:rPr>
                        <a:t>预算</a:t>
                      </a:r>
                      <a:endParaRPr lang="zh-CN" sz="1600">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chemeClr val="bg2">
                        <a:lumMod val="90000"/>
                      </a:schemeClr>
                    </a:solidFill>
                  </a:tcPr>
                </a:tc>
                <a:tc>
                  <a:txBody>
                    <a:bodyPr/>
                    <a:p>
                      <a:pPr marL="68580" algn="ctr" fontAlgn="ctr">
                        <a:buClrTx/>
                        <a:buSzTx/>
                        <a:buFontTx/>
                      </a:pPr>
                      <a:r>
                        <a:rPr lang="zh-CN" sz="1600">
                          <a:latin typeface="黑体" panose="02010609060101010101" charset="-122"/>
                          <a:ea typeface="黑体" panose="02010609060101010101" charset="-122"/>
                        </a:rPr>
                        <a:t>支出预算调整数</a:t>
                      </a:r>
                      <a:endParaRPr lang="zh-CN" sz="1600">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chemeClr val="bg2">
                        <a:lumMod val="90000"/>
                      </a:schemeClr>
                    </a:solidFill>
                  </a:tcPr>
                </a:tc>
                <a:tc>
                  <a:txBody>
                    <a:bodyPr/>
                    <a:p>
                      <a:pPr marL="68580" algn="ctr" fontAlgn="ctr">
                        <a:buClrTx/>
                        <a:buSzTx/>
                        <a:buFontTx/>
                      </a:pPr>
                      <a:r>
                        <a:rPr lang="zh-CN" sz="1600">
                          <a:latin typeface="黑体" panose="02010609060101010101" charset="-122"/>
                          <a:ea typeface="黑体" panose="02010609060101010101" charset="-122"/>
                        </a:rPr>
                        <a:t>全年支出</a:t>
                      </a:r>
                      <a:endParaRPr lang="zh-CN" sz="1600">
                        <a:latin typeface="黑体" panose="02010609060101010101" charset="-122"/>
                        <a:ea typeface="黑体" panose="02010609060101010101" charset="-122"/>
                      </a:endParaRPr>
                    </a:p>
                    <a:p>
                      <a:pPr marL="68580" algn="ctr" fontAlgn="ctr">
                        <a:buClrTx/>
                        <a:buSzTx/>
                        <a:buFontTx/>
                      </a:pPr>
                      <a:r>
                        <a:rPr lang="zh-CN" sz="1600">
                          <a:latin typeface="黑体" panose="02010609060101010101" charset="-122"/>
                          <a:ea typeface="黑体" panose="02010609060101010101" charset="-122"/>
                        </a:rPr>
                        <a:t>预算</a:t>
                      </a:r>
                      <a:endParaRPr lang="zh-CN" sz="1600">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chemeClr val="bg2">
                        <a:lumMod val="90000"/>
                      </a:schemeClr>
                    </a:solidFill>
                  </a:tcPr>
                </a:tc>
                <a:tc>
                  <a:txBody>
                    <a:bodyPr/>
                    <a:p>
                      <a:pPr marL="68580" algn="ctr" fontAlgn="ctr">
                        <a:buClrTx/>
                        <a:buSzTx/>
                        <a:buFontTx/>
                      </a:pPr>
                      <a:r>
                        <a:rPr lang="zh-CN" sz="1600">
                          <a:latin typeface="黑体" panose="02010609060101010101" charset="-122"/>
                          <a:ea typeface="黑体" panose="02010609060101010101" charset="-122"/>
                        </a:rPr>
                        <a:t>实际支出</a:t>
                      </a:r>
                      <a:endParaRPr lang="zh-CN" sz="1600">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381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chemeClr val="bg2">
                        <a:lumMod val="90000"/>
                      </a:schemeClr>
                    </a:solidFill>
                  </a:tcPr>
                </a:tc>
                <a:tc>
                  <a:txBody>
                    <a:bodyPr/>
                    <a:p>
                      <a:pPr marL="68580" algn="ctr" fontAlgn="ctr">
                        <a:buClrTx/>
                        <a:buSzTx/>
                        <a:buFontTx/>
                      </a:pPr>
                      <a:r>
                        <a:rPr lang="zh-CN" sz="1600">
                          <a:latin typeface="黑体" panose="02010609060101010101" charset="-122"/>
                          <a:ea typeface="黑体" panose="02010609060101010101" charset="-122"/>
                        </a:rPr>
                        <a:t>预算执行率</a:t>
                      </a:r>
                      <a:endParaRPr lang="zh-CN" sz="1600">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a:noFill/>
                    </a:lnR>
                    <a:lnT w="381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chemeClr val="bg2">
                        <a:lumMod val="90000"/>
                      </a:schemeClr>
                    </a:solidFill>
                  </a:tcPr>
                </a:tc>
              </a:tr>
              <a:tr h="429895">
                <a:tc rowSpan="2">
                  <a:txBody>
                    <a:bodyPr/>
                    <a:p>
                      <a:pPr marL="68580" indent="0" algn="just" fontAlgn="ctr">
                        <a:spcBef>
                          <a:spcPct val="0"/>
                        </a:spcBef>
                        <a:spcAft>
                          <a:spcPct val="0"/>
                        </a:spcAft>
                      </a:pPr>
                      <a:r>
                        <a:rPr lang="zh-CN" sz="1400">
                          <a:latin typeface="仿宋" panose="02010609060101010101" charset="-122"/>
                          <a:ea typeface="仿宋" panose="02010609060101010101" charset="-122"/>
                        </a:rPr>
                        <a:t>基本支出</a:t>
                      </a:r>
                      <a:endParaRPr lang="zh-CN" sz="1400">
                        <a:latin typeface="仿宋" panose="02010609060101010101" charset="-122"/>
                        <a:ea typeface="仿宋" panose="02010609060101010101" charset="-122"/>
                      </a:endParaRPr>
                    </a:p>
                  </a:txBody>
                  <a:tcPr marL="68580" marR="68580" marT="0" marB="0"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just" fontAlgn="ctr">
                        <a:spcBef>
                          <a:spcPct val="0"/>
                        </a:spcBef>
                        <a:spcAft>
                          <a:spcPct val="0"/>
                        </a:spcAft>
                      </a:pPr>
                      <a:r>
                        <a:rPr lang="zh-CN" sz="1400">
                          <a:latin typeface="仿宋" panose="02010609060101010101" charset="-122"/>
                          <a:ea typeface="仿宋" panose="02010609060101010101" charset="-122"/>
                        </a:rPr>
                        <a:t>人员经费</a:t>
                      </a:r>
                      <a:endParaRPr 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773.65</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13.41</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787.06</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787.06</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100%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59410">
                <a:tc vMerge="1">
                  <a:tcPr>
                    <a:lnL>
                      <a:noFill/>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marL="68580" indent="0" algn="just" fontAlgn="ctr">
                        <a:spcBef>
                          <a:spcPct val="0"/>
                        </a:spcBef>
                        <a:spcAft>
                          <a:spcPct val="0"/>
                        </a:spcAft>
                      </a:pPr>
                      <a:r>
                        <a:rPr lang="zh-CN" sz="1400">
                          <a:latin typeface="仿宋" panose="02010609060101010101" charset="-122"/>
                          <a:ea typeface="仿宋" panose="02010609060101010101" charset="-122"/>
                        </a:rPr>
                        <a:t>日常公用经费</a:t>
                      </a:r>
                      <a:endParaRPr 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553.20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32.60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585.80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585.80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100%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14325">
                <a:tc gridSpan="2">
                  <a:txBody>
                    <a:bodyPr/>
                    <a:p>
                      <a:pPr marL="68580" indent="0" algn="ctr" fontAlgn="ctr">
                        <a:spcBef>
                          <a:spcPct val="0"/>
                        </a:spcBef>
                        <a:spcAft>
                          <a:spcPct val="0"/>
                        </a:spcAft>
                      </a:pPr>
                      <a:r>
                        <a:rPr lang="zh-CN" sz="1400">
                          <a:latin typeface="仿宋" panose="02010609060101010101" charset="-122"/>
                          <a:ea typeface="仿宋" panose="02010609060101010101" charset="-122"/>
                        </a:rPr>
                        <a:t>小计</a:t>
                      </a:r>
                      <a:endParaRPr lang="zh-CN" sz="1400">
                        <a:latin typeface="仿宋" panose="02010609060101010101" charset="-122"/>
                        <a:ea typeface="仿宋" panose="02010609060101010101" charset="-122"/>
                      </a:endParaRPr>
                    </a:p>
                  </a:txBody>
                  <a:tcPr marL="68580" marR="68580" marT="0" marB="0"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1326.85</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46.01</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1372.86</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1372.86</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100%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397510">
                <a:tc gridSpan="2">
                  <a:txBody>
                    <a:bodyPr/>
                    <a:p>
                      <a:pPr marL="68580" indent="0" algn="just" fontAlgn="ctr">
                        <a:spcBef>
                          <a:spcPct val="0"/>
                        </a:spcBef>
                        <a:spcAft>
                          <a:spcPct val="0"/>
                        </a:spcAft>
                      </a:pPr>
                      <a:r>
                        <a:rPr lang="zh-CN" sz="1400">
                          <a:latin typeface="仿宋" panose="02010609060101010101" charset="-122"/>
                          <a:ea typeface="仿宋" panose="02010609060101010101" charset="-122"/>
                        </a:rPr>
                        <a:t>项目支出</a:t>
                      </a:r>
                      <a:r>
                        <a:rPr lang="zh-CN" altLang="en-US" sz="1400">
                          <a:latin typeface="仿宋" panose="02010609060101010101" charset="-122"/>
                          <a:ea typeface="仿宋" panose="02010609060101010101" charset="-122"/>
                        </a:rPr>
                        <a:t> </a:t>
                      </a:r>
                      <a:endParaRPr lang="zh-CN" altLang="en-US" sz="1400">
                        <a:latin typeface="仿宋" panose="02010609060101010101" charset="-122"/>
                        <a:ea typeface="仿宋" panose="02010609060101010101" charset="-122"/>
                      </a:endParaRPr>
                    </a:p>
                  </a:txBody>
                  <a:tcPr marL="68580" marR="68580" marT="0" marB="0"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902.47</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38.59</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941.06</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941.06</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100%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r>
              <a:tr h="483235">
                <a:tc gridSpan="2">
                  <a:txBody>
                    <a:bodyPr/>
                    <a:p>
                      <a:pPr marL="68580" indent="0" algn="ctr" fontAlgn="ctr">
                        <a:spcBef>
                          <a:spcPct val="0"/>
                        </a:spcBef>
                        <a:spcAft>
                          <a:spcPct val="0"/>
                        </a:spcAft>
                      </a:pPr>
                      <a:r>
                        <a:rPr lang="zh-CN" sz="1400">
                          <a:latin typeface="仿宋" panose="02010609060101010101" charset="-122"/>
                          <a:ea typeface="仿宋" panose="02010609060101010101" charset="-122"/>
                        </a:rPr>
                        <a:t>合</a:t>
                      </a:r>
                      <a:r>
                        <a:rPr lang="zh-CN" altLang="en-US" sz="1400">
                          <a:latin typeface="仿宋" panose="02010609060101010101" charset="-122"/>
                          <a:ea typeface="仿宋" panose="02010609060101010101" charset="-122"/>
                        </a:rPr>
                        <a:t>  </a:t>
                      </a:r>
                      <a:r>
                        <a:rPr lang="zh-CN" sz="1400">
                          <a:latin typeface="仿宋" panose="02010609060101010101" charset="-122"/>
                          <a:ea typeface="仿宋" panose="02010609060101010101" charset="-122"/>
                        </a:rPr>
                        <a:t>计</a:t>
                      </a:r>
                      <a:endParaRPr lang="zh-CN" sz="1400">
                        <a:latin typeface="仿宋" panose="02010609060101010101" charset="-122"/>
                        <a:ea typeface="仿宋" panose="02010609060101010101" charset="-122"/>
                      </a:endParaRPr>
                    </a:p>
                  </a:txBody>
                  <a:tcPr marL="68580" marR="68580" marT="0" marB="0"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2229.32</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84.60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2313.92</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2313.92</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noFill/>
                  </a:tcPr>
                </a:tc>
                <a:tc>
                  <a:txBody>
                    <a:bodyPr/>
                    <a:p>
                      <a:pPr marL="68580" indent="0" algn="ctr" fontAlgn="ctr">
                        <a:spcBef>
                          <a:spcPct val="0"/>
                        </a:spcBef>
                        <a:spcAft>
                          <a:spcPct val="0"/>
                        </a:spcAft>
                      </a:pPr>
                      <a:r>
                        <a:rPr lang="en-US" altLang="zh-CN" sz="1400">
                          <a:latin typeface="仿宋" panose="02010609060101010101" charset="-122"/>
                          <a:ea typeface="仿宋" panose="02010609060101010101" charset="-122"/>
                        </a:rPr>
                        <a:t>100%</a:t>
                      </a:r>
                      <a:endParaRPr lang="en-US" altLang="zh-CN" sz="1400">
                        <a:latin typeface="仿宋" panose="02010609060101010101" charset="-122"/>
                        <a:ea typeface="仿宋" panose="02010609060101010101" charset="-122"/>
                      </a:endParaRPr>
                    </a:p>
                  </a:txBody>
                  <a:tcPr marL="68580" marR="68580" marT="0" marB="0" anchor="ctr" anchorCtr="0">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38100" cap="flat" cmpd="sng">
                      <a:solidFill>
                        <a:srgbClr val="000000"/>
                      </a:solidFill>
                      <a:prstDash val="solid"/>
                      <a:headEnd type="none" w="med" len="med"/>
                      <a:tailEnd type="none" w="med" len="med"/>
                    </a:lnB>
                    <a:noFill/>
                  </a:tcPr>
                </a:tc>
              </a:tr>
            </a:tbl>
          </a:graphicData>
        </a:graphic>
      </p:graphicFrame>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00" y="2537460"/>
            <a:ext cx="6096000" cy="1275715"/>
          </a:xfrm>
          <a:prstGeom prst="rect">
            <a:avLst/>
          </a:prstGeom>
          <a:noFill/>
        </p:spPr>
        <p:txBody>
          <a:bodyPr wrap="square" rtlCol="0" anchor="t">
            <a:noAutofit/>
          </a:bodyPr>
          <a:p>
            <a:pPr algn="ctr"/>
            <a:r>
              <a:rPr lang="zh-CN"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rPr>
              <a:t>三、评价结论及分析</a:t>
            </a:r>
            <a:endParaRPr lang="zh-CN" altLang="en-US" sz="4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方正字迹-龙吟体 简" panose="02000500000000000000" charset="-122"/>
              <a:sym typeface="+mn-ea"/>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BEAUTIFY_FLAG" val="#wm#"/>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3.0"/>
  <p:tag name="KSO_WM_BEAUTIFY_FLAG" val="#wm#"/>
  <p:tag name="KSO_WM_UNIT_PRESET_TEXT" val="单击此处编辑母版文本样式&#10;第二级&#10;第三级&#10;第四级&#10;第五级"/>
</p:tagLst>
</file>

<file path=ppt/tags/tag100.xml><?xml version="1.0" encoding="utf-8"?>
<p:tagLst xmlns:p="http://schemas.openxmlformats.org/presentationml/2006/main">
  <p:tag name="KSO_WM_SPECIAL_SOURCE" val="bdnull"/>
</p:tagLst>
</file>

<file path=ppt/tags/tag101.xml><?xml version="1.0" encoding="utf-8"?>
<p:tagLst xmlns:p="http://schemas.openxmlformats.org/presentationml/2006/main">
  <p:tag name="KSO_WM_SPECIAL_SOURCE" val="bdnull"/>
</p:tagLst>
</file>

<file path=ppt/tags/tag102.xml><?xml version="1.0" encoding="utf-8"?>
<p:tagLst xmlns:p="http://schemas.openxmlformats.org/presentationml/2006/main">
  <p:tag name="KSO_WM_SPECIAL_SOURCE" val="bdnull"/>
</p:tagLst>
</file>

<file path=ppt/tags/tag103.xml><?xml version="1.0" encoding="utf-8"?>
<p:tagLst xmlns:p="http://schemas.openxmlformats.org/presentationml/2006/main">
  <p:tag name="KSO_WM_SPECIAL_SOURCE" val="bdnull"/>
</p:tagLst>
</file>

<file path=ppt/tags/tag104.xml><?xml version="1.0" encoding="utf-8"?>
<p:tagLst xmlns:p="http://schemas.openxmlformats.org/presentationml/2006/main">
  <p:tag name="KSO_WM_SPECIAL_SOURCE" val="bdnull"/>
</p:tagLst>
</file>

<file path=ppt/tags/tag105.xml><?xml version="1.0" encoding="utf-8"?>
<p:tagLst xmlns:p="http://schemas.openxmlformats.org/presentationml/2006/main">
  <p:tag name="KSO_WM_SPECIAL_SOURCE" val="bdnull"/>
</p:tagLst>
</file>

<file path=ppt/tags/tag106.xml><?xml version="1.0" encoding="utf-8"?>
<p:tagLst xmlns:p="http://schemas.openxmlformats.org/presentationml/2006/main">
  <p:tag name="KSO_WM_SPECIAL_SOURCE" val="bdnull"/>
</p:tagLst>
</file>

<file path=ppt/tags/tag107.xml><?xml version="1.0" encoding="utf-8"?>
<p:tagLst xmlns:p="http://schemas.openxmlformats.org/presentationml/2006/main">
  <p:tag name="KSO_WM_SPECIAL_SOURCE" val="bdnull"/>
</p:tagLst>
</file>

<file path=ppt/tags/tag108.xml><?xml version="1.0" encoding="utf-8"?>
<p:tagLst xmlns:p="http://schemas.openxmlformats.org/presentationml/2006/main">
  <p:tag name="KSO_WM_SPECIAL_SOURCE" val="bdnull"/>
</p:tagLst>
</file>

<file path=ppt/tags/tag109.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10.xml><?xml version="1.0" encoding="utf-8"?>
<p:tagLst xmlns:p="http://schemas.openxmlformats.org/presentationml/2006/main">
  <p:tag name="KSO_WM_SPECIAL_SOURCE" val="bdnull"/>
</p:tagLst>
</file>

<file path=ppt/tags/tag111.xml><?xml version="1.0" encoding="utf-8"?>
<p:tagLst xmlns:p="http://schemas.openxmlformats.org/presentationml/2006/main">
  <p:tag name="KSO_WM_SPECIAL_SOURCE" val="bdnull"/>
</p:tagLst>
</file>

<file path=ppt/tags/tag112.xml><?xml version="1.0" encoding="utf-8"?>
<p:tagLst xmlns:p="http://schemas.openxmlformats.org/presentationml/2006/main">
  <p:tag name="KSO_WM_SPECIAL_SOURCE" val="bdnull"/>
</p:tagLst>
</file>

<file path=ppt/tags/tag113.xml><?xml version="1.0" encoding="utf-8"?>
<p:tagLst xmlns:p="http://schemas.openxmlformats.org/presentationml/2006/main">
  <p:tag name="KSO_WM_SPECIAL_SOURCE" val="bdnull"/>
</p:tagLst>
</file>

<file path=ppt/tags/tag114.xml><?xml version="1.0" encoding="utf-8"?>
<p:tagLst xmlns:p="http://schemas.openxmlformats.org/presentationml/2006/main">
  <p:tag name="KSO_WM_SPECIAL_SOURCE" val="bdnull"/>
</p:tagLst>
</file>

<file path=ppt/tags/tag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3.0"/>
  <p:tag name="KSO_WM_BEAUTIFY_FLAG" val="#wm#"/>
  <p:tag name="KSO_WM_UNIT_CONTENT_GROUP_TYPE" val="contentchip"/>
  <p:tag name="KSO_WM_UNIT_PRESET_TEXT" val="单击添加章节标题"/>
  <p:tag name="KSO_WM_UNIT_TEXT_TYPE" val="1"/>
</p:tagLst>
</file>

<file path=ppt/tags/tag116.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3.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17.xml><?xml version="1.0" encoding="utf-8"?>
<p:tagLst xmlns:p="http://schemas.openxmlformats.org/presentationml/2006/main">
  <p:tag name="KSO_WM_SPECIAL_SOURCE" val="bdnull"/>
</p:tagLst>
</file>

<file path=ppt/tags/tag118.xml><?xml version="1.0" encoding="utf-8"?>
<p:tagLst xmlns:p="http://schemas.openxmlformats.org/presentationml/2006/main">
  <p:tag name="KSO_WM_SPECIAL_SOURCE" val="bdnull"/>
</p:tagLst>
</file>

<file path=ppt/tags/tag119.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20.xml><?xml version="1.0" encoding="utf-8"?>
<p:tagLst xmlns:p="http://schemas.openxmlformats.org/presentationml/2006/main">
  <p:tag name="commondata" val="eyJoZGlkIjoiZDY4ZjNmOGQ5YjhjNThjMmI2MjE0NWQ5YzVmZTVjYzAifQ=="/>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14.xml><?xml version="1.0" encoding="utf-8"?>
<p:tagLst xmlns:p="http://schemas.openxmlformats.org/presentationml/2006/main">
  <p:tag name="KSO_WM_UNIT_ISCONTENTSTITLE" val="0"/>
  <p:tag name="KSO_WM_UNIT_ISNUMDGMTITLE" val="0"/>
  <p:tag name="KSO_WM_UNIT_PRESET_TEXT" val="单击此处编辑母版标题样式"/>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3.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UNIT_TYPE" val="i"/>
  <p:tag name="KSO_WM_UNIT_INDEX" val="2"/>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UNIT_TYPE" val="i"/>
  <p:tag name="KSO_WM_UNIT_INDEX" val="3"/>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22.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UNIT_CONTENT_GROUP_TYPE" val="contentchip"/>
  <p:tag name="KSO_WM_UNIT_TYPE" val="i"/>
  <p:tag name="KSO_WM_UNIT_INDEX" val="2"/>
</p:tagLst>
</file>

<file path=ppt/tags/tag26.xml><?xml version="1.0" encoding="utf-8"?>
<p:tagLst xmlns:p="http://schemas.openxmlformats.org/presentationml/2006/main">
  <p:tag name="KSO_WM_UNIT_PRESET_TEXT" val="PART ONE"/>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3.0"/>
  <p:tag name="KSO_WM_BEAUTIFY_FLAG" val="#wm#"/>
  <p:tag name="KSO_WM_UNIT_CONTENT_GROUP_TYPE" val="contentchip"/>
</p:tagLst>
</file>

<file path=ppt/tags/tag27.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3.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3.0"/>
  <p:tag name="KSO_WM_BEAUTIFY_FLAG" val="#wm#"/>
  <p:tag name="KSO_WM_UNIT_CONTENT_GROUP_TYPE" val="contentchip"/>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1"/>
  <p:tag name="KSO_WM_UNIT_LAYERLEVEL" val="1"/>
  <p:tag name="KSO_WM_TAG_VERSION" val="3.0"/>
  <p:tag name="KSO_WM_UNIT_CONTENT_GROUP_TYPE" val="titlestyle"/>
  <p:tag name="KSO_WM_UNIT_TYPE" val="i"/>
  <p:tag name="KSO_WM_UNIT_INDEX" val="1"/>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3.0"/>
  <p:tag name="KSO_WM_BEAUTIFY_FLAG" val="#wm#"/>
  <p:tag name="KSO_WM_UNIT_PRESET_TEXT" val="单击此处编辑母版文本样式&#10;第二级&#10;第三级&#10;第四级&#10;第五级"/>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3.0"/>
  <p:tag name="KSO_WM_BEAUTIFY_FLAG" val="#wm#"/>
  <p:tag name="KSO_WM_UNIT_PRESET_TEXT" val="单击此处编辑母版文本样式&#10;第二级&#10;第三级&#10;第四级&#10;第五级"/>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7.xml><?xml version="1.0" encoding="utf-8"?>
<p:tagLst xmlns:p="http://schemas.openxmlformats.org/presentationml/2006/main">
  <p:tag name="KSO_WM_UNIT_ISCONTENTSTITLE" val="0"/>
  <p:tag name="KSO_WM_UNIT_ISNUMDGMTITLE" val="0"/>
  <p:tag name="KSO_WM_UNIT_PRESET_TEXT" val="单击此处编辑母版标题样式"/>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3.0"/>
  <p:tag name="KSO_WM_BEAUTIFY_FLAG" val="#wm#"/>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2"/>
  <p:tag name="KSO_WM_UNIT_LAYERLEVEL" val="1"/>
  <p:tag name="KSO_WM_TAG_VERSION" val="3.0"/>
  <p:tag name="KSO_WM_UNIT_CONTENT_GROUP_TYPE" val="titlestyle"/>
  <p:tag name="KSO_WM_UNIT_TYPE" val="i"/>
  <p:tag name="KSO_WM_UNIT_INDEX" val="2"/>
</p:tagLst>
</file>

<file path=ppt/tags/tag39.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3.0"/>
  <p:tag name="KSO_WM_BEAUTIFY_FLAG" val="#wm#"/>
  <p:tag name="KSO_WM_UNIT_CONTENT_GROUP_TYPE" val="titlestyle"/>
</p:tagLst>
</file>

<file path=ppt/tags/tag4.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3.0"/>
  <p:tag name="KSO_WM_BEAUTIFY_FLAG" val="#wm#"/>
  <p:tag name="KSO_WM_UNIT_CONTENT_GROUP_TYPE" val="contentchip"/>
</p:tagLst>
</file>

<file path=ppt/tags/tag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3.0"/>
  <p:tag name="KSO_WM_BEAUTIFY_FLAG" val="#wm#"/>
  <p:tag name="KSO_WM_UNIT_PRESET_TEXT" val="单击此处编辑母版文本样式&#10;第二级&#10;第三级&#10;第四级&#10;第五级"/>
</p:tagLst>
</file>

<file path=ppt/tags/tag4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3.0"/>
  <p:tag name="KSO_WM_BEAUTIFY_FLAG" val="#wm#"/>
</p:tagLst>
</file>

<file path=ppt/tags/tag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3.0"/>
  <p:tag name="KSO_WM_BEAUTIFY_FLAG" val="#wm#"/>
  <p:tag name="KSO_WM_UNIT_PRESET_TEXT" val="单击此处编辑母版文本样式&#10;第二级&#10;第三级&#10;第四级&#10;第五级"/>
</p:tagLst>
</file>

<file path=ppt/tags/tag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4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1"/>
  <p:tag name="KSO_WM_UNIT_LAYERLEVEL" val="1"/>
  <p:tag name="KSO_WM_TAG_VERSION" val="3.0"/>
  <p:tag name="KSO_WM_UNIT_CONTENT_GROUP_TYPE" val="titlestyle"/>
  <p:tag name="KSO_WM_UNIT_TYPE" val="i"/>
  <p:tag name="KSO_WM_UNIT_INDEX"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5.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contentchip"/>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51.xml><?xml version="1.0" encoding="utf-8"?>
<p:tagLst xmlns:p="http://schemas.openxmlformats.org/presentationml/2006/main">
  <p:tag name="KSO_WM_UNIT_ISCONTENTSTITLE" val="0"/>
  <p:tag name="KSO_WM_UNIT_ISNUMDGMTITLE" val="0"/>
  <p:tag name="KSO_WM_UNIT_PRESET_TEXT" val="单击此处编辑母版标题样式"/>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3.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3.0"/>
  <p:tag name="KSO_WM_BEAUTIFY_FLAG" val="#wm#"/>
  <p:tag name="KSO_WM_UNIT_PRESET_TEXT" val="单击此处编辑母版文本样式&#10;第二级&#10;第三级&#10;第四级&#10;第五级"/>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1"/>
  <p:tag name="KSO_WM_UNIT_LAYERLEVEL" val="1"/>
  <p:tag name="KSO_WM_TAG_VERSION" val="3.0"/>
  <p:tag name="KSO_WM_UNIT_CONTENT_GROUP_TYPE" val="titlestyle"/>
  <p:tag name="KSO_WM_UNIT_TYPE" val="i"/>
  <p:tag name="KSO_WM_UNIT_INDEX"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0.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3.0"/>
  <p:tag name="KSO_WM_BEAUTIFY_FLAG" val="#wm#"/>
  <p:tag name="KSO_WM_UNIT_CONTENT_GROUP_TYPE" val="titlestyle"/>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单击此处编辑母版标题样式"/>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3.0"/>
  <p:tag name="KSO_WM_BEAUTIFY_FLAG" val="#wm#"/>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UNIT_TYPE" val="i"/>
  <p:tag name="KSO_WM_UNIT_INDEX"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67.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3.0"/>
  <p:tag name="KSO_WM_BEAUTIFY_FLAG" val="#wm#"/>
  <p:tag name="KSO_WM_UNIT_CONTENT_GROUP_TYPE" val="contentchip"/>
</p:tagLst>
</file>

<file path=ppt/tags/tag68.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UNIT_TYPE" val="i"/>
  <p:tag name="KSO_WM_UNIT_INDEX" val="2"/>
</p:tagLst>
</file>

<file path=ppt/tags/tag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UNIT_CONTENT_GROUP_TYPE" val="titlestyle"/>
  <p:tag name="KSO_WM_UNIT_TYPE" val="i"/>
  <p:tag name="KSO_WM_UNIT_INDEX" val="3"/>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TEMPLATE_CATEGORY" val="custom"/>
  <p:tag name="KSO_WM_TEMPLATE_INDEX" val="2023029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29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30292"/>
  <p:tag name="KSO_WM_SPECIAL_SOURCE" val="bdnull"/>
  <p:tag name="KSO_WM_TEMPLATE_SUBCATEGORY" val="29"/>
  <p:tag name="KSO_WM_TEMPLATE_MASTER_TYPE" val="0"/>
  <p:tag name="KSO_WM_TEMPLATE_COLOR_TYPE" val="0"/>
  <p:tag name="KSO_WM_TAG_VERSION" val="3.0"/>
  <p:tag name="KSO_WM_TEMPLATE_THUMBS_INDEX" val="1、9"/>
</p:tagLst>
</file>

<file path=ppt/tags/tag8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2.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1*b*1"/>
  <p:tag name="KSO_WM_TEMPLATE_CATEGORY" val="custom"/>
  <p:tag name="KSO_WM_TEMPLATE_INDEX" val="20230292"/>
  <p:tag name="KSO_WM_UNIT_LAYERLEVEL" val="1"/>
  <p:tag name="KSO_WM_TAG_VERSION" val="3.0"/>
  <p:tag name="KSO_WM_BEAUTIFY_FLAG" val="#wm#"/>
  <p:tag name="KSO_WM_UNIT_CONTENT_GROUP_TYPE" val="contentchip"/>
  <p:tag name="KSO_WM_UNIT_PRESET_TEXT" val="添加副标题"/>
  <p:tag name="KSO_WM_UNIT_TEXT_TYPE" val="1"/>
</p:tagLst>
</file>

<file path=ppt/tags/tag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1*a*1"/>
  <p:tag name="KSO_WM_TEMPLATE_CATEGORY" val="custom"/>
  <p:tag name="KSO_WM_TEMPLATE_INDEX" val="20230292"/>
  <p:tag name="KSO_WM_UNIT_LAYERLEVEL" val="1"/>
  <p:tag name="KSO_WM_TAG_VERSION" val="3.0"/>
  <p:tag name="KSO_WM_BEAUTIFY_FLAG" val="#wm#"/>
  <p:tag name="KSO_WM_UNIT_CONTENT_GROUP_TYPE" val="contentchip"/>
  <p:tag name="KSO_WM_UNIT_PRESET_TEXT" val="添加文档标题"/>
  <p:tag name="KSO_WM_UNIT_TEXT_TYPE" val="1"/>
</p:tagLst>
</file>

<file path=ppt/tags/tag84.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1"/>
  <p:tag name="KSO_WM_TEMPLATE_SUBCATEGORY" val="29"/>
  <p:tag name="KSO_WM_TEMPLATE_MASTER_TYPE" val="0"/>
  <p:tag name="KSO_WM_TEMPLATE_COLOR_TYPE" val="0"/>
  <p:tag name="KSO_WM_SLIDE_TYPE" val="title"/>
  <p:tag name="KSO_WM_SLIDE_SUBTYPE" val="pureTxt"/>
  <p:tag name="KSO_WM_SLIDE_ITEM_CNT" val="0"/>
  <p:tag name="KSO_WM_SLIDE_INDEX" val="1"/>
  <p:tag name="KSO_WM_TAG_VERSION" val="3.0"/>
  <p:tag name="KSO_WM_SLIDE_LAYOUT" val="a_b_f"/>
  <p:tag name="KSO_WM_SLIDE_LAYOUT_CNT" val="1_1_1"/>
  <p:tag name="KSO_WM_TEMPLATE_THUMBS_INDEX" val="1、9"/>
  <p:tag name="KSO_WM_SLIDE_CONTENT_AREA" val="{&quot;left&quot;:&quot;54.6&quot;,&quot;top&quot;:&quot;123.65&quot;,&quot;width&quot;:&quot;574.1&quot;,&quot;height&quot;:&quot;305.6&quot;}"/>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SPECIAL_SOURCE" val="bdnull"/>
</p:tagLst>
</file>

<file path=ppt/tags/tag87.xml><?xml version="1.0" encoding="utf-8"?>
<p:tagLst xmlns:p="http://schemas.openxmlformats.org/presentationml/2006/main">
  <p:tag name="KSO_WM_SPECIAL_SOURCE" val="bdnull"/>
</p:tagLst>
</file>

<file path=ppt/tags/tag88.xml><?xml version="1.0" encoding="utf-8"?>
<p:tagLst xmlns:p="http://schemas.openxmlformats.org/presentationml/2006/main">
  <p:tag name="KSO_WM_SPECIAL_SOURCE" val="bdnul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1"/>
  <p:tag name="KSO_WM_UNIT_LAYERLEVEL" val="1"/>
  <p:tag name="KSO_WM_TAG_VERSION" val="3.0"/>
  <p:tag name="KSO_WM_UNIT_CONTENT_GROUP_TYPE" val="titlestyle"/>
  <p:tag name="KSO_WM_UNIT_TYPE" val="i"/>
  <p:tag name="KSO_WM_UNIT_INDEX" val="1"/>
</p:tagLst>
</file>

<file path=ppt/tags/tag90.xml><?xml version="1.0" encoding="utf-8"?>
<p:tagLst xmlns:p="http://schemas.openxmlformats.org/presentationml/2006/main">
  <p:tag name="TABLE_ENDDRAG_ORIGIN_RECT" val="807*188"/>
  <p:tag name="TABLE_ENDDRAG_RECT" val="70*248*807*188"/>
  <p:tag name="KSO_WM_UNIT_TABLE_BEAUTIFY" val="smartTable{b4fffdf9-3944-47d3-935f-4e4603b044c6}"/>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TABLE_ENDDRAG_ORIGIN_RECT" val="797*223"/>
  <p:tag name="TABLE_ENDDRAG_RECT" val="87*203*797*223"/>
  <p:tag name="KSO_WM_UNIT_TABLE_BEAUTIFY" val="smartTable{84d7c874-46f5-48bd-b1a8-9af300b0123c}"/>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SPECIAL_SOURCE" val="bdnull"/>
</p:tagLst>
</file>

<file path=ppt/tags/tag95.xml><?xml version="1.0" encoding="utf-8"?>
<p:tagLst xmlns:p="http://schemas.openxmlformats.org/presentationml/2006/main">
  <p:tag name="KSO_WM_SPECIAL_SOURCE" val="bdnull"/>
</p:tagLst>
</file>

<file path=ppt/tags/tag96.xml><?xml version="1.0" encoding="utf-8"?>
<p:tagLst xmlns:p="http://schemas.openxmlformats.org/presentationml/2006/main">
  <p:tag name="KSO_WM_SPECIAL_SOURCE" val="bdnull"/>
</p:tagLst>
</file>

<file path=ppt/tags/tag97.xml><?xml version="1.0" encoding="utf-8"?>
<p:tagLst xmlns:p="http://schemas.openxmlformats.org/presentationml/2006/main">
  <p:tag name="KSO_WM_SPECIAL_SOURCE" val="bdnull"/>
</p:tagLst>
</file>

<file path=ppt/tags/tag98.xml><?xml version="1.0" encoding="utf-8"?>
<p:tagLst xmlns:p="http://schemas.openxmlformats.org/presentationml/2006/main">
  <p:tag name="KSO_WM_SPECIAL_SOURCE" val="bdnull"/>
</p:tagLst>
</file>

<file path=ppt/tags/tag99.xml><?xml version="1.0" encoding="utf-8"?>
<p:tagLst xmlns:p="http://schemas.openxmlformats.org/presentationml/2006/main">
  <p:tag name="KSO_WM_SPECIAL_SOURCE" val="bdnull"/>
</p:tagLst>
</file>

<file path=ppt/theme/theme1.xml><?xml version="1.0" encoding="utf-8"?>
<a:theme xmlns:a="http://schemas.openxmlformats.org/drawingml/2006/main" name="Office 主题​​">
  <a:themeElements>
    <a:clrScheme name="自定义 838">
      <a:dk1>
        <a:sysClr val="windowText" lastClr="000000"/>
      </a:dk1>
      <a:lt1>
        <a:sysClr val="window" lastClr="FFFFFF"/>
      </a:lt1>
      <a:dk2>
        <a:srgbClr val="1F497D"/>
      </a:dk2>
      <a:lt2>
        <a:srgbClr val="EEECE1"/>
      </a:lt2>
      <a:accent1>
        <a:srgbClr val="40B4CD"/>
      </a:accent1>
      <a:accent2>
        <a:srgbClr val="16B7B1"/>
      </a:accent2>
      <a:accent3>
        <a:srgbClr val="4A9DC1"/>
      </a:accent3>
      <a:accent4>
        <a:srgbClr val="86C7CC"/>
      </a:accent4>
      <a:accent5>
        <a:srgbClr val="0B5D90"/>
      </a:accent5>
      <a:accent6>
        <a:srgbClr val="FAB112"/>
      </a:accent6>
      <a:hlink>
        <a:srgbClr val="95E083"/>
      </a:hlink>
      <a:folHlink>
        <a:srgbClr val="449D90"/>
      </a:folHlink>
    </a:clrScheme>
    <a:fontScheme name="自定义 65">
      <a:majorFont>
        <a:latin typeface="Calibri"/>
        <a:ea typeface="黑体"/>
        <a:cs typeface=""/>
      </a:majorFont>
      <a:minorFont>
        <a:latin typeface="Calibri"/>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3964"/>
      </a:dk2>
      <a:lt2>
        <a:srgbClr val="E8F8FE"/>
      </a:lt2>
      <a:accent1>
        <a:srgbClr val="1DC0FD"/>
      </a:accent1>
      <a:accent2>
        <a:srgbClr val="015BFF"/>
      </a:accent2>
      <a:accent3>
        <a:srgbClr val="22CFD8"/>
      </a:accent3>
      <a:accent4>
        <a:srgbClr val="22B1C4"/>
      </a:accent4>
      <a:accent5>
        <a:srgbClr val="9485FF"/>
      </a:accent5>
      <a:accent6>
        <a:srgbClr val="6F5BFF"/>
      </a:accent6>
      <a:hlink>
        <a:srgbClr val="0563C1"/>
      </a:hlink>
      <a:folHlink>
        <a:srgbClr val="954D72"/>
      </a:folHlink>
    </a:clrScheme>
    <a:fontScheme name="自定义 73">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稻壳儿.花儿小姐原创</Template>
  <TotalTime>0</TotalTime>
  <Words>12407</Words>
  <Application>WPS 演示</Application>
  <PresentationFormat>宽屏</PresentationFormat>
  <Paragraphs>296</Paragraphs>
  <Slides>33</Slides>
  <Notes>1</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33</vt:i4>
      </vt:variant>
    </vt:vector>
  </HeadingPairs>
  <TitlesOfParts>
    <vt:vector size="58" baseType="lpstr">
      <vt:lpstr>Arial</vt:lpstr>
      <vt:lpstr>宋体</vt:lpstr>
      <vt:lpstr>Wingdings</vt:lpstr>
      <vt:lpstr>MiSans Heavy</vt:lpstr>
      <vt:lpstr>Wingdings</vt:lpstr>
      <vt:lpstr>MiSans Normal</vt:lpstr>
      <vt:lpstr>黑体</vt:lpstr>
      <vt:lpstr>楷体</vt:lpstr>
      <vt:lpstr>方正字迹-龙吟体 简</vt:lpstr>
      <vt:lpstr>仿宋</vt:lpstr>
      <vt:lpstr>仿宋_GB2312</vt:lpstr>
      <vt:lpstr>微软雅黑</vt:lpstr>
      <vt:lpstr>Arial Unicode MS</vt:lpstr>
      <vt:lpstr>Calibri</vt:lpstr>
      <vt:lpstr>思源黑体 CN Normal</vt:lpstr>
      <vt:lpstr>方正小标宋_GBK</vt:lpstr>
      <vt:lpstr>楷体_GB2312</vt:lpstr>
      <vt:lpstr>方正喵呜体</vt:lpstr>
      <vt:lpstr>方正琥珀繁体</vt:lpstr>
      <vt:lpstr>烈火行楷字体</vt:lpstr>
      <vt:lpstr>隶书</vt:lpstr>
      <vt:lpstr>超世纪粗方篆</vt:lpstr>
      <vt:lpstr>方正琥珀_GBK</vt:lpstr>
      <vt:lpstr>Office 主题​​</vt:lpstr>
      <vt:lpstr>Office 主题</vt:lpstr>
      <vt:lpstr>评价机构名称：天水金秋会计师事务所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五、相关建议</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TANG</dc:creator>
  <dc:subject>PPT模板</dc:subject>
  <cp:lastModifiedBy>Administrator</cp:lastModifiedBy>
  <cp:revision>221</cp:revision>
  <dcterms:created xsi:type="dcterms:W3CDTF">2020-07-21T00:16:00Z</dcterms:created>
  <dcterms:modified xsi:type="dcterms:W3CDTF">2024-09-13T07:43:06Z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y fmtid="{D5CDD505-2E9C-101B-9397-08002B2CF9AE}" pid="3" name="ICV">
    <vt:lpwstr>F84ABBFE8082407FBAEECF1D5AD316F9_13</vt:lpwstr>
  </property>
</Properties>
</file>