
<file path=[Content_Types].xml><?xml version="1.0" encoding="utf-8"?>
<Types xmlns="http://schemas.openxmlformats.org/package/2006/content-types">
  <Default Extension="xlsx" ContentType="application/vnd.openxmlformats-officedocument.spreadsheetml.sheet"/>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olors1.xml" ContentType="application/vnd.ms-office.chartcolorstyle+xml"/>
  <Override PartName="/ppt/charts/colors2.xml" ContentType="application/vnd.ms-office.chartcolorstyle+xml"/>
  <Override PartName="/ppt/charts/colors3.xml" ContentType="application/vnd.ms-office.chartcolorstyle+xml"/>
  <Override PartName="/ppt/charts/style1.xml" ContentType="application/vnd.ms-office.chartstyle+xml"/>
  <Override PartName="/ppt/charts/style2.xml" ContentType="application/vnd.ms-office.chartstyle+xml"/>
  <Override PartName="/ppt/charts/style3.xml" ContentType="application/vnd.ms-office.chartstyle+xml"/>
  <Override PartName="/ppt/handoutMasters/handoutMaster1.xml" ContentType="application/vnd.openxmlformats-officedocument.presentationml.handoutMaster+xml"/>
  <Override PartName="/ppt/media/image11.svg" ContentType="image/svg+xml"/>
  <Override PartName="/ppt/media/image9.svg" ContentType="image/svg+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3"/>
  </p:sldMasterIdLst>
  <p:notesMasterIdLst>
    <p:notesMasterId r:id="rId27"/>
  </p:notesMasterIdLst>
  <p:handoutMasterIdLst>
    <p:handoutMasterId r:id="rId28"/>
  </p:handoutMasterIdLst>
  <p:sldIdLst>
    <p:sldId id="256" r:id="rId4"/>
    <p:sldId id="286" r:id="rId5"/>
    <p:sldId id="270" r:id="rId6"/>
    <p:sldId id="287" r:id="rId7"/>
    <p:sldId id="289" r:id="rId8"/>
    <p:sldId id="290" r:id="rId9"/>
    <p:sldId id="291" r:id="rId10"/>
    <p:sldId id="288" r:id="rId11"/>
    <p:sldId id="292" r:id="rId12"/>
    <p:sldId id="308" r:id="rId13"/>
    <p:sldId id="263" r:id="rId14"/>
    <p:sldId id="293" r:id="rId15"/>
    <p:sldId id="273" r:id="rId16"/>
    <p:sldId id="275" r:id="rId17"/>
    <p:sldId id="264" r:id="rId18"/>
    <p:sldId id="277" r:id="rId19"/>
    <p:sldId id="278" r:id="rId20"/>
    <p:sldId id="279" r:id="rId21"/>
    <p:sldId id="323" r:id="rId22"/>
    <p:sldId id="325" r:id="rId23"/>
    <p:sldId id="327" r:id="rId24"/>
    <p:sldId id="328" r:id="rId25"/>
    <p:sldId id="259" r:id="rId26"/>
  </p:sldIdLst>
  <p:sldSz cx="12192000" cy="6858000"/>
  <p:notesSz cx="6858000" cy="9144000"/>
  <p:custDataLst>
    <p:tags r:id="rId3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332" userDrawn="1">
          <p15:clr>
            <a:srgbClr val="A4A3A4"/>
          </p15:clr>
        </p15:guide>
        <p15:guide id="2" pos="372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FA4DE"/>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778" autoAdjust="0"/>
    <p:restoredTop sz="94660"/>
  </p:normalViewPr>
  <p:slideViewPr>
    <p:cSldViewPr snapToGrid="0" showGuides="1">
      <p:cViewPr>
        <p:scale>
          <a:sx n="66" d="100"/>
          <a:sy n="66" d="100"/>
        </p:scale>
        <p:origin x="-2382" y="-1146"/>
      </p:cViewPr>
      <p:guideLst>
        <p:guide orient="horz" pos="2332"/>
        <p:guide pos="3726"/>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2" Type="http://schemas.openxmlformats.org/officeDocument/2006/relationships/tags" Target="tags/tag106.xml"/><Relationship Id="rId31" Type="http://schemas.openxmlformats.org/officeDocument/2006/relationships/tableStyles" Target="tableStyles.xml"/><Relationship Id="rId30" Type="http://schemas.openxmlformats.org/officeDocument/2006/relationships/viewProps" Target="viewProps.xml"/><Relationship Id="rId3" Type="http://schemas.openxmlformats.org/officeDocument/2006/relationships/slideMaster" Target="slideMasters/slideMaster2.xml"/><Relationship Id="rId29" Type="http://schemas.openxmlformats.org/officeDocument/2006/relationships/presProps" Target="presProps.xml"/><Relationship Id="rId28" Type="http://schemas.openxmlformats.org/officeDocument/2006/relationships/handoutMaster" Target="handoutMasters/handoutMaster1.xml"/><Relationship Id="rId27" Type="http://schemas.openxmlformats.org/officeDocument/2006/relationships/notesMaster" Target="notesMasters/notesMaster1.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3" Type="http://schemas.microsoft.com/office/2011/relationships/chartColorStyle" Target="colors1.xml"/><Relationship Id="rId2" Type="http://schemas.microsoft.com/office/2011/relationships/chartStyle" Target="style1.xml"/><Relationship Id="rId1" Type="http://schemas.openxmlformats.org/officeDocument/2006/relationships/package" Target="../embeddings/Workbook1.xlsx"/></Relationships>
</file>

<file path=ppt/charts/_rels/chart2.xml.rels><?xml version="1.0" encoding="UTF-8" standalone="yes"?>
<Relationships xmlns="http://schemas.openxmlformats.org/package/2006/relationships"><Relationship Id="rId3" Type="http://schemas.microsoft.com/office/2011/relationships/chartColorStyle" Target="colors2.xml"/><Relationship Id="rId2" Type="http://schemas.microsoft.com/office/2011/relationships/chartStyle" Target="style2.xml"/><Relationship Id="rId1" Type="http://schemas.openxmlformats.org/officeDocument/2006/relationships/package" Target="../embeddings/Workbook2.xlsx"/></Relationships>
</file>

<file path=ppt/charts/_rels/chart3.xml.rels><?xml version="1.0" encoding="UTF-8" standalone="yes"?>
<Relationships xmlns="http://schemas.openxmlformats.org/package/2006/relationships"><Relationship Id="rId3" Type="http://schemas.microsoft.com/office/2011/relationships/chartColorStyle" Target="colors3.xml"/><Relationship Id="rId2" Type="http://schemas.microsoft.com/office/2011/relationships/chartStyle" Target="style3.xml"/><Relationship Id="rId1" Type="http://schemas.openxmlformats.org/officeDocument/2006/relationships/package" Target="../embeddings/Workbook3.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占比</c:v>
                </c:pt>
              </c:strCache>
            </c:strRef>
          </c:tx>
          <c:spPr>
            <a:ln w="19050">
              <a:noFill/>
            </a:ln>
          </c:spPr>
          <c:explosion val="0"/>
          <c:dPt>
            <c:idx val="0"/>
            <c:bubble3D val="0"/>
            <c:spPr>
              <a:gradFill>
                <a:gsLst>
                  <a:gs pos="32000">
                    <a:srgbClr val="3FA4DE"/>
                  </a:gs>
                  <a:gs pos="100000">
                    <a:srgbClr val="D9E5FC">
                      <a:alpha val="30000"/>
                    </a:srgbClr>
                  </a:gs>
                </a:gsLst>
                <a:lin ang="5400000" scaled="1"/>
              </a:gradFill>
              <a:ln w="19050">
                <a:noFill/>
              </a:ln>
              <a:effectLst/>
            </c:spPr>
          </c:dPt>
          <c:dPt>
            <c:idx val="1"/>
            <c:bubble3D val="0"/>
            <c:spPr>
              <a:solidFill>
                <a:schemeClr val="bg1"/>
              </a:solidFill>
              <a:ln w="19050">
                <a:noFill/>
              </a:ln>
              <a:effectLst/>
            </c:spPr>
          </c:dPt>
          <c:dLbls>
            <c:delete val="1"/>
          </c:dLbls>
          <c:cat>
            <c:strRef>
              <c:f>Sheet1!$A$2:$A$3</c:f>
              <c:strCache>
                <c:ptCount val="2"/>
                <c:pt idx="0">
                  <c:v>产品A</c:v>
                </c:pt>
                <c:pt idx="1">
                  <c:v>市场</c:v>
                </c:pt>
              </c:strCache>
            </c:strRef>
          </c:cat>
          <c:val>
            <c:numRef>
              <c:f>Sheet1!$B$2:$B$3</c:f>
              <c:numCache>
                <c:formatCode>0%</c:formatCode>
                <c:ptCount val="2"/>
                <c:pt idx="0">
                  <c:v>0.8</c:v>
                </c:pt>
                <c:pt idx="1">
                  <c:v>0.2</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extLst>
      <c:ext uri="{0b15fc19-7d7d-44ad-8c2d-2c3a37ce22c3}">
        <chartProps xmlns="https://web.wps.cn/et/2018/main" chartId="{69ba7e47-c5a0-401d-abe8-420e5ae9360c}"/>
      </c:ext>
    </c:extLst>
  </c:chart>
  <c:spPr>
    <a:noFill/>
    <a:ln w="15875">
      <a:noFill/>
    </a:ln>
    <a:effectLst/>
  </c:spPr>
  <c:txPr>
    <a:bodyPr/>
    <a:lstStyle/>
    <a:p>
      <a:pPr>
        <a:defRPr lang="zh-CN">
          <a:latin typeface="+mn-lt"/>
          <a:ea typeface="+mn-ea"/>
          <a:cs typeface="+mn-ea"/>
          <a:sym typeface="+mn-lt"/>
        </a:defRPr>
      </a:pPr>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占比</c:v>
                </c:pt>
              </c:strCache>
            </c:strRef>
          </c:tx>
          <c:spPr>
            <a:ln w="19050">
              <a:noFill/>
            </a:ln>
          </c:spPr>
          <c:explosion val="0"/>
          <c:dPt>
            <c:idx val="0"/>
            <c:bubble3D val="0"/>
            <c:spPr>
              <a:gradFill>
                <a:gsLst>
                  <a:gs pos="32000">
                    <a:srgbClr val="3FA4DE"/>
                  </a:gs>
                  <a:gs pos="100000">
                    <a:srgbClr val="D9E5FC">
                      <a:alpha val="30000"/>
                    </a:srgbClr>
                  </a:gs>
                </a:gsLst>
                <a:lin ang="5400000" scaled="1"/>
              </a:gradFill>
              <a:ln w="19050">
                <a:noFill/>
              </a:ln>
              <a:effectLst/>
            </c:spPr>
          </c:dPt>
          <c:dPt>
            <c:idx val="1"/>
            <c:bubble3D val="0"/>
            <c:spPr>
              <a:solidFill>
                <a:schemeClr val="bg1"/>
              </a:solidFill>
              <a:ln w="19050">
                <a:noFill/>
              </a:ln>
              <a:effectLst/>
            </c:spPr>
          </c:dPt>
          <c:dLbls>
            <c:delete val="1"/>
          </c:dLbls>
          <c:cat>
            <c:strRef>
              <c:f>Sheet1!$A$2:$A$3</c:f>
              <c:strCache>
                <c:ptCount val="2"/>
                <c:pt idx="0">
                  <c:v>产品A</c:v>
                </c:pt>
                <c:pt idx="1">
                  <c:v>市场</c:v>
                </c:pt>
              </c:strCache>
            </c:strRef>
          </c:cat>
          <c:val>
            <c:numRef>
              <c:f>Sheet1!$B$2:$B$3</c:f>
              <c:numCache>
                <c:formatCode>0%</c:formatCode>
                <c:ptCount val="2"/>
                <c:pt idx="0">
                  <c:v>0.7</c:v>
                </c:pt>
                <c:pt idx="1">
                  <c:v>0.3</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extLst>
      <c:ext uri="{0b15fc19-7d7d-44ad-8c2d-2c3a37ce22c3}">
        <chartProps xmlns="https://web.wps.cn/et/2018/main" chartId="{74e03db5-26ab-4f52-bae8-624b226ccb5b}"/>
      </c:ext>
    </c:extLst>
  </c:chart>
  <c:spPr>
    <a:noFill/>
    <a:ln w="15875">
      <a:noFill/>
    </a:ln>
    <a:effectLst/>
  </c:spPr>
  <c:txPr>
    <a:bodyPr/>
    <a:lstStyle/>
    <a:p>
      <a:pPr>
        <a:defRPr lang="zh-CN">
          <a:latin typeface="+mn-lt"/>
          <a:ea typeface="+mn-ea"/>
          <a:cs typeface="+mn-ea"/>
          <a:sym typeface="+mn-lt"/>
        </a:defRPr>
      </a:pPr>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占比</c:v>
                </c:pt>
              </c:strCache>
            </c:strRef>
          </c:tx>
          <c:spPr>
            <a:ln w="19050">
              <a:noFill/>
            </a:ln>
          </c:spPr>
          <c:explosion val="0"/>
          <c:dPt>
            <c:idx val="0"/>
            <c:bubble3D val="0"/>
            <c:spPr>
              <a:gradFill>
                <a:gsLst>
                  <a:gs pos="32000">
                    <a:srgbClr val="3FA4DE"/>
                  </a:gs>
                  <a:gs pos="100000">
                    <a:srgbClr val="D9E5FC">
                      <a:alpha val="30000"/>
                    </a:srgbClr>
                  </a:gs>
                </a:gsLst>
                <a:lin ang="5400000" scaled="1"/>
              </a:gradFill>
              <a:ln w="19050">
                <a:noFill/>
              </a:ln>
              <a:effectLst/>
            </c:spPr>
          </c:dPt>
          <c:dPt>
            <c:idx val="1"/>
            <c:bubble3D val="0"/>
            <c:spPr>
              <a:solidFill>
                <a:schemeClr val="bg1"/>
              </a:solidFill>
              <a:ln w="19050">
                <a:noFill/>
              </a:ln>
              <a:effectLst/>
            </c:spPr>
          </c:dPt>
          <c:dLbls>
            <c:delete val="1"/>
          </c:dLbls>
          <c:cat>
            <c:strRef>
              <c:f>Sheet1!$A$2:$A$3</c:f>
              <c:strCache>
                <c:ptCount val="2"/>
                <c:pt idx="0">
                  <c:v>产品A</c:v>
                </c:pt>
                <c:pt idx="1">
                  <c:v>市场</c:v>
                </c:pt>
              </c:strCache>
            </c:strRef>
          </c:cat>
          <c:val>
            <c:numRef>
              <c:f>Sheet1!$B$2:$B$3</c:f>
              <c:numCache>
                <c:formatCode>0%</c:formatCode>
                <c:ptCount val="2"/>
                <c:pt idx="0">
                  <c:v>0.6</c:v>
                </c:pt>
                <c:pt idx="1">
                  <c:v>0.4</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extLst>
      <c:ext uri="{0b15fc19-7d7d-44ad-8c2d-2c3a37ce22c3}">
        <chartProps xmlns="https://web.wps.cn/et/2018/main" chartId="{9a7d7c2e-870a-4848-83de-1e42193e9358}"/>
      </c:ext>
    </c:extLst>
  </c:chart>
  <c:spPr>
    <a:noFill/>
    <a:ln w="15875">
      <a:noFill/>
    </a:ln>
    <a:effectLst/>
  </c:spPr>
  <c:txPr>
    <a:bodyPr/>
    <a:lstStyle/>
    <a:p>
      <a:pPr>
        <a:defRPr lang="zh-CN">
          <a:latin typeface="+mn-lt"/>
          <a:ea typeface="+mn-ea"/>
          <a:cs typeface="+mn-ea"/>
          <a:sym typeface="+mn-lt"/>
        </a:defRPr>
      </a:pPr>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5"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5"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5"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latin typeface="阿里巴巴普惠体" panose="00020600040101010101" charset="-122"/>
              <a:ea typeface="阿里巴巴普惠体" panose="00020600040101010101" charset="-122"/>
              <a:cs typeface="阿里巴巴普惠体" panose="00020600040101010101" charset="-122"/>
            </a:endParaRPr>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cs typeface="阿里巴巴普惠体" panose="00020600040101010101" charset="-122"/>
              </a:rPr>
            </a:fld>
            <a:endParaRPr lang="zh-CN" altLang="en-US">
              <a:cs typeface="阿里巴巴普惠体" panose="00020600040101010101" charset="-122"/>
            </a:endParaRPr>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latin typeface="阿里巴巴普惠体" panose="00020600040101010101" charset="-122"/>
              <a:ea typeface="阿里巴巴普惠体" panose="00020600040101010101" charset="-122"/>
              <a:cs typeface="阿里巴巴普惠体" panose="00020600040101010101" charset="-122"/>
            </a:endParaRPr>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cs typeface="阿里巴巴普惠体" panose="00020600040101010101" charset="-122"/>
              </a:rPr>
            </a:fld>
            <a:endParaRPr lang="zh-CN" altLang="en-US">
              <a:cs typeface="阿里巴巴普惠体" panose="00020600040101010101" charset="-122"/>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阿里巴巴普惠体" panose="00020600040101010101" charset="-122"/>
                <a:ea typeface="阿里巴巴普惠体" panose="00020600040101010101" charset="-122"/>
                <a:cs typeface="阿里巴巴普惠体" panose="00020600040101010101" charset="-122"/>
              </a:defRPr>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阿里巴巴普惠体" panose="00020600040101010101" charset="-122"/>
                <a:ea typeface="阿里巴巴普惠体" panose="00020600040101010101" charset="-122"/>
                <a:cs typeface="阿里巴巴普惠体" panose="00020600040101010101" charset="-122"/>
              </a:defRPr>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阿里巴巴普惠体" panose="00020600040101010101" charset="-122"/>
                <a:ea typeface="阿里巴巴普惠体" panose="00020600040101010101" charset="-122"/>
                <a:cs typeface="阿里巴巴普惠体" panose="00020600040101010101" charset="-122"/>
              </a:defRPr>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阿里巴巴普惠体" panose="00020600040101010101" charset="-122"/>
                <a:ea typeface="阿里巴巴普惠体" panose="00020600040101010101" charset="-122"/>
                <a:cs typeface="阿里巴巴普惠体" panose="00020600040101010101" charset="-122"/>
              </a:defRPr>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阿里巴巴普惠体" panose="00020600040101010101" charset="-122"/>
        <a:ea typeface="阿里巴巴普惠体" panose="00020600040101010101" charset="-122"/>
        <a:cs typeface="阿里巴巴普惠体" panose="00020600040101010101" charset="-122"/>
      </a:defRPr>
    </a:lvl1pPr>
    <a:lvl2pPr marL="457200" algn="l" defTabSz="914400" rtl="0" eaLnBrk="1" latinLnBrk="0" hangingPunct="1">
      <a:defRPr sz="1200" kern="1200">
        <a:solidFill>
          <a:schemeClr val="tx1"/>
        </a:solidFill>
        <a:latin typeface="阿里巴巴普惠体" panose="00020600040101010101" charset="-122"/>
        <a:ea typeface="阿里巴巴普惠体" panose="00020600040101010101" charset="-122"/>
        <a:cs typeface="阿里巴巴普惠体" panose="00020600040101010101" charset="-122"/>
      </a:defRPr>
    </a:lvl2pPr>
    <a:lvl3pPr marL="914400" algn="l" defTabSz="914400" rtl="0" eaLnBrk="1" latinLnBrk="0" hangingPunct="1">
      <a:defRPr sz="1200" kern="1200">
        <a:solidFill>
          <a:schemeClr val="tx1"/>
        </a:solidFill>
        <a:latin typeface="阿里巴巴普惠体" panose="00020600040101010101" charset="-122"/>
        <a:ea typeface="阿里巴巴普惠体" panose="00020600040101010101" charset="-122"/>
        <a:cs typeface="阿里巴巴普惠体" panose="00020600040101010101" charset="-122"/>
      </a:defRPr>
    </a:lvl3pPr>
    <a:lvl4pPr marL="1371600" algn="l" defTabSz="914400" rtl="0" eaLnBrk="1" latinLnBrk="0" hangingPunct="1">
      <a:defRPr sz="1200" kern="1200">
        <a:solidFill>
          <a:schemeClr val="tx1"/>
        </a:solidFill>
        <a:latin typeface="阿里巴巴普惠体" panose="00020600040101010101" charset="-122"/>
        <a:ea typeface="阿里巴巴普惠体" panose="00020600040101010101" charset="-122"/>
        <a:cs typeface="阿里巴巴普惠体" panose="00020600040101010101" charset="-122"/>
      </a:defRPr>
    </a:lvl4pPr>
    <a:lvl5pPr marL="1828800" algn="l" defTabSz="914400" rtl="0" eaLnBrk="1" latinLnBrk="0" hangingPunct="1">
      <a:defRPr sz="1200" kern="1200">
        <a:solidFill>
          <a:schemeClr val="tx1"/>
        </a:solidFill>
        <a:latin typeface="阿里巴巴普惠体" panose="00020600040101010101" charset="-122"/>
        <a:ea typeface="阿里巴巴普惠体" panose="00020600040101010101" charset="-122"/>
        <a:cs typeface="阿里巴巴普惠体" panose="00020600040101010101" charset="-122"/>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6" Type="http://schemas.openxmlformats.org/officeDocument/2006/relationships/tags" Target="../tags/tag55.xml"/><Relationship Id="rId5" Type="http://schemas.openxmlformats.org/officeDocument/2006/relationships/tags" Target="../tags/tag54.xml"/><Relationship Id="rId4" Type="http://schemas.openxmlformats.org/officeDocument/2006/relationships/tags" Target="../tags/tag53.xml"/><Relationship Id="rId3" Type="http://schemas.openxmlformats.org/officeDocument/2006/relationships/tags" Target="../tags/tag52.xml"/><Relationship Id="rId2" Type="http://schemas.openxmlformats.org/officeDocument/2006/relationships/tags" Target="../tags/tag51.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5" Type="http://schemas.openxmlformats.org/officeDocument/2006/relationships/tags" Target="../tags/tag59.xml"/><Relationship Id="rId4" Type="http://schemas.openxmlformats.org/officeDocument/2006/relationships/tags" Target="../tags/tag58.xml"/><Relationship Id="rId3" Type="http://schemas.openxmlformats.org/officeDocument/2006/relationships/tags" Target="../tags/tag57.xml"/><Relationship Id="rId2" Type="http://schemas.openxmlformats.org/officeDocument/2006/relationships/tags" Target="../tags/tag56.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6" Type="http://schemas.openxmlformats.org/officeDocument/2006/relationships/tags" Target="../tags/tag64.xml"/><Relationship Id="rId5" Type="http://schemas.openxmlformats.org/officeDocument/2006/relationships/tags" Target="../tags/tag63.xml"/><Relationship Id="rId4" Type="http://schemas.openxmlformats.org/officeDocument/2006/relationships/tags" Target="../tags/tag62.xml"/><Relationship Id="rId3" Type="http://schemas.openxmlformats.org/officeDocument/2006/relationships/tags" Target="../tags/tag61.xml"/><Relationship Id="rId2" Type="http://schemas.openxmlformats.org/officeDocument/2006/relationships/tags" Target="../tags/tag60.xml"/><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9" Type="http://schemas.openxmlformats.org/officeDocument/2006/relationships/tags" Target="../tags/tag37.xml"/><Relationship Id="rId8" Type="http://schemas.openxmlformats.org/officeDocument/2006/relationships/tags" Target="../tags/tag36.xml"/><Relationship Id="rId7" Type="http://schemas.openxmlformats.org/officeDocument/2006/relationships/tags" Target="../tags/tag35.xml"/><Relationship Id="rId6" Type="http://schemas.openxmlformats.org/officeDocument/2006/relationships/tags" Target="../tags/tag34.xml"/><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0" Type="http://schemas.openxmlformats.org/officeDocument/2006/relationships/hyperlink" Target="http://www.1ppt.com/moban/" TargetMode="Externa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5" Type="http://schemas.openxmlformats.org/officeDocument/2006/relationships/tags" Target="../tags/tag41.xml"/><Relationship Id="rId4" Type="http://schemas.openxmlformats.org/officeDocument/2006/relationships/tags" Target="../tags/tag40.xml"/><Relationship Id="rId3" Type="http://schemas.openxmlformats.org/officeDocument/2006/relationships/tags" Target="../tags/tag39.xml"/><Relationship Id="rId2" Type="http://schemas.openxmlformats.org/officeDocument/2006/relationships/tags" Target="../tags/tag38.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4" Type="http://schemas.openxmlformats.org/officeDocument/2006/relationships/tags" Target="../tags/tag44.xml"/><Relationship Id="rId3" Type="http://schemas.openxmlformats.org/officeDocument/2006/relationships/tags" Target="../tags/tag43.xml"/><Relationship Id="rId2" Type="http://schemas.openxmlformats.org/officeDocument/2006/relationships/tags" Target="../tags/tag42.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7" Type="http://schemas.openxmlformats.org/officeDocument/2006/relationships/tags" Target="../tags/tag50.xml"/><Relationship Id="rId6" Type="http://schemas.openxmlformats.org/officeDocument/2006/relationships/tags" Target="../tags/tag49.xml"/><Relationship Id="rId5" Type="http://schemas.openxmlformats.org/officeDocument/2006/relationships/tags" Target="../tags/tag48.xml"/><Relationship Id="rId4" Type="http://schemas.openxmlformats.org/officeDocument/2006/relationships/tags" Target="../tags/tag47.xml"/><Relationship Id="rId3" Type="http://schemas.openxmlformats.org/officeDocument/2006/relationships/tags" Target="../tags/tag46.xml"/><Relationship Id="rId2" Type="http://schemas.openxmlformats.org/officeDocument/2006/relationships/tags" Target="../tags/tag45.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1_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
        <p:nvSpPr>
          <p:cNvPr id="11" name="TextBox 10"/>
          <p:cNvSpPr txBox="1"/>
          <p:nvPr userDrawn="1"/>
        </p:nvSpPr>
        <p:spPr>
          <a:xfrm>
            <a:off x="572391" y="6739570"/>
            <a:ext cx="1800200" cy="118430"/>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prstClr val="black"/>
                </a:solidFill>
                <a:effectLst/>
                <a:uLnTx/>
                <a:uFillTx/>
                <a:hlinkClick r:id="rId10"/>
              </a:rPr>
              <a:t>PPT</a:t>
            </a:r>
            <a:r>
              <a:rPr kumimoji="0" lang="zh-CN" altLang="en-US" sz="100" b="0" i="0" u="none" strike="noStrike" kern="0" cap="none" spc="0" normalizeH="0" baseline="0" noProof="0" dirty="0" smtClean="0">
                <a:ln>
                  <a:noFill/>
                </a:ln>
                <a:solidFill>
                  <a:prstClr val="black"/>
                </a:solidFill>
                <a:effectLst/>
                <a:uLnTx/>
                <a:uFillTx/>
                <a:hlinkClick r:id="rId10"/>
              </a:rPr>
              <a:t>模板</a:t>
            </a:r>
            <a:r>
              <a:rPr kumimoji="0" lang="zh-CN" altLang="en-US" sz="100" b="0" i="0" u="none" strike="noStrike" kern="0" cap="none" spc="0" normalizeH="0" baseline="0" noProof="0" dirty="0" smtClean="0">
                <a:ln>
                  <a:noFill/>
                </a:ln>
                <a:solidFill>
                  <a:prstClr val="black"/>
                </a:solidFill>
                <a:effectLst/>
                <a:uLnTx/>
                <a:uFillTx/>
              </a:rPr>
              <a:t> </a:t>
            </a:r>
            <a:r>
              <a:rPr kumimoji="0" lang="en-US" altLang="zh-CN" sz="100" b="0" i="0" u="none" strike="noStrike" kern="0" cap="none" spc="0" normalizeH="0" baseline="0" noProof="0" dirty="0" smtClean="0">
                <a:ln>
                  <a:noFill/>
                </a:ln>
                <a:solidFill>
                  <a:prstClr val="black"/>
                </a:solidFill>
                <a:effectLst/>
                <a:uLnTx/>
                <a:uFillTx/>
              </a:rPr>
              <a:t>http://www.1ppt.com/moban/</a:t>
            </a:r>
            <a:r>
              <a:rPr kumimoji="0" lang="zh-CN" altLang="en-US" sz="100" b="0" i="0" u="none" strike="noStrike" kern="0" cap="none" spc="0" normalizeH="0" baseline="0" noProof="0" dirty="0" smtClean="0">
                <a:ln>
                  <a:noFill/>
                </a:ln>
                <a:solidFill>
                  <a:prstClr val="black"/>
                </a:solidFill>
                <a:effectLst/>
                <a:uLnTx/>
                <a:uFillTx/>
              </a:rPr>
              <a:t> </a:t>
            </a:r>
            <a:endParaRPr kumimoji="0" lang="en-US" altLang="zh-CN" sz="100" b="0" i="0" u="none" strike="noStrike" kern="0" cap="none" spc="0" normalizeH="0" baseline="0" noProof="0" dirty="0" smtClean="0">
              <a:ln>
                <a:noFill/>
              </a:ln>
              <a:solidFill>
                <a:prstClr val="black"/>
              </a:solidFill>
              <a:effectLst/>
              <a:uLnTx/>
              <a:uFillTx/>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lstStyle/>
          <a:p>
            <a:r>
              <a:rPr lang="zh-CN" altLang="en-US"/>
              <a:t>单击此处编辑母版标题样式</a:t>
            </a:r>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9" Type="http://schemas.openxmlformats.org/officeDocument/2006/relationships/theme" Target="../theme/theme1.xml"/><Relationship Id="rId18" Type="http://schemas.openxmlformats.org/officeDocument/2006/relationships/tags" Target="../tags/tag70.xml"/><Relationship Id="rId17" Type="http://schemas.openxmlformats.org/officeDocument/2006/relationships/tags" Target="../tags/tag69.xml"/><Relationship Id="rId16" Type="http://schemas.openxmlformats.org/officeDocument/2006/relationships/tags" Target="../tags/tag68.xml"/><Relationship Id="rId15" Type="http://schemas.openxmlformats.org/officeDocument/2006/relationships/tags" Target="../tags/tag67.xml"/><Relationship Id="rId14" Type="http://schemas.openxmlformats.org/officeDocument/2006/relationships/tags" Target="../tags/tag66.xml"/><Relationship Id="rId13" Type="http://schemas.openxmlformats.org/officeDocument/2006/relationships/tags" Target="../tags/tag65.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custDataLst>
              <p:tags r:id="rId13"/>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4"/>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5"/>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latin typeface="+mj-ea"/>
                <a:ea typeface="+mj-ea"/>
                <a:cs typeface="阿里巴巴普惠体" panose="00020600040101010101"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6"/>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latin typeface="+mj-ea"/>
                <a:ea typeface="+mj-ea"/>
                <a:cs typeface="阿里巴巴普惠体" panose="00020600040101010101" charset="-122"/>
              </a:defRPr>
            </a:lvl1pPr>
          </a:lstStyle>
          <a:p>
            <a:endParaRPr lang="zh-CN" altLang="en-US" dirty="0"/>
          </a:p>
        </p:txBody>
      </p:sp>
      <p:sp>
        <p:nvSpPr>
          <p:cNvPr id="6" name="灯片编号占位符 5"/>
          <p:cNvSpPr>
            <a:spLocks noGrp="1"/>
          </p:cNvSpPr>
          <p:nvPr>
            <p:ph type="sldNum" sz="quarter" idx="4"/>
            <p:custDataLst>
              <p:tags r:id="rId17"/>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latin typeface="+mj-ea"/>
                <a:ea typeface="+mj-ea"/>
                <a:cs typeface="阿里巴巴普惠体" panose="00020600040101010101" charset="-122"/>
              </a:defRPr>
            </a:lvl1pPr>
          </a:lstStyle>
          <a:p>
            <a:fld id="{49AE70B2-8BF9-45C0-BB95-33D1B9D3A854}" type="slidenum">
              <a:rPr lang="zh-CN" altLang="en-US" smtClean="0"/>
            </a:fld>
            <a:endParaRPr lang="zh-CN" altLang="en-US" dirty="0"/>
          </a:p>
        </p:txBody>
      </p:sp>
    </p:spTree>
    <p:custDataLst>
      <p:tags r:id="rId18"/>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ea"/>
          <a:ea typeface="+mj-ea"/>
          <a:cs typeface="阿里巴巴普惠体" panose="00020600040101010101" charset="-122"/>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j-ea"/>
          <a:ea typeface="+mj-ea"/>
          <a:cs typeface="阿里巴巴普惠体" panose="00020600040101010101" charset="-122"/>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j-ea"/>
          <a:ea typeface="+mj-ea"/>
          <a:cs typeface="阿里巴巴普惠体" panose="00020600040101010101" charset="-122"/>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j-ea"/>
          <a:ea typeface="+mj-ea"/>
          <a:cs typeface="阿里巴巴普惠体" panose="00020600040101010101" charset="-122"/>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j-ea"/>
          <a:ea typeface="+mj-ea"/>
          <a:cs typeface="阿里巴巴普惠体" panose="00020600040101010101" charset="-122"/>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j-ea"/>
          <a:ea typeface="+mj-ea"/>
          <a:cs typeface="阿里巴巴普惠体" panose="00020600040101010101" charset="-122"/>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71.xml"/><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0.xml"/><Relationship Id="rId1" Type="http://schemas.openxmlformats.org/officeDocument/2006/relationships/image" Target="../media/image3.jpe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81.xml"/><Relationship Id="rId1" Type="http://schemas.openxmlformats.org/officeDocument/2006/relationships/image" Target="../media/image2.jpe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82.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83.xml"/></Relationships>
</file>

<file path=ppt/slides/_rels/slide14.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tags" Target="../tags/tag85.xml"/><Relationship Id="rId2" Type="http://schemas.openxmlformats.org/officeDocument/2006/relationships/tags" Target="../tags/tag84.xml"/><Relationship Id="rId1" Type="http://schemas.openxmlformats.org/officeDocument/2006/relationships/image" Target="../media/image4.jpe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86.xml"/><Relationship Id="rId1" Type="http://schemas.openxmlformats.org/officeDocument/2006/relationships/image" Target="../media/image2.jpeg"/></Relationships>
</file>

<file path=ppt/slides/_rels/slide16.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tags" Target="../tags/tag88.xml"/><Relationship Id="rId3" Type="http://schemas.openxmlformats.org/officeDocument/2006/relationships/tags" Target="../tags/tag87.xml"/><Relationship Id="rId2" Type="http://schemas.openxmlformats.org/officeDocument/2006/relationships/image" Target="../media/image6.png"/><Relationship Id="rId1" Type="http://schemas.openxmlformats.org/officeDocument/2006/relationships/image" Target="../media/image5.png"/></Relationships>
</file>

<file path=ppt/slides/_rels/slide17.xml.rels><?xml version="1.0" encoding="UTF-8" standalone="yes"?>
<Relationships xmlns="http://schemas.openxmlformats.org/package/2006/relationships"><Relationship Id="rId7" Type="http://schemas.openxmlformats.org/officeDocument/2006/relationships/slideLayout" Target="../slideLayouts/slideLayout1.xml"/><Relationship Id="rId6" Type="http://schemas.openxmlformats.org/officeDocument/2006/relationships/tags" Target="../tags/tag89.xml"/><Relationship Id="rId5" Type="http://schemas.openxmlformats.org/officeDocument/2006/relationships/image" Target="../media/image11.svg"/><Relationship Id="rId4" Type="http://schemas.openxmlformats.org/officeDocument/2006/relationships/image" Target="../media/image10.png"/><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image" Target="../media/image7.jpeg"/></Relationships>
</file>

<file path=ppt/slides/_rels/slide18.xml.rels><?xml version="1.0" encoding="UTF-8" standalone="yes"?>
<Relationships xmlns="http://schemas.openxmlformats.org/package/2006/relationships"><Relationship Id="rId9" Type="http://schemas.openxmlformats.org/officeDocument/2006/relationships/tags" Target="../tags/tag96.xml"/><Relationship Id="rId8" Type="http://schemas.openxmlformats.org/officeDocument/2006/relationships/tags" Target="../tags/tag95.xml"/><Relationship Id="rId7" Type="http://schemas.openxmlformats.org/officeDocument/2006/relationships/tags" Target="../tags/tag94.xml"/><Relationship Id="rId6" Type="http://schemas.openxmlformats.org/officeDocument/2006/relationships/tags" Target="../tags/tag93.xml"/><Relationship Id="rId5" Type="http://schemas.openxmlformats.org/officeDocument/2006/relationships/tags" Target="../tags/tag92.xml"/><Relationship Id="rId4" Type="http://schemas.openxmlformats.org/officeDocument/2006/relationships/tags" Target="../tags/tag91.xml"/><Relationship Id="rId3" Type="http://schemas.openxmlformats.org/officeDocument/2006/relationships/tags" Target="../tags/tag90.xml"/><Relationship Id="rId2" Type="http://schemas.openxmlformats.org/officeDocument/2006/relationships/chart" Target="../charts/chart2.xml"/><Relationship Id="rId12" Type="http://schemas.openxmlformats.org/officeDocument/2006/relationships/slideLayout" Target="../slideLayouts/slideLayout1.xml"/><Relationship Id="rId11" Type="http://schemas.openxmlformats.org/officeDocument/2006/relationships/tags" Target="../tags/tag98.xml"/><Relationship Id="rId10" Type="http://schemas.openxmlformats.org/officeDocument/2006/relationships/tags" Target="../tags/tag97.xml"/><Relationship Id="rId1" Type="http://schemas.openxmlformats.org/officeDocument/2006/relationships/chart" Target="../charts/chart1.xml"/></Relationships>
</file>

<file path=ppt/slides/_rels/slide19.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tags" Target="../tags/tag101.xml"/><Relationship Id="rId3" Type="http://schemas.openxmlformats.org/officeDocument/2006/relationships/tags" Target="../tags/tag100.xml"/><Relationship Id="rId2" Type="http://schemas.openxmlformats.org/officeDocument/2006/relationships/tags" Target="../tags/tag99.xml"/><Relationship Id="rId1" Type="http://schemas.openxmlformats.org/officeDocument/2006/relationships/chart" Target="../charts/chart3.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72.xml"/><Relationship Id="rId1" Type="http://schemas.openxmlformats.org/officeDocument/2006/relationships/image" Target="../media/image2.jpeg"/></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02.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03.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04.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105.xml"/><Relationship Id="rId1" Type="http://schemas.openxmlformats.org/officeDocument/2006/relationships/image" Target="../media/image1.jpe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73.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74.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75.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76.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77.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78.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7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0" y="3560445"/>
            <a:ext cx="12192000" cy="5109845"/>
            <a:chOff x="0" y="3295"/>
            <a:chExt cx="19200" cy="9553"/>
          </a:xfrm>
        </p:grpSpPr>
        <p:pic>
          <p:nvPicPr>
            <p:cNvPr id="4" name="图片 3" descr="wave_colorf_spect13"/>
            <p:cNvPicPr>
              <a:picLocks noChangeAspect="1"/>
            </p:cNvPicPr>
            <p:nvPr/>
          </p:nvPicPr>
          <p:blipFill>
            <a:blip r:embed="rId1" cstate="screen"/>
            <a:stretch>
              <a:fillRect/>
            </a:stretch>
          </p:blipFill>
          <p:spPr>
            <a:xfrm>
              <a:off x="0" y="3295"/>
              <a:ext cx="19200" cy="9553"/>
            </a:xfrm>
            <a:prstGeom prst="rect">
              <a:avLst/>
            </a:prstGeom>
          </p:spPr>
        </p:pic>
        <p:sp>
          <p:nvSpPr>
            <p:cNvPr id="5" name="矩形 4"/>
            <p:cNvSpPr/>
            <p:nvPr/>
          </p:nvSpPr>
          <p:spPr>
            <a:xfrm>
              <a:off x="11906" y="7112"/>
              <a:ext cx="6023" cy="5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6" name="文本框 15"/>
          <p:cNvSpPr txBox="1"/>
          <p:nvPr/>
        </p:nvSpPr>
        <p:spPr>
          <a:xfrm>
            <a:off x="440055" y="171450"/>
            <a:ext cx="1765935" cy="229870"/>
          </a:xfrm>
          <a:prstGeom prst="rect">
            <a:avLst/>
          </a:prstGeom>
          <a:noFill/>
        </p:spPr>
        <p:txBody>
          <a:bodyPr wrap="square" rtlCol="0">
            <a:spAutoFit/>
          </a:bodyPr>
          <a:lstStyle/>
          <a:p>
            <a:r>
              <a:rPr lang="en-US" altLang="zh-CN" sz="900" dirty="0">
                <a:solidFill>
                  <a:schemeClr val="bg1">
                    <a:lumMod val="50000"/>
                  </a:schemeClr>
                </a:solidFill>
                <a:cs typeface="+mn-ea"/>
                <a:sym typeface="+mn-lt"/>
              </a:rPr>
              <a:t>COMMITTED</a:t>
            </a:r>
            <a:endParaRPr lang="en-US" altLang="zh-CN" sz="900" dirty="0">
              <a:solidFill>
                <a:schemeClr val="bg1">
                  <a:lumMod val="50000"/>
                </a:schemeClr>
              </a:solidFill>
              <a:cs typeface="+mn-ea"/>
              <a:sym typeface="+mn-lt"/>
            </a:endParaRPr>
          </a:p>
        </p:txBody>
      </p:sp>
      <p:sp>
        <p:nvSpPr>
          <p:cNvPr id="22" name="文本框 21"/>
          <p:cNvSpPr txBox="1"/>
          <p:nvPr/>
        </p:nvSpPr>
        <p:spPr>
          <a:xfrm>
            <a:off x="297865" y="2606675"/>
            <a:ext cx="323165" cy="3019425"/>
          </a:xfrm>
          <a:prstGeom prst="rect">
            <a:avLst/>
          </a:prstGeom>
          <a:noFill/>
        </p:spPr>
        <p:txBody>
          <a:bodyPr vert="eaVert" wrap="square" rtlCol="0">
            <a:spAutoFit/>
          </a:bodyPr>
          <a:lstStyle/>
          <a:p>
            <a:r>
              <a:rPr lang="en-US" altLang="zh-CN" sz="900">
                <a:solidFill>
                  <a:schemeClr val="bg1">
                    <a:lumMod val="50000"/>
                  </a:schemeClr>
                </a:solidFill>
                <a:cs typeface="+mn-ea"/>
                <a:sym typeface="+mn-lt"/>
              </a:rPr>
              <a:t>C  O  M  M  I  T  T  E  D</a:t>
            </a:r>
            <a:endParaRPr lang="en-US" altLang="zh-CN" sz="900">
              <a:solidFill>
                <a:schemeClr val="bg1">
                  <a:lumMod val="50000"/>
                </a:schemeClr>
              </a:solidFill>
              <a:cs typeface="+mn-ea"/>
              <a:sym typeface="+mn-lt"/>
            </a:endParaRPr>
          </a:p>
        </p:txBody>
      </p:sp>
      <p:sp>
        <p:nvSpPr>
          <p:cNvPr id="23" name="文本框 22"/>
          <p:cNvSpPr txBox="1"/>
          <p:nvPr/>
        </p:nvSpPr>
        <p:spPr>
          <a:xfrm>
            <a:off x="320040" y="6224905"/>
            <a:ext cx="1765935" cy="368300"/>
          </a:xfrm>
          <a:prstGeom prst="rect">
            <a:avLst/>
          </a:prstGeom>
          <a:noFill/>
        </p:spPr>
        <p:txBody>
          <a:bodyPr wrap="square" rtlCol="0">
            <a:spAutoFit/>
          </a:bodyPr>
          <a:lstStyle/>
          <a:p>
            <a:r>
              <a:rPr lang="en-US" altLang="zh-CN" sz="900">
                <a:solidFill>
                  <a:schemeClr val="bg1">
                    <a:lumMod val="50000"/>
                  </a:schemeClr>
                </a:solidFill>
                <a:cs typeface="+mn-ea"/>
                <a:sym typeface="+mn-lt"/>
              </a:rPr>
              <a:t>COMM</a:t>
            </a:r>
            <a:endParaRPr lang="en-US" altLang="zh-CN" sz="900">
              <a:solidFill>
                <a:schemeClr val="bg1">
                  <a:lumMod val="50000"/>
                </a:schemeClr>
              </a:solidFill>
              <a:cs typeface="+mn-ea"/>
              <a:sym typeface="+mn-lt"/>
            </a:endParaRPr>
          </a:p>
          <a:p>
            <a:r>
              <a:rPr lang="en-US" altLang="zh-CN" sz="900">
                <a:solidFill>
                  <a:schemeClr val="bg1">
                    <a:lumMod val="50000"/>
                  </a:schemeClr>
                </a:solidFill>
                <a:cs typeface="+mn-ea"/>
                <a:sym typeface="+mn-lt"/>
              </a:rPr>
              <a:t>ITTE</a:t>
            </a:r>
            <a:endParaRPr lang="en-US" altLang="zh-CN" sz="900">
              <a:solidFill>
                <a:schemeClr val="bg1">
                  <a:lumMod val="50000"/>
                </a:schemeClr>
              </a:solidFill>
              <a:cs typeface="+mn-ea"/>
              <a:sym typeface="+mn-lt"/>
            </a:endParaRPr>
          </a:p>
        </p:txBody>
      </p:sp>
      <p:grpSp>
        <p:nvGrpSpPr>
          <p:cNvPr id="7" name="组合 6"/>
          <p:cNvGrpSpPr/>
          <p:nvPr/>
        </p:nvGrpSpPr>
        <p:grpSpPr>
          <a:xfrm>
            <a:off x="11663680" y="2932430"/>
            <a:ext cx="95250" cy="962025"/>
            <a:chOff x="18243" y="5368"/>
            <a:chExt cx="150" cy="1515"/>
          </a:xfrm>
          <a:solidFill>
            <a:schemeClr val="bg1">
              <a:lumMod val="85000"/>
            </a:schemeClr>
          </a:solidFill>
        </p:grpSpPr>
        <p:sp>
          <p:nvSpPr>
            <p:cNvPr id="31" name="椭圆 30"/>
            <p:cNvSpPr/>
            <p:nvPr/>
          </p:nvSpPr>
          <p:spPr>
            <a:xfrm>
              <a:off x="18243" y="5368"/>
              <a:ext cx="151" cy="15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cs typeface="+mn-ea"/>
                <a:sym typeface="+mn-lt"/>
              </a:endParaRPr>
            </a:p>
          </p:txBody>
        </p:sp>
        <p:sp>
          <p:nvSpPr>
            <p:cNvPr id="39" name="椭圆 38"/>
            <p:cNvSpPr/>
            <p:nvPr/>
          </p:nvSpPr>
          <p:spPr>
            <a:xfrm>
              <a:off x="18243" y="5823"/>
              <a:ext cx="151" cy="15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cs typeface="+mn-ea"/>
                <a:sym typeface="+mn-lt"/>
              </a:endParaRPr>
            </a:p>
          </p:txBody>
        </p:sp>
        <p:sp>
          <p:nvSpPr>
            <p:cNvPr id="41" name="椭圆 40"/>
            <p:cNvSpPr/>
            <p:nvPr/>
          </p:nvSpPr>
          <p:spPr>
            <a:xfrm>
              <a:off x="18243" y="6278"/>
              <a:ext cx="151" cy="151"/>
            </a:xfrm>
            <a:prstGeom prst="ellips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cs typeface="+mn-ea"/>
                <a:sym typeface="+mn-lt"/>
              </a:endParaRPr>
            </a:p>
          </p:txBody>
        </p:sp>
        <p:sp>
          <p:nvSpPr>
            <p:cNvPr id="42" name="椭圆 41"/>
            <p:cNvSpPr/>
            <p:nvPr/>
          </p:nvSpPr>
          <p:spPr>
            <a:xfrm>
              <a:off x="18243" y="6733"/>
              <a:ext cx="151" cy="15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cs typeface="+mn-ea"/>
                <a:sym typeface="+mn-lt"/>
              </a:endParaRPr>
            </a:p>
          </p:txBody>
        </p:sp>
      </p:grpSp>
      <p:sp>
        <p:nvSpPr>
          <p:cNvPr id="45" name="文本框 44"/>
          <p:cNvSpPr txBox="1"/>
          <p:nvPr/>
        </p:nvSpPr>
        <p:spPr>
          <a:xfrm>
            <a:off x="9992995" y="171450"/>
            <a:ext cx="1765935" cy="368300"/>
          </a:xfrm>
          <a:prstGeom prst="rect">
            <a:avLst/>
          </a:prstGeom>
          <a:noFill/>
        </p:spPr>
        <p:txBody>
          <a:bodyPr wrap="square" rtlCol="0">
            <a:spAutoFit/>
          </a:bodyPr>
          <a:lstStyle/>
          <a:p>
            <a:pPr algn="r"/>
            <a:r>
              <a:rPr lang="en-US" altLang="zh-CN" sz="900">
                <a:solidFill>
                  <a:schemeClr val="bg1">
                    <a:lumMod val="50000"/>
                  </a:schemeClr>
                </a:solidFill>
                <a:cs typeface="+mn-ea"/>
                <a:sym typeface="+mn-lt"/>
              </a:rPr>
              <a:t>COMM</a:t>
            </a:r>
            <a:endParaRPr lang="en-US" altLang="zh-CN" sz="900">
              <a:solidFill>
                <a:schemeClr val="bg1">
                  <a:lumMod val="50000"/>
                </a:schemeClr>
              </a:solidFill>
              <a:cs typeface="+mn-ea"/>
              <a:sym typeface="+mn-lt"/>
            </a:endParaRPr>
          </a:p>
          <a:p>
            <a:pPr algn="r"/>
            <a:r>
              <a:rPr lang="en-US" altLang="zh-CN" sz="900">
                <a:solidFill>
                  <a:schemeClr val="bg1">
                    <a:lumMod val="50000"/>
                  </a:schemeClr>
                </a:solidFill>
                <a:cs typeface="+mn-ea"/>
                <a:sym typeface="+mn-lt"/>
              </a:rPr>
              <a:t>ITTE</a:t>
            </a:r>
            <a:endParaRPr lang="en-US" altLang="zh-CN" sz="900">
              <a:solidFill>
                <a:schemeClr val="bg1">
                  <a:lumMod val="50000"/>
                </a:schemeClr>
              </a:solidFill>
              <a:cs typeface="+mn-ea"/>
              <a:sym typeface="+mn-lt"/>
            </a:endParaRPr>
          </a:p>
        </p:txBody>
      </p:sp>
      <p:sp>
        <p:nvSpPr>
          <p:cNvPr id="46" name="文本框 45"/>
          <p:cNvSpPr txBox="1"/>
          <p:nvPr/>
        </p:nvSpPr>
        <p:spPr>
          <a:xfrm>
            <a:off x="10027920" y="6333490"/>
            <a:ext cx="1765935" cy="229870"/>
          </a:xfrm>
          <a:prstGeom prst="rect">
            <a:avLst/>
          </a:prstGeom>
          <a:noFill/>
        </p:spPr>
        <p:txBody>
          <a:bodyPr wrap="square" rtlCol="0">
            <a:spAutoFit/>
          </a:bodyPr>
          <a:lstStyle/>
          <a:p>
            <a:pPr algn="r"/>
            <a:r>
              <a:rPr lang="en-US" altLang="zh-CN" sz="900" dirty="0">
                <a:solidFill>
                  <a:schemeClr val="bg1">
                    <a:lumMod val="50000"/>
                  </a:schemeClr>
                </a:solidFill>
                <a:cs typeface="+mn-ea"/>
                <a:sym typeface="+mn-lt"/>
              </a:rPr>
              <a:t>COMMITTED</a:t>
            </a:r>
            <a:endParaRPr lang="en-US" altLang="zh-CN" sz="900" dirty="0">
              <a:solidFill>
                <a:schemeClr val="bg1">
                  <a:lumMod val="50000"/>
                </a:schemeClr>
              </a:solidFill>
              <a:cs typeface="+mn-ea"/>
              <a:sym typeface="+mn-lt"/>
            </a:endParaRPr>
          </a:p>
        </p:txBody>
      </p:sp>
      <p:grpSp>
        <p:nvGrpSpPr>
          <p:cNvPr id="13" name="组合 12"/>
          <p:cNvGrpSpPr/>
          <p:nvPr/>
        </p:nvGrpSpPr>
        <p:grpSpPr>
          <a:xfrm>
            <a:off x="1338580" y="2196465"/>
            <a:ext cx="9518015" cy="3362325"/>
            <a:chOff x="2196" y="3050"/>
            <a:chExt cx="14989" cy="5295"/>
          </a:xfrm>
        </p:grpSpPr>
        <p:sp>
          <p:nvSpPr>
            <p:cNvPr id="10" name="文本框 17"/>
            <p:cNvSpPr txBox="1"/>
            <p:nvPr/>
          </p:nvSpPr>
          <p:spPr>
            <a:xfrm>
              <a:off x="2196" y="3050"/>
              <a:ext cx="14989" cy="1888"/>
            </a:xfrm>
            <a:prstGeom prst="rect">
              <a:avLst/>
            </a:prstGeom>
            <a:noFill/>
          </p:spPr>
          <p:txBody>
            <a:bodyPr wrap="square" rtlCol="0">
              <a:spAutoFit/>
            </a:bodyPr>
            <a:lstStyle/>
            <a:p>
              <a:pPr algn="ctr"/>
              <a:r>
                <a:rPr lang="en-US" altLang="zh-CN" sz="3600" dirty="0">
                  <a:cs typeface="+mn-ea"/>
                  <a:sym typeface="+mn-lt"/>
                </a:rPr>
                <a:t>2023</a:t>
              </a:r>
              <a:r>
                <a:rPr lang="zh-CN" altLang="en-US" sz="3600" dirty="0">
                  <a:cs typeface="+mn-ea"/>
                  <a:sym typeface="+mn-lt"/>
                </a:rPr>
                <a:t>年社保经办服务岗位政府购买服务项目</a:t>
              </a:r>
              <a:endParaRPr lang="zh-CN" altLang="en-US" sz="3600" dirty="0">
                <a:cs typeface="+mn-ea"/>
                <a:sym typeface="+mn-lt"/>
              </a:endParaRPr>
            </a:p>
            <a:p>
              <a:pPr algn="ctr"/>
              <a:r>
                <a:rPr lang="zh-CN" altLang="en-US" sz="3600" dirty="0">
                  <a:cs typeface="+mn-ea"/>
                  <a:sym typeface="+mn-lt"/>
                </a:rPr>
                <a:t>绩效评价的报告</a:t>
              </a:r>
              <a:endParaRPr lang="zh-CN" altLang="en-US" sz="3600" dirty="0">
                <a:cs typeface="+mn-ea"/>
                <a:sym typeface="+mn-lt"/>
              </a:endParaRPr>
            </a:p>
          </p:txBody>
        </p:sp>
        <p:sp>
          <p:nvSpPr>
            <p:cNvPr id="14" name="文本框 16"/>
            <p:cNvSpPr txBox="1"/>
            <p:nvPr/>
          </p:nvSpPr>
          <p:spPr>
            <a:xfrm>
              <a:off x="4868" y="5725"/>
              <a:ext cx="9644" cy="822"/>
            </a:xfrm>
            <a:prstGeom prst="rect">
              <a:avLst/>
            </a:prstGeom>
            <a:noFill/>
            <a:ln>
              <a:noFill/>
            </a:ln>
          </p:spPr>
          <p:txBody>
            <a:bodyPr spcFirstLastPara="1" wrap="square" lIns="91425" tIns="45700" rIns="91425" bIns="45700" anchor="t" anchorCtr="0">
              <a:noAutofit/>
            </a:bodyPr>
            <a:lstStyle/>
            <a:p>
              <a:pPr marL="0" marR="0" lvl="0" indent="0" algn="dist" rtl="0" fontAlgn="auto">
                <a:lnSpc>
                  <a:spcPct val="120000"/>
                </a:lnSpc>
                <a:spcBef>
                  <a:spcPts val="0"/>
                </a:spcBef>
                <a:spcAft>
                  <a:spcPts val="0"/>
                </a:spcAft>
                <a:buNone/>
              </a:pPr>
              <a:r>
                <a:rPr lang="en-ID" i="0" cap="all" dirty="0">
                  <a:solidFill>
                    <a:schemeClr val="bg1">
                      <a:lumMod val="50000"/>
                    </a:schemeClr>
                  </a:solidFill>
                  <a:uFillTx/>
                  <a:cs typeface="+mn-ea"/>
                  <a:sym typeface="+mn-lt"/>
                </a:rPr>
                <a:t>Committed To Your Business</a:t>
              </a:r>
              <a:endParaRPr lang="en-ID" i="0" cap="all" dirty="0">
                <a:solidFill>
                  <a:schemeClr val="bg1">
                    <a:lumMod val="50000"/>
                  </a:schemeClr>
                </a:solidFill>
                <a:uFillTx/>
                <a:cs typeface="+mn-ea"/>
                <a:sym typeface="+mn-lt"/>
              </a:endParaRPr>
            </a:p>
          </p:txBody>
        </p:sp>
        <p:sp>
          <p:nvSpPr>
            <p:cNvPr id="20" name="文本框 19"/>
            <p:cNvSpPr txBox="1"/>
            <p:nvPr/>
          </p:nvSpPr>
          <p:spPr>
            <a:xfrm>
              <a:off x="6271" y="7765"/>
              <a:ext cx="7148" cy="580"/>
            </a:xfrm>
            <a:prstGeom prst="rect">
              <a:avLst/>
            </a:prstGeom>
            <a:noFill/>
            <a:ln>
              <a:noFill/>
            </a:ln>
          </p:spPr>
          <p:txBody>
            <a:bodyPr wrap="square" rtlCol="0">
              <a:spAutoFit/>
            </a:bodyPr>
            <a:lstStyle>
              <a:defPPr>
                <a:defRPr lang="zh-CN"/>
              </a:defPPr>
              <a:lvl1pPr>
                <a:defRPr sz="2400" spc="-150">
                  <a:ln w="38100">
                    <a:noFill/>
                  </a:ln>
                  <a:solidFill>
                    <a:srgbClr val="D53D2A"/>
                  </a:solidFill>
                  <a:effectLst>
                    <a:outerShdw blurRad="127000" dist="127000" dir="5400000" algn="t" rotWithShape="0">
                      <a:srgbClr val="D53D2A">
                        <a:alpha val="20000"/>
                      </a:srgbClr>
                    </a:outerShdw>
                  </a:effectLst>
                  <a:latin typeface="+mj-ea"/>
                  <a:ea typeface="+mj-ea"/>
                </a:defRPr>
              </a:lvl1pPr>
            </a:lstStyle>
            <a:p>
              <a:pPr algn="ctr"/>
              <a:r>
                <a:rPr lang="zh-CN" altLang="en-US" sz="1800" spc="0" dirty="0">
                  <a:solidFill>
                    <a:schemeClr val="tx1">
                      <a:lumMod val="75000"/>
                      <a:lumOff val="25000"/>
                    </a:schemeClr>
                  </a:solidFill>
                  <a:effectLst/>
                  <a:latin typeface="+mn-lt"/>
                  <a:ea typeface="+mn-ea"/>
                  <a:cs typeface="+mn-ea"/>
                  <a:sym typeface="+mn-lt"/>
                </a:rPr>
                <a:t>评价机构名称：甘肃信立新会计师事务所</a:t>
              </a:r>
              <a:endParaRPr lang="zh-CN" altLang="en-US" sz="1800" spc="0" dirty="0">
                <a:solidFill>
                  <a:schemeClr val="tx1">
                    <a:lumMod val="75000"/>
                    <a:lumOff val="25000"/>
                  </a:schemeClr>
                </a:solidFill>
                <a:effectLst/>
                <a:latin typeface="+mn-lt"/>
                <a:ea typeface="+mn-ea"/>
                <a:cs typeface="+mn-ea"/>
                <a:sym typeface="+mn-lt"/>
              </a:endParaRPr>
            </a:p>
          </p:txBody>
        </p:sp>
      </p:grpSp>
    </p:spTree>
    <p:custDataLst>
      <p:tags r:id="rId2"/>
    </p:custData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 name="圆角矩形 13"/>
          <p:cNvSpPr/>
          <p:nvPr/>
        </p:nvSpPr>
        <p:spPr>
          <a:xfrm>
            <a:off x="503555" y="776605"/>
            <a:ext cx="11101070" cy="4909185"/>
          </a:xfrm>
          <a:prstGeom prst="roundRect">
            <a:avLst>
              <a:gd name="adj" fmla="val 6924"/>
            </a:avLst>
          </a:prstGeom>
          <a:solidFill>
            <a:schemeClr val="bg1"/>
          </a:solidFill>
          <a:ln>
            <a:noFill/>
          </a:ln>
          <a:effectLst>
            <a:outerShdw blurRad="330200" dist="38100" dir="2700000" algn="tl" rotWithShape="0">
              <a:srgbClr val="012FA7">
                <a:alpha val="1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cs typeface="+mn-ea"/>
                <a:sym typeface="+mn-lt"/>
              </a:rPr>
              <a:t>6.投诉次数。经查看市人社局2022至2023年投诉统计台账，2022年投诉社会保险经办服务大厅人员6起，其中服务人员态度恶劣类4起，推卸责任不作为类2起，2023年投诉社会保险经办服务大厅人员6起，其中服务人员态度恶劣类1起，工作人员不在岗类4起，推卸责任不作为类1起，2023年社保大厅共经办人员收到投诉次数与2022年收到投诉次数一致。</a:t>
            </a:r>
            <a:endParaRPr lang="zh-CN" altLang="en-US">
              <a:cs typeface="+mn-ea"/>
              <a:sym typeface="+mn-lt"/>
            </a:endParaRPr>
          </a:p>
          <a:p>
            <a:pPr algn="ctr"/>
            <a:r>
              <a:rPr lang="zh-CN" altLang="en-US">
                <a:cs typeface="+mn-ea"/>
                <a:sym typeface="+mn-lt"/>
              </a:rPr>
              <a:t>7.考核得分情况。市人社局2023年年终对政府购买服务岗位人员进行了全年考核，全年考核得分构成为：全年（年度）考核＝考勤得分（全年12个月考勤总分＋12)*40%+业绩考核得分（全年12个月业绩考核总分＋12)*40%+组织领导打分*20%，人均考核得分96.95分。</a:t>
            </a:r>
            <a:endParaRPr lang="zh-CN" altLang="en-US">
              <a:cs typeface="+mn-ea"/>
              <a:sym typeface="+mn-lt"/>
            </a:endParaRPr>
          </a:p>
          <a:p>
            <a:pPr algn="ctr"/>
            <a:r>
              <a:rPr lang="zh-CN" altLang="en-US">
                <a:cs typeface="+mn-ea"/>
                <a:sym typeface="+mn-lt"/>
              </a:rPr>
              <a:t>8.服务事项办理及时性市人社局依据上级部门要求制定了社保经办大厅经办业务的办理时限，经评价小组现场调查及询问社保经办大厅的办事社会人士，市人社局政府购买服务岗位人员基本能按照相关要求及时办理社保服务事项，但2023年收到1起社保经办大厅人员互相推卸职责不解决问题的相关投诉。</a:t>
            </a:r>
            <a:endParaRPr lang="zh-CN" altLang="en-US">
              <a:cs typeface="+mn-ea"/>
              <a:sym typeface="+mn-lt"/>
            </a:endParaRPr>
          </a:p>
          <a:p>
            <a:pPr algn="ctr"/>
            <a:r>
              <a:rPr lang="zh-CN" altLang="en-US">
                <a:cs typeface="+mn-ea"/>
                <a:sym typeface="+mn-lt"/>
              </a:rPr>
              <a:t>9.资金支付及时性。经查看2023年市人社局每月给人力资源公司支付工资及管理费用的相关凭证及附件，市人社局能够依据每月考核情况及时向人力资源公司支付政府购买服务人员的工资及社保费用，人力资源公司在收到市人社局付款后能及时向个人发放工资，未发现有拖欠服务人员薪资及社保的情况。</a:t>
            </a:r>
            <a:endParaRPr lang="zh-CN" altLang="en-US">
              <a:cs typeface="+mn-ea"/>
              <a:sym typeface="+mn-lt"/>
            </a:endParaRPr>
          </a:p>
        </p:txBody>
      </p:sp>
      <p:sp>
        <p:nvSpPr>
          <p:cNvPr id="4" name="文本框 3"/>
          <p:cNvSpPr txBox="1"/>
          <p:nvPr/>
        </p:nvSpPr>
        <p:spPr>
          <a:xfrm>
            <a:off x="503555" y="776605"/>
            <a:ext cx="11255375" cy="5323205"/>
          </a:xfrm>
          <a:prstGeom prst="rect">
            <a:avLst/>
          </a:prstGeom>
          <a:noFill/>
        </p:spPr>
        <p:txBody>
          <a:bodyPr wrap="square" rtlCol="0">
            <a:noAutofit/>
          </a:bodyPr>
          <a:p>
            <a:pPr marL="0" marR="0" lvl="0" algn="l" defTabSz="914400" rtl="0" eaLnBrk="1" fontAlgn="auto" latinLnBrk="0" hangingPunct="1">
              <a:lnSpc>
                <a:spcPct val="200000"/>
              </a:lnSpc>
              <a:spcBef>
                <a:spcPts val="0"/>
              </a:spcBef>
              <a:spcAft>
                <a:spcPts val="0"/>
              </a:spcAft>
              <a:buClrTx/>
              <a:buSzTx/>
              <a:buFontTx/>
              <a:buNone/>
              <a:defRPr/>
            </a:pPr>
            <a:endParaRPr lang="zh-CN" sz="1600" kern="0" noProof="0" dirty="0">
              <a:ln w="0">
                <a:noFill/>
              </a:ln>
              <a:solidFill>
                <a:schemeClr val="tx1">
                  <a:lumMod val="75000"/>
                  <a:lumOff val="25000"/>
                </a:schemeClr>
              </a:solidFill>
              <a:effectLst/>
              <a:uLnTx/>
              <a:uFillTx/>
              <a:cs typeface="+mn-ea"/>
              <a:sym typeface="+mn-lt"/>
            </a:endParaRPr>
          </a:p>
          <a:p>
            <a:pPr marL="0" marR="0" lvl="0" algn="l" defTabSz="914400" rtl="0" eaLnBrk="1" fontAlgn="auto" latinLnBrk="0" hangingPunct="1">
              <a:lnSpc>
                <a:spcPct val="200000"/>
              </a:lnSpc>
              <a:spcBef>
                <a:spcPts val="0"/>
              </a:spcBef>
              <a:spcAft>
                <a:spcPts val="0"/>
              </a:spcAft>
              <a:buClrTx/>
              <a:buSzTx/>
              <a:buFontTx/>
              <a:buNone/>
              <a:defRPr/>
            </a:pPr>
            <a:r>
              <a:rPr lang="zh-CN" sz="1600" kern="0" noProof="0" dirty="0">
                <a:ln w="0">
                  <a:noFill/>
                </a:ln>
                <a:solidFill>
                  <a:schemeClr val="tx1">
                    <a:lumMod val="75000"/>
                    <a:lumOff val="25000"/>
                  </a:schemeClr>
                </a:solidFill>
                <a:effectLst/>
                <a:uLnTx/>
                <a:uFillTx/>
                <a:cs typeface="+mn-ea"/>
                <a:sym typeface="+mn-lt"/>
              </a:rPr>
              <a:t> </a:t>
            </a:r>
            <a:r>
              <a:rPr lang="en-US" altLang="zh-CN" sz="1600" kern="0" noProof="0" dirty="0">
                <a:ln w="0">
                  <a:noFill/>
                </a:ln>
                <a:solidFill>
                  <a:schemeClr val="tx1">
                    <a:lumMod val="75000"/>
                    <a:lumOff val="25000"/>
                  </a:schemeClr>
                </a:solidFill>
                <a:effectLst/>
                <a:uLnTx/>
                <a:uFillTx/>
                <a:cs typeface="+mn-ea"/>
                <a:sym typeface="+mn-lt"/>
              </a:rPr>
              <a:t>      </a:t>
            </a:r>
            <a:r>
              <a:rPr lang="zh-CN" kern="0" noProof="0" dirty="0">
                <a:ln w="0">
                  <a:noFill/>
                </a:ln>
                <a:solidFill>
                  <a:schemeClr val="tx1">
                    <a:lumMod val="75000"/>
                    <a:lumOff val="25000"/>
                  </a:schemeClr>
                </a:solidFill>
                <a:effectLst/>
                <a:uLnTx/>
                <a:uFillTx/>
                <a:cs typeface="+mn-ea"/>
                <a:sym typeface="+mn-lt"/>
              </a:rPr>
              <a:t>4.时效。市人社局依据上级部门要求制定了社保经办大厅经办业务的办理时限，经评价小组现场调查及询问社保经办大厅的办事社会人士，市人社局政府购买服务岗位人员基本能按照相关要求及时办理社保服务事项，但2023年收到1起社保经办大厅人员互相推卸职责不解决问题的相关投诉。市人社局能够依据每月考核情况及时向人力资源公司支付政府购买服务人员的工资及社保费用，人力资源公司在收到市人社局付款后能及时向个人发放工资，未发现有拖欠服务人员薪资及社保的情况。</a:t>
            </a:r>
            <a:endParaRPr kumimoji="0" lang="zh-CN" sz="1600" i="0" u="none" strike="noStrike" kern="0" cap="none" spc="0" normalizeH="0" baseline="0" noProof="0" dirty="0">
              <a:ln w="0">
                <a:noFill/>
              </a:ln>
              <a:solidFill>
                <a:schemeClr val="tx1">
                  <a:lumMod val="75000"/>
                  <a:lumOff val="25000"/>
                </a:schemeClr>
              </a:solidFill>
              <a:effectLst/>
              <a:uLnTx/>
              <a:uFillTx/>
              <a:cs typeface="+mn-ea"/>
              <a:sym typeface="+mn-lt"/>
            </a:endParaRPr>
          </a:p>
          <a:p>
            <a:pPr algn="l">
              <a:lnSpc>
                <a:spcPct val="200000"/>
              </a:lnSpc>
              <a:spcBef>
                <a:spcPts val="0"/>
              </a:spcBef>
              <a:spcAft>
                <a:spcPts val="0"/>
              </a:spcAft>
              <a:buClrTx/>
              <a:buSzTx/>
              <a:buNone/>
              <a:defRPr/>
            </a:pPr>
            <a:endParaRPr sz="1600" kern="0" noProof="0" dirty="0">
              <a:ln w="0">
                <a:noFill/>
              </a:ln>
              <a:solidFill>
                <a:schemeClr val="tx1">
                  <a:lumMod val="75000"/>
                  <a:lumOff val="25000"/>
                </a:schemeClr>
              </a:solidFill>
              <a:effectLst/>
              <a:uLnTx/>
              <a:uFillTx/>
              <a:cs typeface="+mn-ea"/>
            </a:endParaRPr>
          </a:p>
        </p:txBody>
      </p:sp>
      <p:sp>
        <p:nvSpPr>
          <p:cNvPr id="2" name="深度视觉·原创设计 https://www.docer.com/works?userid=22383862"/>
          <p:cNvSpPr/>
          <p:nvPr/>
        </p:nvSpPr>
        <p:spPr>
          <a:xfrm>
            <a:off x="6725920" y="3803015"/>
            <a:ext cx="4459605" cy="2056765"/>
          </a:xfrm>
          <a:prstGeom prst="rect">
            <a:avLst/>
          </a:prstGeom>
          <a:blipFill rotWithShape="1">
            <a:blip r:embed="rId1"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id-ID">
              <a:cs typeface="+mn-ea"/>
              <a:sym typeface="+mn-lt"/>
            </a:endParaRPr>
          </a:p>
        </p:txBody>
      </p:sp>
    </p:spTree>
    <p:custDataLst>
      <p:tags r:id="rId2"/>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0" y="2373630"/>
            <a:ext cx="12192000" cy="6065520"/>
            <a:chOff x="0" y="1883"/>
            <a:chExt cx="19200" cy="9552"/>
          </a:xfrm>
        </p:grpSpPr>
        <p:pic>
          <p:nvPicPr>
            <p:cNvPr id="4" name="图片 3" descr="wave_colorf_spect13"/>
            <p:cNvPicPr>
              <a:picLocks noChangeAspect="1"/>
            </p:cNvPicPr>
            <p:nvPr/>
          </p:nvPicPr>
          <p:blipFill>
            <a:blip r:embed="rId1"/>
            <a:stretch>
              <a:fillRect/>
            </a:stretch>
          </p:blipFill>
          <p:spPr>
            <a:xfrm>
              <a:off x="0" y="1883"/>
              <a:ext cx="19200" cy="9553"/>
            </a:xfrm>
            <a:prstGeom prst="rect">
              <a:avLst/>
            </a:prstGeom>
          </p:spPr>
        </p:pic>
        <p:sp>
          <p:nvSpPr>
            <p:cNvPr id="5" name="矩形 4"/>
            <p:cNvSpPr/>
            <p:nvPr/>
          </p:nvSpPr>
          <p:spPr>
            <a:xfrm>
              <a:off x="11906" y="5546"/>
              <a:ext cx="6023" cy="5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6" name="文本框 15"/>
          <p:cNvSpPr txBox="1"/>
          <p:nvPr/>
        </p:nvSpPr>
        <p:spPr>
          <a:xfrm>
            <a:off x="440055" y="171450"/>
            <a:ext cx="1765935" cy="229870"/>
          </a:xfrm>
          <a:prstGeom prst="rect">
            <a:avLst/>
          </a:prstGeom>
          <a:noFill/>
        </p:spPr>
        <p:txBody>
          <a:bodyPr wrap="square" rtlCol="0">
            <a:spAutoFit/>
          </a:bodyPr>
          <a:lstStyle/>
          <a:p>
            <a:r>
              <a:rPr lang="en-US" altLang="zh-CN" sz="900">
                <a:solidFill>
                  <a:schemeClr val="bg1">
                    <a:lumMod val="50000"/>
                  </a:schemeClr>
                </a:solidFill>
                <a:cs typeface="+mn-ea"/>
                <a:sym typeface="+mn-lt"/>
              </a:rPr>
              <a:t>COMMITTED</a:t>
            </a:r>
            <a:endParaRPr lang="en-US" altLang="zh-CN" sz="900">
              <a:solidFill>
                <a:schemeClr val="bg1">
                  <a:lumMod val="50000"/>
                </a:schemeClr>
              </a:solidFill>
              <a:cs typeface="+mn-ea"/>
              <a:sym typeface="+mn-lt"/>
            </a:endParaRPr>
          </a:p>
        </p:txBody>
      </p:sp>
      <p:sp>
        <p:nvSpPr>
          <p:cNvPr id="22" name="文本框 21"/>
          <p:cNvSpPr txBox="1"/>
          <p:nvPr/>
        </p:nvSpPr>
        <p:spPr>
          <a:xfrm>
            <a:off x="297865" y="2606675"/>
            <a:ext cx="323165" cy="3019425"/>
          </a:xfrm>
          <a:prstGeom prst="rect">
            <a:avLst/>
          </a:prstGeom>
          <a:noFill/>
        </p:spPr>
        <p:txBody>
          <a:bodyPr vert="eaVert" wrap="square" rtlCol="0">
            <a:spAutoFit/>
          </a:bodyPr>
          <a:lstStyle/>
          <a:p>
            <a:r>
              <a:rPr lang="en-US" altLang="zh-CN" sz="900">
                <a:solidFill>
                  <a:schemeClr val="bg1">
                    <a:lumMod val="50000"/>
                  </a:schemeClr>
                </a:solidFill>
                <a:cs typeface="+mn-ea"/>
                <a:sym typeface="+mn-lt"/>
              </a:rPr>
              <a:t>C  O  M  M  I  T  T  E  D</a:t>
            </a:r>
            <a:endParaRPr lang="en-US" altLang="zh-CN" sz="900">
              <a:solidFill>
                <a:schemeClr val="bg1">
                  <a:lumMod val="50000"/>
                </a:schemeClr>
              </a:solidFill>
              <a:cs typeface="+mn-ea"/>
              <a:sym typeface="+mn-lt"/>
            </a:endParaRPr>
          </a:p>
        </p:txBody>
      </p:sp>
      <p:sp>
        <p:nvSpPr>
          <p:cNvPr id="23" name="文本框 22"/>
          <p:cNvSpPr txBox="1"/>
          <p:nvPr/>
        </p:nvSpPr>
        <p:spPr>
          <a:xfrm>
            <a:off x="320040" y="6224905"/>
            <a:ext cx="1765935" cy="368300"/>
          </a:xfrm>
          <a:prstGeom prst="rect">
            <a:avLst/>
          </a:prstGeom>
          <a:noFill/>
        </p:spPr>
        <p:txBody>
          <a:bodyPr wrap="square" rtlCol="0">
            <a:spAutoFit/>
          </a:bodyPr>
          <a:lstStyle/>
          <a:p>
            <a:r>
              <a:rPr lang="en-US" altLang="zh-CN" sz="900">
                <a:solidFill>
                  <a:schemeClr val="bg1">
                    <a:lumMod val="50000"/>
                  </a:schemeClr>
                </a:solidFill>
                <a:cs typeface="+mn-ea"/>
                <a:sym typeface="+mn-lt"/>
              </a:rPr>
              <a:t>COMM</a:t>
            </a:r>
            <a:endParaRPr lang="en-US" altLang="zh-CN" sz="900">
              <a:solidFill>
                <a:schemeClr val="bg1">
                  <a:lumMod val="50000"/>
                </a:schemeClr>
              </a:solidFill>
              <a:cs typeface="+mn-ea"/>
              <a:sym typeface="+mn-lt"/>
            </a:endParaRPr>
          </a:p>
          <a:p>
            <a:r>
              <a:rPr lang="en-US" altLang="zh-CN" sz="900">
                <a:solidFill>
                  <a:schemeClr val="bg1">
                    <a:lumMod val="50000"/>
                  </a:schemeClr>
                </a:solidFill>
                <a:cs typeface="+mn-ea"/>
                <a:sym typeface="+mn-lt"/>
              </a:rPr>
              <a:t>ITTE</a:t>
            </a:r>
            <a:endParaRPr lang="en-US" altLang="zh-CN" sz="900">
              <a:solidFill>
                <a:schemeClr val="bg1">
                  <a:lumMod val="50000"/>
                </a:schemeClr>
              </a:solidFill>
              <a:cs typeface="+mn-ea"/>
              <a:sym typeface="+mn-lt"/>
            </a:endParaRPr>
          </a:p>
        </p:txBody>
      </p:sp>
      <p:grpSp>
        <p:nvGrpSpPr>
          <p:cNvPr id="7" name="组合 6"/>
          <p:cNvGrpSpPr/>
          <p:nvPr/>
        </p:nvGrpSpPr>
        <p:grpSpPr>
          <a:xfrm>
            <a:off x="11663680" y="2932430"/>
            <a:ext cx="95250" cy="962025"/>
            <a:chOff x="18243" y="5368"/>
            <a:chExt cx="150" cy="1515"/>
          </a:xfrm>
          <a:solidFill>
            <a:schemeClr val="bg1">
              <a:lumMod val="85000"/>
            </a:schemeClr>
          </a:solidFill>
        </p:grpSpPr>
        <p:sp>
          <p:nvSpPr>
            <p:cNvPr id="31" name="椭圆 30"/>
            <p:cNvSpPr/>
            <p:nvPr/>
          </p:nvSpPr>
          <p:spPr>
            <a:xfrm>
              <a:off x="18243" y="5368"/>
              <a:ext cx="151" cy="15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cs typeface="+mn-ea"/>
                <a:sym typeface="+mn-lt"/>
              </a:endParaRPr>
            </a:p>
          </p:txBody>
        </p:sp>
        <p:sp>
          <p:nvSpPr>
            <p:cNvPr id="39" name="椭圆 38"/>
            <p:cNvSpPr/>
            <p:nvPr/>
          </p:nvSpPr>
          <p:spPr>
            <a:xfrm>
              <a:off x="18243" y="5823"/>
              <a:ext cx="151" cy="15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cs typeface="+mn-ea"/>
                <a:sym typeface="+mn-lt"/>
              </a:endParaRPr>
            </a:p>
          </p:txBody>
        </p:sp>
        <p:sp>
          <p:nvSpPr>
            <p:cNvPr id="41" name="椭圆 40"/>
            <p:cNvSpPr/>
            <p:nvPr/>
          </p:nvSpPr>
          <p:spPr>
            <a:xfrm>
              <a:off x="18243" y="6278"/>
              <a:ext cx="151" cy="151"/>
            </a:xfrm>
            <a:prstGeom prst="ellips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cs typeface="+mn-ea"/>
                <a:sym typeface="+mn-lt"/>
              </a:endParaRPr>
            </a:p>
          </p:txBody>
        </p:sp>
        <p:sp>
          <p:nvSpPr>
            <p:cNvPr id="42" name="椭圆 41"/>
            <p:cNvSpPr/>
            <p:nvPr/>
          </p:nvSpPr>
          <p:spPr>
            <a:xfrm>
              <a:off x="18243" y="6733"/>
              <a:ext cx="151" cy="15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cs typeface="+mn-ea"/>
                <a:sym typeface="+mn-lt"/>
              </a:endParaRPr>
            </a:p>
          </p:txBody>
        </p:sp>
      </p:grpSp>
      <p:sp>
        <p:nvSpPr>
          <p:cNvPr id="45" name="文本框 44"/>
          <p:cNvSpPr txBox="1"/>
          <p:nvPr/>
        </p:nvSpPr>
        <p:spPr>
          <a:xfrm>
            <a:off x="9992995" y="171450"/>
            <a:ext cx="1765935" cy="368300"/>
          </a:xfrm>
          <a:prstGeom prst="rect">
            <a:avLst/>
          </a:prstGeom>
          <a:noFill/>
        </p:spPr>
        <p:txBody>
          <a:bodyPr wrap="square" rtlCol="0">
            <a:spAutoFit/>
          </a:bodyPr>
          <a:lstStyle/>
          <a:p>
            <a:pPr algn="r"/>
            <a:r>
              <a:rPr lang="en-US" altLang="zh-CN" sz="900">
                <a:solidFill>
                  <a:schemeClr val="bg1">
                    <a:lumMod val="50000"/>
                  </a:schemeClr>
                </a:solidFill>
                <a:cs typeface="+mn-ea"/>
                <a:sym typeface="+mn-lt"/>
              </a:rPr>
              <a:t>COMM</a:t>
            </a:r>
            <a:endParaRPr lang="en-US" altLang="zh-CN" sz="900">
              <a:solidFill>
                <a:schemeClr val="bg1">
                  <a:lumMod val="50000"/>
                </a:schemeClr>
              </a:solidFill>
              <a:cs typeface="+mn-ea"/>
              <a:sym typeface="+mn-lt"/>
            </a:endParaRPr>
          </a:p>
          <a:p>
            <a:pPr algn="r"/>
            <a:r>
              <a:rPr lang="en-US" altLang="zh-CN" sz="900">
                <a:solidFill>
                  <a:schemeClr val="bg1">
                    <a:lumMod val="50000"/>
                  </a:schemeClr>
                </a:solidFill>
                <a:cs typeface="+mn-ea"/>
                <a:sym typeface="+mn-lt"/>
              </a:rPr>
              <a:t>ITTE</a:t>
            </a:r>
            <a:endParaRPr lang="en-US" altLang="zh-CN" sz="900">
              <a:solidFill>
                <a:schemeClr val="bg1">
                  <a:lumMod val="50000"/>
                </a:schemeClr>
              </a:solidFill>
              <a:cs typeface="+mn-ea"/>
              <a:sym typeface="+mn-lt"/>
            </a:endParaRPr>
          </a:p>
        </p:txBody>
      </p:sp>
      <p:sp>
        <p:nvSpPr>
          <p:cNvPr id="46" name="文本框 45"/>
          <p:cNvSpPr txBox="1"/>
          <p:nvPr/>
        </p:nvSpPr>
        <p:spPr>
          <a:xfrm>
            <a:off x="10027920" y="6333490"/>
            <a:ext cx="1765935" cy="229870"/>
          </a:xfrm>
          <a:prstGeom prst="rect">
            <a:avLst/>
          </a:prstGeom>
          <a:noFill/>
        </p:spPr>
        <p:txBody>
          <a:bodyPr wrap="square" rtlCol="0">
            <a:spAutoFit/>
          </a:bodyPr>
          <a:lstStyle/>
          <a:p>
            <a:pPr algn="r"/>
            <a:r>
              <a:rPr lang="en-US" altLang="zh-CN" sz="900">
                <a:solidFill>
                  <a:schemeClr val="bg1">
                    <a:lumMod val="50000"/>
                  </a:schemeClr>
                </a:solidFill>
                <a:cs typeface="+mn-ea"/>
                <a:sym typeface="+mn-lt"/>
              </a:rPr>
              <a:t>COMMITTED</a:t>
            </a:r>
            <a:endParaRPr lang="en-US" altLang="zh-CN" sz="900">
              <a:solidFill>
                <a:schemeClr val="bg1">
                  <a:lumMod val="50000"/>
                </a:schemeClr>
              </a:solidFill>
              <a:cs typeface="+mn-ea"/>
              <a:sym typeface="+mn-lt"/>
            </a:endParaRPr>
          </a:p>
        </p:txBody>
      </p:sp>
      <p:sp>
        <p:nvSpPr>
          <p:cNvPr id="2" name="矩形 1"/>
          <p:cNvSpPr/>
          <p:nvPr/>
        </p:nvSpPr>
        <p:spPr bwMode="auto">
          <a:xfrm>
            <a:off x="815975" y="2105025"/>
            <a:ext cx="9508490" cy="1059815"/>
          </a:xfrm>
          <a:prstGeom prst="rect">
            <a:avLst/>
          </a:prstGeom>
          <a:noFill/>
          <a:ln>
            <a:noFill/>
          </a:ln>
        </p:spPr>
        <p:txBody>
          <a:bodyPr wrap="square" rtlCol="0">
            <a:noAutofit/>
          </a:bodyPr>
          <a:lstStyle/>
          <a:p>
            <a:pPr algn="dist" defTabSz="457200"/>
            <a:endParaRPr lang="zh-CN" altLang="en-US" sz="2800">
              <a:ln w="38100">
                <a:noFill/>
              </a:ln>
              <a:solidFill>
                <a:schemeClr val="tx1">
                  <a:lumMod val="75000"/>
                  <a:lumOff val="25000"/>
                </a:schemeClr>
              </a:solidFill>
              <a:cs typeface="+mn-ea"/>
              <a:sym typeface="+mn-lt"/>
            </a:endParaRPr>
          </a:p>
        </p:txBody>
      </p:sp>
      <p:sp>
        <p:nvSpPr>
          <p:cNvPr id="8" name="矩形 7"/>
          <p:cNvSpPr/>
          <p:nvPr/>
        </p:nvSpPr>
        <p:spPr>
          <a:xfrm>
            <a:off x="815658" y="1000125"/>
            <a:ext cx="5349240" cy="645160"/>
          </a:xfrm>
          <a:prstGeom prst="rect">
            <a:avLst/>
          </a:prstGeom>
        </p:spPr>
        <p:txBody>
          <a:bodyPr wrap="square">
            <a:spAutoFit/>
          </a:bodyPr>
          <a:lstStyle/>
          <a:p>
            <a:pPr algn="l" defTabSz="685800">
              <a:lnSpc>
                <a:spcPct val="150000"/>
              </a:lnSpc>
            </a:pPr>
            <a:r>
              <a:rPr lang="zh-CN" altLang="en-US" sz="2400" b="1">
                <a:solidFill>
                  <a:schemeClr val="tx1">
                    <a:lumMod val="50000"/>
                    <a:lumOff val="50000"/>
                  </a:schemeClr>
                </a:solidFill>
                <a:cs typeface="+mn-ea"/>
                <a:sym typeface="+mn-lt"/>
              </a:rPr>
              <a:t>（二）项目效益情况</a:t>
            </a:r>
            <a:endParaRPr lang="zh-CN" altLang="en-US" sz="2400" b="1">
              <a:solidFill>
                <a:schemeClr val="tx1">
                  <a:lumMod val="50000"/>
                  <a:lumOff val="50000"/>
                </a:schemeClr>
              </a:solidFill>
              <a:cs typeface="+mn-ea"/>
              <a:sym typeface="+mn-lt"/>
            </a:endParaRPr>
          </a:p>
        </p:txBody>
      </p:sp>
      <p:sp>
        <p:nvSpPr>
          <p:cNvPr id="10" name="文本框 9"/>
          <p:cNvSpPr txBox="1"/>
          <p:nvPr/>
        </p:nvSpPr>
        <p:spPr>
          <a:xfrm>
            <a:off x="815975" y="1559560"/>
            <a:ext cx="10286365" cy="3140075"/>
          </a:xfrm>
          <a:prstGeom prst="rect">
            <a:avLst/>
          </a:prstGeom>
          <a:noFill/>
        </p:spPr>
        <p:txBody>
          <a:bodyPr wrap="square" rtlCol="0">
            <a:noAutofit/>
          </a:bodyPr>
          <a:p>
            <a:pPr indent="0" algn="just" fontAlgn="auto">
              <a:lnSpc>
                <a:spcPct val="200000"/>
              </a:lnSpc>
            </a:pPr>
            <a:r>
              <a:rPr lang="en-US" altLang="zh-CN" kern="0" noProof="0" dirty="0">
                <a:ln w="0">
                  <a:noFill/>
                </a:ln>
                <a:solidFill>
                  <a:schemeClr val="tx1">
                    <a:lumMod val="75000"/>
                    <a:lumOff val="25000"/>
                  </a:schemeClr>
                </a:solidFill>
                <a:effectLst/>
                <a:uLnTx/>
                <a:uFillTx/>
                <a:cs typeface="+mn-ea"/>
              </a:rPr>
              <a:t>       </a:t>
            </a:r>
            <a:r>
              <a:rPr lang="zh-CN" kern="0" noProof="0" dirty="0">
                <a:ln w="0">
                  <a:noFill/>
                </a:ln>
                <a:solidFill>
                  <a:schemeClr val="tx1">
                    <a:lumMod val="75000"/>
                    <a:lumOff val="25000"/>
                  </a:schemeClr>
                </a:solidFill>
                <a:effectLst/>
                <a:uLnTx/>
                <a:uFillTx/>
                <a:cs typeface="+mn-ea"/>
              </a:rPr>
              <a:t>由于市人社局政府购买服务为自2017年开始延续性项目，本次绩效评价项目效益是根据项目开始实施截至现阶段实现的效益及项目实施后预期效益进行评价，分别从社会效益、持续性影响、满意度三个方面具体分析。根据访谈项目实施单位人员、服务承接主体单位负责人、服务岗位人员和针对购买主体单位人员、社会人士分别进行问卷调查，项目的实施有利于提升社保经办服务的水平和效率，细化岗位职责有利于保障参保人员权益，同时聘用人员也带动当地的就业，激发了社会的活力和创造力。主要体现在以下几个方面：</a:t>
            </a:r>
            <a:endParaRPr lang="zh-CN" kern="0" noProof="0" dirty="0">
              <a:ln w="0">
                <a:noFill/>
              </a:ln>
              <a:solidFill>
                <a:schemeClr val="tx1">
                  <a:lumMod val="75000"/>
                  <a:lumOff val="25000"/>
                </a:schemeClr>
              </a:solidFill>
              <a:effectLst/>
              <a:uLnTx/>
              <a:uFillTx/>
              <a:cs typeface="+mn-ea"/>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rot="10800000" flipH="1">
            <a:off x="275809" y="327218"/>
            <a:ext cx="355381" cy="88900"/>
            <a:chOff x="4381719" y="-1168400"/>
            <a:chExt cx="355381" cy="88900"/>
          </a:xfrm>
        </p:grpSpPr>
        <p:cxnSp>
          <p:nvCxnSpPr>
            <p:cNvPr id="32" name="直接连接符 31"/>
            <p:cNvCxnSpPr/>
            <p:nvPr/>
          </p:nvCxnSpPr>
          <p:spPr>
            <a:xfrm>
              <a:off x="4483100" y="-1168400"/>
              <a:ext cx="254000" cy="0"/>
            </a:xfrm>
            <a:prstGeom prst="line">
              <a:avLst/>
            </a:prstGeom>
            <a:ln w="28575" cap="rnd">
              <a:solidFill>
                <a:srgbClr val="3FA4DE"/>
              </a:solidFill>
              <a:round/>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4381719" y="-1079500"/>
              <a:ext cx="355381" cy="0"/>
            </a:xfrm>
            <a:prstGeom prst="line">
              <a:avLst/>
            </a:prstGeom>
            <a:ln w="28575" cap="rnd">
              <a:solidFill>
                <a:srgbClr val="3FA4DE"/>
              </a:solidFill>
              <a:round/>
            </a:ln>
          </p:spPr>
          <p:style>
            <a:lnRef idx="1">
              <a:schemeClr val="accent1"/>
            </a:lnRef>
            <a:fillRef idx="0">
              <a:schemeClr val="accent1"/>
            </a:fillRef>
            <a:effectRef idx="0">
              <a:schemeClr val="accent1"/>
            </a:effectRef>
            <a:fontRef idx="minor">
              <a:schemeClr val="tx1"/>
            </a:fontRef>
          </p:style>
        </p:cxnSp>
      </p:grpSp>
      <p:sp>
        <p:nvSpPr>
          <p:cNvPr id="15" name="圆角矩形 14"/>
          <p:cNvSpPr/>
          <p:nvPr/>
        </p:nvSpPr>
        <p:spPr>
          <a:xfrm>
            <a:off x="859790" y="1179195"/>
            <a:ext cx="9918700" cy="4794250"/>
          </a:xfrm>
          <a:prstGeom prst="roundRect">
            <a:avLst/>
          </a:prstGeom>
          <a:solidFill>
            <a:schemeClr val="tx2">
              <a:lumMod val="10000"/>
              <a:lumOff val="90000"/>
            </a:schemeClr>
          </a:solidFill>
        </p:spPr>
        <p:style>
          <a:lnRef idx="0">
            <a:srgbClr val="FFFFFF"/>
          </a:lnRef>
          <a:fillRef idx="2">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noAutofit/>
          </a:bodyPr>
          <a:lstStyle/>
          <a:p>
            <a:pPr lvl="0" indent="0" algn="just" fontAlgn="auto">
              <a:lnSpc>
                <a:spcPts val="2360"/>
              </a:lnSpc>
              <a:buClrTx/>
              <a:buSzTx/>
              <a:buFontTx/>
            </a:pPr>
            <a:r>
              <a:rPr lang="en-US" altLang="zh-CN" kern="0" noProof="0" dirty="0">
                <a:ln w="0">
                  <a:noFill/>
                </a:ln>
                <a:solidFill>
                  <a:schemeClr val="tx1">
                    <a:lumMod val="75000"/>
                    <a:lumOff val="25000"/>
                  </a:schemeClr>
                </a:solidFill>
                <a:effectLst/>
                <a:uLnTx/>
                <a:uFillTx/>
                <a:cs typeface="+mn-ea"/>
                <a:sym typeface="+mn-lt"/>
              </a:rPr>
              <a:t>        </a:t>
            </a:r>
            <a:r>
              <a:rPr lang="zh-CN" kern="0" noProof="0" dirty="0">
                <a:ln w="0">
                  <a:noFill/>
                </a:ln>
                <a:solidFill>
                  <a:schemeClr val="tx1">
                    <a:lumMod val="75000"/>
                    <a:lumOff val="25000"/>
                  </a:schemeClr>
                </a:solidFill>
                <a:effectLst/>
                <a:uLnTx/>
                <a:uFillTx/>
                <a:cs typeface="+mn-ea"/>
                <a:sym typeface="+mn-lt"/>
              </a:rPr>
              <a:t>社保业务办理与每位民众日常生活息息相关，市人社局坚持业务审批办理事项在经办服务大厅集中，审批职能向窗口负责人员授权到位，实行“一站式”服务，减少办事环节，2023年依申请事项平均材料压减至2.4件，承诺时间压缩比达93%，依申请即办率90%。社保经办业务涉及大量的数据和信息，要求工作人员具有良好的数据处理能力，39名聘用的社保经办服务岗位人员中32名年龄在35岁以下，业务人员年轻化，对于新系统操作、数据处理及线上经办业务流程的学习接受能力较强，社保经办服务岗位政府购买服务项目实施后在一定程度上缓解了基层经办力量薄弱、‌运行效率不高的问题。社保经办业务涵盖了社会保险登记、缴费核定、待遇申领等多个环节，涉及养老保险、医疗保险、失业保险等多种社会保险项目，每种社会保险项目都有自己的特殊要求和程序，细化经办流程对配备人员数量及业务熟悉程度及工作人员的综合素质均有较高要求。市人社局通过社保经办服务岗位人员实行单位考核、科室管理、统一培训等综合管理模式，有针对性地设立经办服务岗位，将经办业务具体细分为不同流程制定岗位职责并配备经办服务人员；通过业务培训、操作比赛等途径方式提升业务经办人员的业务能力，为参保人员提供更好的社会保险服务，保障参保人员的权益。通过实施社保经办服务岗位政府购买服务项目增加就业机会，有利于解决部分大学生就业问题。</a:t>
            </a:r>
            <a:endParaRPr lang="zh-CN" altLang="en-US">
              <a:solidFill>
                <a:schemeClr val="tx1"/>
              </a:solidFill>
              <a:cs typeface="+mn-ea"/>
              <a:sym typeface="+mn-lt"/>
            </a:endParaRPr>
          </a:p>
        </p:txBody>
      </p:sp>
      <p:sp>
        <p:nvSpPr>
          <p:cNvPr id="37" name="TextBox 5"/>
          <p:cNvSpPr txBox="1"/>
          <p:nvPr/>
        </p:nvSpPr>
        <p:spPr bwMode="auto">
          <a:xfrm>
            <a:off x="1935480" y="5850783"/>
            <a:ext cx="3325495" cy="368489"/>
          </a:xfrm>
          <a:prstGeom prst="rect">
            <a:avLst/>
          </a:prstGeom>
          <a:noFill/>
        </p:spPr>
        <p:txBody>
          <a:bodyPr vert="horz" wrap="square" lIns="91440" tIns="45720" rIns="91440" bIns="45720" rtlCol="0" anchor="t" anchorCtr="0" compatLnSpc="0">
            <a:spAutoFit/>
          </a:bodyPr>
          <a:p>
            <a:pPr lvl="0" algn="l">
              <a:lnSpc>
                <a:spcPct val="150000"/>
              </a:lnSpc>
              <a:spcAft>
                <a:spcPts val="1000"/>
              </a:spcAft>
              <a:buClrTx/>
              <a:buSzTx/>
              <a:buFontTx/>
              <a:defRPr/>
            </a:pPr>
            <a:r>
              <a:rPr lang="en-US" sz="1200" dirty="0">
                <a:solidFill>
                  <a:schemeClr val="bg1"/>
                </a:solidFill>
                <a:cs typeface="+mn-ea"/>
                <a:sym typeface="+mn-lt"/>
              </a:rPr>
              <a:t>单击此处输入你的正文，文字是您思想的提炼。</a:t>
            </a:r>
            <a:endParaRPr lang="en-US" sz="1200" dirty="0">
              <a:solidFill>
                <a:schemeClr val="bg1"/>
              </a:solidFill>
              <a:cs typeface="+mn-ea"/>
              <a:sym typeface="+mn-lt"/>
            </a:endParaRPr>
          </a:p>
        </p:txBody>
      </p:sp>
      <p:sp>
        <p:nvSpPr>
          <p:cNvPr id="3" name="文本框 2"/>
          <p:cNvSpPr txBox="1"/>
          <p:nvPr/>
        </p:nvSpPr>
        <p:spPr>
          <a:xfrm>
            <a:off x="1089660" y="723900"/>
            <a:ext cx="4575810" cy="588645"/>
          </a:xfrm>
          <a:prstGeom prst="rect">
            <a:avLst/>
          </a:prstGeom>
          <a:noFill/>
        </p:spPr>
        <p:txBody>
          <a:bodyPr wrap="square" rtlCol="0">
            <a:noAutofit/>
          </a:bodyPr>
          <a:p>
            <a:r>
              <a:rPr lang="en-US" altLang="zh-CN" sz="2000" b="1">
                <a:ea typeface="+mn-lt"/>
                <a:cs typeface="+mn-lt"/>
              </a:rPr>
              <a:t>1.</a:t>
            </a:r>
            <a:r>
              <a:rPr lang="zh-CN" altLang="en-US" sz="2000" b="1">
                <a:ea typeface="+mn-lt"/>
                <a:cs typeface="+mn-lt"/>
              </a:rPr>
              <a:t>社会效益</a:t>
            </a:r>
            <a:endParaRPr lang="zh-CN" altLang="en-US" sz="2000" b="1">
              <a:ea typeface="+mn-lt"/>
              <a:cs typeface="+mn-lt"/>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rot="10800000" flipH="1">
            <a:off x="275809" y="327218"/>
            <a:ext cx="355381" cy="88900"/>
            <a:chOff x="4381719" y="-1168400"/>
            <a:chExt cx="355381" cy="88900"/>
          </a:xfrm>
        </p:grpSpPr>
        <p:cxnSp>
          <p:nvCxnSpPr>
            <p:cNvPr id="32" name="直接连接符 31"/>
            <p:cNvCxnSpPr/>
            <p:nvPr/>
          </p:nvCxnSpPr>
          <p:spPr>
            <a:xfrm>
              <a:off x="4483100" y="-1168400"/>
              <a:ext cx="254000" cy="0"/>
            </a:xfrm>
            <a:prstGeom prst="line">
              <a:avLst/>
            </a:prstGeom>
            <a:ln w="28575" cap="rnd">
              <a:solidFill>
                <a:srgbClr val="3FA4DE"/>
              </a:solidFill>
              <a:round/>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4381719" y="-1079500"/>
              <a:ext cx="355381" cy="0"/>
            </a:xfrm>
            <a:prstGeom prst="line">
              <a:avLst/>
            </a:prstGeom>
            <a:ln w="28575" cap="rnd">
              <a:solidFill>
                <a:srgbClr val="3FA4DE"/>
              </a:solidFill>
              <a:round/>
            </a:ln>
          </p:spPr>
          <p:style>
            <a:lnRef idx="1">
              <a:schemeClr val="accent1"/>
            </a:lnRef>
            <a:fillRef idx="0">
              <a:schemeClr val="accent1"/>
            </a:fillRef>
            <a:effectRef idx="0">
              <a:schemeClr val="accent1"/>
            </a:effectRef>
            <a:fontRef idx="minor">
              <a:schemeClr val="tx1"/>
            </a:fontRef>
          </p:style>
        </p:cxnSp>
      </p:grpSp>
      <p:sp>
        <p:nvSpPr>
          <p:cNvPr id="66" name="椭圆 65"/>
          <p:cNvSpPr/>
          <p:nvPr/>
        </p:nvSpPr>
        <p:spPr>
          <a:xfrm>
            <a:off x="1089343" y="1216343"/>
            <a:ext cx="3401695" cy="3401695"/>
          </a:xfrm>
          <a:prstGeom prst="ellipse">
            <a:avLst/>
          </a:prstGeom>
          <a:noFill/>
          <a:ln w="31750">
            <a:solidFill>
              <a:srgbClr val="3FA4DE"/>
            </a:solidFill>
          </a:ln>
        </p:spPr>
        <p:style>
          <a:lnRef idx="2">
            <a:schemeClr val="accent1">
              <a:shade val="50000"/>
            </a:schemeClr>
          </a:lnRef>
          <a:fillRef idx="1">
            <a:schemeClr val="accent1"/>
          </a:fillRef>
          <a:effectRef idx="0">
            <a:schemeClr val="accent1"/>
          </a:effectRef>
          <a:fontRef idx="minor">
            <a:schemeClr val="lt1"/>
          </a:fontRef>
        </p:style>
        <p:txBody>
          <a:bodyPr rot="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14" name="椭圆 13"/>
          <p:cNvSpPr/>
          <p:nvPr/>
        </p:nvSpPr>
        <p:spPr>
          <a:xfrm>
            <a:off x="1723073" y="1850073"/>
            <a:ext cx="2134235" cy="2134235"/>
          </a:xfrm>
          <a:prstGeom prst="ellipse">
            <a:avLst/>
          </a:prstGeom>
          <a:solidFill>
            <a:schemeClr val="bg1"/>
          </a:solidFill>
          <a:ln>
            <a:noFill/>
          </a:ln>
          <a:effectLst>
            <a:outerShdw blurRad="368300" dist="38100" dir="2700000" algn="tl" rotWithShape="0">
              <a:srgbClr val="2362BA">
                <a:alpha val="1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6" name="椭圆 45"/>
          <p:cNvSpPr/>
          <p:nvPr/>
        </p:nvSpPr>
        <p:spPr>
          <a:xfrm>
            <a:off x="1198245" y="1359535"/>
            <a:ext cx="720090" cy="720090"/>
          </a:xfrm>
          <a:prstGeom prst="ellipse">
            <a:avLst/>
          </a:prstGeom>
          <a:solidFill>
            <a:schemeClr val="accent2"/>
          </a:solidFill>
          <a:ln>
            <a:noFill/>
          </a:ln>
          <a:effectLst>
            <a:outerShdw blurRad="330200" dist="38100" dir="2700000" algn="tl" rotWithShape="0">
              <a:srgbClr val="012FA7">
                <a:alpha val="18000"/>
              </a:srgb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cs typeface="+mn-ea"/>
              <a:sym typeface="+mn-lt"/>
            </a:endParaRPr>
          </a:p>
        </p:txBody>
      </p:sp>
      <p:sp>
        <p:nvSpPr>
          <p:cNvPr id="47" name="图标"/>
          <p:cNvSpPr>
            <a:spLocks noChangeAspect="1"/>
          </p:cNvSpPr>
          <p:nvPr/>
        </p:nvSpPr>
        <p:spPr bwMode="auto">
          <a:xfrm>
            <a:off x="1378585" y="1539875"/>
            <a:ext cx="360045" cy="359410"/>
          </a:xfrm>
          <a:custGeom>
            <a:avLst/>
            <a:gdLst>
              <a:gd name="connsiteX0" fmla="*/ 137602 w 609614"/>
              <a:gd name="connsiteY0" fmla="*/ 589080 h 608697"/>
              <a:gd name="connsiteX1" fmla="*/ 157360 w 609614"/>
              <a:gd name="connsiteY1" fmla="*/ 589080 h 608697"/>
              <a:gd name="connsiteX2" fmla="*/ 157360 w 609614"/>
              <a:gd name="connsiteY2" fmla="*/ 608697 h 608697"/>
              <a:gd name="connsiteX3" fmla="*/ 137602 w 609614"/>
              <a:gd name="connsiteY3" fmla="*/ 608697 h 608697"/>
              <a:gd name="connsiteX4" fmla="*/ 175331 w 609614"/>
              <a:gd name="connsiteY4" fmla="*/ 573555 h 608697"/>
              <a:gd name="connsiteX5" fmla="*/ 189186 w 609614"/>
              <a:gd name="connsiteY5" fmla="*/ 587457 h 608697"/>
              <a:gd name="connsiteX6" fmla="*/ 175331 w 609614"/>
              <a:gd name="connsiteY6" fmla="*/ 601358 h 608697"/>
              <a:gd name="connsiteX7" fmla="*/ 161383 w 609614"/>
              <a:gd name="connsiteY7" fmla="*/ 587457 h 608697"/>
              <a:gd name="connsiteX8" fmla="*/ 119750 w 609614"/>
              <a:gd name="connsiteY8" fmla="*/ 573555 h 608697"/>
              <a:gd name="connsiteX9" fmla="*/ 133651 w 609614"/>
              <a:gd name="connsiteY9" fmla="*/ 587457 h 608697"/>
              <a:gd name="connsiteX10" fmla="*/ 119750 w 609614"/>
              <a:gd name="connsiteY10" fmla="*/ 601358 h 608697"/>
              <a:gd name="connsiteX11" fmla="*/ 105848 w 609614"/>
              <a:gd name="connsiteY11" fmla="*/ 587457 h 608697"/>
              <a:gd name="connsiteX12" fmla="*/ 531004 w 609614"/>
              <a:gd name="connsiteY12" fmla="*/ 569463 h 608697"/>
              <a:gd name="connsiteX13" fmla="*/ 550621 w 609614"/>
              <a:gd name="connsiteY13" fmla="*/ 569463 h 608697"/>
              <a:gd name="connsiteX14" fmla="*/ 550621 w 609614"/>
              <a:gd name="connsiteY14" fmla="*/ 589080 h 608697"/>
              <a:gd name="connsiteX15" fmla="*/ 531004 w 609614"/>
              <a:gd name="connsiteY15" fmla="*/ 589080 h 608697"/>
              <a:gd name="connsiteX16" fmla="*/ 568581 w 609614"/>
              <a:gd name="connsiteY16" fmla="*/ 553938 h 608697"/>
              <a:gd name="connsiteX17" fmla="*/ 582517 w 609614"/>
              <a:gd name="connsiteY17" fmla="*/ 567758 h 608697"/>
              <a:gd name="connsiteX18" fmla="*/ 568581 w 609614"/>
              <a:gd name="connsiteY18" fmla="*/ 581670 h 608697"/>
              <a:gd name="connsiteX19" fmla="*/ 554644 w 609614"/>
              <a:gd name="connsiteY19" fmla="*/ 567758 h 608697"/>
              <a:gd name="connsiteX20" fmla="*/ 513011 w 609614"/>
              <a:gd name="connsiteY20" fmla="*/ 553938 h 608697"/>
              <a:gd name="connsiteX21" fmla="*/ 526912 w 609614"/>
              <a:gd name="connsiteY21" fmla="*/ 567850 h 608697"/>
              <a:gd name="connsiteX22" fmla="*/ 513011 w 609614"/>
              <a:gd name="connsiteY22" fmla="*/ 581670 h 608697"/>
              <a:gd name="connsiteX23" fmla="*/ 499109 w 609614"/>
              <a:gd name="connsiteY23" fmla="*/ 567850 h 608697"/>
              <a:gd name="connsiteX24" fmla="*/ 176978 w 609614"/>
              <a:gd name="connsiteY24" fmla="*/ 549775 h 608697"/>
              <a:gd name="connsiteX25" fmla="*/ 196595 w 609614"/>
              <a:gd name="connsiteY25" fmla="*/ 549775 h 608697"/>
              <a:gd name="connsiteX26" fmla="*/ 196595 w 609614"/>
              <a:gd name="connsiteY26" fmla="*/ 569463 h 608697"/>
              <a:gd name="connsiteX27" fmla="*/ 176978 w 609614"/>
              <a:gd name="connsiteY27" fmla="*/ 569463 h 608697"/>
              <a:gd name="connsiteX28" fmla="*/ 98368 w 609614"/>
              <a:gd name="connsiteY28" fmla="*/ 549775 h 608697"/>
              <a:gd name="connsiteX29" fmla="*/ 117985 w 609614"/>
              <a:gd name="connsiteY29" fmla="*/ 549775 h 608697"/>
              <a:gd name="connsiteX30" fmla="*/ 117985 w 609614"/>
              <a:gd name="connsiteY30" fmla="*/ 569463 h 608697"/>
              <a:gd name="connsiteX31" fmla="*/ 98368 w 609614"/>
              <a:gd name="connsiteY31" fmla="*/ 569463 h 608697"/>
              <a:gd name="connsiteX32" fmla="*/ 570309 w 609614"/>
              <a:gd name="connsiteY32" fmla="*/ 530158 h 608697"/>
              <a:gd name="connsiteX33" fmla="*/ 589997 w 609614"/>
              <a:gd name="connsiteY33" fmla="*/ 530158 h 608697"/>
              <a:gd name="connsiteX34" fmla="*/ 589997 w 609614"/>
              <a:gd name="connsiteY34" fmla="*/ 549775 h 608697"/>
              <a:gd name="connsiteX35" fmla="*/ 570309 w 609614"/>
              <a:gd name="connsiteY35" fmla="*/ 549775 h 608697"/>
              <a:gd name="connsiteX36" fmla="*/ 491629 w 609614"/>
              <a:gd name="connsiteY36" fmla="*/ 530158 h 608697"/>
              <a:gd name="connsiteX37" fmla="*/ 511317 w 609614"/>
              <a:gd name="connsiteY37" fmla="*/ 530158 h 608697"/>
              <a:gd name="connsiteX38" fmla="*/ 511317 w 609614"/>
              <a:gd name="connsiteY38" fmla="*/ 549775 h 608697"/>
              <a:gd name="connsiteX39" fmla="*/ 491629 w 609614"/>
              <a:gd name="connsiteY39" fmla="*/ 549775 h 608697"/>
              <a:gd name="connsiteX40" fmla="*/ 19617 w 609614"/>
              <a:gd name="connsiteY40" fmla="*/ 530158 h 608697"/>
              <a:gd name="connsiteX41" fmla="*/ 39375 w 609614"/>
              <a:gd name="connsiteY41" fmla="*/ 530158 h 608697"/>
              <a:gd name="connsiteX42" fmla="*/ 39375 w 609614"/>
              <a:gd name="connsiteY42" fmla="*/ 549775 h 608697"/>
              <a:gd name="connsiteX43" fmla="*/ 19617 w 609614"/>
              <a:gd name="connsiteY43" fmla="*/ 549775 h 608697"/>
              <a:gd name="connsiteX44" fmla="*/ 175238 w 609614"/>
              <a:gd name="connsiteY44" fmla="*/ 517950 h 608697"/>
              <a:gd name="connsiteX45" fmla="*/ 189186 w 609614"/>
              <a:gd name="connsiteY45" fmla="*/ 531852 h 608697"/>
              <a:gd name="connsiteX46" fmla="*/ 175238 w 609614"/>
              <a:gd name="connsiteY46" fmla="*/ 545753 h 608697"/>
              <a:gd name="connsiteX47" fmla="*/ 161383 w 609614"/>
              <a:gd name="connsiteY47" fmla="*/ 531852 h 608697"/>
              <a:gd name="connsiteX48" fmla="*/ 119750 w 609614"/>
              <a:gd name="connsiteY48" fmla="*/ 517950 h 608697"/>
              <a:gd name="connsiteX49" fmla="*/ 133651 w 609614"/>
              <a:gd name="connsiteY49" fmla="*/ 531852 h 608697"/>
              <a:gd name="connsiteX50" fmla="*/ 119750 w 609614"/>
              <a:gd name="connsiteY50" fmla="*/ 545753 h 608697"/>
              <a:gd name="connsiteX51" fmla="*/ 105848 w 609614"/>
              <a:gd name="connsiteY51" fmla="*/ 531852 h 608697"/>
              <a:gd name="connsiteX52" fmla="*/ 137602 w 609614"/>
              <a:gd name="connsiteY52" fmla="*/ 510611 h 608697"/>
              <a:gd name="connsiteX53" fmla="*/ 157360 w 609614"/>
              <a:gd name="connsiteY53" fmla="*/ 510611 h 608697"/>
              <a:gd name="connsiteX54" fmla="*/ 157360 w 609614"/>
              <a:gd name="connsiteY54" fmla="*/ 530158 h 608697"/>
              <a:gd name="connsiteX55" fmla="*/ 137602 w 609614"/>
              <a:gd name="connsiteY55" fmla="*/ 530158 h 608697"/>
              <a:gd name="connsiteX56" fmla="*/ 39375 w 609614"/>
              <a:gd name="connsiteY56" fmla="*/ 510611 h 608697"/>
              <a:gd name="connsiteX57" fmla="*/ 58992 w 609614"/>
              <a:gd name="connsiteY57" fmla="*/ 510611 h 608697"/>
              <a:gd name="connsiteX58" fmla="*/ 58992 w 609614"/>
              <a:gd name="connsiteY58" fmla="*/ 530158 h 608697"/>
              <a:gd name="connsiteX59" fmla="*/ 39375 w 609614"/>
              <a:gd name="connsiteY59" fmla="*/ 530158 h 608697"/>
              <a:gd name="connsiteX60" fmla="*/ 0 w 609614"/>
              <a:gd name="connsiteY60" fmla="*/ 510611 h 608697"/>
              <a:gd name="connsiteX61" fmla="*/ 19617 w 609614"/>
              <a:gd name="connsiteY61" fmla="*/ 510611 h 608697"/>
              <a:gd name="connsiteX62" fmla="*/ 19617 w 609614"/>
              <a:gd name="connsiteY62" fmla="*/ 530158 h 608697"/>
              <a:gd name="connsiteX63" fmla="*/ 0 w 609614"/>
              <a:gd name="connsiteY63" fmla="*/ 530158 h 608697"/>
              <a:gd name="connsiteX64" fmla="*/ 568581 w 609614"/>
              <a:gd name="connsiteY64" fmla="*/ 498333 h 608697"/>
              <a:gd name="connsiteX65" fmla="*/ 582517 w 609614"/>
              <a:gd name="connsiteY65" fmla="*/ 512245 h 608697"/>
              <a:gd name="connsiteX66" fmla="*/ 568581 w 609614"/>
              <a:gd name="connsiteY66" fmla="*/ 526065 h 608697"/>
              <a:gd name="connsiteX67" fmla="*/ 554644 w 609614"/>
              <a:gd name="connsiteY67" fmla="*/ 512245 h 608697"/>
              <a:gd name="connsiteX68" fmla="*/ 513011 w 609614"/>
              <a:gd name="connsiteY68" fmla="*/ 498333 h 608697"/>
              <a:gd name="connsiteX69" fmla="*/ 526912 w 609614"/>
              <a:gd name="connsiteY69" fmla="*/ 512234 h 608697"/>
              <a:gd name="connsiteX70" fmla="*/ 513011 w 609614"/>
              <a:gd name="connsiteY70" fmla="*/ 526136 h 608697"/>
              <a:gd name="connsiteX71" fmla="*/ 499109 w 609614"/>
              <a:gd name="connsiteY71" fmla="*/ 512234 h 608697"/>
              <a:gd name="connsiteX72" fmla="*/ 363850 w 609614"/>
              <a:gd name="connsiteY72" fmla="*/ 490879 h 608697"/>
              <a:gd name="connsiteX73" fmla="*/ 334352 w 609614"/>
              <a:gd name="connsiteY73" fmla="*/ 520333 h 608697"/>
              <a:gd name="connsiteX74" fmla="*/ 363850 w 609614"/>
              <a:gd name="connsiteY74" fmla="*/ 549788 h 608697"/>
              <a:gd name="connsiteX75" fmla="*/ 393348 w 609614"/>
              <a:gd name="connsiteY75" fmla="*/ 520333 h 608697"/>
              <a:gd name="connsiteX76" fmla="*/ 363850 w 609614"/>
              <a:gd name="connsiteY76" fmla="*/ 490879 h 608697"/>
              <a:gd name="connsiteX77" fmla="*/ 531004 w 609614"/>
              <a:gd name="connsiteY77" fmla="*/ 490853 h 608697"/>
              <a:gd name="connsiteX78" fmla="*/ 550621 w 609614"/>
              <a:gd name="connsiteY78" fmla="*/ 490853 h 608697"/>
              <a:gd name="connsiteX79" fmla="*/ 550621 w 609614"/>
              <a:gd name="connsiteY79" fmla="*/ 510611 h 608697"/>
              <a:gd name="connsiteX80" fmla="*/ 531004 w 609614"/>
              <a:gd name="connsiteY80" fmla="*/ 510611 h 608697"/>
              <a:gd name="connsiteX81" fmla="*/ 19617 w 609614"/>
              <a:gd name="connsiteY81" fmla="*/ 490853 h 608697"/>
              <a:gd name="connsiteX82" fmla="*/ 39375 w 609614"/>
              <a:gd name="connsiteY82" fmla="*/ 490853 h 608697"/>
              <a:gd name="connsiteX83" fmla="*/ 39375 w 609614"/>
              <a:gd name="connsiteY83" fmla="*/ 510611 h 608697"/>
              <a:gd name="connsiteX84" fmla="*/ 19617 w 609614"/>
              <a:gd name="connsiteY84" fmla="*/ 510611 h 608697"/>
              <a:gd name="connsiteX85" fmla="*/ 304853 w 609614"/>
              <a:gd name="connsiteY85" fmla="*/ 415861 h 608697"/>
              <a:gd name="connsiteX86" fmla="*/ 237191 w 609614"/>
              <a:gd name="connsiteY86" fmla="*/ 446328 h 608697"/>
              <a:gd name="connsiteX87" fmla="*/ 304853 w 609614"/>
              <a:gd name="connsiteY87" fmla="*/ 589092 h 608697"/>
              <a:gd name="connsiteX88" fmla="*/ 336840 w 609614"/>
              <a:gd name="connsiteY88" fmla="*/ 561294 h 608697"/>
              <a:gd name="connsiteX89" fmla="*/ 314625 w 609614"/>
              <a:gd name="connsiteY89" fmla="*/ 520333 h 608697"/>
              <a:gd name="connsiteX90" fmla="*/ 363850 w 609614"/>
              <a:gd name="connsiteY90" fmla="*/ 471273 h 608697"/>
              <a:gd name="connsiteX91" fmla="*/ 367537 w 609614"/>
              <a:gd name="connsiteY91" fmla="*/ 471641 h 608697"/>
              <a:gd name="connsiteX92" fmla="*/ 372331 w 609614"/>
              <a:gd name="connsiteY92" fmla="*/ 446328 h 608697"/>
              <a:gd name="connsiteX93" fmla="*/ 304853 w 609614"/>
              <a:gd name="connsiteY93" fmla="*/ 415861 h 608697"/>
              <a:gd name="connsiteX94" fmla="*/ 380996 w 609614"/>
              <a:gd name="connsiteY94" fmla="*/ 373244 h 608697"/>
              <a:gd name="connsiteX95" fmla="*/ 353986 w 609614"/>
              <a:gd name="connsiteY95" fmla="*/ 389352 h 608697"/>
              <a:gd name="connsiteX96" fmla="*/ 326332 w 609614"/>
              <a:gd name="connsiteY96" fmla="*/ 404632 h 608697"/>
              <a:gd name="connsiteX97" fmla="*/ 375373 w 609614"/>
              <a:gd name="connsiteY97" fmla="*/ 426539 h 608697"/>
              <a:gd name="connsiteX98" fmla="*/ 380996 w 609614"/>
              <a:gd name="connsiteY98" fmla="*/ 373244 h 608697"/>
              <a:gd name="connsiteX99" fmla="*/ 228618 w 609614"/>
              <a:gd name="connsiteY99" fmla="*/ 373152 h 608697"/>
              <a:gd name="connsiteX100" fmla="*/ 234149 w 609614"/>
              <a:gd name="connsiteY100" fmla="*/ 426539 h 608697"/>
              <a:gd name="connsiteX101" fmla="*/ 283282 w 609614"/>
              <a:gd name="connsiteY101" fmla="*/ 404632 h 608697"/>
              <a:gd name="connsiteX102" fmla="*/ 255628 w 609614"/>
              <a:gd name="connsiteY102" fmla="*/ 389352 h 608697"/>
              <a:gd name="connsiteX103" fmla="*/ 228618 w 609614"/>
              <a:gd name="connsiteY103" fmla="*/ 373152 h 608697"/>
              <a:gd name="connsiteX104" fmla="*/ 521113 w 609614"/>
              <a:gd name="connsiteY104" fmla="*/ 333849 h 608697"/>
              <a:gd name="connsiteX105" fmla="*/ 491615 w 609614"/>
              <a:gd name="connsiteY105" fmla="*/ 363303 h 608697"/>
              <a:gd name="connsiteX106" fmla="*/ 521113 w 609614"/>
              <a:gd name="connsiteY106" fmla="*/ 392758 h 608697"/>
              <a:gd name="connsiteX107" fmla="*/ 550612 w 609614"/>
              <a:gd name="connsiteY107" fmla="*/ 363303 h 608697"/>
              <a:gd name="connsiteX108" fmla="*/ 521113 w 609614"/>
              <a:gd name="connsiteY108" fmla="*/ 333849 h 608697"/>
              <a:gd name="connsiteX109" fmla="*/ 88501 w 609614"/>
              <a:gd name="connsiteY109" fmla="*/ 324000 h 608697"/>
              <a:gd name="connsiteX110" fmla="*/ 59002 w 609614"/>
              <a:gd name="connsiteY110" fmla="*/ 353455 h 608697"/>
              <a:gd name="connsiteX111" fmla="*/ 88501 w 609614"/>
              <a:gd name="connsiteY111" fmla="*/ 382909 h 608697"/>
              <a:gd name="connsiteX112" fmla="*/ 117999 w 609614"/>
              <a:gd name="connsiteY112" fmla="*/ 353455 h 608697"/>
              <a:gd name="connsiteX113" fmla="*/ 88501 w 609614"/>
              <a:gd name="connsiteY113" fmla="*/ 324000 h 608697"/>
              <a:gd name="connsiteX114" fmla="*/ 461748 w 609614"/>
              <a:gd name="connsiteY114" fmla="*/ 317005 h 608697"/>
              <a:gd name="connsiteX115" fmla="*/ 401553 w 609614"/>
              <a:gd name="connsiteY115" fmla="*/ 360174 h 608697"/>
              <a:gd name="connsiteX116" fmla="*/ 394178 w 609614"/>
              <a:gd name="connsiteY116" fmla="*/ 433810 h 608697"/>
              <a:gd name="connsiteX117" fmla="*/ 551718 w 609614"/>
              <a:gd name="connsiteY117" fmla="*/ 446697 h 608697"/>
              <a:gd name="connsiteX118" fmla="*/ 544343 w 609614"/>
              <a:gd name="connsiteY118" fmla="*/ 406289 h 608697"/>
              <a:gd name="connsiteX119" fmla="*/ 521113 w 609614"/>
              <a:gd name="connsiteY119" fmla="*/ 412364 h 608697"/>
              <a:gd name="connsiteX120" fmla="*/ 471980 w 609614"/>
              <a:gd name="connsiteY120" fmla="*/ 363303 h 608697"/>
              <a:gd name="connsiteX121" fmla="*/ 481751 w 609614"/>
              <a:gd name="connsiteY121" fmla="*/ 334217 h 608697"/>
              <a:gd name="connsiteX122" fmla="*/ 461748 w 609614"/>
              <a:gd name="connsiteY122" fmla="*/ 317005 h 608697"/>
              <a:gd name="connsiteX123" fmla="*/ 147959 w 609614"/>
              <a:gd name="connsiteY123" fmla="*/ 317005 h 608697"/>
              <a:gd name="connsiteX124" fmla="*/ 131827 w 609614"/>
              <a:gd name="connsiteY124" fmla="*/ 330719 h 608697"/>
              <a:gd name="connsiteX125" fmla="*/ 137634 w 609614"/>
              <a:gd name="connsiteY125" fmla="*/ 353455 h 608697"/>
              <a:gd name="connsiteX126" fmla="*/ 88501 w 609614"/>
              <a:gd name="connsiteY126" fmla="*/ 402515 h 608697"/>
              <a:gd name="connsiteX127" fmla="*/ 69880 w 609614"/>
              <a:gd name="connsiteY127" fmla="*/ 398833 h 608697"/>
              <a:gd name="connsiteX128" fmla="*/ 57896 w 609614"/>
              <a:gd name="connsiteY128" fmla="*/ 446697 h 608697"/>
              <a:gd name="connsiteX129" fmla="*/ 215528 w 609614"/>
              <a:gd name="connsiteY129" fmla="*/ 433810 h 608697"/>
              <a:gd name="connsiteX130" fmla="*/ 208154 w 609614"/>
              <a:gd name="connsiteY130" fmla="*/ 360174 h 608697"/>
              <a:gd name="connsiteX131" fmla="*/ 147959 w 609614"/>
              <a:gd name="connsiteY131" fmla="*/ 317005 h 608697"/>
              <a:gd name="connsiteX132" fmla="*/ 304878 w 609614"/>
              <a:gd name="connsiteY132" fmla="*/ 274932 h 608697"/>
              <a:gd name="connsiteX133" fmla="*/ 275378 w 609614"/>
              <a:gd name="connsiteY133" fmla="*/ 304394 h 608697"/>
              <a:gd name="connsiteX134" fmla="*/ 304878 w 609614"/>
              <a:gd name="connsiteY134" fmla="*/ 333857 h 608697"/>
              <a:gd name="connsiteX135" fmla="*/ 334378 w 609614"/>
              <a:gd name="connsiteY135" fmla="*/ 304394 h 608697"/>
              <a:gd name="connsiteX136" fmla="*/ 304878 w 609614"/>
              <a:gd name="connsiteY136" fmla="*/ 274932 h 608697"/>
              <a:gd name="connsiteX137" fmla="*/ 402567 w 609614"/>
              <a:gd name="connsiteY137" fmla="*/ 272915 h 608697"/>
              <a:gd name="connsiteX138" fmla="*/ 403120 w 609614"/>
              <a:gd name="connsiteY138" fmla="*/ 304394 h 608697"/>
              <a:gd name="connsiteX139" fmla="*/ 402567 w 609614"/>
              <a:gd name="connsiteY139" fmla="*/ 335782 h 608697"/>
              <a:gd name="connsiteX140" fmla="*/ 445985 w 609614"/>
              <a:gd name="connsiteY140" fmla="*/ 304394 h 608697"/>
              <a:gd name="connsiteX141" fmla="*/ 402567 w 609614"/>
              <a:gd name="connsiteY141" fmla="*/ 272915 h 608697"/>
              <a:gd name="connsiteX142" fmla="*/ 207048 w 609614"/>
              <a:gd name="connsiteY142" fmla="*/ 272915 h 608697"/>
              <a:gd name="connsiteX143" fmla="*/ 163722 w 609614"/>
              <a:gd name="connsiteY143" fmla="*/ 304394 h 608697"/>
              <a:gd name="connsiteX144" fmla="*/ 207048 w 609614"/>
              <a:gd name="connsiteY144" fmla="*/ 335782 h 608697"/>
              <a:gd name="connsiteX145" fmla="*/ 206494 w 609614"/>
              <a:gd name="connsiteY145" fmla="*/ 304394 h 608697"/>
              <a:gd name="connsiteX146" fmla="*/ 207048 w 609614"/>
              <a:gd name="connsiteY146" fmla="*/ 272915 h 608697"/>
              <a:gd name="connsiteX147" fmla="*/ 295014 w 609614"/>
              <a:gd name="connsiteY147" fmla="*/ 235618 h 608697"/>
              <a:gd name="connsiteX148" fmla="*/ 314650 w 609614"/>
              <a:gd name="connsiteY148" fmla="*/ 235618 h 608697"/>
              <a:gd name="connsiteX149" fmla="*/ 314650 w 609614"/>
              <a:gd name="connsiteY149" fmla="*/ 256242 h 608697"/>
              <a:gd name="connsiteX150" fmla="*/ 341477 w 609614"/>
              <a:gd name="connsiteY150" fmla="*/ 271893 h 608697"/>
              <a:gd name="connsiteX151" fmla="*/ 359546 w 609614"/>
              <a:gd name="connsiteY151" fmla="*/ 261490 h 608697"/>
              <a:gd name="connsiteX152" fmla="*/ 369410 w 609614"/>
              <a:gd name="connsiteY152" fmla="*/ 278523 h 608697"/>
              <a:gd name="connsiteX153" fmla="*/ 351249 w 609614"/>
              <a:gd name="connsiteY153" fmla="*/ 288926 h 608697"/>
              <a:gd name="connsiteX154" fmla="*/ 354015 w 609614"/>
              <a:gd name="connsiteY154" fmla="*/ 304394 h 608697"/>
              <a:gd name="connsiteX155" fmla="*/ 351249 w 609614"/>
              <a:gd name="connsiteY155" fmla="*/ 319770 h 608697"/>
              <a:gd name="connsiteX156" fmla="*/ 369410 w 609614"/>
              <a:gd name="connsiteY156" fmla="*/ 330266 h 608697"/>
              <a:gd name="connsiteX157" fmla="*/ 359546 w 609614"/>
              <a:gd name="connsiteY157" fmla="*/ 347207 h 608697"/>
              <a:gd name="connsiteX158" fmla="*/ 341477 w 609614"/>
              <a:gd name="connsiteY158" fmla="*/ 336803 h 608697"/>
              <a:gd name="connsiteX159" fmla="*/ 314650 w 609614"/>
              <a:gd name="connsiteY159" fmla="*/ 352455 h 608697"/>
              <a:gd name="connsiteX160" fmla="*/ 314650 w 609614"/>
              <a:gd name="connsiteY160" fmla="*/ 373079 h 608697"/>
              <a:gd name="connsiteX161" fmla="*/ 295014 w 609614"/>
              <a:gd name="connsiteY161" fmla="*/ 373079 h 608697"/>
              <a:gd name="connsiteX162" fmla="*/ 295014 w 609614"/>
              <a:gd name="connsiteY162" fmla="*/ 352455 h 608697"/>
              <a:gd name="connsiteX163" fmla="*/ 268279 w 609614"/>
              <a:gd name="connsiteY163" fmla="*/ 336803 h 608697"/>
              <a:gd name="connsiteX164" fmla="*/ 250118 w 609614"/>
              <a:gd name="connsiteY164" fmla="*/ 347207 h 608697"/>
              <a:gd name="connsiteX165" fmla="*/ 240346 w 609614"/>
              <a:gd name="connsiteY165" fmla="*/ 330266 h 608697"/>
              <a:gd name="connsiteX166" fmla="*/ 258415 w 609614"/>
              <a:gd name="connsiteY166" fmla="*/ 319770 h 608697"/>
              <a:gd name="connsiteX167" fmla="*/ 255649 w 609614"/>
              <a:gd name="connsiteY167" fmla="*/ 304394 h 608697"/>
              <a:gd name="connsiteX168" fmla="*/ 258415 w 609614"/>
              <a:gd name="connsiteY168" fmla="*/ 288926 h 608697"/>
              <a:gd name="connsiteX169" fmla="*/ 240346 w 609614"/>
              <a:gd name="connsiteY169" fmla="*/ 278523 h 608697"/>
              <a:gd name="connsiteX170" fmla="*/ 250118 w 609614"/>
              <a:gd name="connsiteY170" fmla="*/ 261490 h 608697"/>
              <a:gd name="connsiteX171" fmla="*/ 268279 w 609614"/>
              <a:gd name="connsiteY171" fmla="*/ 271893 h 608697"/>
              <a:gd name="connsiteX172" fmla="*/ 295014 w 609614"/>
              <a:gd name="connsiteY172" fmla="*/ 256242 h 608697"/>
              <a:gd name="connsiteX173" fmla="*/ 304761 w 609614"/>
              <a:gd name="connsiteY173" fmla="*/ 214926 h 608697"/>
              <a:gd name="connsiteX174" fmla="*/ 265491 w 609614"/>
              <a:gd name="connsiteY174" fmla="*/ 236373 h 608697"/>
              <a:gd name="connsiteX175" fmla="*/ 227143 w 609614"/>
              <a:gd name="connsiteY175" fmla="*/ 259660 h 608697"/>
              <a:gd name="connsiteX176" fmla="*/ 226129 w 609614"/>
              <a:gd name="connsiteY176" fmla="*/ 304394 h 608697"/>
              <a:gd name="connsiteX177" fmla="*/ 227143 w 609614"/>
              <a:gd name="connsiteY177" fmla="*/ 349036 h 608697"/>
              <a:gd name="connsiteX178" fmla="*/ 265491 w 609614"/>
              <a:gd name="connsiteY178" fmla="*/ 372416 h 608697"/>
              <a:gd name="connsiteX179" fmla="*/ 304853 w 609614"/>
              <a:gd name="connsiteY179" fmla="*/ 393863 h 608697"/>
              <a:gd name="connsiteX180" fmla="*/ 344123 w 609614"/>
              <a:gd name="connsiteY180" fmla="*/ 372416 h 608697"/>
              <a:gd name="connsiteX181" fmla="*/ 382471 w 609614"/>
              <a:gd name="connsiteY181" fmla="*/ 349036 h 608697"/>
              <a:gd name="connsiteX182" fmla="*/ 383485 w 609614"/>
              <a:gd name="connsiteY182" fmla="*/ 304394 h 608697"/>
              <a:gd name="connsiteX183" fmla="*/ 382471 w 609614"/>
              <a:gd name="connsiteY183" fmla="*/ 259660 h 608697"/>
              <a:gd name="connsiteX184" fmla="*/ 344123 w 609614"/>
              <a:gd name="connsiteY184" fmla="*/ 236373 h 608697"/>
              <a:gd name="connsiteX185" fmla="*/ 304761 w 609614"/>
              <a:gd name="connsiteY185" fmla="*/ 214926 h 608697"/>
              <a:gd name="connsiteX186" fmla="*/ 375465 w 609614"/>
              <a:gd name="connsiteY186" fmla="*/ 182250 h 608697"/>
              <a:gd name="connsiteX187" fmla="*/ 326424 w 609614"/>
              <a:gd name="connsiteY187" fmla="*/ 204065 h 608697"/>
              <a:gd name="connsiteX188" fmla="*/ 353986 w 609614"/>
              <a:gd name="connsiteY188" fmla="*/ 219344 h 608697"/>
              <a:gd name="connsiteX189" fmla="*/ 380996 w 609614"/>
              <a:gd name="connsiteY189" fmla="*/ 235544 h 608697"/>
              <a:gd name="connsiteX190" fmla="*/ 375465 w 609614"/>
              <a:gd name="connsiteY190" fmla="*/ 182250 h 608697"/>
              <a:gd name="connsiteX191" fmla="*/ 234149 w 609614"/>
              <a:gd name="connsiteY191" fmla="*/ 182250 h 608697"/>
              <a:gd name="connsiteX192" fmla="*/ 228618 w 609614"/>
              <a:gd name="connsiteY192" fmla="*/ 235544 h 608697"/>
              <a:gd name="connsiteX193" fmla="*/ 255628 w 609614"/>
              <a:gd name="connsiteY193" fmla="*/ 219344 h 608697"/>
              <a:gd name="connsiteX194" fmla="*/ 283098 w 609614"/>
              <a:gd name="connsiteY194" fmla="*/ 204157 h 608697"/>
              <a:gd name="connsiteX195" fmla="*/ 234149 w 609614"/>
              <a:gd name="connsiteY195" fmla="*/ 182250 h 608697"/>
              <a:gd name="connsiteX196" fmla="*/ 80389 w 609614"/>
              <a:gd name="connsiteY196" fmla="*/ 149666 h 608697"/>
              <a:gd name="connsiteX197" fmla="*/ 57896 w 609614"/>
              <a:gd name="connsiteY197" fmla="*/ 162000 h 608697"/>
              <a:gd name="connsiteX198" fmla="*/ 100024 w 609614"/>
              <a:gd name="connsiteY198" fmla="*/ 247602 h 608697"/>
              <a:gd name="connsiteX199" fmla="*/ 147866 w 609614"/>
              <a:gd name="connsiteY199" fmla="*/ 291784 h 608697"/>
              <a:gd name="connsiteX200" fmla="*/ 208154 w 609614"/>
              <a:gd name="connsiteY200" fmla="*/ 248615 h 608697"/>
              <a:gd name="connsiteX201" fmla="*/ 215436 w 609614"/>
              <a:gd name="connsiteY201" fmla="*/ 175070 h 608697"/>
              <a:gd name="connsiteX202" fmla="*/ 171004 w 609614"/>
              <a:gd name="connsiteY202" fmla="*/ 160435 h 608697"/>
              <a:gd name="connsiteX203" fmla="*/ 127863 w 609614"/>
              <a:gd name="connsiteY203" fmla="*/ 186576 h 608697"/>
              <a:gd name="connsiteX204" fmla="*/ 80389 w 609614"/>
              <a:gd name="connsiteY204" fmla="*/ 149666 h 608697"/>
              <a:gd name="connsiteX205" fmla="*/ 511250 w 609614"/>
              <a:gd name="connsiteY205" fmla="*/ 148193 h 608697"/>
              <a:gd name="connsiteX206" fmla="*/ 462116 w 609614"/>
              <a:gd name="connsiteY206" fmla="*/ 196333 h 608697"/>
              <a:gd name="connsiteX207" fmla="*/ 417131 w 609614"/>
              <a:gd name="connsiteY207" fmla="*/ 166970 h 608697"/>
              <a:gd name="connsiteX208" fmla="*/ 394178 w 609614"/>
              <a:gd name="connsiteY208" fmla="*/ 174978 h 608697"/>
              <a:gd name="connsiteX209" fmla="*/ 401553 w 609614"/>
              <a:gd name="connsiteY209" fmla="*/ 248615 h 608697"/>
              <a:gd name="connsiteX210" fmla="*/ 461748 w 609614"/>
              <a:gd name="connsiteY210" fmla="*/ 291784 h 608697"/>
              <a:gd name="connsiteX211" fmla="*/ 509590 w 609614"/>
              <a:gd name="connsiteY211" fmla="*/ 247602 h 608697"/>
              <a:gd name="connsiteX212" fmla="*/ 551718 w 609614"/>
              <a:gd name="connsiteY212" fmla="*/ 162000 h 608697"/>
              <a:gd name="connsiteX213" fmla="*/ 511250 w 609614"/>
              <a:gd name="connsiteY213" fmla="*/ 148193 h 608697"/>
              <a:gd name="connsiteX214" fmla="*/ 294963 w 609614"/>
              <a:gd name="connsiteY214" fmla="*/ 117844 h 608697"/>
              <a:gd name="connsiteX215" fmla="*/ 314651 w 609614"/>
              <a:gd name="connsiteY215" fmla="*/ 117844 h 608697"/>
              <a:gd name="connsiteX216" fmla="*/ 314651 w 609614"/>
              <a:gd name="connsiteY216" fmla="*/ 137461 h 608697"/>
              <a:gd name="connsiteX217" fmla="*/ 294963 w 609614"/>
              <a:gd name="connsiteY217" fmla="*/ 137461 h 608697"/>
              <a:gd name="connsiteX218" fmla="*/ 462116 w 609614"/>
              <a:gd name="connsiteY218" fmla="*/ 117818 h 608697"/>
              <a:gd name="connsiteX219" fmla="*/ 432618 w 609614"/>
              <a:gd name="connsiteY219" fmla="*/ 147273 h 608697"/>
              <a:gd name="connsiteX220" fmla="*/ 462116 w 609614"/>
              <a:gd name="connsiteY220" fmla="*/ 176727 h 608697"/>
              <a:gd name="connsiteX221" fmla="*/ 491615 w 609614"/>
              <a:gd name="connsiteY221" fmla="*/ 147273 h 608697"/>
              <a:gd name="connsiteX222" fmla="*/ 462116 w 609614"/>
              <a:gd name="connsiteY222" fmla="*/ 117818 h 608697"/>
              <a:gd name="connsiteX223" fmla="*/ 127863 w 609614"/>
              <a:gd name="connsiteY223" fmla="*/ 107969 h 608697"/>
              <a:gd name="connsiteX224" fmla="*/ 98364 w 609614"/>
              <a:gd name="connsiteY224" fmla="*/ 137424 h 608697"/>
              <a:gd name="connsiteX225" fmla="*/ 127863 w 609614"/>
              <a:gd name="connsiteY225" fmla="*/ 166878 h 608697"/>
              <a:gd name="connsiteX226" fmla="*/ 157361 w 609614"/>
              <a:gd name="connsiteY226" fmla="*/ 137424 h 608697"/>
              <a:gd name="connsiteX227" fmla="*/ 127863 w 609614"/>
              <a:gd name="connsiteY227" fmla="*/ 107969 h 608697"/>
              <a:gd name="connsiteX228" fmla="*/ 314651 w 609614"/>
              <a:gd name="connsiteY228" fmla="*/ 98227 h 608697"/>
              <a:gd name="connsiteX229" fmla="*/ 334339 w 609614"/>
              <a:gd name="connsiteY229" fmla="*/ 98227 h 608697"/>
              <a:gd name="connsiteX230" fmla="*/ 334339 w 609614"/>
              <a:gd name="connsiteY230" fmla="*/ 117844 h 608697"/>
              <a:gd name="connsiteX231" fmla="*/ 314651 w 609614"/>
              <a:gd name="connsiteY231" fmla="*/ 117844 h 608697"/>
              <a:gd name="connsiteX232" fmla="*/ 275346 w 609614"/>
              <a:gd name="connsiteY232" fmla="*/ 98227 h 608697"/>
              <a:gd name="connsiteX233" fmla="*/ 294963 w 609614"/>
              <a:gd name="connsiteY233" fmla="*/ 98227 h 608697"/>
              <a:gd name="connsiteX234" fmla="*/ 294963 w 609614"/>
              <a:gd name="connsiteY234" fmla="*/ 117844 h 608697"/>
              <a:gd name="connsiteX235" fmla="*/ 275346 w 609614"/>
              <a:gd name="connsiteY235" fmla="*/ 117844 h 608697"/>
              <a:gd name="connsiteX236" fmla="*/ 550621 w 609614"/>
              <a:gd name="connsiteY236" fmla="*/ 78539 h 608697"/>
              <a:gd name="connsiteX237" fmla="*/ 570309 w 609614"/>
              <a:gd name="connsiteY237" fmla="*/ 78539 h 608697"/>
              <a:gd name="connsiteX238" fmla="*/ 570309 w 609614"/>
              <a:gd name="connsiteY238" fmla="*/ 98227 h 608697"/>
              <a:gd name="connsiteX239" fmla="*/ 550621 w 609614"/>
              <a:gd name="connsiteY239" fmla="*/ 98227 h 608697"/>
              <a:gd name="connsiteX240" fmla="*/ 294963 w 609614"/>
              <a:gd name="connsiteY240" fmla="*/ 78539 h 608697"/>
              <a:gd name="connsiteX241" fmla="*/ 314651 w 609614"/>
              <a:gd name="connsiteY241" fmla="*/ 78539 h 608697"/>
              <a:gd name="connsiteX242" fmla="*/ 314651 w 609614"/>
              <a:gd name="connsiteY242" fmla="*/ 98227 h 608697"/>
              <a:gd name="connsiteX243" fmla="*/ 294963 w 609614"/>
              <a:gd name="connsiteY243" fmla="*/ 98227 h 608697"/>
              <a:gd name="connsiteX244" fmla="*/ 588304 w 609614"/>
              <a:gd name="connsiteY244" fmla="*/ 62944 h 608697"/>
              <a:gd name="connsiteX245" fmla="*/ 602205 w 609614"/>
              <a:gd name="connsiteY245" fmla="*/ 76845 h 608697"/>
              <a:gd name="connsiteX246" fmla="*/ 588304 w 609614"/>
              <a:gd name="connsiteY246" fmla="*/ 90747 h 608697"/>
              <a:gd name="connsiteX247" fmla="*/ 574402 w 609614"/>
              <a:gd name="connsiteY247" fmla="*/ 76845 h 608697"/>
              <a:gd name="connsiteX248" fmla="*/ 532628 w 609614"/>
              <a:gd name="connsiteY248" fmla="*/ 62944 h 608697"/>
              <a:gd name="connsiteX249" fmla="*/ 546529 w 609614"/>
              <a:gd name="connsiteY249" fmla="*/ 76845 h 608697"/>
              <a:gd name="connsiteX250" fmla="*/ 532628 w 609614"/>
              <a:gd name="connsiteY250" fmla="*/ 90747 h 608697"/>
              <a:gd name="connsiteX251" fmla="*/ 518726 w 609614"/>
              <a:gd name="connsiteY251" fmla="*/ 76845 h 608697"/>
              <a:gd name="connsiteX252" fmla="*/ 29496 w 609614"/>
              <a:gd name="connsiteY252" fmla="*/ 49043 h 608697"/>
              <a:gd name="connsiteX253" fmla="*/ 49113 w 609614"/>
              <a:gd name="connsiteY253" fmla="*/ 49043 h 608697"/>
              <a:gd name="connsiteX254" fmla="*/ 49113 w 609614"/>
              <a:gd name="connsiteY254" fmla="*/ 78539 h 608697"/>
              <a:gd name="connsiteX255" fmla="*/ 29496 w 609614"/>
              <a:gd name="connsiteY255" fmla="*/ 78539 h 608697"/>
              <a:gd name="connsiteX256" fmla="*/ 589997 w 609614"/>
              <a:gd name="connsiteY256" fmla="*/ 39305 h 608697"/>
              <a:gd name="connsiteX257" fmla="*/ 609614 w 609614"/>
              <a:gd name="connsiteY257" fmla="*/ 39305 h 608697"/>
              <a:gd name="connsiteX258" fmla="*/ 609614 w 609614"/>
              <a:gd name="connsiteY258" fmla="*/ 58922 h 608697"/>
              <a:gd name="connsiteX259" fmla="*/ 589997 w 609614"/>
              <a:gd name="connsiteY259" fmla="*/ 58922 h 608697"/>
              <a:gd name="connsiteX260" fmla="*/ 511316 w 609614"/>
              <a:gd name="connsiteY260" fmla="*/ 39305 h 608697"/>
              <a:gd name="connsiteX261" fmla="*/ 531004 w 609614"/>
              <a:gd name="connsiteY261" fmla="*/ 39305 h 608697"/>
              <a:gd name="connsiteX262" fmla="*/ 531004 w 609614"/>
              <a:gd name="connsiteY262" fmla="*/ 58922 h 608697"/>
              <a:gd name="connsiteX263" fmla="*/ 511316 w 609614"/>
              <a:gd name="connsiteY263" fmla="*/ 58922 h 608697"/>
              <a:gd name="connsiteX264" fmla="*/ 49113 w 609614"/>
              <a:gd name="connsiteY264" fmla="*/ 29426 h 608697"/>
              <a:gd name="connsiteX265" fmla="*/ 78609 w 609614"/>
              <a:gd name="connsiteY265" fmla="*/ 29426 h 608697"/>
              <a:gd name="connsiteX266" fmla="*/ 78609 w 609614"/>
              <a:gd name="connsiteY266" fmla="*/ 49043 h 608697"/>
              <a:gd name="connsiteX267" fmla="*/ 49113 w 609614"/>
              <a:gd name="connsiteY267" fmla="*/ 49043 h 608697"/>
              <a:gd name="connsiteX268" fmla="*/ 0 w 609614"/>
              <a:gd name="connsiteY268" fmla="*/ 29426 h 608697"/>
              <a:gd name="connsiteX269" fmla="*/ 29496 w 609614"/>
              <a:gd name="connsiteY269" fmla="*/ 29426 h 608697"/>
              <a:gd name="connsiteX270" fmla="*/ 29496 w 609614"/>
              <a:gd name="connsiteY270" fmla="*/ 49043 h 608697"/>
              <a:gd name="connsiteX271" fmla="*/ 0 w 609614"/>
              <a:gd name="connsiteY271" fmla="*/ 49043 h 608697"/>
              <a:gd name="connsiteX272" fmla="*/ 304853 w 609614"/>
              <a:gd name="connsiteY272" fmla="*/ 19605 h 608697"/>
              <a:gd name="connsiteX273" fmla="*/ 237191 w 609614"/>
              <a:gd name="connsiteY273" fmla="*/ 162368 h 608697"/>
              <a:gd name="connsiteX274" fmla="*/ 304853 w 609614"/>
              <a:gd name="connsiteY274" fmla="*/ 192835 h 608697"/>
              <a:gd name="connsiteX275" fmla="*/ 372423 w 609614"/>
              <a:gd name="connsiteY275" fmla="*/ 162368 h 608697"/>
              <a:gd name="connsiteX276" fmla="*/ 304853 w 609614"/>
              <a:gd name="connsiteY276" fmla="*/ 19605 h 608697"/>
              <a:gd name="connsiteX277" fmla="*/ 588314 w 609614"/>
              <a:gd name="connsiteY277" fmla="*/ 7480 h 608697"/>
              <a:gd name="connsiteX278" fmla="*/ 602134 w 609614"/>
              <a:gd name="connsiteY278" fmla="*/ 21381 h 608697"/>
              <a:gd name="connsiteX279" fmla="*/ 588314 w 609614"/>
              <a:gd name="connsiteY279" fmla="*/ 35283 h 608697"/>
              <a:gd name="connsiteX280" fmla="*/ 574402 w 609614"/>
              <a:gd name="connsiteY280" fmla="*/ 21381 h 608697"/>
              <a:gd name="connsiteX281" fmla="*/ 532628 w 609614"/>
              <a:gd name="connsiteY281" fmla="*/ 7480 h 608697"/>
              <a:gd name="connsiteX282" fmla="*/ 546529 w 609614"/>
              <a:gd name="connsiteY282" fmla="*/ 21381 h 608697"/>
              <a:gd name="connsiteX283" fmla="*/ 532628 w 609614"/>
              <a:gd name="connsiteY283" fmla="*/ 35283 h 608697"/>
              <a:gd name="connsiteX284" fmla="*/ 518726 w 609614"/>
              <a:gd name="connsiteY284" fmla="*/ 21381 h 608697"/>
              <a:gd name="connsiteX285" fmla="*/ 550621 w 609614"/>
              <a:gd name="connsiteY285" fmla="*/ 0 h 608697"/>
              <a:gd name="connsiteX286" fmla="*/ 570309 w 609614"/>
              <a:gd name="connsiteY286" fmla="*/ 0 h 608697"/>
              <a:gd name="connsiteX287" fmla="*/ 570309 w 609614"/>
              <a:gd name="connsiteY287" fmla="*/ 19617 h 608697"/>
              <a:gd name="connsiteX288" fmla="*/ 550621 w 609614"/>
              <a:gd name="connsiteY288" fmla="*/ 19617 h 608697"/>
              <a:gd name="connsiteX289" fmla="*/ 304853 w 609614"/>
              <a:gd name="connsiteY289" fmla="*/ 0 h 608697"/>
              <a:gd name="connsiteX290" fmla="*/ 391044 w 609614"/>
              <a:gd name="connsiteY290" fmla="*/ 155188 h 608697"/>
              <a:gd name="connsiteX291" fmla="*/ 412983 w 609614"/>
              <a:gd name="connsiteY291" fmla="*/ 147641 h 608697"/>
              <a:gd name="connsiteX292" fmla="*/ 412983 w 609614"/>
              <a:gd name="connsiteY292" fmla="*/ 147273 h 608697"/>
              <a:gd name="connsiteX293" fmla="*/ 462116 w 609614"/>
              <a:gd name="connsiteY293" fmla="*/ 98212 h 608697"/>
              <a:gd name="connsiteX294" fmla="*/ 507562 w 609614"/>
              <a:gd name="connsiteY294" fmla="*/ 128679 h 608697"/>
              <a:gd name="connsiteX295" fmla="*/ 568772 w 609614"/>
              <a:gd name="connsiteY295" fmla="*/ 152151 h 608697"/>
              <a:gd name="connsiteX296" fmla="*/ 523879 w 609614"/>
              <a:gd name="connsiteY296" fmla="*/ 261041 h 608697"/>
              <a:gd name="connsiteX297" fmla="*/ 477234 w 609614"/>
              <a:gd name="connsiteY297" fmla="*/ 304394 h 608697"/>
              <a:gd name="connsiteX298" fmla="*/ 496501 w 609614"/>
              <a:gd name="connsiteY298" fmla="*/ 321055 h 608697"/>
              <a:gd name="connsiteX299" fmla="*/ 521113 w 609614"/>
              <a:gd name="connsiteY299" fmla="*/ 314151 h 608697"/>
              <a:gd name="connsiteX300" fmla="*/ 570339 w 609614"/>
              <a:gd name="connsiteY300" fmla="*/ 363303 h 608697"/>
              <a:gd name="connsiteX301" fmla="*/ 559553 w 609614"/>
              <a:gd name="connsiteY301" fmla="*/ 393586 h 608697"/>
              <a:gd name="connsiteX302" fmla="*/ 568772 w 609614"/>
              <a:gd name="connsiteY302" fmla="*/ 456546 h 608697"/>
              <a:gd name="connsiteX303" fmla="*/ 511250 w 609614"/>
              <a:gd name="connsiteY303" fmla="*/ 480293 h 608697"/>
              <a:gd name="connsiteX304" fmla="*/ 391044 w 609614"/>
              <a:gd name="connsiteY304" fmla="*/ 453508 h 608697"/>
              <a:gd name="connsiteX305" fmla="*/ 386435 w 609614"/>
              <a:gd name="connsiteY305" fmla="*/ 477072 h 608697"/>
              <a:gd name="connsiteX306" fmla="*/ 412983 w 609614"/>
              <a:gd name="connsiteY306" fmla="*/ 520333 h 608697"/>
              <a:gd name="connsiteX307" fmla="*/ 363850 w 609614"/>
              <a:gd name="connsiteY307" fmla="*/ 569486 h 608697"/>
              <a:gd name="connsiteX308" fmla="*/ 355185 w 609614"/>
              <a:gd name="connsiteY308" fmla="*/ 568565 h 608697"/>
              <a:gd name="connsiteX309" fmla="*/ 304853 w 609614"/>
              <a:gd name="connsiteY309" fmla="*/ 608697 h 608697"/>
              <a:gd name="connsiteX310" fmla="*/ 218570 w 609614"/>
              <a:gd name="connsiteY310" fmla="*/ 453508 h 608697"/>
              <a:gd name="connsiteX311" fmla="*/ 98364 w 609614"/>
              <a:gd name="connsiteY311" fmla="*/ 480293 h 608697"/>
              <a:gd name="connsiteX312" fmla="*/ 40843 w 609614"/>
              <a:gd name="connsiteY312" fmla="*/ 456546 h 608697"/>
              <a:gd name="connsiteX313" fmla="*/ 53564 w 609614"/>
              <a:gd name="connsiteY313" fmla="*/ 387972 h 608697"/>
              <a:gd name="connsiteX314" fmla="*/ 39368 w 609614"/>
              <a:gd name="connsiteY314" fmla="*/ 353455 h 608697"/>
              <a:gd name="connsiteX315" fmla="*/ 88501 w 609614"/>
              <a:gd name="connsiteY315" fmla="*/ 304394 h 608697"/>
              <a:gd name="connsiteX316" fmla="*/ 119382 w 609614"/>
              <a:gd name="connsiteY316" fmla="*/ 315532 h 608697"/>
              <a:gd name="connsiteX317" fmla="*/ 132380 w 609614"/>
              <a:gd name="connsiteY317" fmla="*/ 304394 h 608697"/>
              <a:gd name="connsiteX318" fmla="*/ 85735 w 609614"/>
              <a:gd name="connsiteY318" fmla="*/ 261041 h 608697"/>
              <a:gd name="connsiteX319" fmla="*/ 40843 w 609614"/>
              <a:gd name="connsiteY319" fmla="*/ 152151 h 608697"/>
              <a:gd name="connsiteX320" fmla="*/ 79467 w 609614"/>
              <a:gd name="connsiteY320" fmla="*/ 129968 h 608697"/>
              <a:gd name="connsiteX321" fmla="*/ 127863 w 609614"/>
              <a:gd name="connsiteY321" fmla="*/ 88363 h 608697"/>
              <a:gd name="connsiteX322" fmla="*/ 176996 w 609614"/>
              <a:gd name="connsiteY322" fmla="*/ 137424 h 608697"/>
              <a:gd name="connsiteX323" fmla="*/ 176535 w 609614"/>
              <a:gd name="connsiteY323" fmla="*/ 141566 h 608697"/>
              <a:gd name="connsiteX324" fmla="*/ 218570 w 609614"/>
              <a:gd name="connsiteY324" fmla="*/ 155281 h 608697"/>
              <a:gd name="connsiteX325" fmla="*/ 304853 w 609614"/>
              <a:gd name="connsiteY325" fmla="*/ 0 h 608697"/>
              <a:gd name="connsiteX326" fmla="*/ 29496 w 609614"/>
              <a:gd name="connsiteY326" fmla="*/ 0 h 608697"/>
              <a:gd name="connsiteX327" fmla="*/ 49113 w 609614"/>
              <a:gd name="connsiteY327" fmla="*/ 0 h 608697"/>
              <a:gd name="connsiteX328" fmla="*/ 49113 w 609614"/>
              <a:gd name="connsiteY328" fmla="*/ 29426 h 608697"/>
              <a:gd name="connsiteX329" fmla="*/ 29496 w 609614"/>
              <a:gd name="connsiteY329" fmla="*/ 29426 h 608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Lst>
            <a:rect l="l" t="t" r="r" b="b"/>
            <a:pathLst>
              <a:path w="609614" h="608697">
                <a:moveTo>
                  <a:pt x="137602" y="589080"/>
                </a:moveTo>
                <a:lnTo>
                  <a:pt x="157360" y="589080"/>
                </a:lnTo>
                <a:lnTo>
                  <a:pt x="157360" y="608697"/>
                </a:lnTo>
                <a:lnTo>
                  <a:pt x="137602" y="608697"/>
                </a:lnTo>
                <a:close/>
                <a:moveTo>
                  <a:pt x="175331" y="573555"/>
                </a:moveTo>
                <a:lnTo>
                  <a:pt x="189186" y="587457"/>
                </a:lnTo>
                <a:lnTo>
                  <a:pt x="175331" y="601358"/>
                </a:lnTo>
                <a:lnTo>
                  <a:pt x="161383" y="587457"/>
                </a:lnTo>
                <a:close/>
                <a:moveTo>
                  <a:pt x="119750" y="573555"/>
                </a:moveTo>
                <a:lnTo>
                  <a:pt x="133651" y="587457"/>
                </a:lnTo>
                <a:lnTo>
                  <a:pt x="119750" y="601358"/>
                </a:lnTo>
                <a:lnTo>
                  <a:pt x="105848" y="587457"/>
                </a:lnTo>
                <a:close/>
                <a:moveTo>
                  <a:pt x="531004" y="569463"/>
                </a:moveTo>
                <a:lnTo>
                  <a:pt x="550621" y="569463"/>
                </a:lnTo>
                <a:lnTo>
                  <a:pt x="550621" y="589080"/>
                </a:lnTo>
                <a:lnTo>
                  <a:pt x="531004" y="589080"/>
                </a:lnTo>
                <a:close/>
                <a:moveTo>
                  <a:pt x="568581" y="553938"/>
                </a:moveTo>
                <a:lnTo>
                  <a:pt x="582517" y="567758"/>
                </a:lnTo>
                <a:lnTo>
                  <a:pt x="568581" y="581670"/>
                </a:lnTo>
                <a:lnTo>
                  <a:pt x="554644" y="567758"/>
                </a:lnTo>
                <a:close/>
                <a:moveTo>
                  <a:pt x="513011" y="553938"/>
                </a:moveTo>
                <a:lnTo>
                  <a:pt x="526912" y="567850"/>
                </a:lnTo>
                <a:lnTo>
                  <a:pt x="513011" y="581670"/>
                </a:lnTo>
                <a:lnTo>
                  <a:pt x="499109" y="567850"/>
                </a:lnTo>
                <a:close/>
                <a:moveTo>
                  <a:pt x="176978" y="549775"/>
                </a:moveTo>
                <a:lnTo>
                  <a:pt x="196595" y="549775"/>
                </a:lnTo>
                <a:lnTo>
                  <a:pt x="196595" y="569463"/>
                </a:lnTo>
                <a:lnTo>
                  <a:pt x="176978" y="569463"/>
                </a:lnTo>
                <a:close/>
                <a:moveTo>
                  <a:pt x="98368" y="549775"/>
                </a:moveTo>
                <a:lnTo>
                  <a:pt x="117985" y="549775"/>
                </a:lnTo>
                <a:lnTo>
                  <a:pt x="117985" y="569463"/>
                </a:lnTo>
                <a:lnTo>
                  <a:pt x="98368" y="569463"/>
                </a:lnTo>
                <a:close/>
                <a:moveTo>
                  <a:pt x="570309" y="530158"/>
                </a:moveTo>
                <a:lnTo>
                  <a:pt x="589997" y="530158"/>
                </a:lnTo>
                <a:lnTo>
                  <a:pt x="589997" y="549775"/>
                </a:lnTo>
                <a:lnTo>
                  <a:pt x="570309" y="549775"/>
                </a:lnTo>
                <a:close/>
                <a:moveTo>
                  <a:pt x="491629" y="530158"/>
                </a:moveTo>
                <a:lnTo>
                  <a:pt x="511317" y="530158"/>
                </a:lnTo>
                <a:lnTo>
                  <a:pt x="511317" y="549775"/>
                </a:lnTo>
                <a:lnTo>
                  <a:pt x="491629" y="549775"/>
                </a:lnTo>
                <a:close/>
                <a:moveTo>
                  <a:pt x="19617" y="530158"/>
                </a:moveTo>
                <a:lnTo>
                  <a:pt x="39375" y="530158"/>
                </a:lnTo>
                <a:lnTo>
                  <a:pt x="39375" y="549775"/>
                </a:lnTo>
                <a:lnTo>
                  <a:pt x="19617" y="549775"/>
                </a:lnTo>
                <a:close/>
                <a:moveTo>
                  <a:pt x="175238" y="517950"/>
                </a:moveTo>
                <a:lnTo>
                  <a:pt x="189186" y="531852"/>
                </a:lnTo>
                <a:lnTo>
                  <a:pt x="175238" y="545753"/>
                </a:lnTo>
                <a:lnTo>
                  <a:pt x="161383" y="531852"/>
                </a:lnTo>
                <a:close/>
                <a:moveTo>
                  <a:pt x="119750" y="517950"/>
                </a:moveTo>
                <a:lnTo>
                  <a:pt x="133651" y="531852"/>
                </a:lnTo>
                <a:lnTo>
                  <a:pt x="119750" y="545753"/>
                </a:lnTo>
                <a:lnTo>
                  <a:pt x="105848" y="531852"/>
                </a:lnTo>
                <a:close/>
                <a:moveTo>
                  <a:pt x="137602" y="510611"/>
                </a:moveTo>
                <a:lnTo>
                  <a:pt x="157360" y="510611"/>
                </a:lnTo>
                <a:lnTo>
                  <a:pt x="157360" y="530158"/>
                </a:lnTo>
                <a:lnTo>
                  <a:pt x="137602" y="530158"/>
                </a:lnTo>
                <a:close/>
                <a:moveTo>
                  <a:pt x="39375" y="510611"/>
                </a:moveTo>
                <a:lnTo>
                  <a:pt x="58992" y="510611"/>
                </a:lnTo>
                <a:lnTo>
                  <a:pt x="58992" y="530158"/>
                </a:lnTo>
                <a:lnTo>
                  <a:pt x="39375" y="530158"/>
                </a:lnTo>
                <a:close/>
                <a:moveTo>
                  <a:pt x="0" y="510611"/>
                </a:moveTo>
                <a:lnTo>
                  <a:pt x="19617" y="510611"/>
                </a:lnTo>
                <a:lnTo>
                  <a:pt x="19617" y="530158"/>
                </a:lnTo>
                <a:lnTo>
                  <a:pt x="0" y="530158"/>
                </a:lnTo>
                <a:close/>
                <a:moveTo>
                  <a:pt x="568581" y="498333"/>
                </a:moveTo>
                <a:lnTo>
                  <a:pt x="582517" y="512245"/>
                </a:lnTo>
                <a:lnTo>
                  <a:pt x="568581" y="526065"/>
                </a:lnTo>
                <a:lnTo>
                  <a:pt x="554644" y="512245"/>
                </a:lnTo>
                <a:close/>
                <a:moveTo>
                  <a:pt x="513011" y="498333"/>
                </a:moveTo>
                <a:lnTo>
                  <a:pt x="526912" y="512234"/>
                </a:lnTo>
                <a:lnTo>
                  <a:pt x="513011" y="526136"/>
                </a:lnTo>
                <a:lnTo>
                  <a:pt x="499109" y="512234"/>
                </a:lnTo>
                <a:close/>
                <a:moveTo>
                  <a:pt x="363850" y="490879"/>
                </a:moveTo>
                <a:cubicBezTo>
                  <a:pt x="347534" y="490879"/>
                  <a:pt x="334352" y="504133"/>
                  <a:pt x="334352" y="520333"/>
                </a:cubicBezTo>
                <a:cubicBezTo>
                  <a:pt x="334352" y="536626"/>
                  <a:pt x="347534" y="549788"/>
                  <a:pt x="363850" y="549788"/>
                </a:cubicBezTo>
                <a:cubicBezTo>
                  <a:pt x="380074" y="549788"/>
                  <a:pt x="393348" y="536626"/>
                  <a:pt x="393348" y="520333"/>
                </a:cubicBezTo>
                <a:cubicBezTo>
                  <a:pt x="393348" y="504133"/>
                  <a:pt x="380074" y="490879"/>
                  <a:pt x="363850" y="490879"/>
                </a:cubicBezTo>
                <a:close/>
                <a:moveTo>
                  <a:pt x="531004" y="490853"/>
                </a:moveTo>
                <a:lnTo>
                  <a:pt x="550621" y="490853"/>
                </a:lnTo>
                <a:lnTo>
                  <a:pt x="550621" y="510611"/>
                </a:lnTo>
                <a:lnTo>
                  <a:pt x="531004" y="510611"/>
                </a:lnTo>
                <a:close/>
                <a:moveTo>
                  <a:pt x="19617" y="490853"/>
                </a:moveTo>
                <a:lnTo>
                  <a:pt x="39375" y="490853"/>
                </a:lnTo>
                <a:lnTo>
                  <a:pt x="39375" y="510611"/>
                </a:lnTo>
                <a:lnTo>
                  <a:pt x="19617" y="510611"/>
                </a:lnTo>
                <a:close/>
                <a:moveTo>
                  <a:pt x="304853" y="415861"/>
                </a:moveTo>
                <a:cubicBezTo>
                  <a:pt x="282176" y="427183"/>
                  <a:pt x="259407" y="437492"/>
                  <a:pt x="237191" y="446328"/>
                </a:cubicBezTo>
                <a:cubicBezTo>
                  <a:pt x="252033" y="534509"/>
                  <a:pt x="279411" y="589092"/>
                  <a:pt x="304853" y="589092"/>
                </a:cubicBezTo>
                <a:cubicBezTo>
                  <a:pt x="315178" y="589092"/>
                  <a:pt x="326332" y="579335"/>
                  <a:pt x="336840" y="561294"/>
                </a:cubicBezTo>
                <a:cubicBezTo>
                  <a:pt x="323474" y="552549"/>
                  <a:pt x="314625" y="537454"/>
                  <a:pt x="314625" y="520333"/>
                </a:cubicBezTo>
                <a:cubicBezTo>
                  <a:pt x="314625" y="493272"/>
                  <a:pt x="336748" y="471273"/>
                  <a:pt x="363850" y="471273"/>
                </a:cubicBezTo>
                <a:cubicBezTo>
                  <a:pt x="365048" y="471273"/>
                  <a:pt x="366247" y="471549"/>
                  <a:pt x="367537" y="471641"/>
                </a:cubicBezTo>
                <a:cubicBezTo>
                  <a:pt x="369289" y="463449"/>
                  <a:pt x="370856" y="454981"/>
                  <a:pt x="372331" y="446328"/>
                </a:cubicBezTo>
                <a:cubicBezTo>
                  <a:pt x="350115" y="437400"/>
                  <a:pt x="327346" y="427183"/>
                  <a:pt x="304853" y="415861"/>
                </a:cubicBezTo>
                <a:close/>
                <a:moveTo>
                  <a:pt x="380996" y="373244"/>
                </a:moveTo>
                <a:cubicBezTo>
                  <a:pt x="372146" y="378675"/>
                  <a:pt x="363205" y="384106"/>
                  <a:pt x="353986" y="389352"/>
                </a:cubicBezTo>
                <a:cubicBezTo>
                  <a:pt x="344860" y="394599"/>
                  <a:pt x="335642" y="399661"/>
                  <a:pt x="326332" y="404632"/>
                </a:cubicBezTo>
                <a:cubicBezTo>
                  <a:pt x="343293" y="412824"/>
                  <a:pt x="359702" y="420096"/>
                  <a:pt x="375373" y="426539"/>
                </a:cubicBezTo>
                <a:cubicBezTo>
                  <a:pt x="377770" y="409326"/>
                  <a:pt x="379705" y="391561"/>
                  <a:pt x="380996" y="373244"/>
                </a:cubicBezTo>
                <a:close/>
                <a:moveTo>
                  <a:pt x="228618" y="373152"/>
                </a:moveTo>
                <a:cubicBezTo>
                  <a:pt x="230001" y="391930"/>
                  <a:pt x="231845" y="409786"/>
                  <a:pt x="234149" y="426539"/>
                </a:cubicBezTo>
                <a:cubicBezTo>
                  <a:pt x="249912" y="420188"/>
                  <a:pt x="266321" y="412916"/>
                  <a:pt x="283282" y="404632"/>
                </a:cubicBezTo>
                <a:cubicBezTo>
                  <a:pt x="273972" y="399661"/>
                  <a:pt x="264754" y="394599"/>
                  <a:pt x="255628" y="389352"/>
                </a:cubicBezTo>
                <a:cubicBezTo>
                  <a:pt x="246502" y="384106"/>
                  <a:pt x="237468" y="378675"/>
                  <a:pt x="228618" y="373152"/>
                </a:cubicBezTo>
                <a:close/>
                <a:moveTo>
                  <a:pt x="521113" y="333849"/>
                </a:moveTo>
                <a:cubicBezTo>
                  <a:pt x="504889" y="333849"/>
                  <a:pt x="491615" y="347011"/>
                  <a:pt x="491615" y="363303"/>
                </a:cubicBezTo>
                <a:cubicBezTo>
                  <a:pt x="491615" y="379503"/>
                  <a:pt x="504889" y="392758"/>
                  <a:pt x="521113" y="392758"/>
                </a:cubicBezTo>
                <a:cubicBezTo>
                  <a:pt x="537430" y="392758"/>
                  <a:pt x="550612" y="379503"/>
                  <a:pt x="550612" y="363303"/>
                </a:cubicBezTo>
                <a:cubicBezTo>
                  <a:pt x="550612" y="347011"/>
                  <a:pt x="537430" y="333849"/>
                  <a:pt x="521113" y="333849"/>
                </a:cubicBezTo>
                <a:close/>
                <a:moveTo>
                  <a:pt x="88501" y="324000"/>
                </a:moveTo>
                <a:cubicBezTo>
                  <a:pt x="72277" y="324000"/>
                  <a:pt x="59002" y="337255"/>
                  <a:pt x="59002" y="353455"/>
                </a:cubicBezTo>
                <a:cubicBezTo>
                  <a:pt x="59002" y="369655"/>
                  <a:pt x="72277" y="382909"/>
                  <a:pt x="88501" y="382909"/>
                </a:cubicBezTo>
                <a:cubicBezTo>
                  <a:pt x="104725" y="382909"/>
                  <a:pt x="117999" y="369655"/>
                  <a:pt x="117999" y="353455"/>
                </a:cubicBezTo>
                <a:cubicBezTo>
                  <a:pt x="117999" y="337255"/>
                  <a:pt x="104725" y="324000"/>
                  <a:pt x="88501" y="324000"/>
                </a:cubicBezTo>
                <a:close/>
                <a:moveTo>
                  <a:pt x="461748" y="317005"/>
                </a:moveTo>
                <a:cubicBezTo>
                  <a:pt x="443127" y="331548"/>
                  <a:pt x="423031" y="346091"/>
                  <a:pt x="401553" y="360174"/>
                </a:cubicBezTo>
                <a:cubicBezTo>
                  <a:pt x="400078" y="385763"/>
                  <a:pt x="397589" y="410431"/>
                  <a:pt x="394178" y="433810"/>
                </a:cubicBezTo>
                <a:cubicBezTo>
                  <a:pt x="477972" y="465106"/>
                  <a:pt x="539089" y="468696"/>
                  <a:pt x="551718" y="446697"/>
                </a:cubicBezTo>
                <a:cubicBezTo>
                  <a:pt x="556788" y="438044"/>
                  <a:pt x="554115" y="423777"/>
                  <a:pt x="544343" y="406289"/>
                </a:cubicBezTo>
                <a:cubicBezTo>
                  <a:pt x="537337" y="410063"/>
                  <a:pt x="529594" y="412364"/>
                  <a:pt x="521113" y="412364"/>
                </a:cubicBezTo>
                <a:cubicBezTo>
                  <a:pt x="494012" y="412364"/>
                  <a:pt x="471980" y="390365"/>
                  <a:pt x="471980" y="363303"/>
                </a:cubicBezTo>
                <a:cubicBezTo>
                  <a:pt x="471980" y="352350"/>
                  <a:pt x="475667" y="342409"/>
                  <a:pt x="481751" y="334217"/>
                </a:cubicBezTo>
                <a:cubicBezTo>
                  <a:pt x="475299" y="328418"/>
                  <a:pt x="468661" y="322711"/>
                  <a:pt x="461748" y="317005"/>
                </a:cubicBezTo>
                <a:close/>
                <a:moveTo>
                  <a:pt x="147959" y="317005"/>
                </a:moveTo>
                <a:cubicBezTo>
                  <a:pt x="142428" y="321515"/>
                  <a:pt x="136989" y="326117"/>
                  <a:pt x="131827" y="330719"/>
                </a:cubicBezTo>
                <a:cubicBezTo>
                  <a:pt x="135422" y="337531"/>
                  <a:pt x="137634" y="345262"/>
                  <a:pt x="137634" y="353455"/>
                </a:cubicBezTo>
                <a:cubicBezTo>
                  <a:pt x="137634" y="380516"/>
                  <a:pt x="115603" y="402515"/>
                  <a:pt x="88501" y="402515"/>
                </a:cubicBezTo>
                <a:cubicBezTo>
                  <a:pt x="81956" y="402515"/>
                  <a:pt x="75595" y="401226"/>
                  <a:pt x="69880" y="398833"/>
                </a:cubicBezTo>
                <a:cubicBezTo>
                  <a:pt x="56421" y="419819"/>
                  <a:pt x="52089" y="436664"/>
                  <a:pt x="57896" y="446697"/>
                </a:cubicBezTo>
                <a:cubicBezTo>
                  <a:pt x="70617" y="468696"/>
                  <a:pt x="131642" y="465106"/>
                  <a:pt x="215528" y="433810"/>
                </a:cubicBezTo>
                <a:cubicBezTo>
                  <a:pt x="212118" y="410155"/>
                  <a:pt x="209629" y="385302"/>
                  <a:pt x="208154" y="360174"/>
                </a:cubicBezTo>
                <a:cubicBezTo>
                  <a:pt x="186583" y="346091"/>
                  <a:pt x="166487" y="331548"/>
                  <a:pt x="147959" y="317005"/>
                </a:cubicBezTo>
                <a:close/>
                <a:moveTo>
                  <a:pt x="304878" y="274932"/>
                </a:moveTo>
                <a:cubicBezTo>
                  <a:pt x="288561" y="274932"/>
                  <a:pt x="275378" y="288098"/>
                  <a:pt x="275378" y="304394"/>
                </a:cubicBezTo>
                <a:cubicBezTo>
                  <a:pt x="275378" y="320599"/>
                  <a:pt x="288561" y="333857"/>
                  <a:pt x="304878" y="333857"/>
                </a:cubicBezTo>
                <a:cubicBezTo>
                  <a:pt x="321103" y="333857"/>
                  <a:pt x="334378" y="320599"/>
                  <a:pt x="334378" y="304394"/>
                </a:cubicBezTo>
                <a:cubicBezTo>
                  <a:pt x="334378" y="288098"/>
                  <a:pt x="321103" y="274932"/>
                  <a:pt x="304878" y="274932"/>
                </a:cubicBezTo>
                <a:close/>
                <a:moveTo>
                  <a:pt x="402567" y="272915"/>
                </a:moveTo>
                <a:cubicBezTo>
                  <a:pt x="402935" y="283408"/>
                  <a:pt x="403120" y="293901"/>
                  <a:pt x="403120" y="304394"/>
                </a:cubicBezTo>
                <a:cubicBezTo>
                  <a:pt x="403120" y="314980"/>
                  <a:pt x="402935" y="325381"/>
                  <a:pt x="402567" y="335782"/>
                </a:cubicBezTo>
                <a:cubicBezTo>
                  <a:pt x="417869" y="325381"/>
                  <a:pt x="432342" y="314887"/>
                  <a:pt x="445985" y="304394"/>
                </a:cubicBezTo>
                <a:cubicBezTo>
                  <a:pt x="432342" y="293717"/>
                  <a:pt x="417869" y="283224"/>
                  <a:pt x="402567" y="272915"/>
                </a:cubicBezTo>
                <a:close/>
                <a:moveTo>
                  <a:pt x="207048" y="272915"/>
                </a:moveTo>
                <a:cubicBezTo>
                  <a:pt x="191837" y="283224"/>
                  <a:pt x="177365" y="293717"/>
                  <a:pt x="163722" y="304394"/>
                </a:cubicBezTo>
                <a:cubicBezTo>
                  <a:pt x="177273" y="314887"/>
                  <a:pt x="191745" y="325381"/>
                  <a:pt x="207048" y="335782"/>
                </a:cubicBezTo>
                <a:cubicBezTo>
                  <a:pt x="206679" y="325289"/>
                  <a:pt x="206494" y="314795"/>
                  <a:pt x="206494" y="304394"/>
                </a:cubicBezTo>
                <a:cubicBezTo>
                  <a:pt x="206494" y="293901"/>
                  <a:pt x="206679" y="283408"/>
                  <a:pt x="207048" y="272915"/>
                </a:cubicBezTo>
                <a:close/>
                <a:moveTo>
                  <a:pt x="295014" y="235618"/>
                </a:moveTo>
                <a:lnTo>
                  <a:pt x="314650" y="235618"/>
                </a:lnTo>
                <a:lnTo>
                  <a:pt x="314650" y="256242"/>
                </a:lnTo>
                <a:cubicBezTo>
                  <a:pt x="325252" y="258451"/>
                  <a:pt x="334563" y="264160"/>
                  <a:pt x="341477" y="271893"/>
                </a:cubicBezTo>
                <a:lnTo>
                  <a:pt x="359546" y="261490"/>
                </a:lnTo>
                <a:lnTo>
                  <a:pt x="369410" y="278523"/>
                </a:lnTo>
                <a:lnTo>
                  <a:pt x="351249" y="288926"/>
                </a:lnTo>
                <a:cubicBezTo>
                  <a:pt x="352908" y="293806"/>
                  <a:pt x="354015" y="298962"/>
                  <a:pt x="354015" y="304394"/>
                </a:cubicBezTo>
                <a:cubicBezTo>
                  <a:pt x="354015" y="309826"/>
                  <a:pt x="352908" y="314890"/>
                  <a:pt x="351249" y="319770"/>
                </a:cubicBezTo>
                <a:lnTo>
                  <a:pt x="369410" y="330266"/>
                </a:lnTo>
                <a:lnTo>
                  <a:pt x="359546" y="347207"/>
                </a:lnTo>
                <a:lnTo>
                  <a:pt x="341477" y="336803"/>
                </a:lnTo>
                <a:cubicBezTo>
                  <a:pt x="334563" y="344629"/>
                  <a:pt x="325252" y="350337"/>
                  <a:pt x="314650" y="352455"/>
                </a:cubicBezTo>
                <a:lnTo>
                  <a:pt x="314650" y="373079"/>
                </a:lnTo>
                <a:lnTo>
                  <a:pt x="295014" y="373079"/>
                </a:lnTo>
                <a:lnTo>
                  <a:pt x="295014" y="352455"/>
                </a:lnTo>
                <a:cubicBezTo>
                  <a:pt x="284412" y="350337"/>
                  <a:pt x="275193" y="344629"/>
                  <a:pt x="268279" y="336803"/>
                </a:cubicBezTo>
                <a:lnTo>
                  <a:pt x="250118" y="347207"/>
                </a:lnTo>
                <a:lnTo>
                  <a:pt x="240346" y="330266"/>
                </a:lnTo>
                <a:lnTo>
                  <a:pt x="258415" y="319770"/>
                </a:lnTo>
                <a:cubicBezTo>
                  <a:pt x="256756" y="314890"/>
                  <a:pt x="255649" y="309826"/>
                  <a:pt x="255649" y="304394"/>
                </a:cubicBezTo>
                <a:cubicBezTo>
                  <a:pt x="255649" y="298962"/>
                  <a:pt x="256756" y="293806"/>
                  <a:pt x="258415" y="288926"/>
                </a:cubicBezTo>
                <a:lnTo>
                  <a:pt x="240346" y="278523"/>
                </a:lnTo>
                <a:lnTo>
                  <a:pt x="250118" y="261490"/>
                </a:lnTo>
                <a:lnTo>
                  <a:pt x="268279" y="271893"/>
                </a:lnTo>
                <a:cubicBezTo>
                  <a:pt x="275193" y="264160"/>
                  <a:pt x="284412" y="258451"/>
                  <a:pt x="295014" y="256242"/>
                </a:cubicBezTo>
                <a:close/>
                <a:moveTo>
                  <a:pt x="304761" y="214926"/>
                </a:moveTo>
                <a:cubicBezTo>
                  <a:pt x="291671" y="221645"/>
                  <a:pt x="278581" y="228825"/>
                  <a:pt x="265491" y="236373"/>
                </a:cubicBezTo>
                <a:cubicBezTo>
                  <a:pt x="252401" y="243920"/>
                  <a:pt x="239588" y="251652"/>
                  <a:pt x="227143" y="259660"/>
                </a:cubicBezTo>
                <a:cubicBezTo>
                  <a:pt x="226498" y="274111"/>
                  <a:pt x="226129" y="289023"/>
                  <a:pt x="226129" y="304394"/>
                </a:cubicBezTo>
                <a:cubicBezTo>
                  <a:pt x="226129" y="319674"/>
                  <a:pt x="226498" y="334585"/>
                  <a:pt x="227143" y="349036"/>
                </a:cubicBezTo>
                <a:cubicBezTo>
                  <a:pt x="239588" y="356952"/>
                  <a:pt x="252309" y="364776"/>
                  <a:pt x="265491" y="372416"/>
                </a:cubicBezTo>
                <a:cubicBezTo>
                  <a:pt x="278858" y="380056"/>
                  <a:pt x="291948" y="387235"/>
                  <a:pt x="304853" y="393863"/>
                </a:cubicBezTo>
                <a:cubicBezTo>
                  <a:pt x="317667" y="387235"/>
                  <a:pt x="330849" y="380056"/>
                  <a:pt x="344123" y="372416"/>
                </a:cubicBezTo>
                <a:cubicBezTo>
                  <a:pt x="357305" y="364776"/>
                  <a:pt x="370026" y="356952"/>
                  <a:pt x="382471" y="349036"/>
                </a:cubicBezTo>
                <a:cubicBezTo>
                  <a:pt x="383116" y="334401"/>
                  <a:pt x="383485" y="319490"/>
                  <a:pt x="383485" y="304394"/>
                </a:cubicBezTo>
                <a:cubicBezTo>
                  <a:pt x="383485" y="289023"/>
                  <a:pt x="383116" y="274111"/>
                  <a:pt x="382471" y="259660"/>
                </a:cubicBezTo>
                <a:cubicBezTo>
                  <a:pt x="370118" y="251744"/>
                  <a:pt x="357305" y="243920"/>
                  <a:pt x="344123" y="236373"/>
                </a:cubicBezTo>
                <a:cubicBezTo>
                  <a:pt x="331033" y="228825"/>
                  <a:pt x="317851" y="221645"/>
                  <a:pt x="304761" y="214926"/>
                </a:cubicBezTo>
                <a:close/>
                <a:moveTo>
                  <a:pt x="375465" y="182250"/>
                </a:moveTo>
                <a:cubicBezTo>
                  <a:pt x="359425" y="188785"/>
                  <a:pt x="343017" y="196057"/>
                  <a:pt x="326424" y="204065"/>
                </a:cubicBezTo>
                <a:cubicBezTo>
                  <a:pt x="335642" y="208943"/>
                  <a:pt x="344768" y="214006"/>
                  <a:pt x="353986" y="219344"/>
                </a:cubicBezTo>
                <a:cubicBezTo>
                  <a:pt x="363205" y="224683"/>
                  <a:pt x="372146" y="230114"/>
                  <a:pt x="380996" y="235544"/>
                </a:cubicBezTo>
                <a:cubicBezTo>
                  <a:pt x="379705" y="216859"/>
                  <a:pt x="377770" y="199002"/>
                  <a:pt x="375465" y="182250"/>
                </a:cubicBezTo>
                <a:close/>
                <a:moveTo>
                  <a:pt x="234149" y="182250"/>
                </a:moveTo>
                <a:cubicBezTo>
                  <a:pt x="231845" y="199094"/>
                  <a:pt x="230001" y="216859"/>
                  <a:pt x="228618" y="235544"/>
                </a:cubicBezTo>
                <a:cubicBezTo>
                  <a:pt x="237468" y="230114"/>
                  <a:pt x="246502" y="224683"/>
                  <a:pt x="255628" y="219344"/>
                </a:cubicBezTo>
                <a:cubicBezTo>
                  <a:pt x="264846" y="214006"/>
                  <a:pt x="273972" y="209035"/>
                  <a:pt x="283098" y="204157"/>
                </a:cubicBezTo>
                <a:cubicBezTo>
                  <a:pt x="266597" y="196057"/>
                  <a:pt x="250189" y="188785"/>
                  <a:pt x="234149" y="182250"/>
                </a:cubicBezTo>
                <a:close/>
                <a:moveTo>
                  <a:pt x="80389" y="149666"/>
                </a:moveTo>
                <a:cubicBezTo>
                  <a:pt x="71263" y="151323"/>
                  <a:pt x="62045" y="154820"/>
                  <a:pt x="57896" y="162000"/>
                </a:cubicBezTo>
                <a:cubicBezTo>
                  <a:pt x="48678" y="177924"/>
                  <a:pt x="64441" y="209864"/>
                  <a:pt x="100024" y="247602"/>
                </a:cubicBezTo>
                <a:cubicBezTo>
                  <a:pt x="113759" y="262145"/>
                  <a:pt x="129891" y="276965"/>
                  <a:pt x="147866" y="291784"/>
                </a:cubicBezTo>
                <a:cubicBezTo>
                  <a:pt x="166487" y="277149"/>
                  <a:pt x="186675" y="262606"/>
                  <a:pt x="208154" y="248615"/>
                </a:cubicBezTo>
                <a:cubicBezTo>
                  <a:pt x="209536" y="223486"/>
                  <a:pt x="212025" y="198726"/>
                  <a:pt x="215436" y="175070"/>
                </a:cubicBezTo>
                <a:cubicBezTo>
                  <a:pt x="200134" y="169271"/>
                  <a:pt x="185200" y="164393"/>
                  <a:pt x="171004" y="160435"/>
                </a:cubicBezTo>
                <a:cubicBezTo>
                  <a:pt x="162708" y="175899"/>
                  <a:pt x="146576" y="186576"/>
                  <a:pt x="127863" y="186576"/>
                </a:cubicBezTo>
                <a:cubicBezTo>
                  <a:pt x="105002" y="186576"/>
                  <a:pt x="85920" y="170836"/>
                  <a:pt x="80389" y="149666"/>
                </a:cubicBezTo>
                <a:close/>
                <a:moveTo>
                  <a:pt x="511250" y="148193"/>
                </a:moveTo>
                <a:cubicBezTo>
                  <a:pt x="510697" y="174794"/>
                  <a:pt x="488942" y="196333"/>
                  <a:pt x="462116" y="196333"/>
                </a:cubicBezTo>
                <a:cubicBezTo>
                  <a:pt x="442021" y="196333"/>
                  <a:pt x="424783" y="184275"/>
                  <a:pt x="417131" y="166970"/>
                </a:cubicBezTo>
                <a:cubicBezTo>
                  <a:pt x="409572" y="169456"/>
                  <a:pt x="401921" y="172125"/>
                  <a:pt x="394178" y="174978"/>
                </a:cubicBezTo>
                <a:cubicBezTo>
                  <a:pt x="397589" y="198634"/>
                  <a:pt x="400078" y="223486"/>
                  <a:pt x="401553" y="248615"/>
                </a:cubicBezTo>
                <a:cubicBezTo>
                  <a:pt x="422939" y="262606"/>
                  <a:pt x="443127" y="277149"/>
                  <a:pt x="461748" y="291784"/>
                </a:cubicBezTo>
                <a:cubicBezTo>
                  <a:pt x="479723" y="276965"/>
                  <a:pt x="495947" y="262145"/>
                  <a:pt x="509590" y="247602"/>
                </a:cubicBezTo>
                <a:cubicBezTo>
                  <a:pt x="545173" y="209864"/>
                  <a:pt x="560936" y="177924"/>
                  <a:pt x="551718" y="162000"/>
                </a:cubicBezTo>
                <a:cubicBezTo>
                  <a:pt x="546556" y="152979"/>
                  <a:pt x="532267" y="148193"/>
                  <a:pt x="511250" y="148193"/>
                </a:cubicBezTo>
                <a:close/>
                <a:moveTo>
                  <a:pt x="294963" y="117844"/>
                </a:moveTo>
                <a:lnTo>
                  <a:pt x="314651" y="117844"/>
                </a:lnTo>
                <a:lnTo>
                  <a:pt x="314651" y="137461"/>
                </a:lnTo>
                <a:lnTo>
                  <a:pt x="294963" y="137461"/>
                </a:lnTo>
                <a:close/>
                <a:moveTo>
                  <a:pt x="462116" y="117818"/>
                </a:moveTo>
                <a:cubicBezTo>
                  <a:pt x="445892" y="117818"/>
                  <a:pt x="432618" y="131073"/>
                  <a:pt x="432618" y="147273"/>
                </a:cubicBezTo>
                <a:cubicBezTo>
                  <a:pt x="432618" y="163473"/>
                  <a:pt x="445892" y="176727"/>
                  <a:pt x="462116" y="176727"/>
                </a:cubicBezTo>
                <a:cubicBezTo>
                  <a:pt x="478433" y="176727"/>
                  <a:pt x="491615" y="163473"/>
                  <a:pt x="491615" y="147273"/>
                </a:cubicBezTo>
                <a:cubicBezTo>
                  <a:pt x="491615" y="131073"/>
                  <a:pt x="478433" y="117818"/>
                  <a:pt x="462116" y="117818"/>
                </a:cubicBezTo>
                <a:close/>
                <a:moveTo>
                  <a:pt x="127863" y="107969"/>
                </a:moveTo>
                <a:cubicBezTo>
                  <a:pt x="111546" y="107969"/>
                  <a:pt x="98364" y="121224"/>
                  <a:pt x="98364" y="137424"/>
                </a:cubicBezTo>
                <a:cubicBezTo>
                  <a:pt x="98364" y="153716"/>
                  <a:pt x="111546" y="166878"/>
                  <a:pt x="127863" y="166878"/>
                </a:cubicBezTo>
                <a:cubicBezTo>
                  <a:pt x="144087" y="166878"/>
                  <a:pt x="157361" y="153716"/>
                  <a:pt x="157361" y="137424"/>
                </a:cubicBezTo>
                <a:cubicBezTo>
                  <a:pt x="157361" y="121224"/>
                  <a:pt x="144087" y="107969"/>
                  <a:pt x="127863" y="107969"/>
                </a:cubicBezTo>
                <a:close/>
                <a:moveTo>
                  <a:pt x="314651" y="98227"/>
                </a:moveTo>
                <a:lnTo>
                  <a:pt x="334339" y="98227"/>
                </a:lnTo>
                <a:lnTo>
                  <a:pt x="334339" y="117844"/>
                </a:lnTo>
                <a:lnTo>
                  <a:pt x="314651" y="117844"/>
                </a:lnTo>
                <a:close/>
                <a:moveTo>
                  <a:pt x="275346" y="98227"/>
                </a:moveTo>
                <a:lnTo>
                  <a:pt x="294963" y="98227"/>
                </a:lnTo>
                <a:lnTo>
                  <a:pt x="294963" y="117844"/>
                </a:lnTo>
                <a:lnTo>
                  <a:pt x="275346" y="117844"/>
                </a:lnTo>
                <a:close/>
                <a:moveTo>
                  <a:pt x="550621" y="78539"/>
                </a:moveTo>
                <a:lnTo>
                  <a:pt x="570309" y="78539"/>
                </a:lnTo>
                <a:lnTo>
                  <a:pt x="570309" y="98227"/>
                </a:lnTo>
                <a:lnTo>
                  <a:pt x="550621" y="98227"/>
                </a:lnTo>
                <a:close/>
                <a:moveTo>
                  <a:pt x="294963" y="78539"/>
                </a:moveTo>
                <a:lnTo>
                  <a:pt x="314651" y="78539"/>
                </a:lnTo>
                <a:lnTo>
                  <a:pt x="314651" y="98227"/>
                </a:lnTo>
                <a:lnTo>
                  <a:pt x="294963" y="98227"/>
                </a:lnTo>
                <a:close/>
                <a:moveTo>
                  <a:pt x="588304" y="62944"/>
                </a:moveTo>
                <a:lnTo>
                  <a:pt x="602205" y="76845"/>
                </a:lnTo>
                <a:lnTo>
                  <a:pt x="588304" y="90747"/>
                </a:lnTo>
                <a:lnTo>
                  <a:pt x="574402" y="76845"/>
                </a:lnTo>
                <a:close/>
                <a:moveTo>
                  <a:pt x="532628" y="62944"/>
                </a:moveTo>
                <a:lnTo>
                  <a:pt x="546529" y="76845"/>
                </a:lnTo>
                <a:lnTo>
                  <a:pt x="532628" y="90747"/>
                </a:lnTo>
                <a:lnTo>
                  <a:pt x="518726" y="76845"/>
                </a:lnTo>
                <a:close/>
                <a:moveTo>
                  <a:pt x="29496" y="49043"/>
                </a:moveTo>
                <a:lnTo>
                  <a:pt x="49113" y="49043"/>
                </a:lnTo>
                <a:lnTo>
                  <a:pt x="49113" y="78539"/>
                </a:lnTo>
                <a:lnTo>
                  <a:pt x="29496" y="78539"/>
                </a:lnTo>
                <a:close/>
                <a:moveTo>
                  <a:pt x="589997" y="39305"/>
                </a:moveTo>
                <a:lnTo>
                  <a:pt x="609614" y="39305"/>
                </a:lnTo>
                <a:lnTo>
                  <a:pt x="609614" y="58922"/>
                </a:lnTo>
                <a:lnTo>
                  <a:pt x="589997" y="58922"/>
                </a:lnTo>
                <a:close/>
                <a:moveTo>
                  <a:pt x="511316" y="39305"/>
                </a:moveTo>
                <a:lnTo>
                  <a:pt x="531004" y="39305"/>
                </a:lnTo>
                <a:lnTo>
                  <a:pt x="531004" y="58922"/>
                </a:lnTo>
                <a:lnTo>
                  <a:pt x="511316" y="58922"/>
                </a:lnTo>
                <a:close/>
                <a:moveTo>
                  <a:pt x="49113" y="29426"/>
                </a:moveTo>
                <a:lnTo>
                  <a:pt x="78609" y="29426"/>
                </a:lnTo>
                <a:lnTo>
                  <a:pt x="78609" y="49043"/>
                </a:lnTo>
                <a:lnTo>
                  <a:pt x="49113" y="49043"/>
                </a:lnTo>
                <a:close/>
                <a:moveTo>
                  <a:pt x="0" y="29426"/>
                </a:moveTo>
                <a:lnTo>
                  <a:pt x="29496" y="29426"/>
                </a:lnTo>
                <a:lnTo>
                  <a:pt x="29496" y="49043"/>
                </a:lnTo>
                <a:lnTo>
                  <a:pt x="0" y="49043"/>
                </a:lnTo>
                <a:close/>
                <a:moveTo>
                  <a:pt x="304853" y="19605"/>
                </a:moveTo>
                <a:cubicBezTo>
                  <a:pt x="279411" y="19605"/>
                  <a:pt x="252033" y="74280"/>
                  <a:pt x="237191" y="162368"/>
                </a:cubicBezTo>
                <a:cubicBezTo>
                  <a:pt x="259223" y="171112"/>
                  <a:pt x="281900" y="181329"/>
                  <a:pt x="304853" y="192835"/>
                </a:cubicBezTo>
                <a:cubicBezTo>
                  <a:pt x="327807" y="181329"/>
                  <a:pt x="350391" y="171112"/>
                  <a:pt x="372423" y="162368"/>
                </a:cubicBezTo>
                <a:cubicBezTo>
                  <a:pt x="357674" y="74280"/>
                  <a:pt x="330203" y="19605"/>
                  <a:pt x="304853" y="19605"/>
                </a:cubicBezTo>
                <a:close/>
                <a:moveTo>
                  <a:pt x="588314" y="7480"/>
                </a:moveTo>
                <a:lnTo>
                  <a:pt x="602134" y="21381"/>
                </a:lnTo>
                <a:lnTo>
                  <a:pt x="588314" y="35283"/>
                </a:lnTo>
                <a:lnTo>
                  <a:pt x="574402" y="21381"/>
                </a:lnTo>
                <a:close/>
                <a:moveTo>
                  <a:pt x="532628" y="7480"/>
                </a:moveTo>
                <a:lnTo>
                  <a:pt x="546529" y="21381"/>
                </a:lnTo>
                <a:lnTo>
                  <a:pt x="532628" y="35283"/>
                </a:lnTo>
                <a:lnTo>
                  <a:pt x="518726" y="21381"/>
                </a:lnTo>
                <a:close/>
                <a:moveTo>
                  <a:pt x="550621" y="0"/>
                </a:moveTo>
                <a:lnTo>
                  <a:pt x="570309" y="0"/>
                </a:lnTo>
                <a:lnTo>
                  <a:pt x="570309" y="19617"/>
                </a:lnTo>
                <a:lnTo>
                  <a:pt x="550621" y="19617"/>
                </a:lnTo>
                <a:close/>
                <a:moveTo>
                  <a:pt x="304853" y="0"/>
                </a:moveTo>
                <a:cubicBezTo>
                  <a:pt x="346704" y="0"/>
                  <a:pt x="375926" y="67285"/>
                  <a:pt x="391044" y="155188"/>
                </a:cubicBezTo>
                <a:cubicBezTo>
                  <a:pt x="398511" y="152519"/>
                  <a:pt x="405793" y="149942"/>
                  <a:pt x="412983" y="147641"/>
                </a:cubicBezTo>
                <a:cubicBezTo>
                  <a:pt x="412983" y="147549"/>
                  <a:pt x="412983" y="147365"/>
                  <a:pt x="412983" y="147273"/>
                </a:cubicBezTo>
                <a:cubicBezTo>
                  <a:pt x="412983" y="120211"/>
                  <a:pt x="435015" y="98212"/>
                  <a:pt x="462116" y="98212"/>
                </a:cubicBezTo>
                <a:cubicBezTo>
                  <a:pt x="482673" y="98212"/>
                  <a:pt x="500280" y="110823"/>
                  <a:pt x="507562" y="128679"/>
                </a:cubicBezTo>
                <a:cubicBezTo>
                  <a:pt x="538628" y="128035"/>
                  <a:pt x="559369" y="135859"/>
                  <a:pt x="568772" y="152151"/>
                </a:cubicBezTo>
                <a:cubicBezTo>
                  <a:pt x="583152" y="177095"/>
                  <a:pt x="567665" y="214742"/>
                  <a:pt x="523879" y="261041"/>
                </a:cubicBezTo>
                <a:cubicBezTo>
                  <a:pt x="510420" y="275308"/>
                  <a:pt x="494657" y="289851"/>
                  <a:pt x="477234" y="304394"/>
                </a:cubicBezTo>
                <a:cubicBezTo>
                  <a:pt x="483964" y="309917"/>
                  <a:pt x="490324" y="315440"/>
                  <a:pt x="496501" y="321055"/>
                </a:cubicBezTo>
                <a:cubicBezTo>
                  <a:pt x="503783" y="316820"/>
                  <a:pt x="512079" y="314151"/>
                  <a:pt x="521113" y="314151"/>
                </a:cubicBezTo>
                <a:cubicBezTo>
                  <a:pt x="548215" y="314151"/>
                  <a:pt x="570339" y="336242"/>
                  <a:pt x="570339" y="363303"/>
                </a:cubicBezTo>
                <a:cubicBezTo>
                  <a:pt x="570339" y="374717"/>
                  <a:pt x="566191" y="385210"/>
                  <a:pt x="559553" y="393586"/>
                </a:cubicBezTo>
                <a:cubicBezTo>
                  <a:pt x="574856" y="419359"/>
                  <a:pt x="578082" y="440530"/>
                  <a:pt x="568772" y="456546"/>
                </a:cubicBezTo>
                <a:cubicBezTo>
                  <a:pt x="559185" y="473114"/>
                  <a:pt x="538720" y="480293"/>
                  <a:pt x="511250" y="480293"/>
                </a:cubicBezTo>
                <a:cubicBezTo>
                  <a:pt x="478709" y="480293"/>
                  <a:pt x="436490" y="470168"/>
                  <a:pt x="391044" y="453508"/>
                </a:cubicBezTo>
                <a:cubicBezTo>
                  <a:pt x="389661" y="461516"/>
                  <a:pt x="388094" y="469432"/>
                  <a:pt x="386435" y="477072"/>
                </a:cubicBezTo>
                <a:cubicBezTo>
                  <a:pt x="402106" y="485264"/>
                  <a:pt x="412983" y="501464"/>
                  <a:pt x="412983" y="520333"/>
                </a:cubicBezTo>
                <a:cubicBezTo>
                  <a:pt x="412983" y="547395"/>
                  <a:pt x="390952" y="569486"/>
                  <a:pt x="363850" y="569486"/>
                </a:cubicBezTo>
                <a:cubicBezTo>
                  <a:pt x="360900" y="569486"/>
                  <a:pt x="358042" y="569118"/>
                  <a:pt x="355185" y="568565"/>
                </a:cubicBezTo>
                <a:cubicBezTo>
                  <a:pt x="340436" y="595074"/>
                  <a:pt x="323474" y="608697"/>
                  <a:pt x="304853" y="608697"/>
                </a:cubicBezTo>
                <a:cubicBezTo>
                  <a:pt x="263002" y="608697"/>
                  <a:pt x="233780" y="541412"/>
                  <a:pt x="218570" y="453508"/>
                </a:cubicBezTo>
                <a:cubicBezTo>
                  <a:pt x="173124" y="470168"/>
                  <a:pt x="130905" y="480293"/>
                  <a:pt x="98364" y="480293"/>
                </a:cubicBezTo>
                <a:cubicBezTo>
                  <a:pt x="70894" y="480293"/>
                  <a:pt x="50430" y="473114"/>
                  <a:pt x="40843" y="456546"/>
                </a:cubicBezTo>
                <a:cubicBezTo>
                  <a:pt x="30887" y="439333"/>
                  <a:pt x="35312" y="416322"/>
                  <a:pt x="53564" y="387972"/>
                </a:cubicBezTo>
                <a:cubicBezTo>
                  <a:pt x="44806" y="379043"/>
                  <a:pt x="39368" y="366893"/>
                  <a:pt x="39368" y="353455"/>
                </a:cubicBezTo>
                <a:cubicBezTo>
                  <a:pt x="39368" y="326393"/>
                  <a:pt x="61399" y="304394"/>
                  <a:pt x="88501" y="304394"/>
                </a:cubicBezTo>
                <a:cubicBezTo>
                  <a:pt x="100208" y="304394"/>
                  <a:pt x="110901" y="308628"/>
                  <a:pt x="119382" y="315532"/>
                </a:cubicBezTo>
                <a:cubicBezTo>
                  <a:pt x="123622" y="311850"/>
                  <a:pt x="127955" y="308076"/>
                  <a:pt x="132380" y="304394"/>
                </a:cubicBezTo>
                <a:cubicBezTo>
                  <a:pt x="114957" y="289851"/>
                  <a:pt x="99194" y="275308"/>
                  <a:pt x="85735" y="261041"/>
                </a:cubicBezTo>
                <a:cubicBezTo>
                  <a:pt x="41949" y="214742"/>
                  <a:pt x="26462" y="177095"/>
                  <a:pt x="40843" y="152151"/>
                </a:cubicBezTo>
                <a:cubicBezTo>
                  <a:pt x="47756" y="140277"/>
                  <a:pt x="60662" y="132821"/>
                  <a:pt x="79467" y="129968"/>
                </a:cubicBezTo>
                <a:cubicBezTo>
                  <a:pt x="83062" y="106404"/>
                  <a:pt x="103342" y="88363"/>
                  <a:pt x="127863" y="88363"/>
                </a:cubicBezTo>
                <a:cubicBezTo>
                  <a:pt x="154964" y="88363"/>
                  <a:pt x="176996" y="110362"/>
                  <a:pt x="176996" y="137424"/>
                </a:cubicBezTo>
                <a:cubicBezTo>
                  <a:pt x="176996" y="138896"/>
                  <a:pt x="176720" y="140185"/>
                  <a:pt x="176535" y="141566"/>
                </a:cubicBezTo>
                <a:cubicBezTo>
                  <a:pt x="190086" y="145340"/>
                  <a:pt x="204098" y="149942"/>
                  <a:pt x="218570" y="155281"/>
                </a:cubicBezTo>
                <a:cubicBezTo>
                  <a:pt x="233780" y="67285"/>
                  <a:pt x="263002" y="0"/>
                  <a:pt x="304853" y="0"/>
                </a:cubicBezTo>
                <a:close/>
                <a:moveTo>
                  <a:pt x="29496" y="0"/>
                </a:moveTo>
                <a:lnTo>
                  <a:pt x="49113" y="0"/>
                </a:lnTo>
                <a:lnTo>
                  <a:pt x="49113" y="29426"/>
                </a:lnTo>
                <a:lnTo>
                  <a:pt x="29496" y="29426"/>
                </a:lnTo>
                <a:close/>
              </a:path>
            </a:pathLst>
          </a:custGeom>
          <a:solidFill>
            <a:sysClr val="window" lastClr="FFFFFF"/>
          </a:solidFill>
          <a:ln>
            <a:noFill/>
          </a:ln>
        </p:spPr>
        <p:txBody>
          <a:bodyPr/>
          <a:lstStyle/>
          <a:p>
            <a:pPr>
              <a:defRPr/>
            </a:pPr>
            <a:endParaRPr lang="zh-CN" altLang="en-US" kern="0" dirty="0">
              <a:solidFill>
                <a:prstClr val="black">
                  <a:lumMod val="75000"/>
                  <a:lumOff val="25000"/>
                </a:prstClr>
              </a:solidFill>
              <a:cs typeface="+mn-ea"/>
              <a:sym typeface="+mn-lt"/>
            </a:endParaRPr>
          </a:p>
        </p:txBody>
      </p:sp>
      <p:sp>
        <p:nvSpPr>
          <p:cNvPr id="44" name="椭圆 43"/>
          <p:cNvSpPr/>
          <p:nvPr/>
        </p:nvSpPr>
        <p:spPr>
          <a:xfrm>
            <a:off x="1198245" y="3764280"/>
            <a:ext cx="720090" cy="720090"/>
          </a:xfrm>
          <a:prstGeom prst="ellipse">
            <a:avLst/>
          </a:prstGeom>
          <a:solidFill>
            <a:srgbClr val="3FA4DE"/>
          </a:solidFill>
          <a:ln>
            <a:noFill/>
          </a:ln>
          <a:effectLst>
            <a:outerShdw blurRad="330200" dist="38100" dir="2700000" algn="tl" rotWithShape="0">
              <a:srgbClr val="012FA7">
                <a:alpha val="18000"/>
              </a:srgb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cs typeface="+mn-ea"/>
              <a:sym typeface="+mn-lt"/>
            </a:endParaRPr>
          </a:p>
        </p:txBody>
      </p:sp>
      <p:sp>
        <p:nvSpPr>
          <p:cNvPr id="45" name="图标"/>
          <p:cNvSpPr>
            <a:spLocks noChangeAspect="1"/>
          </p:cNvSpPr>
          <p:nvPr/>
        </p:nvSpPr>
        <p:spPr bwMode="auto">
          <a:xfrm>
            <a:off x="1378585" y="3977640"/>
            <a:ext cx="360045" cy="293370"/>
          </a:xfrm>
          <a:custGeom>
            <a:avLst/>
            <a:gdLst>
              <a:gd name="connsiteX0" fmla="*/ 165033 w 609243"/>
              <a:gd name="connsiteY0" fmla="*/ 400904 h 496315"/>
              <a:gd name="connsiteX1" fmla="*/ 303783 w 609243"/>
              <a:gd name="connsiteY1" fmla="*/ 460951 h 496315"/>
              <a:gd name="connsiteX2" fmla="*/ 600145 w 609243"/>
              <a:gd name="connsiteY2" fmla="*/ 431016 h 496315"/>
              <a:gd name="connsiteX3" fmla="*/ 585911 w 609243"/>
              <a:gd name="connsiteY3" fmla="*/ 453751 h 496315"/>
              <a:gd name="connsiteX4" fmla="*/ 316310 w 609243"/>
              <a:gd name="connsiteY4" fmla="*/ 490033 h 496315"/>
              <a:gd name="connsiteX5" fmla="*/ 303783 w 609243"/>
              <a:gd name="connsiteY5" fmla="*/ 496285 h 496315"/>
              <a:gd name="connsiteX6" fmla="*/ 291257 w 609243"/>
              <a:gd name="connsiteY6" fmla="*/ 490033 h 496315"/>
              <a:gd name="connsiteX7" fmla="*/ 21751 w 609243"/>
              <a:gd name="connsiteY7" fmla="*/ 453751 h 496315"/>
              <a:gd name="connsiteX8" fmla="*/ 7422 w 609243"/>
              <a:gd name="connsiteY8" fmla="*/ 431016 h 496315"/>
              <a:gd name="connsiteX9" fmla="*/ 165033 w 609243"/>
              <a:gd name="connsiteY9" fmla="*/ 400904 h 496315"/>
              <a:gd name="connsiteX10" fmla="*/ 155189 w 609243"/>
              <a:gd name="connsiteY10" fmla="*/ 275778 h 496315"/>
              <a:gd name="connsiteX11" fmla="*/ 259126 w 609243"/>
              <a:gd name="connsiteY11" fmla="*/ 295874 h 496315"/>
              <a:gd name="connsiteX12" fmla="*/ 249162 w 609243"/>
              <a:gd name="connsiteY12" fmla="*/ 312936 h 496315"/>
              <a:gd name="connsiteX13" fmla="*/ 65059 w 609243"/>
              <a:gd name="connsiteY13" fmla="*/ 331041 h 496315"/>
              <a:gd name="connsiteX14" fmla="*/ 55095 w 609243"/>
              <a:gd name="connsiteY14" fmla="*/ 313979 h 496315"/>
              <a:gd name="connsiteX15" fmla="*/ 155189 w 609243"/>
              <a:gd name="connsiteY15" fmla="*/ 275778 h 496315"/>
              <a:gd name="connsiteX16" fmla="*/ 443849 w 609243"/>
              <a:gd name="connsiteY16" fmla="*/ 275552 h 496315"/>
              <a:gd name="connsiteX17" fmla="*/ 546751 w 609243"/>
              <a:gd name="connsiteY17" fmla="*/ 305255 h 496315"/>
              <a:gd name="connsiteX18" fmla="*/ 538211 w 609243"/>
              <a:gd name="connsiteY18" fmla="*/ 323074 h 496315"/>
              <a:gd name="connsiteX19" fmla="*/ 353260 w 609243"/>
              <a:gd name="connsiteY19" fmla="*/ 320420 h 496315"/>
              <a:gd name="connsiteX20" fmla="*/ 341872 w 609243"/>
              <a:gd name="connsiteY20" fmla="*/ 304212 h 496315"/>
              <a:gd name="connsiteX21" fmla="*/ 443849 w 609243"/>
              <a:gd name="connsiteY21" fmla="*/ 275552 h 496315"/>
              <a:gd name="connsiteX22" fmla="*/ 155189 w 609243"/>
              <a:gd name="connsiteY22" fmla="*/ 229830 h 496315"/>
              <a:gd name="connsiteX23" fmla="*/ 259126 w 609243"/>
              <a:gd name="connsiteY23" fmla="*/ 249914 h 496315"/>
              <a:gd name="connsiteX24" fmla="*/ 249162 w 609243"/>
              <a:gd name="connsiteY24" fmla="*/ 266966 h 496315"/>
              <a:gd name="connsiteX25" fmla="*/ 65059 w 609243"/>
              <a:gd name="connsiteY25" fmla="*/ 284966 h 496315"/>
              <a:gd name="connsiteX26" fmla="*/ 55095 w 609243"/>
              <a:gd name="connsiteY26" fmla="*/ 268008 h 496315"/>
              <a:gd name="connsiteX27" fmla="*/ 155189 w 609243"/>
              <a:gd name="connsiteY27" fmla="*/ 229830 h 496315"/>
              <a:gd name="connsiteX28" fmla="*/ 439981 w 609243"/>
              <a:gd name="connsiteY28" fmla="*/ 229743 h 496315"/>
              <a:gd name="connsiteX29" fmla="*/ 542897 w 609243"/>
              <a:gd name="connsiteY29" fmla="*/ 259481 h 496315"/>
              <a:gd name="connsiteX30" fmla="*/ 534359 w 609243"/>
              <a:gd name="connsiteY30" fmla="*/ 277206 h 496315"/>
              <a:gd name="connsiteX31" fmla="*/ 349445 w 609243"/>
              <a:gd name="connsiteY31" fmla="*/ 274552 h 496315"/>
              <a:gd name="connsiteX32" fmla="*/ 338060 w 609243"/>
              <a:gd name="connsiteY32" fmla="*/ 258438 h 496315"/>
              <a:gd name="connsiteX33" fmla="*/ 439981 w 609243"/>
              <a:gd name="connsiteY33" fmla="*/ 229743 h 496315"/>
              <a:gd name="connsiteX34" fmla="*/ 436157 w 609243"/>
              <a:gd name="connsiteY34" fmla="*/ 183933 h 496315"/>
              <a:gd name="connsiteX35" fmla="*/ 539058 w 609243"/>
              <a:gd name="connsiteY35" fmla="*/ 213639 h 496315"/>
              <a:gd name="connsiteX36" fmla="*/ 530612 w 609243"/>
              <a:gd name="connsiteY36" fmla="*/ 231439 h 496315"/>
              <a:gd name="connsiteX37" fmla="*/ 345546 w 609243"/>
              <a:gd name="connsiteY37" fmla="*/ 228694 h 496315"/>
              <a:gd name="connsiteX38" fmla="*/ 334252 w 609243"/>
              <a:gd name="connsiteY38" fmla="*/ 212598 h 496315"/>
              <a:gd name="connsiteX39" fmla="*/ 436157 w 609243"/>
              <a:gd name="connsiteY39" fmla="*/ 183933 h 496315"/>
              <a:gd name="connsiteX40" fmla="*/ 155189 w 609243"/>
              <a:gd name="connsiteY40" fmla="*/ 183880 h 496315"/>
              <a:gd name="connsiteX41" fmla="*/ 259126 w 609243"/>
              <a:gd name="connsiteY41" fmla="*/ 203976 h 496315"/>
              <a:gd name="connsiteX42" fmla="*/ 249162 w 609243"/>
              <a:gd name="connsiteY42" fmla="*/ 220933 h 496315"/>
              <a:gd name="connsiteX43" fmla="*/ 65059 w 609243"/>
              <a:gd name="connsiteY43" fmla="*/ 239028 h 496315"/>
              <a:gd name="connsiteX44" fmla="*/ 55095 w 609243"/>
              <a:gd name="connsiteY44" fmla="*/ 221975 h 496315"/>
              <a:gd name="connsiteX45" fmla="*/ 155189 w 609243"/>
              <a:gd name="connsiteY45" fmla="*/ 183880 h 496315"/>
              <a:gd name="connsiteX46" fmla="*/ 439981 w 609243"/>
              <a:gd name="connsiteY46" fmla="*/ 137783 h 496315"/>
              <a:gd name="connsiteX47" fmla="*/ 542897 w 609243"/>
              <a:gd name="connsiteY47" fmla="*/ 167489 h 496315"/>
              <a:gd name="connsiteX48" fmla="*/ 534359 w 609243"/>
              <a:gd name="connsiteY48" fmla="*/ 185289 h 496315"/>
              <a:gd name="connsiteX49" fmla="*/ 349445 w 609243"/>
              <a:gd name="connsiteY49" fmla="*/ 182544 h 496315"/>
              <a:gd name="connsiteX50" fmla="*/ 338060 w 609243"/>
              <a:gd name="connsiteY50" fmla="*/ 166448 h 496315"/>
              <a:gd name="connsiteX51" fmla="*/ 439981 w 609243"/>
              <a:gd name="connsiteY51" fmla="*/ 137783 h 496315"/>
              <a:gd name="connsiteX52" fmla="*/ 209117 w 609243"/>
              <a:gd name="connsiteY52" fmla="*/ 125922 h 496315"/>
              <a:gd name="connsiteX53" fmla="*/ 249230 w 609243"/>
              <a:gd name="connsiteY53" fmla="*/ 141507 h 496315"/>
              <a:gd name="connsiteX54" fmla="*/ 239267 w 609243"/>
              <a:gd name="connsiteY54" fmla="*/ 158561 h 496315"/>
              <a:gd name="connsiteX55" fmla="*/ 171234 w 609243"/>
              <a:gd name="connsiteY55" fmla="*/ 146339 h 496315"/>
              <a:gd name="connsiteX56" fmla="*/ 166015 w 609243"/>
              <a:gd name="connsiteY56" fmla="*/ 127390 h 496315"/>
              <a:gd name="connsiteX57" fmla="*/ 209117 w 609243"/>
              <a:gd name="connsiteY57" fmla="*/ 125922 h 496315"/>
              <a:gd name="connsiteX58" fmla="*/ 114405 w 609243"/>
              <a:gd name="connsiteY58" fmla="*/ 101164 h 496315"/>
              <a:gd name="connsiteX59" fmla="*/ 79658 w 609243"/>
              <a:gd name="connsiteY59" fmla="*/ 112628 h 496315"/>
              <a:gd name="connsiteX60" fmla="*/ 78139 w 609243"/>
              <a:gd name="connsiteY60" fmla="*/ 156871 h 496315"/>
              <a:gd name="connsiteX61" fmla="*/ 114405 w 609243"/>
              <a:gd name="connsiteY61" fmla="*/ 142186 h 496315"/>
              <a:gd name="connsiteX62" fmla="*/ 436157 w 609243"/>
              <a:gd name="connsiteY62" fmla="*/ 91941 h 496315"/>
              <a:gd name="connsiteX63" fmla="*/ 539058 w 609243"/>
              <a:gd name="connsiteY63" fmla="*/ 121643 h 496315"/>
              <a:gd name="connsiteX64" fmla="*/ 530612 w 609243"/>
              <a:gd name="connsiteY64" fmla="*/ 139462 h 496315"/>
              <a:gd name="connsiteX65" fmla="*/ 345546 w 609243"/>
              <a:gd name="connsiteY65" fmla="*/ 136808 h 496315"/>
              <a:gd name="connsiteX66" fmla="*/ 334252 w 609243"/>
              <a:gd name="connsiteY66" fmla="*/ 120601 h 496315"/>
              <a:gd name="connsiteX67" fmla="*/ 436157 w 609243"/>
              <a:gd name="connsiteY67" fmla="*/ 91941 h 496315"/>
              <a:gd name="connsiteX68" fmla="*/ 120956 w 609243"/>
              <a:gd name="connsiteY68" fmla="*/ 81080 h 496315"/>
              <a:gd name="connsiteX69" fmla="*/ 123804 w 609243"/>
              <a:gd name="connsiteY69" fmla="*/ 81459 h 496315"/>
              <a:gd name="connsiteX70" fmla="*/ 134152 w 609243"/>
              <a:gd name="connsiteY70" fmla="*/ 90933 h 496315"/>
              <a:gd name="connsiteX71" fmla="*/ 134152 w 609243"/>
              <a:gd name="connsiteY71" fmla="*/ 146734 h 496315"/>
              <a:gd name="connsiteX72" fmla="*/ 133773 w 609243"/>
              <a:gd name="connsiteY72" fmla="*/ 149292 h 496315"/>
              <a:gd name="connsiteX73" fmla="*/ 126842 w 609243"/>
              <a:gd name="connsiteY73" fmla="*/ 159523 h 496315"/>
              <a:gd name="connsiteX74" fmla="*/ 78234 w 609243"/>
              <a:gd name="connsiteY74" fmla="*/ 179892 h 496315"/>
              <a:gd name="connsiteX75" fmla="*/ 64658 w 609243"/>
              <a:gd name="connsiteY75" fmla="*/ 175439 h 496315"/>
              <a:gd name="connsiteX76" fmla="*/ 58392 w 609243"/>
              <a:gd name="connsiteY76" fmla="*/ 166439 h 496315"/>
              <a:gd name="connsiteX77" fmla="*/ 60101 w 609243"/>
              <a:gd name="connsiteY77" fmla="*/ 110638 h 496315"/>
              <a:gd name="connsiteX78" fmla="*/ 60765 w 609243"/>
              <a:gd name="connsiteY78" fmla="*/ 107796 h 496315"/>
              <a:gd name="connsiteX79" fmla="*/ 64943 w 609243"/>
              <a:gd name="connsiteY79" fmla="*/ 98796 h 496315"/>
              <a:gd name="connsiteX80" fmla="*/ 120956 w 609243"/>
              <a:gd name="connsiteY80" fmla="*/ 81080 h 496315"/>
              <a:gd name="connsiteX81" fmla="*/ 211133 w 609243"/>
              <a:gd name="connsiteY81" fmla="*/ 79659 h 496315"/>
              <a:gd name="connsiteX82" fmla="*/ 252540 w 609243"/>
              <a:gd name="connsiteY82" fmla="*/ 93858 h 496315"/>
              <a:gd name="connsiteX83" fmla="*/ 242574 w 609243"/>
              <a:gd name="connsiteY83" fmla="*/ 110925 h 496315"/>
              <a:gd name="connsiteX84" fmla="*/ 172811 w 609243"/>
              <a:gd name="connsiteY84" fmla="*/ 103719 h 496315"/>
              <a:gd name="connsiteX85" fmla="*/ 167590 w 609243"/>
              <a:gd name="connsiteY85" fmla="*/ 84661 h 496315"/>
              <a:gd name="connsiteX86" fmla="*/ 211133 w 609243"/>
              <a:gd name="connsiteY86" fmla="*/ 79659 h 496315"/>
              <a:gd name="connsiteX87" fmla="*/ 198798 w 609243"/>
              <a:gd name="connsiteY87" fmla="*/ 22403 h 496315"/>
              <a:gd name="connsiteX88" fmla="*/ 27245 w 609243"/>
              <a:gd name="connsiteY88" fmla="*/ 79844 h 496315"/>
              <a:gd name="connsiteX89" fmla="*/ 26012 w 609243"/>
              <a:gd name="connsiteY89" fmla="*/ 387586 h 496315"/>
              <a:gd name="connsiteX90" fmla="*/ 306429 w 609243"/>
              <a:gd name="connsiteY90" fmla="*/ 408620 h 496315"/>
              <a:gd name="connsiteX91" fmla="*/ 586847 w 609243"/>
              <a:gd name="connsiteY91" fmla="*/ 387586 h 496315"/>
              <a:gd name="connsiteX92" fmla="*/ 585614 w 609243"/>
              <a:gd name="connsiteY92" fmla="*/ 79844 h 496315"/>
              <a:gd name="connsiteX93" fmla="*/ 315160 w 609243"/>
              <a:gd name="connsiteY93" fmla="*/ 68664 h 496315"/>
              <a:gd name="connsiteX94" fmla="*/ 306429 w 609243"/>
              <a:gd name="connsiteY94" fmla="*/ 71791 h 496315"/>
              <a:gd name="connsiteX95" fmla="*/ 297699 w 609243"/>
              <a:gd name="connsiteY95" fmla="*/ 68664 h 496315"/>
              <a:gd name="connsiteX96" fmla="*/ 198798 w 609243"/>
              <a:gd name="connsiteY96" fmla="*/ 22403 h 496315"/>
              <a:gd name="connsiteX97" fmla="*/ 197678 w 609243"/>
              <a:gd name="connsiteY97" fmla="*/ 346 h 496315"/>
              <a:gd name="connsiteX98" fmla="*/ 306429 w 609243"/>
              <a:gd name="connsiteY98" fmla="*/ 46209 h 496315"/>
              <a:gd name="connsiteX99" fmla="*/ 602505 w 609243"/>
              <a:gd name="connsiteY99" fmla="*/ 64779 h 496315"/>
              <a:gd name="connsiteX100" fmla="*/ 606016 w 609243"/>
              <a:gd name="connsiteY100" fmla="*/ 68948 h 496315"/>
              <a:gd name="connsiteX101" fmla="*/ 608009 w 609243"/>
              <a:gd name="connsiteY101" fmla="*/ 75581 h 496315"/>
              <a:gd name="connsiteX102" fmla="*/ 609243 w 609243"/>
              <a:gd name="connsiteY102" fmla="*/ 396113 h 496315"/>
              <a:gd name="connsiteX103" fmla="*/ 608199 w 609243"/>
              <a:gd name="connsiteY103" fmla="*/ 400945 h 496315"/>
              <a:gd name="connsiteX104" fmla="*/ 595103 w 609243"/>
              <a:gd name="connsiteY104" fmla="*/ 414210 h 496315"/>
              <a:gd name="connsiteX105" fmla="*/ 317437 w 609243"/>
              <a:gd name="connsiteY105" fmla="*/ 428043 h 496315"/>
              <a:gd name="connsiteX106" fmla="*/ 306429 w 609243"/>
              <a:gd name="connsiteY106" fmla="*/ 434675 h 496315"/>
              <a:gd name="connsiteX107" fmla="*/ 295422 w 609243"/>
              <a:gd name="connsiteY107" fmla="*/ 428043 h 496315"/>
              <a:gd name="connsiteX108" fmla="*/ 17756 w 609243"/>
              <a:gd name="connsiteY108" fmla="*/ 414210 h 496315"/>
              <a:gd name="connsiteX109" fmla="*/ 4660 w 609243"/>
              <a:gd name="connsiteY109" fmla="*/ 400945 h 496315"/>
              <a:gd name="connsiteX110" fmla="*/ 3616 w 609243"/>
              <a:gd name="connsiteY110" fmla="*/ 396113 h 496315"/>
              <a:gd name="connsiteX111" fmla="*/ 4850 w 609243"/>
              <a:gd name="connsiteY111" fmla="*/ 75581 h 496315"/>
              <a:gd name="connsiteX112" fmla="*/ 6843 w 609243"/>
              <a:gd name="connsiteY112" fmla="*/ 68948 h 496315"/>
              <a:gd name="connsiteX113" fmla="*/ 10354 w 609243"/>
              <a:gd name="connsiteY113" fmla="*/ 64779 h 496315"/>
              <a:gd name="connsiteX114" fmla="*/ 197678 w 609243"/>
              <a:gd name="connsiteY114" fmla="*/ 346 h 4963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Lst>
            <a:rect l="l" t="t" r="r" b="b"/>
            <a:pathLst>
              <a:path w="609243" h="496315">
                <a:moveTo>
                  <a:pt x="165033" y="400904"/>
                </a:moveTo>
                <a:cubicBezTo>
                  <a:pt x="218614" y="402858"/>
                  <a:pt x="269051" y="419838"/>
                  <a:pt x="303783" y="460951"/>
                </a:cubicBezTo>
                <a:cubicBezTo>
                  <a:pt x="373248" y="378725"/>
                  <a:pt x="505628" y="393029"/>
                  <a:pt x="600145" y="431016"/>
                </a:cubicBezTo>
                <a:cubicBezTo>
                  <a:pt x="616847" y="437742"/>
                  <a:pt x="602423" y="460382"/>
                  <a:pt x="585911" y="453751"/>
                </a:cubicBezTo>
                <a:cubicBezTo>
                  <a:pt x="500314" y="419364"/>
                  <a:pt x="372583" y="404018"/>
                  <a:pt x="316310" y="490033"/>
                </a:cubicBezTo>
                <a:cubicBezTo>
                  <a:pt x="313178" y="494864"/>
                  <a:pt x="308433" y="496569"/>
                  <a:pt x="303783" y="496285"/>
                </a:cubicBezTo>
                <a:cubicBezTo>
                  <a:pt x="299134" y="496569"/>
                  <a:pt x="294389" y="494864"/>
                  <a:pt x="291257" y="490033"/>
                </a:cubicBezTo>
                <a:cubicBezTo>
                  <a:pt x="234984" y="404018"/>
                  <a:pt x="107253" y="419364"/>
                  <a:pt x="21751" y="453751"/>
                </a:cubicBezTo>
                <a:cubicBezTo>
                  <a:pt x="5144" y="460382"/>
                  <a:pt x="-9280" y="437742"/>
                  <a:pt x="7422" y="431016"/>
                </a:cubicBezTo>
                <a:cubicBezTo>
                  <a:pt x="54728" y="412023"/>
                  <a:pt x="111452" y="398950"/>
                  <a:pt x="165033" y="400904"/>
                </a:cubicBezTo>
                <a:close/>
                <a:moveTo>
                  <a:pt x="155189" y="275778"/>
                </a:moveTo>
                <a:cubicBezTo>
                  <a:pt x="190373" y="271726"/>
                  <a:pt x="226197" y="277389"/>
                  <a:pt x="259126" y="295874"/>
                </a:cubicBezTo>
                <a:cubicBezTo>
                  <a:pt x="270229" y="302130"/>
                  <a:pt x="260265" y="319192"/>
                  <a:pt x="249162" y="312936"/>
                </a:cubicBezTo>
                <a:cubicBezTo>
                  <a:pt x="189186" y="279285"/>
                  <a:pt x="119815" y="294262"/>
                  <a:pt x="65059" y="331041"/>
                </a:cubicBezTo>
                <a:cubicBezTo>
                  <a:pt x="54430" y="338150"/>
                  <a:pt x="44561" y="320993"/>
                  <a:pt x="55095" y="313979"/>
                </a:cubicBezTo>
                <a:cubicBezTo>
                  <a:pt x="85463" y="293599"/>
                  <a:pt x="120006" y="279830"/>
                  <a:pt x="155189" y="275778"/>
                </a:cubicBezTo>
                <a:close/>
                <a:moveTo>
                  <a:pt x="443849" y="275552"/>
                </a:moveTo>
                <a:cubicBezTo>
                  <a:pt x="479257" y="276654"/>
                  <a:pt x="514819" y="287483"/>
                  <a:pt x="546751" y="305255"/>
                </a:cubicBezTo>
                <a:cubicBezTo>
                  <a:pt x="557854" y="311415"/>
                  <a:pt x="549408" y="329329"/>
                  <a:pt x="538211" y="323074"/>
                </a:cubicBezTo>
                <a:cubicBezTo>
                  <a:pt x="480609" y="291037"/>
                  <a:pt x="410197" y="281843"/>
                  <a:pt x="353260" y="320420"/>
                </a:cubicBezTo>
                <a:cubicBezTo>
                  <a:pt x="342726" y="327528"/>
                  <a:pt x="331339" y="311415"/>
                  <a:pt x="341872" y="304212"/>
                </a:cubicBezTo>
                <a:cubicBezTo>
                  <a:pt x="373188" y="283076"/>
                  <a:pt x="408441" y="274451"/>
                  <a:pt x="443849" y="275552"/>
                </a:cubicBezTo>
                <a:close/>
                <a:moveTo>
                  <a:pt x="155189" y="229830"/>
                </a:moveTo>
                <a:cubicBezTo>
                  <a:pt x="190373" y="225780"/>
                  <a:pt x="226197" y="231440"/>
                  <a:pt x="259126" y="249914"/>
                </a:cubicBezTo>
                <a:cubicBezTo>
                  <a:pt x="270229" y="256166"/>
                  <a:pt x="260265" y="273124"/>
                  <a:pt x="249162" y="266966"/>
                </a:cubicBezTo>
                <a:cubicBezTo>
                  <a:pt x="189186" y="233335"/>
                  <a:pt x="119815" y="248303"/>
                  <a:pt x="65059" y="284966"/>
                </a:cubicBezTo>
                <a:cubicBezTo>
                  <a:pt x="54430" y="292071"/>
                  <a:pt x="44561" y="275019"/>
                  <a:pt x="55095" y="268008"/>
                </a:cubicBezTo>
                <a:cubicBezTo>
                  <a:pt x="85463" y="247640"/>
                  <a:pt x="120006" y="233880"/>
                  <a:pt x="155189" y="229830"/>
                </a:cubicBezTo>
                <a:close/>
                <a:moveTo>
                  <a:pt x="439981" y="229743"/>
                </a:moveTo>
                <a:cubicBezTo>
                  <a:pt x="475369" y="230857"/>
                  <a:pt x="510924" y="241709"/>
                  <a:pt x="542897" y="259481"/>
                </a:cubicBezTo>
                <a:cubicBezTo>
                  <a:pt x="553903" y="265642"/>
                  <a:pt x="545554" y="283461"/>
                  <a:pt x="534359" y="277206"/>
                </a:cubicBezTo>
                <a:cubicBezTo>
                  <a:pt x="476674" y="245169"/>
                  <a:pt x="406371" y="235975"/>
                  <a:pt x="349445" y="274552"/>
                </a:cubicBezTo>
                <a:cubicBezTo>
                  <a:pt x="338819" y="281660"/>
                  <a:pt x="327529" y="265547"/>
                  <a:pt x="338060" y="258438"/>
                </a:cubicBezTo>
                <a:cubicBezTo>
                  <a:pt x="369369" y="237255"/>
                  <a:pt x="404592" y="228629"/>
                  <a:pt x="439981" y="229743"/>
                </a:cubicBezTo>
                <a:close/>
                <a:moveTo>
                  <a:pt x="436157" y="183933"/>
                </a:moveTo>
                <a:cubicBezTo>
                  <a:pt x="471557" y="185045"/>
                  <a:pt x="507123" y="195886"/>
                  <a:pt x="539058" y="213639"/>
                </a:cubicBezTo>
                <a:cubicBezTo>
                  <a:pt x="550162" y="219794"/>
                  <a:pt x="541715" y="237594"/>
                  <a:pt x="530612" y="231439"/>
                </a:cubicBezTo>
                <a:cubicBezTo>
                  <a:pt x="472909" y="199342"/>
                  <a:pt x="402584" y="190253"/>
                  <a:pt x="345546" y="228694"/>
                </a:cubicBezTo>
                <a:cubicBezTo>
                  <a:pt x="335012" y="235889"/>
                  <a:pt x="323718" y="219699"/>
                  <a:pt x="334252" y="212598"/>
                </a:cubicBezTo>
                <a:cubicBezTo>
                  <a:pt x="365524" y="191436"/>
                  <a:pt x="400757" y="182820"/>
                  <a:pt x="436157" y="183933"/>
                </a:cubicBezTo>
                <a:close/>
                <a:moveTo>
                  <a:pt x="155189" y="183880"/>
                </a:moveTo>
                <a:cubicBezTo>
                  <a:pt x="190373" y="179842"/>
                  <a:pt x="226197" y="185502"/>
                  <a:pt x="259126" y="203976"/>
                </a:cubicBezTo>
                <a:cubicBezTo>
                  <a:pt x="270229" y="210133"/>
                  <a:pt x="260265" y="227186"/>
                  <a:pt x="249162" y="220933"/>
                </a:cubicBezTo>
                <a:cubicBezTo>
                  <a:pt x="189186" y="187302"/>
                  <a:pt x="119815" y="202270"/>
                  <a:pt x="65059" y="239028"/>
                </a:cubicBezTo>
                <a:cubicBezTo>
                  <a:pt x="54430" y="246133"/>
                  <a:pt x="44561" y="229080"/>
                  <a:pt x="55095" y="221975"/>
                </a:cubicBezTo>
                <a:cubicBezTo>
                  <a:pt x="85463" y="201655"/>
                  <a:pt x="120006" y="187918"/>
                  <a:pt x="155189" y="183880"/>
                </a:cubicBezTo>
                <a:close/>
                <a:moveTo>
                  <a:pt x="439981" y="137783"/>
                </a:moveTo>
                <a:cubicBezTo>
                  <a:pt x="475369" y="138895"/>
                  <a:pt x="510924" y="149736"/>
                  <a:pt x="542897" y="167489"/>
                </a:cubicBezTo>
                <a:cubicBezTo>
                  <a:pt x="553903" y="173644"/>
                  <a:pt x="545554" y="191444"/>
                  <a:pt x="534359" y="185289"/>
                </a:cubicBezTo>
                <a:cubicBezTo>
                  <a:pt x="476674" y="153192"/>
                  <a:pt x="406371" y="144103"/>
                  <a:pt x="349445" y="182544"/>
                </a:cubicBezTo>
                <a:cubicBezTo>
                  <a:pt x="338819" y="189739"/>
                  <a:pt x="327529" y="173549"/>
                  <a:pt x="338060" y="166448"/>
                </a:cubicBezTo>
                <a:cubicBezTo>
                  <a:pt x="369369" y="145286"/>
                  <a:pt x="404592" y="136670"/>
                  <a:pt x="439981" y="137783"/>
                </a:cubicBezTo>
                <a:close/>
                <a:moveTo>
                  <a:pt x="209117" y="125922"/>
                </a:moveTo>
                <a:cubicBezTo>
                  <a:pt x="223089" y="128148"/>
                  <a:pt x="236563" y="133217"/>
                  <a:pt x="249230" y="141507"/>
                </a:cubicBezTo>
                <a:cubicBezTo>
                  <a:pt x="259857" y="148423"/>
                  <a:pt x="249989" y="165477"/>
                  <a:pt x="239267" y="158561"/>
                </a:cubicBezTo>
                <a:cubicBezTo>
                  <a:pt x="218392" y="144918"/>
                  <a:pt x="195619" y="141223"/>
                  <a:pt x="171234" y="146339"/>
                </a:cubicBezTo>
                <a:cubicBezTo>
                  <a:pt x="158804" y="148991"/>
                  <a:pt x="153585" y="130043"/>
                  <a:pt x="166015" y="127390"/>
                </a:cubicBezTo>
                <a:cubicBezTo>
                  <a:pt x="180675" y="124311"/>
                  <a:pt x="195145" y="123695"/>
                  <a:pt x="209117" y="125922"/>
                </a:cubicBezTo>
                <a:close/>
                <a:moveTo>
                  <a:pt x="114405" y="101164"/>
                </a:moveTo>
                <a:cubicBezTo>
                  <a:pt x="101873" y="102206"/>
                  <a:pt x="90291" y="105901"/>
                  <a:pt x="79658" y="112628"/>
                </a:cubicBezTo>
                <a:cubicBezTo>
                  <a:pt x="78519" y="127407"/>
                  <a:pt x="78234" y="142091"/>
                  <a:pt x="78139" y="156871"/>
                </a:cubicBezTo>
                <a:cubicBezTo>
                  <a:pt x="89626" y="150523"/>
                  <a:pt x="101684" y="145407"/>
                  <a:pt x="114405" y="142186"/>
                </a:cubicBezTo>
                <a:close/>
                <a:moveTo>
                  <a:pt x="436157" y="91941"/>
                </a:moveTo>
                <a:cubicBezTo>
                  <a:pt x="471557" y="93043"/>
                  <a:pt x="507123" y="103872"/>
                  <a:pt x="539058" y="121643"/>
                </a:cubicBezTo>
                <a:cubicBezTo>
                  <a:pt x="550162" y="127804"/>
                  <a:pt x="541715" y="145718"/>
                  <a:pt x="530612" y="139462"/>
                </a:cubicBezTo>
                <a:cubicBezTo>
                  <a:pt x="472909" y="107426"/>
                  <a:pt x="402584" y="98232"/>
                  <a:pt x="345546" y="136808"/>
                </a:cubicBezTo>
                <a:cubicBezTo>
                  <a:pt x="335012" y="143917"/>
                  <a:pt x="323718" y="127804"/>
                  <a:pt x="334252" y="120601"/>
                </a:cubicBezTo>
                <a:cubicBezTo>
                  <a:pt x="365524" y="99464"/>
                  <a:pt x="400757" y="90839"/>
                  <a:pt x="436157" y="91941"/>
                </a:cubicBezTo>
                <a:close/>
                <a:moveTo>
                  <a:pt x="120956" y="81080"/>
                </a:moveTo>
                <a:cubicBezTo>
                  <a:pt x="122000" y="81080"/>
                  <a:pt x="122855" y="81174"/>
                  <a:pt x="123804" y="81459"/>
                </a:cubicBezTo>
                <a:cubicBezTo>
                  <a:pt x="128836" y="81269"/>
                  <a:pt x="134152" y="84396"/>
                  <a:pt x="134152" y="90933"/>
                </a:cubicBezTo>
                <a:lnTo>
                  <a:pt x="134152" y="146734"/>
                </a:lnTo>
                <a:cubicBezTo>
                  <a:pt x="134152" y="147681"/>
                  <a:pt x="133962" y="148534"/>
                  <a:pt x="133773" y="149292"/>
                </a:cubicBezTo>
                <a:cubicBezTo>
                  <a:pt x="134532" y="153744"/>
                  <a:pt x="132633" y="158387"/>
                  <a:pt x="126842" y="159523"/>
                </a:cubicBezTo>
                <a:cubicBezTo>
                  <a:pt x="109279" y="163029"/>
                  <a:pt x="93234" y="170134"/>
                  <a:pt x="78234" y="179892"/>
                </a:cubicBezTo>
                <a:cubicBezTo>
                  <a:pt x="72348" y="183682"/>
                  <a:pt x="66841" y="180366"/>
                  <a:pt x="64658" y="175439"/>
                </a:cubicBezTo>
                <a:cubicBezTo>
                  <a:pt x="61145" y="174208"/>
                  <a:pt x="58392" y="171271"/>
                  <a:pt x="58392" y="166439"/>
                </a:cubicBezTo>
                <a:cubicBezTo>
                  <a:pt x="58392" y="147871"/>
                  <a:pt x="58487" y="129207"/>
                  <a:pt x="60101" y="110638"/>
                </a:cubicBezTo>
                <a:cubicBezTo>
                  <a:pt x="60196" y="109596"/>
                  <a:pt x="60386" y="108649"/>
                  <a:pt x="60765" y="107796"/>
                </a:cubicBezTo>
                <a:cubicBezTo>
                  <a:pt x="60576" y="104575"/>
                  <a:pt x="61715" y="101164"/>
                  <a:pt x="64943" y="98796"/>
                </a:cubicBezTo>
                <a:cubicBezTo>
                  <a:pt x="81367" y="86764"/>
                  <a:pt x="100734" y="81459"/>
                  <a:pt x="120956" y="81080"/>
                </a:cubicBezTo>
                <a:close/>
                <a:moveTo>
                  <a:pt x="211133" y="79659"/>
                </a:moveTo>
                <a:cubicBezTo>
                  <a:pt x="225465" y="81224"/>
                  <a:pt x="239442" y="85988"/>
                  <a:pt x="252540" y="93858"/>
                </a:cubicBezTo>
                <a:cubicBezTo>
                  <a:pt x="263455" y="100495"/>
                  <a:pt x="253489" y="117563"/>
                  <a:pt x="242574" y="110925"/>
                </a:cubicBezTo>
                <a:cubicBezTo>
                  <a:pt x="220553" y="97651"/>
                  <a:pt x="197109" y="95375"/>
                  <a:pt x="172811" y="103719"/>
                </a:cubicBezTo>
                <a:cubicBezTo>
                  <a:pt x="160756" y="107796"/>
                  <a:pt x="155631" y="88833"/>
                  <a:pt x="167590" y="84661"/>
                </a:cubicBezTo>
                <a:cubicBezTo>
                  <a:pt x="182112" y="79730"/>
                  <a:pt x="196800" y="78095"/>
                  <a:pt x="211133" y="79659"/>
                </a:cubicBezTo>
                <a:close/>
                <a:moveTo>
                  <a:pt x="198798" y="22403"/>
                </a:moveTo>
                <a:cubicBezTo>
                  <a:pt x="139593" y="17888"/>
                  <a:pt x="76710" y="44314"/>
                  <a:pt x="27245" y="79844"/>
                </a:cubicBezTo>
                <a:cubicBezTo>
                  <a:pt x="29238" y="182456"/>
                  <a:pt x="26296" y="284974"/>
                  <a:pt x="26012" y="387586"/>
                </a:cubicBezTo>
                <a:cubicBezTo>
                  <a:pt x="118725" y="354898"/>
                  <a:pt x="223111" y="351392"/>
                  <a:pt x="306429" y="408620"/>
                </a:cubicBezTo>
                <a:cubicBezTo>
                  <a:pt x="389653" y="351392"/>
                  <a:pt x="494134" y="354898"/>
                  <a:pt x="586847" y="387586"/>
                </a:cubicBezTo>
                <a:cubicBezTo>
                  <a:pt x="586563" y="284974"/>
                  <a:pt x="583621" y="182456"/>
                  <a:pt x="585614" y="79844"/>
                </a:cubicBezTo>
                <a:cubicBezTo>
                  <a:pt x="506470" y="22995"/>
                  <a:pt x="392975" y="-10545"/>
                  <a:pt x="315160" y="68664"/>
                </a:cubicBezTo>
                <a:cubicBezTo>
                  <a:pt x="312503" y="71412"/>
                  <a:pt x="309371" y="72264"/>
                  <a:pt x="306429" y="71791"/>
                </a:cubicBezTo>
                <a:cubicBezTo>
                  <a:pt x="303488" y="72264"/>
                  <a:pt x="300356" y="71412"/>
                  <a:pt x="297699" y="68664"/>
                </a:cubicBezTo>
                <a:cubicBezTo>
                  <a:pt x="268518" y="38960"/>
                  <a:pt x="234320" y="25112"/>
                  <a:pt x="198798" y="22403"/>
                </a:cubicBezTo>
                <a:close/>
                <a:moveTo>
                  <a:pt x="197678" y="346"/>
                </a:moveTo>
                <a:cubicBezTo>
                  <a:pt x="236561" y="2640"/>
                  <a:pt x="274117" y="16470"/>
                  <a:pt x="306429" y="46209"/>
                </a:cubicBezTo>
                <a:cubicBezTo>
                  <a:pt x="392595" y="-33095"/>
                  <a:pt x="516055" y="730"/>
                  <a:pt x="602505" y="64779"/>
                </a:cubicBezTo>
                <a:cubicBezTo>
                  <a:pt x="604118" y="66011"/>
                  <a:pt x="605257" y="67432"/>
                  <a:pt x="606016" y="68948"/>
                </a:cubicBezTo>
                <a:cubicBezTo>
                  <a:pt x="607250" y="70654"/>
                  <a:pt x="608104" y="72833"/>
                  <a:pt x="608009" y="75581"/>
                </a:cubicBezTo>
                <a:cubicBezTo>
                  <a:pt x="605827" y="182456"/>
                  <a:pt x="609053" y="289237"/>
                  <a:pt x="609243" y="396113"/>
                </a:cubicBezTo>
                <a:cubicBezTo>
                  <a:pt x="609243" y="397913"/>
                  <a:pt x="608863" y="399524"/>
                  <a:pt x="608199" y="400945"/>
                </a:cubicBezTo>
                <a:cubicBezTo>
                  <a:pt x="610002" y="408620"/>
                  <a:pt x="604403" y="417810"/>
                  <a:pt x="595103" y="414210"/>
                </a:cubicBezTo>
                <a:cubicBezTo>
                  <a:pt x="503813" y="378679"/>
                  <a:pt x="400661" y="370815"/>
                  <a:pt x="317437" y="428043"/>
                </a:cubicBezTo>
                <a:cubicBezTo>
                  <a:pt x="315540" y="432591"/>
                  <a:pt x="311269" y="435812"/>
                  <a:pt x="306429" y="434675"/>
                </a:cubicBezTo>
                <a:cubicBezTo>
                  <a:pt x="301590" y="435812"/>
                  <a:pt x="297319" y="432591"/>
                  <a:pt x="295422" y="428043"/>
                </a:cubicBezTo>
                <a:cubicBezTo>
                  <a:pt x="212198" y="370815"/>
                  <a:pt x="109046" y="378679"/>
                  <a:pt x="17756" y="414210"/>
                </a:cubicBezTo>
                <a:cubicBezTo>
                  <a:pt x="8456" y="417810"/>
                  <a:pt x="2857" y="408620"/>
                  <a:pt x="4660" y="400945"/>
                </a:cubicBezTo>
                <a:cubicBezTo>
                  <a:pt x="3996" y="399524"/>
                  <a:pt x="3616" y="397913"/>
                  <a:pt x="3616" y="396113"/>
                </a:cubicBezTo>
                <a:cubicBezTo>
                  <a:pt x="3806" y="289237"/>
                  <a:pt x="7032" y="182456"/>
                  <a:pt x="4850" y="75581"/>
                </a:cubicBezTo>
                <a:cubicBezTo>
                  <a:pt x="4755" y="72833"/>
                  <a:pt x="5514" y="70654"/>
                  <a:pt x="6843" y="68948"/>
                </a:cubicBezTo>
                <a:cubicBezTo>
                  <a:pt x="7602" y="67432"/>
                  <a:pt x="8741" y="66011"/>
                  <a:pt x="10354" y="64779"/>
                </a:cubicBezTo>
                <a:cubicBezTo>
                  <a:pt x="64385" y="24748"/>
                  <a:pt x="132874" y="-3476"/>
                  <a:pt x="197678" y="346"/>
                </a:cubicBezTo>
                <a:close/>
              </a:path>
            </a:pathLst>
          </a:custGeom>
          <a:solidFill>
            <a:sysClr val="window" lastClr="FFFFFF"/>
          </a:solidFill>
          <a:ln>
            <a:noFill/>
          </a:ln>
        </p:spPr>
        <p:txBody>
          <a:bodyPr/>
          <a:lstStyle/>
          <a:p>
            <a:pPr>
              <a:defRPr/>
            </a:pPr>
            <a:endParaRPr lang="zh-CN" altLang="en-US" kern="0" dirty="0">
              <a:solidFill>
                <a:prstClr val="black">
                  <a:lumMod val="75000"/>
                  <a:lumOff val="25000"/>
                </a:prstClr>
              </a:solidFill>
              <a:cs typeface="+mn-ea"/>
              <a:sym typeface="+mn-lt"/>
            </a:endParaRPr>
          </a:p>
        </p:txBody>
      </p:sp>
      <p:sp>
        <p:nvSpPr>
          <p:cNvPr id="40" name="椭圆 39"/>
          <p:cNvSpPr/>
          <p:nvPr/>
        </p:nvSpPr>
        <p:spPr>
          <a:xfrm>
            <a:off x="3758565" y="1372870"/>
            <a:ext cx="720090" cy="720090"/>
          </a:xfrm>
          <a:prstGeom prst="ellipse">
            <a:avLst/>
          </a:prstGeom>
          <a:solidFill>
            <a:srgbClr val="3FA4DE"/>
          </a:solidFill>
          <a:ln>
            <a:noFill/>
          </a:ln>
          <a:effectLst>
            <a:outerShdw blurRad="330200" dist="38100" dir="2700000" algn="tl" rotWithShape="0">
              <a:srgbClr val="012FA7">
                <a:alpha val="18000"/>
              </a:srgb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cs typeface="+mn-ea"/>
              <a:sym typeface="+mn-lt"/>
            </a:endParaRPr>
          </a:p>
        </p:txBody>
      </p:sp>
      <p:sp>
        <p:nvSpPr>
          <p:cNvPr id="41" name="图标"/>
          <p:cNvSpPr>
            <a:spLocks noChangeAspect="1"/>
          </p:cNvSpPr>
          <p:nvPr/>
        </p:nvSpPr>
        <p:spPr bwMode="auto">
          <a:xfrm>
            <a:off x="3938905" y="1553210"/>
            <a:ext cx="360045" cy="359410"/>
          </a:xfrm>
          <a:custGeom>
            <a:avLst/>
            <a:gdLst>
              <a:gd name="T0" fmla="*/ 2855 w 3129"/>
              <a:gd name="T1" fmla="*/ 654 h 3129"/>
              <a:gd name="T2" fmla="*/ 2800 w 3129"/>
              <a:gd name="T3" fmla="*/ 0 h 3129"/>
              <a:gd name="T4" fmla="*/ 1532 w 3129"/>
              <a:gd name="T5" fmla="*/ 274 h 3129"/>
              <a:gd name="T6" fmla="*/ 878 w 3129"/>
              <a:gd name="T7" fmla="*/ 329 h 3129"/>
              <a:gd name="T8" fmla="*/ 1153 w 3129"/>
              <a:gd name="T9" fmla="*/ 1153 h 3129"/>
              <a:gd name="T10" fmla="*/ 329 w 3129"/>
              <a:gd name="T11" fmla="*/ 878 h 3129"/>
              <a:gd name="T12" fmla="*/ 274 w 3129"/>
              <a:gd name="T13" fmla="*/ 1532 h 3129"/>
              <a:gd name="T14" fmla="*/ 0 w 3129"/>
              <a:gd name="T15" fmla="*/ 2800 h 3129"/>
              <a:gd name="T16" fmla="*/ 654 w 3129"/>
              <a:gd name="T17" fmla="*/ 2855 h 3129"/>
              <a:gd name="T18" fmla="*/ 1921 w 3129"/>
              <a:gd name="T19" fmla="*/ 3129 h 3129"/>
              <a:gd name="T20" fmla="*/ 1976 w 3129"/>
              <a:gd name="T21" fmla="*/ 2475 h 3129"/>
              <a:gd name="T22" fmla="*/ 2475 w 3129"/>
              <a:gd name="T23" fmla="*/ 1976 h 3129"/>
              <a:gd name="T24" fmla="*/ 3129 w 3129"/>
              <a:gd name="T25" fmla="*/ 1921 h 3129"/>
              <a:gd name="T26" fmla="*/ 2800 w 3129"/>
              <a:gd name="T27" fmla="*/ 110 h 3129"/>
              <a:gd name="T28" fmla="*/ 2800 w 3129"/>
              <a:gd name="T29" fmla="*/ 549 h 3129"/>
              <a:gd name="T30" fmla="*/ 2800 w 3129"/>
              <a:gd name="T31" fmla="*/ 110 h 3129"/>
              <a:gd name="T32" fmla="*/ 1208 w 3129"/>
              <a:gd name="T33" fmla="*/ 110 h 3129"/>
              <a:gd name="T34" fmla="*/ 1208 w 3129"/>
              <a:gd name="T35" fmla="*/ 549 h 3129"/>
              <a:gd name="T36" fmla="*/ 1263 w 3129"/>
              <a:gd name="T37" fmla="*/ 1263 h 3129"/>
              <a:gd name="T38" fmla="*/ 1867 w 3129"/>
              <a:gd name="T39" fmla="*/ 1532 h 3129"/>
              <a:gd name="T40" fmla="*/ 1532 w 3129"/>
              <a:gd name="T41" fmla="*/ 1867 h 3129"/>
              <a:gd name="T42" fmla="*/ 1263 w 3129"/>
              <a:gd name="T43" fmla="*/ 1263 h 3129"/>
              <a:gd name="T44" fmla="*/ 1427 w 3129"/>
              <a:gd name="T45" fmla="*/ 1921 h 3129"/>
              <a:gd name="T46" fmla="*/ 988 w 3129"/>
              <a:gd name="T47" fmla="*/ 1921 h 3129"/>
              <a:gd name="T48" fmla="*/ 110 w 3129"/>
              <a:gd name="T49" fmla="*/ 1208 h 3129"/>
              <a:gd name="T50" fmla="*/ 549 w 3129"/>
              <a:gd name="T51" fmla="*/ 1208 h 3129"/>
              <a:gd name="T52" fmla="*/ 110 w 3129"/>
              <a:gd name="T53" fmla="*/ 1208 h 3129"/>
              <a:gd name="T54" fmla="*/ 110 w 3129"/>
              <a:gd name="T55" fmla="*/ 2800 h 3129"/>
              <a:gd name="T56" fmla="*/ 549 w 3129"/>
              <a:gd name="T57" fmla="*/ 2800 h 3129"/>
              <a:gd name="T58" fmla="*/ 1597 w 3129"/>
              <a:gd name="T59" fmla="*/ 2745 h 3129"/>
              <a:gd name="T60" fmla="*/ 384 w 3129"/>
              <a:gd name="T61" fmla="*/ 2475 h 3129"/>
              <a:gd name="T62" fmla="*/ 654 w 3129"/>
              <a:gd name="T63" fmla="*/ 1263 h 3129"/>
              <a:gd name="T64" fmla="*/ 1153 w 3129"/>
              <a:gd name="T65" fmla="*/ 1597 h 3129"/>
              <a:gd name="T66" fmla="*/ 1208 w 3129"/>
              <a:gd name="T67" fmla="*/ 2251 h 3129"/>
              <a:gd name="T68" fmla="*/ 1867 w 3129"/>
              <a:gd name="T69" fmla="*/ 1976 h 3129"/>
              <a:gd name="T70" fmla="*/ 1867 w 3129"/>
              <a:gd name="T71" fmla="*/ 2475 h 3129"/>
              <a:gd name="T72" fmla="*/ 2141 w 3129"/>
              <a:gd name="T73" fmla="*/ 2800 h 3129"/>
              <a:gd name="T74" fmla="*/ 1702 w 3129"/>
              <a:gd name="T75" fmla="*/ 2800 h 3129"/>
              <a:gd name="T76" fmla="*/ 2141 w 3129"/>
              <a:gd name="T77" fmla="*/ 2800 h 3129"/>
              <a:gd name="T78" fmla="*/ 1702 w 3129"/>
              <a:gd name="T79" fmla="*/ 1208 h 3129"/>
              <a:gd name="T80" fmla="*/ 2141 w 3129"/>
              <a:gd name="T81" fmla="*/ 1208 h 3129"/>
              <a:gd name="T82" fmla="*/ 2475 w 3129"/>
              <a:gd name="T83" fmla="*/ 1867 h 3129"/>
              <a:gd name="T84" fmla="*/ 1976 w 3129"/>
              <a:gd name="T85" fmla="*/ 1532 h 3129"/>
              <a:gd name="T86" fmla="*/ 1921 w 3129"/>
              <a:gd name="T87" fmla="*/ 878 h 3129"/>
              <a:gd name="T88" fmla="*/ 1263 w 3129"/>
              <a:gd name="T89" fmla="*/ 1153 h 3129"/>
              <a:gd name="T90" fmla="*/ 1532 w 3129"/>
              <a:gd name="T91" fmla="*/ 384 h 3129"/>
              <a:gd name="T92" fmla="*/ 2745 w 3129"/>
              <a:gd name="T93" fmla="*/ 654 h 3129"/>
              <a:gd name="T94" fmla="*/ 2475 w 3129"/>
              <a:gd name="T95" fmla="*/ 1867 h 3129"/>
              <a:gd name="T96" fmla="*/ 2580 w 3129"/>
              <a:gd name="T97" fmla="*/ 1921 h 3129"/>
              <a:gd name="T98" fmla="*/ 3019 w 3129"/>
              <a:gd name="T99" fmla="*/ 1921 h 3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129" h="3129">
                <a:moveTo>
                  <a:pt x="2855" y="1597"/>
                </a:moveTo>
                <a:lnTo>
                  <a:pt x="2855" y="654"/>
                </a:lnTo>
                <a:cubicBezTo>
                  <a:pt x="3010" y="628"/>
                  <a:pt x="3129" y="492"/>
                  <a:pt x="3129" y="329"/>
                </a:cubicBezTo>
                <a:cubicBezTo>
                  <a:pt x="3129" y="148"/>
                  <a:pt x="2981" y="0"/>
                  <a:pt x="2800" y="0"/>
                </a:cubicBezTo>
                <a:cubicBezTo>
                  <a:pt x="2637" y="0"/>
                  <a:pt x="2502" y="119"/>
                  <a:pt x="2475" y="274"/>
                </a:cubicBezTo>
                <a:lnTo>
                  <a:pt x="1532" y="274"/>
                </a:lnTo>
                <a:cubicBezTo>
                  <a:pt x="1506" y="119"/>
                  <a:pt x="1371" y="0"/>
                  <a:pt x="1208" y="0"/>
                </a:cubicBezTo>
                <a:cubicBezTo>
                  <a:pt x="1026" y="0"/>
                  <a:pt x="878" y="148"/>
                  <a:pt x="878" y="329"/>
                </a:cubicBezTo>
                <a:cubicBezTo>
                  <a:pt x="878" y="492"/>
                  <a:pt x="997" y="628"/>
                  <a:pt x="1153" y="654"/>
                </a:cubicBezTo>
                <a:lnTo>
                  <a:pt x="1153" y="1153"/>
                </a:lnTo>
                <a:lnTo>
                  <a:pt x="654" y="1153"/>
                </a:lnTo>
                <a:cubicBezTo>
                  <a:pt x="628" y="997"/>
                  <a:pt x="492" y="878"/>
                  <a:pt x="329" y="878"/>
                </a:cubicBezTo>
                <a:cubicBezTo>
                  <a:pt x="148" y="878"/>
                  <a:pt x="0" y="1026"/>
                  <a:pt x="0" y="1208"/>
                </a:cubicBezTo>
                <a:cubicBezTo>
                  <a:pt x="0" y="1371"/>
                  <a:pt x="119" y="1506"/>
                  <a:pt x="274" y="1532"/>
                </a:cubicBezTo>
                <a:lnTo>
                  <a:pt x="274" y="2475"/>
                </a:lnTo>
                <a:cubicBezTo>
                  <a:pt x="119" y="2502"/>
                  <a:pt x="0" y="2637"/>
                  <a:pt x="0" y="2800"/>
                </a:cubicBezTo>
                <a:cubicBezTo>
                  <a:pt x="0" y="2981"/>
                  <a:pt x="148" y="3129"/>
                  <a:pt x="329" y="3129"/>
                </a:cubicBezTo>
                <a:cubicBezTo>
                  <a:pt x="492" y="3129"/>
                  <a:pt x="628" y="3010"/>
                  <a:pt x="654" y="2855"/>
                </a:cubicBezTo>
                <a:lnTo>
                  <a:pt x="1597" y="2855"/>
                </a:lnTo>
                <a:cubicBezTo>
                  <a:pt x="1623" y="3010"/>
                  <a:pt x="1759" y="3129"/>
                  <a:pt x="1921" y="3129"/>
                </a:cubicBezTo>
                <a:cubicBezTo>
                  <a:pt x="2103" y="3129"/>
                  <a:pt x="2251" y="2981"/>
                  <a:pt x="2251" y="2800"/>
                </a:cubicBezTo>
                <a:cubicBezTo>
                  <a:pt x="2251" y="2637"/>
                  <a:pt x="2132" y="2502"/>
                  <a:pt x="1976" y="2475"/>
                </a:cubicBezTo>
                <a:lnTo>
                  <a:pt x="1976" y="1976"/>
                </a:lnTo>
                <a:lnTo>
                  <a:pt x="2475" y="1976"/>
                </a:lnTo>
                <a:cubicBezTo>
                  <a:pt x="2502" y="2132"/>
                  <a:pt x="2637" y="2251"/>
                  <a:pt x="2800" y="2251"/>
                </a:cubicBezTo>
                <a:cubicBezTo>
                  <a:pt x="2981" y="2251"/>
                  <a:pt x="3129" y="2103"/>
                  <a:pt x="3129" y="1921"/>
                </a:cubicBezTo>
                <a:cubicBezTo>
                  <a:pt x="3129" y="1759"/>
                  <a:pt x="3010" y="1623"/>
                  <a:pt x="2855" y="1597"/>
                </a:cubicBezTo>
                <a:close/>
                <a:moveTo>
                  <a:pt x="2800" y="110"/>
                </a:moveTo>
                <a:cubicBezTo>
                  <a:pt x="2921" y="110"/>
                  <a:pt x="3019" y="208"/>
                  <a:pt x="3019" y="329"/>
                </a:cubicBezTo>
                <a:cubicBezTo>
                  <a:pt x="3019" y="450"/>
                  <a:pt x="2921" y="549"/>
                  <a:pt x="2800" y="549"/>
                </a:cubicBezTo>
                <a:cubicBezTo>
                  <a:pt x="2679" y="549"/>
                  <a:pt x="2580" y="450"/>
                  <a:pt x="2580" y="329"/>
                </a:cubicBezTo>
                <a:cubicBezTo>
                  <a:pt x="2580" y="208"/>
                  <a:pt x="2679" y="110"/>
                  <a:pt x="2800" y="110"/>
                </a:cubicBezTo>
                <a:close/>
                <a:moveTo>
                  <a:pt x="988" y="329"/>
                </a:moveTo>
                <a:cubicBezTo>
                  <a:pt x="988" y="208"/>
                  <a:pt x="1087" y="110"/>
                  <a:pt x="1208" y="110"/>
                </a:cubicBezTo>
                <a:cubicBezTo>
                  <a:pt x="1329" y="110"/>
                  <a:pt x="1427" y="208"/>
                  <a:pt x="1427" y="329"/>
                </a:cubicBezTo>
                <a:cubicBezTo>
                  <a:pt x="1427" y="450"/>
                  <a:pt x="1329" y="549"/>
                  <a:pt x="1208" y="549"/>
                </a:cubicBezTo>
                <a:cubicBezTo>
                  <a:pt x="1087" y="549"/>
                  <a:pt x="988" y="450"/>
                  <a:pt x="988" y="329"/>
                </a:cubicBezTo>
                <a:close/>
                <a:moveTo>
                  <a:pt x="1263" y="1263"/>
                </a:moveTo>
                <a:lnTo>
                  <a:pt x="1597" y="1263"/>
                </a:lnTo>
                <a:cubicBezTo>
                  <a:pt x="1620" y="1400"/>
                  <a:pt x="1729" y="1509"/>
                  <a:pt x="1867" y="1532"/>
                </a:cubicBezTo>
                <a:lnTo>
                  <a:pt x="1867" y="1867"/>
                </a:lnTo>
                <a:lnTo>
                  <a:pt x="1532" y="1867"/>
                </a:lnTo>
                <a:cubicBezTo>
                  <a:pt x="1509" y="1729"/>
                  <a:pt x="1400" y="1620"/>
                  <a:pt x="1263" y="1597"/>
                </a:cubicBezTo>
                <a:lnTo>
                  <a:pt x="1263" y="1263"/>
                </a:lnTo>
                <a:close/>
                <a:moveTo>
                  <a:pt x="1208" y="1702"/>
                </a:moveTo>
                <a:cubicBezTo>
                  <a:pt x="1329" y="1702"/>
                  <a:pt x="1427" y="1800"/>
                  <a:pt x="1427" y="1921"/>
                </a:cubicBezTo>
                <a:cubicBezTo>
                  <a:pt x="1427" y="2042"/>
                  <a:pt x="1329" y="2141"/>
                  <a:pt x="1208" y="2141"/>
                </a:cubicBezTo>
                <a:cubicBezTo>
                  <a:pt x="1087" y="2141"/>
                  <a:pt x="988" y="2042"/>
                  <a:pt x="988" y="1921"/>
                </a:cubicBezTo>
                <a:cubicBezTo>
                  <a:pt x="988" y="1800"/>
                  <a:pt x="1087" y="1702"/>
                  <a:pt x="1208" y="1702"/>
                </a:cubicBezTo>
                <a:close/>
                <a:moveTo>
                  <a:pt x="110" y="1208"/>
                </a:moveTo>
                <a:cubicBezTo>
                  <a:pt x="110" y="1087"/>
                  <a:pt x="208" y="988"/>
                  <a:pt x="329" y="988"/>
                </a:cubicBezTo>
                <a:cubicBezTo>
                  <a:pt x="450" y="988"/>
                  <a:pt x="549" y="1087"/>
                  <a:pt x="549" y="1208"/>
                </a:cubicBezTo>
                <a:cubicBezTo>
                  <a:pt x="549" y="1329"/>
                  <a:pt x="450" y="1427"/>
                  <a:pt x="329" y="1427"/>
                </a:cubicBezTo>
                <a:cubicBezTo>
                  <a:pt x="208" y="1427"/>
                  <a:pt x="110" y="1329"/>
                  <a:pt x="110" y="1208"/>
                </a:cubicBezTo>
                <a:close/>
                <a:moveTo>
                  <a:pt x="329" y="3019"/>
                </a:moveTo>
                <a:cubicBezTo>
                  <a:pt x="208" y="3019"/>
                  <a:pt x="110" y="2921"/>
                  <a:pt x="110" y="2800"/>
                </a:cubicBezTo>
                <a:cubicBezTo>
                  <a:pt x="110" y="2679"/>
                  <a:pt x="208" y="2580"/>
                  <a:pt x="329" y="2580"/>
                </a:cubicBezTo>
                <a:cubicBezTo>
                  <a:pt x="450" y="2580"/>
                  <a:pt x="549" y="2679"/>
                  <a:pt x="549" y="2800"/>
                </a:cubicBezTo>
                <a:cubicBezTo>
                  <a:pt x="549" y="2921"/>
                  <a:pt x="450" y="3019"/>
                  <a:pt x="329" y="3019"/>
                </a:cubicBezTo>
                <a:close/>
                <a:moveTo>
                  <a:pt x="1597" y="2745"/>
                </a:moveTo>
                <a:lnTo>
                  <a:pt x="654" y="2745"/>
                </a:lnTo>
                <a:cubicBezTo>
                  <a:pt x="631" y="2607"/>
                  <a:pt x="522" y="2499"/>
                  <a:pt x="384" y="2475"/>
                </a:cubicBezTo>
                <a:lnTo>
                  <a:pt x="384" y="1532"/>
                </a:lnTo>
                <a:cubicBezTo>
                  <a:pt x="522" y="1509"/>
                  <a:pt x="631" y="1400"/>
                  <a:pt x="654" y="1263"/>
                </a:cubicBezTo>
                <a:lnTo>
                  <a:pt x="1153" y="1263"/>
                </a:lnTo>
                <a:lnTo>
                  <a:pt x="1153" y="1597"/>
                </a:lnTo>
                <a:cubicBezTo>
                  <a:pt x="997" y="1623"/>
                  <a:pt x="878" y="1759"/>
                  <a:pt x="878" y="1921"/>
                </a:cubicBezTo>
                <a:cubicBezTo>
                  <a:pt x="878" y="2103"/>
                  <a:pt x="1026" y="2251"/>
                  <a:pt x="1208" y="2251"/>
                </a:cubicBezTo>
                <a:cubicBezTo>
                  <a:pt x="1371" y="2251"/>
                  <a:pt x="1506" y="2132"/>
                  <a:pt x="1532" y="1976"/>
                </a:cubicBezTo>
                <a:lnTo>
                  <a:pt x="1867" y="1976"/>
                </a:lnTo>
                <a:lnTo>
                  <a:pt x="1867" y="2475"/>
                </a:lnTo>
                <a:lnTo>
                  <a:pt x="1867" y="2475"/>
                </a:lnTo>
                <a:cubicBezTo>
                  <a:pt x="1729" y="2499"/>
                  <a:pt x="1620" y="2607"/>
                  <a:pt x="1597" y="2745"/>
                </a:cubicBezTo>
                <a:close/>
                <a:moveTo>
                  <a:pt x="2141" y="2800"/>
                </a:moveTo>
                <a:cubicBezTo>
                  <a:pt x="2141" y="2921"/>
                  <a:pt x="2043" y="3019"/>
                  <a:pt x="1921" y="3019"/>
                </a:cubicBezTo>
                <a:cubicBezTo>
                  <a:pt x="1800" y="3019"/>
                  <a:pt x="1702" y="2921"/>
                  <a:pt x="1702" y="2800"/>
                </a:cubicBezTo>
                <a:cubicBezTo>
                  <a:pt x="1702" y="2679"/>
                  <a:pt x="1800" y="2580"/>
                  <a:pt x="1921" y="2580"/>
                </a:cubicBezTo>
                <a:cubicBezTo>
                  <a:pt x="2043" y="2580"/>
                  <a:pt x="2141" y="2679"/>
                  <a:pt x="2141" y="2800"/>
                </a:cubicBezTo>
                <a:close/>
                <a:moveTo>
                  <a:pt x="1921" y="1427"/>
                </a:moveTo>
                <a:cubicBezTo>
                  <a:pt x="1800" y="1427"/>
                  <a:pt x="1702" y="1329"/>
                  <a:pt x="1702" y="1208"/>
                </a:cubicBezTo>
                <a:cubicBezTo>
                  <a:pt x="1702" y="1087"/>
                  <a:pt x="1800" y="988"/>
                  <a:pt x="1921" y="988"/>
                </a:cubicBezTo>
                <a:cubicBezTo>
                  <a:pt x="2043" y="988"/>
                  <a:pt x="2141" y="1087"/>
                  <a:pt x="2141" y="1208"/>
                </a:cubicBezTo>
                <a:cubicBezTo>
                  <a:pt x="2141" y="1329"/>
                  <a:pt x="2043" y="1427"/>
                  <a:pt x="1921" y="1427"/>
                </a:cubicBezTo>
                <a:close/>
                <a:moveTo>
                  <a:pt x="2475" y="1867"/>
                </a:moveTo>
                <a:lnTo>
                  <a:pt x="1976" y="1867"/>
                </a:lnTo>
                <a:lnTo>
                  <a:pt x="1976" y="1532"/>
                </a:lnTo>
                <a:cubicBezTo>
                  <a:pt x="2132" y="1506"/>
                  <a:pt x="2251" y="1371"/>
                  <a:pt x="2251" y="1208"/>
                </a:cubicBezTo>
                <a:cubicBezTo>
                  <a:pt x="2251" y="1026"/>
                  <a:pt x="2103" y="878"/>
                  <a:pt x="1921" y="878"/>
                </a:cubicBezTo>
                <a:cubicBezTo>
                  <a:pt x="1759" y="878"/>
                  <a:pt x="1623" y="997"/>
                  <a:pt x="1597" y="1153"/>
                </a:cubicBezTo>
                <a:lnTo>
                  <a:pt x="1263" y="1153"/>
                </a:lnTo>
                <a:lnTo>
                  <a:pt x="1263" y="654"/>
                </a:lnTo>
                <a:cubicBezTo>
                  <a:pt x="1400" y="631"/>
                  <a:pt x="1509" y="522"/>
                  <a:pt x="1532" y="384"/>
                </a:cubicBezTo>
                <a:lnTo>
                  <a:pt x="2475" y="384"/>
                </a:lnTo>
                <a:cubicBezTo>
                  <a:pt x="2499" y="522"/>
                  <a:pt x="2607" y="631"/>
                  <a:pt x="2745" y="654"/>
                </a:cubicBezTo>
                <a:lnTo>
                  <a:pt x="2745" y="1597"/>
                </a:lnTo>
                <a:cubicBezTo>
                  <a:pt x="2607" y="1620"/>
                  <a:pt x="2499" y="1729"/>
                  <a:pt x="2475" y="1867"/>
                </a:cubicBezTo>
                <a:close/>
                <a:moveTo>
                  <a:pt x="2800" y="2141"/>
                </a:moveTo>
                <a:cubicBezTo>
                  <a:pt x="2679" y="2141"/>
                  <a:pt x="2580" y="2042"/>
                  <a:pt x="2580" y="1921"/>
                </a:cubicBezTo>
                <a:cubicBezTo>
                  <a:pt x="2580" y="1800"/>
                  <a:pt x="2679" y="1702"/>
                  <a:pt x="2800" y="1702"/>
                </a:cubicBezTo>
                <a:cubicBezTo>
                  <a:pt x="2921" y="1702"/>
                  <a:pt x="3019" y="1800"/>
                  <a:pt x="3019" y="1921"/>
                </a:cubicBezTo>
                <a:cubicBezTo>
                  <a:pt x="3019" y="2042"/>
                  <a:pt x="2921" y="2141"/>
                  <a:pt x="2800" y="2141"/>
                </a:cubicBezTo>
                <a:close/>
              </a:path>
            </a:pathLst>
          </a:custGeom>
          <a:solidFill>
            <a:sysClr val="window" lastClr="FFFFFF"/>
          </a:solidFill>
          <a:ln>
            <a:noFill/>
          </a:ln>
        </p:spPr>
        <p:txBody>
          <a:bodyPr/>
          <a:lstStyle/>
          <a:p>
            <a:pPr>
              <a:defRPr/>
            </a:pPr>
            <a:endParaRPr lang="zh-CN" altLang="en-US" kern="0" dirty="0">
              <a:solidFill>
                <a:prstClr val="black">
                  <a:lumMod val="75000"/>
                  <a:lumOff val="25000"/>
                </a:prstClr>
              </a:solidFill>
              <a:cs typeface="+mn-ea"/>
              <a:sym typeface="+mn-lt"/>
            </a:endParaRPr>
          </a:p>
        </p:txBody>
      </p:sp>
      <p:sp>
        <p:nvSpPr>
          <p:cNvPr id="38" name="椭圆 37"/>
          <p:cNvSpPr/>
          <p:nvPr/>
        </p:nvSpPr>
        <p:spPr>
          <a:xfrm>
            <a:off x="3758565" y="3764280"/>
            <a:ext cx="720090" cy="720090"/>
          </a:xfrm>
          <a:prstGeom prst="ellipse">
            <a:avLst/>
          </a:prstGeom>
          <a:solidFill>
            <a:schemeClr val="accent2"/>
          </a:solidFill>
          <a:ln>
            <a:noFill/>
          </a:ln>
          <a:effectLst>
            <a:outerShdw blurRad="330200" dist="38100" dir="2700000" algn="tl" rotWithShape="0">
              <a:srgbClr val="012FA7">
                <a:alpha val="18000"/>
              </a:srgb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cs typeface="+mn-ea"/>
              <a:sym typeface="+mn-lt"/>
            </a:endParaRPr>
          </a:p>
        </p:txBody>
      </p:sp>
      <p:sp>
        <p:nvSpPr>
          <p:cNvPr id="39" name="图标"/>
          <p:cNvSpPr>
            <a:spLocks noChangeAspect="1"/>
          </p:cNvSpPr>
          <p:nvPr/>
        </p:nvSpPr>
        <p:spPr bwMode="auto">
          <a:xfrm>
            <a:off x="3990975" y="3962400"/>
            <a:ext cx="254635" cy="323850"/>
          </a:xfrm>
          <a:custGeom>
            <a:avLst/>
            <a:gdLst>
              <a:gd name="connsiteX0" fmla="*/ 388744 w 476951"/>
              <a:gd name="connsiteY0" fmla="*/ 528324 h 606722"/>
              <a:gd name="connsiteX1" fmla="*/ 414853 w 476951"/>
              <a:gd name="connsiteY1" fmla="*/ 528324 h 606722"/>
              <a:gd name="connsiteX2" fmla="*/ 414853 w 476951"/>
              <a:gd name="connsiteY2" fmla="*/ 548012 h 606722"/>
              <a:gd name="connsiteX3" fmla="*/ 388744 w 476951"/>
              <a:gd name="connsiteY3" fmla="*/ 548012 h 606722"/>
              <a:gd name="connsiteX4" fmla="*/ 336385 w 476951"/>
              <a:gd name="connsiteY4" fmla="*/ 528324 h 606722"/>
              <a:gd name="connsiteX5" fmla="*/ 362565 w 476951"/>
              <a:gd name="connsiteY5" fmla="*/ 528324 h 606722"/>
              <a:gd name="connsiteX6" fmla="*/ 362565 w 476951"/>
              <a:gd name="connsiteY6" fmla="*/ 548012 h 606722"/>
              <a:gd name="connsiteX7" fmla="*/ 336385 w 476951"/>
              <a:gd name="connsiteY7" fmla="*/ 548012 h 606722"/>
              <a:gd name="connsiteX8" fmla="*/ 62027 w 476951"/>
              <a:gd name="connsiteY8" fmla="*/ 528324 h 606722"/>
              <a:gd name="connsiteX9" fmla="*/ 310346 w 476951"/>
              <a:gd name="connsiteY9" fmla="*/ 528324 h 606722"/>
              <a:gd name="connsiteX10" fmla="*/ 310346 w 476951"/>
              <a:gd name="connsiteY10" fmla="*/ 548012 h 606722"/>
              <a:gd name="connsiteX11" fmla="*/ 62027 w 476951"/>
              <a:gd name="connsiteY11" fmla="*/ 548012 h 606722"/>
              <a:gd name="connsiteX12" fmla="*/ 153550 w 476951"/>
              <a:gd name="connsiteY12" fmla="*/ 476176 h 606722"/>
              <a:gd name="connsiteX13" fmla="*/ 414853 w 476951"/>
              <a:gd name="connsiteY13" fmla="*/ 476176 h 606722"/>
              <a:gd name="connsiteX14" fmla="*/ 414853 w 476951"/>
              <a:gd name="connsiteY14" fmla="*/ 495793 h 606722"/>
              <a:gd name="connsiteX15" fmla="*/ 153550 w 476951"/>
              <a:gd name="connsiteY15" fmla="*/ 495793 h 606722"/>
              <a:gd name="connsiteX16" fmla="*/ 62027 w 476951"/>
              <a:gd name="connsiteY16" fmla="*/ 476176 h 606722"/>
              <a:gd name="connsiteX17" fmla="*/ 107753 w 476951"/>
              <a:gd name="connsiteY17" fmla="*/ 476176 h 606722"/>
              <a:gd name="connsiteX18" fmla="*/ 107753 w 476951"/>
              <a:gd name="connsiteY18" fmla="*/ 495793 h 606722"/>
              <a:gd name="connsiteX19" fmla="*/ 62027 w 476951"/>
              <a:gd name="connsiteY19" fmla="*/ 495793 h 606722"/>
              <a:gd name="connsiteX20" fmla="*/ 225456 w 476951"/>
              <a:gd name="connsiteY20" fmla="*/ 371810 h 606722"/>
              <a:gd name="connsiteX21" fmla="*/ 251495 w 476951"/>
              <a:gd name="connsiteY21" fmla="*/ 371810 h 606722"/>
              <a:gd name="connsiteX22" fmla="*/ 251495 w 476951"/>
              <a:gd name="connsiteY22" fmla="*/ 391427 h 606722"/>
              <a:gd name="connsiteX23" fmla="*/ 225456 w 476951"/>
              <a:gd name="connsiteY23" fmla="*/ 391427 h 606722"/>
              <a:gd name="connsiteX24" fmla="*/ 213345 w 476951"/>
              <a:gd name="connsiteY24" fmla="*/ 307147 h 606722"/>
              <a:gd name="connsiteX25" fmla="*/ 157010 w 476951"/>
              <a:gd name="connsiteY25" fmla="*/ 400635 h 606722"/>
              <a:gd name="connsiteX26" fmla="*/ 238442 w 476951"/>
              <a:gd name="connsiteY26" fmla="*/ 424006 h 606722"/>
              <a:gd name="connsiteX27" fmla="*/ 319963 w 476951"/>
              <a:gd name="connsiteY27" fmla="*/ 400635 h 606722"/>
              <a:gd name="connsiteX28" fmla="*/ 263539 w 476951"/>
              <a:gd name="connsiteY28" fmla="*/ 307147 h 606722"/>
              <a:gd name="connsiteX29" fmla="*/ 248320 w 476951"/>
              <a:gd name="connsiteY29" fmla="*/ 312301 h 606722"/>
              <a:gd name="connsiteX30" fmla="*/ 248320 w 476951"/>
              <a:gd name="connsiteY30" fmla="*/ 355579 h 606722"/>
              <a:gd name="connsiteX31" fmla="*/ 228652 w 476951"/>
              <a:gd name="connsiteY31" fmla="*/ 355579 h 606722"/>
              <a:gd name="connsiteX32" fmla="*/ 228652 w 476951"/>
              <a:gd name="connsiteY32" fmla="*/ 312301 h 606722"/>
              <a:gd name="connsiteX33" fmla="*/ 213345 w 476951"/>
              <a:gd name="connsiteY33" fmla="*/ 307147 h 606722"/>
              <a:gd name="connsiteX34" fmla="*/ 346201 w 476951"/>
              <a:gd name="connsiteY34" fmla="*/ 270689 h 606722"/>
              <a:gd name="connsiteX35" fmla="*/ 365881 w 476951"/>
              <a:gd name="connsiteY35" fmla="*/ 270689 h 606722"/>
              <a:gd name="connsiteX36" fmla="*/ 351722 w 476951"/>
              <a:gd name="connsiteY36" fmla="*/ 329117 h 606722"/>
              <a:gd name="connsiteX37" fmla="*/ 334268 w 476951"/>
              <a:gd name="connsiteY37" fmla="*/ 320135 h 606722"/>
              <a:gd name="connsiteX38" fmla="*/ 346201 w 476951"/>
              <a:gd name="connsiteY38" fmla="*/ 270689 h 606722"/>
              <a:gd name="connsiteX39" fmla="*/ 233458 w 476951"/>
              <a:gd name="connsiteY39" fmla="*/ 224857 h 606722"/>
              <a:gd name="connsiteX40" fmla="*/ 202576 w 476951"/>
              <a:gd name="connsiteY40" fmla="*/ 238098 h 606722"/>
              <a:gd name="connsiteX41" fmla="*/ 202576 w 476951"/>
              <a:gd name="connsiteY41" fmla="*/ 257737 h 606722"/>
              <a:gd name="connsiteX42" fmla="*/ 213078 w 476951"/>
              <a:gd name="connsiteY42" fmla="*/ 282975 h 606722"/>
              <a:gd name="connsiteX43" fmla="*/ 218684 w 476951"/>
              <a:gd name="connsiteY43" fmla="*/ 287596 h 606722"/>
              <a:gd name="connsiteX44" fmla="*/ 238442 w 476951"/>
              <a:gd name="connsiteY44" fmla="*/ 293550 h 606722"/>
              <a:gd name="connsiteX45" fmla="*/ 258377 w 476951"/>
              <a:gd name="connsiteY45" fmla="*/ 287508 h 606722"/>
              <a:gd name="connsiteX46" fmla="*/ 274396 w 476951"/>
              <a:gd name="connsiteY46" fmla="*/ 257737 h 606722"/>
              <a:gd name="connsiteX47" fmla="*/ 274396 w 476951"/>
              <a:gd name="connsiteY47" fmla="*/ 241119 h 606722"/>
              <a:gd name="connsiteX48" fmla="*/ 233458 w 476951"/>
              <a:gd name="connsiteY48" fmla="*/ 224857 h 606722"/>
              <a:gd name="connsiteX49" fmla="*/ 150398 w 476951"/>
              <a:gd name="connsiteY49" fmla="*/ 178813 h 606722"/>
              <a:gd name="connsiteX50" fmla="*/ 163923 w 476951"/>
              <a:gd name="connsiteY50" fmla="*/ 193030 h 606722"/>
              <a:gd name="connsiteX51" fmla="*/ 130645 w 476951"/>
              <a:gd name="connsiteY51" fmla="*/ 270689 h 606722"/>
              <a:gd name="connsiteX52" fmla="*/ 111070 w 476951"/>
              <a:gd name="connsiteY52" fmla="*/ 270689 h 606722"/>
              <a:gd name="connsiteX53" fmla="*/ 150398 w 476951"/>
              <a:gd name="connsiteY53" fmla="*/ 178813 h 606722"/>
              <a:gd name="connsiteX54" fmla="*/ 238442 w 476951"/>
              <a:gd name="connsiteY54" fmla="*/ 156607 h 606722"/>
              <a:gd name="connsiteX55" fmla="*/ 202576 w 476951"/>
              <a:gd name="connsiteY55" fmla="*/ 175536 h 606722"/>
              <a:gd name="connsiteX56" fmla="*/ 202576 w 476951"/>
              <a:gd name="connsiteY56" fmla="*/ 216770 h 606722"/>
              <a:gd name="connsiteX57" fmla="*/ 248320 w 476951"/>
              <a:gd name="connsiteY57" fmla="*/ 197130 h 606722"/>
              <a:gd name="connsiteX58" fmla="*/ 248320 w 476951"/>
              <a:gd name="connsiteY58" fmla="*/ 211438 h 606722"/>
              <a:gd name="connsiteX59" fmla="*/ 274396 w 476951"/>
              <a:gd name="connsiteY59" fmla="*/ 221480 h 606722"/>
              <a:gd name="connsiteX60" fmla="*/ 274396 w 476951"/>
              <a:gd name="connsiteY60" fmla="*/ 175536 h 606722"/>
              <a:gd name="connsiteX61" fmla="*/ 238442 w 476951"/>
              <a:gd name="connsiteY61" fmla="*/ 156607 h 606722"/>
              <a:gd name="connsiteX62" fmla="*/ 238442 w 476951"/>
              <a:gd name="connsiteY62" fmla="*/ 136968 h 606722"/>
              <a:gd name="connsiteX63" fmla="*/ 292997 w 476951"/>
              <a:gd name="connsiteY63" fmla="*/ 168515 h 606722"/>
              <a:gd name="connsiteX64" fmla="*/ 293976 w 476951"/>
              <a:gd name="connsiteY64" fmla="*/ 170559 h 606722"/>
              <a:gd name="connsiteX65" fmla="*/ 293976 w 476951"/>
              <a:gd name="connsiteY65" fmla="*/ 257737 h 606722"/>
              <a:gd name="connsiteX66" fmla="*/ 280270 w 476951"/>
              <a:gd name="connsiteY66" fmla="*/ 294084 h 606722"/>
              <a:gd name="connsiteX67" fmla="*/ 304032 w 476951"/>
              <a:gd name="connsiteY67" fmla="*/ 313279 h 606722"/>
              <a:gd name="connsiteX68" fmla="*/ 338474 w 476951"/>
              <a:gd name="connsiteY68" fmla="*/ 387038 h 606722"/>
              <a:gd name="connsiteX69" fmla="*/ 379235 w 476951"/>
              <a:gd name="connsiteY69" fmla="*/ 332030 h 606722"/>
              <a:gd name="connsiteX70" fmla="*/ 397212 w 476951"/>
              <a:gd name="connsiteY70" fmla="*/ 339850 h 606722"/>
              <a:gd name="connsiteX71" fmla="*/ 335448 w 476951"/>
              <a:gd name="connsiteY71" fmla="*/ 413964 h 606722"/>
              <a:gd name="connsiteX72" fmla="*/ 238442 w 476951"/>
              <a:gd name="connsiteY72" fmla="*/ 443646 h 606722"/>
              <a:gd name="connsiteX73" fmla="*/ 141524 w 476951"/>
              <a:gd name="connsiteY73" fmla="*/ 414053 h 606722"/>
              <a:gd name="connsiteX74" fmla="*/ 65343 w 476951"/>
              <a:gd name="connsiteY74" fmla="*/ 270712 h 606722"/>
              <a:gd name="connsiteX75" fmla="*/ 85011 w 476951"/>
              <a:gd name="connsiteY75" fmla="*/ 270712 h 606722"/>
              <a:gd name="connsiteX76" fmla="*/ 138498 w 476951"/>
              <a:gd name="connsiteY76" fmla="*/ 387038 h 606722"/>
              <a:gd name="connsiteX77" fmla="*/ 172940 w 476951"/>
              <a:gd name="connsiteY77" fmla="*/ 313279 h 606722"/>
              <a:gd name="connsiteX78" fmla="*/ 196702 w 476951"/>
              <a:gd name="connsiteY78" fmla="*/ 294084 h 606722"/>
              <a:gd name="connsiteX79" fmla="*/ 182908 w 476951"/>
              <a:gd name="connsiteY79" fmla="*/ 257737 h 606722"/>
              <a:gd name="connsiteX80" fmla="*/ 182908 w 476951"/>
              <a:gd name="connsiteY80" fmla="*/ 170559 h 606722"/>
              <a:gd name="connsiteX81" fmla="*/ 183976 w 476951"/>
              <a:gd name="connsiteY81" fmla="*/ 168515 h 606722"/>
              <a:gd name="connsiteX82" fmla="*/ 238442 w 476951"/>
              <a:gd name="connsiteY82" fmla="*/ 136968 h 606722"/>
              <a:gd name="connsiteX83" fmla="*/ 238408 w 476951"/>
              <a:gd name="connsiteY83" fmla="*/ 97874 h 606722"/>
              <a:gd name="connsiteX84" fmla="*/ 411607 w 476951"/>
              <a:gd name="connsiteY84" fmla="*/ 270689 h 606722"/>
              <a:gd name="connsiteX85" fmla="*/ 391937 w 476951"/>
              <a:gd name="connsiteY85" fmla="*/ 270689 h 606722"/>
              <a:gd name="connsiteX86" fmla="*/ 238408 w 476951"/>
              <a:gd name="connsiteY86" fmla="*/ 117510 h 606722"/>
              <a:gd name="connsiteX87" fmla="*/ 115673 w 476951"/>
              <a:gd name="connsiteY87" fmla="*/ 178817 h 606722"/>
              <a:gd name="connsiteX88" fmla="*/ 99920 w 476951"/>
              <a:gd name="connsiteY88" fmla="*/ 167000 h 606722"/>
              <a:gd name="connsiteX89" fmla="*/ 238408 w 476951"/>
              <a:gd name="connsiteY89" fmla="*/ 97874 h 606722"/>
              <a:gd name="connsiteX90" fmla="*/ 55535 w 476951"/>
              <a:gd name="connsiteY90" fmla="*/ 91382 h 606722"/>
              <a:gd name="connsiteX91" fmla="*/ 120878 w 476951"/>
              <a:gd name="connsiteY91" fmla="*/ 91382 h 606722"/>
              <a:gd name="connsiteX92" fmla="*/ 120878 w 476951"/>
              <a:gd name="connsiteY92" fmla="*/ 110929 h 606722"/>
              <a:gd name="connsiteX93" fmla="*/ 55535 w 476951"/>
              <a:gd name="connsiteY93" fmla="*/ 110929 h 606722"/>
              <a:gd name="connsiteX94" fmla="*/ 127441 w 476951"/>
              <a:gd name="connsiteY94" fmla="*/ 45656 h 606722"/>
              <a:gd name="connsiteX95" fmla="*/ 153550 w 476951"/>
              <a:gd name="connsiteY95" fmla="*/ 45656 h 606722"/>
              <a:gd name="connsiteX96" fmla="*/ 153550 w 476951"/>
              <a:gd name="connsiteY96" fmla="*/ 65203 h 606722"/>
              <a:gd name="connsiteX97" fmla="*/ 127441 w 476951"/>
              <a:gd name="connsiteY97" fmla="*/ 65203 h 606722"/>
              <a:gd name="connsiteX98" fmla="*/ 55535 w 476951"/>
              <a:gd name="connsiteY98" fmla="*/ 45656 h 606722"/>
              <a:gd name="connsiteX99" fmla="*/ 107753 w 476951"/>
              <a:gd name="connsiteY99" fmla="*/ 45656 h 606722"/>
              <a:gd name="connsiteX100" fmla="*/ 107753 w 476951"/>
              <a:gd name="connsiteY100" fmla="*/ 65203 h 606722"/>
              <a:gd name="connsiteX101" fmla="*/ 55535 w 476951"/>
              <a:gd name="connsiteY101" fmla="*/ 65203 h 606722"/>
              <a:gd name="connsiteX102" fmla="*/ 385459 w 476951"/>
              <a:gd name="connsiteY102" fmla="*/ 33504 h 606722"/>
              <a:gd name="connsiteX103" fmla="*/ 385459 w 476951"/>
              <a:gd name="connsiteY103" fmla="*/ 91359 h 606722"/>
              <a:gd name="connsiteX104" fmla="*/ 443398 w 476951"/>
              <a:gd name="connsiteY104" fmla="*/ 91359 h 606722"/>
              <a:gd name="connsiteX105" fmla="*/ 0 w 476951"/>
              <a:gd name="connsiteY105" fmla="*/ 0 h 606722"/>
              <a:gd name="connsiteX106" fmla="*/ 379674 w 476951"/>
              <a:gd name="connsiteY106" fmla="*/ 0 h 606722"/>
              <a:gd name="connsiteX107" fmla="*/ 476951 w 476951"/>
              <a:gd name="connsiteY107" fmla="*/ 97047 h 606722"/>
              <a:gd name="connsiteX108" fmla="*/ 476951 w 476951"/>
              <a:gd name="connsiteY108" fmla="*/ 606722 h 606722"/>
              <a:gd name="connsiteX109" fmla="*/ 421415 w 476951"/>
              <a:gd name="connsiteY109" fmla="*/ 606722 h 606722"/>
              <a:gd name="connsiteX110" fmla="*/ 421415 w 476951"/>
              <a:gd name="connsiteY110" fmla="*/ 587082 h 606722"/>
              <a:gd name="connsiteX111" fmla="*/ 457282 w 476951"/>
              <a:gd name="connsiteY111" fmla="*/ 587082 h 606722"/>
              <a:gd name="connsiteX112" fmla="*/ 457282 w 476951"/>
              <a:gd name="connsiteY112" fmla="*/ 110911 h 606722"/>
              <a:gd name="connsiteX113" fmla="*/ 365790 w 476951"/>
              <a:gd name="connsiteY113" fmla="*/ 110911 h 606722"/>
              <a:gd name="connsiteX114" fmla="*/ 365790 w 476951"/>
              <a:gd name="connsiteY114" fmla="*/ 19640 h 606722"/>
              <a:gd name="connsiteX115" fmla="*/ 19669 w 476951"/>
              <a:gd name="connsiteY115" fmla="*/ 19640 h 606722"/>
              <a:gd name="connsiteX116" fmla="*/ 19669 w 476951"/>
              <a:gd name="connsiteY116" fmla="*/ 587082 h 606722"/>
              <a:gd name="connsiteX117" fmla="*/ 369083 w 476951"/>
              <a:gd name="connsiteY117" fmla="*/ 587082 h 606722"/>
              <a:gd name="connsiteX118" fmla="*/ 369083 w 476951"/>
              <a:gd name="connsiteY118" fmla="*/ 606722 h 606722"/>
              <a:gd name="connsiteX119" fmla="*/ 0 w 476951"/>
              <a:gd name="connsiteY119" fmla="*/ 606722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Lst>
            <a:rect l="l" t="t" r="r" b="b"/>
            <a:pathLst>
              <a:path w="476951" h="606722">
                <a:moveTo>
                  <a:pt x="388744" y="528324"/>
                </a:moveTo>
                <a:lnTo>
                  <a:pt x="414853" y="528324"/>
                </a:lnTo>
                <a:lnTo>
                  <a:pt x="414853" y="548012"/>
                </a:lnTo>
                <a:lnTo>
                  <a:pt x="388744" y="548012"/>
                </a:lnTo>
                <a:close/>
                <a:moveTo>
                  <a:pt x="336385" y="528324"/>
                </a:moveTo>
                <a:lnTo>
                  <a:pt x="362565" y="528324"/>
                </a:lnTo>
                <a:lnTo>
                  <a:pt x="362565" y="548012"/>
                </a:lnTo>
                <a:lnTo>
                  <a:pt x="336385" y="548012"/>
                </a:lnTo>
                <a:close/>
                <a:moveTo>
                  <a:pt x="62027" y="528324"/>
                </a:moveTo>
                <a:lnTo>
                  <a:pt x="310346" y="528324"/>
                </a:lnTo>
                <a:lnTo>
                  <a:pt x="310346" y="548012"/>
                </a:lnTo>
                <a:lnTo>
                  <a:pt x="62027" y="548012"/>
                </a:lnTo>
                <a:close/>
                <a:moveTo>
                  <a:pt x="153550" y="476176"/>
                </a:moveTo>
                <a:lnTo>
                  <a:pt x="414853" y="476176"/>
                </a:lnTo>
                <a:lnTo>
                  <a:pt x="414853" y="495793"/>
                </a:lnTo>
                <a:lnTo>
                  <a:pt x="153550" y="495793"/>
                </a:lnTo>
                <a:close/>
                <a:moveTo>
                  <a:pt x="62027" y="476176"/>
                </a:moveTo>
                <a:lnTo>
                  <a:pt x="107753" y="476176"/>
                </a:lnTo>
                <a:lnTo>
                  <a:pt x="107753" y="495793"/>
                </a:lnTo>
                <a:lnTo>
                  <a:pt x="62027" y="495793"/>
                </a:lnTo>
                <a:close/>
                <a:moveTo>
                  <a:pt x="225456" y="371810"/>
                </a:moveTo>
                <a:lnTo>
                  <a:pt x="251495" y="371810"/>
                </a:lnTo>
                <a:lnTo>
                  <a:pt x="251495" y="391427"/>
                </a:lnTo>
                <a:lnTo>
                  <a:pt x="225456" y="391427"/>
                </a:lnTo>
                <a:close/>
                <a:moveTo>
                  <a:pt x="213345" y="307147"/>
                </a:moveTo>
                <a:cubicBezTo>
                  <a:pt x="202131" y="312657"/>
                  <a:pt x="159947" y="337628"/>
                  <a:pt x="157010" y="400635"/>
                </a:cubicBezTo>
                <a:cubicBezTo>
                  <a:pt x="181395" y="415920"/>
                  <a:pt x="209518" y="424006"/>
                  <a:pt x="238442" y="424006"/>
                </a:cubicBezTo>
                <a:cubicBezTo>
                  <a:pt x="267455" y="424006"/>
                  <a:pt x="295489" y="415920"/>
                  <a:pt x="319963" y="400635"/>
                </a:cubicBezTo>
                <a:cubicBezTo>
                  <a:pt x="317026" y="338073"/>
                  <a:pt x="274574" y="312657"/>
                  <a:pt x="263539" y="307147"/>
                </a:cubicBezTo>
                <a:cubicBezTo>
                  <a:pt x="258733" y="309635"/>
                  <a:pt x="253571" y="311324"/>
                  <a:pt x="248320" y="312301"/>
                </a:cubicBezTo>
                <a:lnTo>
                  <a:pt x="248320" y="355579"/>
                </a:lnTo>
                <a:lnTo>
                  <a:pt x="228652" y="355579"/>
                </a:lnTo>
                <a:lnTo>
                  <a:pt x="228652" y="312301"/>
                </a:lnTo>
                <a:cubicBezTo>
                  <a:pt x="223312" y="311324"/>
                  <a:pt x="218150" y="309635"/>
                  <a:pt x="213345" y="307147"/>
                </a:cubicBezTo>
                <a:close/>
                <a:moveTo>
                  <a:pt x="346201" y="270689"/>
                </a:moveTo>
                <a:lnTo>
                  <a:pt x="365881" y="270689"/>
                </a:lnTo>
                <a:cubicBezTo>
                  <a:pt x="365881" y="291321"/>
                  <a:pt x="361072" y="310975"/>
                  <a:pt x="351722" y="329117"/>
                </a:cubicBezTo>
                <a:lnTo>
                  <a:pt x="334268" y="320135"/>
                </a:lnTo>
                <a:cubicBezTo>
                  <a:pt x="342194" y="304750"/>
                  <a:pt x="346201" y="288119"/>
                  <a:pt x="346201" y="270689"/>
                </a:cubicBezTo>
                <a:close/>
                <a:moveTo>
                  <a:pt x="233458" y="224857"/>
                </a:moveTo>
                <a:lnTo>
                  <a:pt x="202576" y="238098"/>
                </a:lnTo>
                <a:lnTo>
                  <a:pt x="202576" y="257737"/>
                </a:lnTo>
                <a:cubicBezTo>
                  <a:pt x="202576" y="267335"/>
                  <a:pt x="206314" y="276222"/>
                  <a:pt x="213078" y="282975"/>
                </a:cubicBezTo>
                <a:cubicBezTo>
                  <a:pt x="214858" y="284664"/>
                  <a:pt x="216727" y="286263"/>
                  <a:pt x="218684" y="287596"/>
                </a:cubicBezTo>
                <a:cubicBezTo>
                  <a:pt x="224469" y="291507"/>
                  <a:pt x="231322" y="293550"/>
                  <a:pt x="238442" y="293550"/>
                </a:cubicBezTo>
                <a:cubicBezTo>
                  <a:pt x="245561" y="293550"/>
                  <a:pt x="252503" y="291507"/>
                  <a:pt x="258377" y="287508"/>
                </a:cubicBezTo>
                <a:cubicBezTo>
                  <a:pt x="268434" y="280843"/>
                  <a:pt x="274396" y="269645"/>
                  <a:pt x="274396" y="257737"/>
                </a:cubicBezTo>
                <a:lnTo>
                  <a:pt x="274396" y="241119"/>
                </a:lnTo>
                <a:cubicBezTo>
                  <a:pt x="250278" y="239431"/>
                  <a:pt x="238887" y="231877"/>
                  <a:pt x="233458" y="224857"/>
                </a:cubicBezTo>
                <a:close/>
                <a:moveTo>
                  <a:pt x="150398" y="178813"/>
                </a:moveTo>
                <a:lnTo>
                  <a:pt x="163923" y="193030"/>
                </a:lnTo>
                <a:cubicBezTo>
                  <a:pt x="142479" y="213466"/>
                  <a:pt x="130645" y="241011"/>
                  <a:pt x="130645" y="270689"/>
                </a:cubicBezTo>
                <a:lnTo>
                  <a:pt x="111070" y="270689"/>
                </a:lnTo>
                <a:cubicBezTo>
                  <a:pt x="111070" y="235591"/>
                  <a:pt x="125040" y="202981"/>
                  <a:pt x="150398" y="178813"/>
                </a:cubicBezTo>
                <a:close/>
                <a:moveTo>
                  <a:pt x="238442" y="156607"/>
                </a:moveTo>
                <a:cubicBezTo>
                  <a:pt x="216816" y="156607"/>
                  <a:pt x="205869" y="170471"/>
                  <a:pt x="202576" y="175536"/>
                </a:cubicBezTo>
                <a:lnTo>
                  <a:pt x="202576" y="216770"/>
                </a:lnTo>
                <a:lnTo>
                  <a:pt x="248320" y="197130"/>
                </a:lnTo>
                <a:lnTo>
                  <a:pt x="248320" y="211438"/>
                </a:lnTo>
                <a:cubicBezTo>
                  <a:pt x="249032" y="214104"/>
                  <a:pt x="255084" y="219969"/>
                  <a:pt x="274396" y="221480"/>
                </a:cubicBezTo>
                <a:lnTo>
                  <a:pt x="274396" y="175536"/>
                </a:lnTo>
                <a:cubicBezTo>
                  <a:pt x="271104" y="170559"/>
                  <a:pt x="260157" y="156607"/>
                  <a:pt x="238442" y="156607"/>
                </a:cubicBezTo>
                <a:close/>
                <a:moveTo>
                  <a:pt x="238442" y="136968"/>
                </a:moveTo>
                <a:cubicBezTo>
                  <a:pt x="276799" y="136968"/>
                  <a:pt x="292374" y="167271"/>
                  <a:pt x="292997" y="168515"/>
                </a:cubicBezTo>
                <a:lnTo>
                  <a:pt x="293976" y="170559"/>
                </a:lnTo>
                <a:lnTo>
                  <a:pt x="293976" y="257737"/>
                </a:lnTo>
                <a:cubicBezTo>
                  <a:pt x="293976" y="271245"/>
                  <a:pt x="288992" y="284131"/>
                  <a:pt x="280270" y="294084"/>
                </a:cubicBezTo>
                <a:cubicBezTo>
                  <a:pt x="286856" y="298172"/>
                  <a:pt x="295489" y="304392"/>
                  <a:pt x="304032" y="313279"/>
                </a:cubicBezTo>
                <a:cubicBezTo>
                  <a:pt x="317738" y="327586"/>
                  <a:pt x="333846" y="351403"/>
                  <a:pt x="338474" y="387038"/>
                </a:cubicBezTo>
                <a:cubicBezTo>
                  <a:pt x="356007" y="372020"/>
                  <a:pt x="369890" y="353269"/>
                  <a:pt x="379235" y="332030"/>
                </a:cubicBezTo>
                <a:lnTo>
                  <a:pt x="397212" y="339850"/>
                </a:lnTo>
                <a:cubicBezTo>
                  <a:pt x="384040" y="369887"/>
                  <a:pt x="362681" y="395569"/>
                  <a:pt x="335448" y="413964"/>
                </a:cubicBezTo>
                <a:cubicBezTo>
                  <a:pt x="306702" y="433337"/>
                  <a:pt x="273150" y="443646"/>
                  <a:pt x="238442" y="443646"/>
                </a:cubicBezTo>
                <a:cubicBezTo>
                  <a:pt x="203733" y="443646"/>
                  <a:pt x="170270" y="433337"/>
                  <a:pt x="141524" y="414053"/>
                </a:cubicBezTo>
                <a:cubicBezTo>
                  <a:pt x="93822" y="381706"/>
                  <a:pt x="65343" y="328208"/>
                  <a:pt x="65343" y="270712"/>
                </a:cubicBezTo>
                <a:lnTo>
                  <a:pt x="85011" y="270712"/>
                </a:lnTo>
                <a:cubicBezTo>
                  <a:pt x="85011" y="315767"/>
                  <a:pt x="104680" y="358068"/>
                  <a:pt x="138498" y="387038"/>
                </a:cubicBezTo>
                <a:cubicBezTo>
                  <a:pt x="143126" y="351314"/>
                  <a:pt x="159235" y="327586"/>
                  <a:pt x="172940" y="313279"/>
                </a:cubicBezTo>
                <a:cubicBezTo>
                  <a:pt x="181484" y="304392"/>
                  <a:pt x="190027" y="298172"/>
                  <a:pt x="196702" y="294084"/>
                </a:cubicBezTo>
                <a:cubicBezTo>
                  <a:pt x="187803" y="284131"/>
                  <a:pt x="182908" y="271334"/>
                  <a:pt x="182908" y="257737"/>
                </a:cubicBezTo>
                <a:lnTo>
                  <a:pt x="182908" y="170559"/>
                </a:lnTo>
                <a:lnTo>
                  <a:pt x="183976" y="168515"/>
                </a:lnTo>
                <a:cubicBezTo>
                  <a:pt x="184599" y="167271"/>
                  <a:pt x="200173" y="136968"/>
                  <a:pt x="238442" y="136968"/>
                </a:cubicBezTo>
                <a:close/>
                <a:moveTo>
                  <a:pt x="238408" y="97874"/>
                </a:moveTo>
                <a:cubicBezTo>
                  <a:pt x="333908" y="97874"/>
                  <a:pt x="411607" y="175441"/>
                  <a:pt x="411607" y="270689"/>
                </a:cubicBezTo>
                <a:lnTo>
                  <a:pt x="391937" y="270689"/>
                </a:lnTo>
                <a:cubicBezTo>
                  <a:pt x="391937" y="186192"/>
                  <a:pt x="323049" y="117510"/>
                  <a:pt x="238408" y="117510"/>
                </a:cubicBezTo>
                <a:cubicBezTo>
                  <a:pt x="189724" y="117510"/>
                  <a:pt x="144955" y="139811"/>
                  <a:pt x="115673" y="178817"/>
                </a:cubicBezTo>
                <a:lnTo>
                  <a:pt x="99920" y="167000"/>
                </a:lnTo>
                <a:cubicBezTo>
                  <a:pt x="133029" y="123108"/>
                  <a:pt x="183493" y="97874"/>
                  <a:pt x="238408" y="97874"/>
                </a:cubicBezTo>
                <a:close/>
                <a:moveTo>
                  <a:pt x="55535" y="91382"/>
                </a:moveTo>
                <a:lnTo>
                  <a:pt x="120878" y="91382"/>
                </a:lnTo>
                <a:lnTo>
                  <a:pt x="120878" y="110929"/>
                </a:lnTo>
                <a:lnTo>
                  <a:pt x="55535" y="110929"/>
                </a:lnTo>
                <a:close/>
                <a:moveTo>
                  <a:pt x="127441" y="45656"/>
                </a:moveTo>
                <a:lnTo>
                  <a:pt x="153550" y="45656"/>
                </a:lnTo>
                <a:lnTo>
                  <a:pt x="153550" y="65203"/>
                </a:lnTo>
                <a:lnTo>
                  <a:pt x="127441" y="65203"/>
                </a:lnTo>
                <a:close/>
                <a:moveTo>
                  <a:pt x="55535" y="45656"/>
                </a:moveTo>
                <a:lnTo>
                  <a:pt x="107753" y="45656"/>
                </a:lnTo>
                <a:lnTo>
                  <a:pt x="107753" y="65203"/>
                </a:lnTo>
                <a:lnTo>
                  <a:pt x="55535" y="65203"/>
                </a:lnTo>
                <a:close/>
                <a:moveTo>
                  <a:pt x="385459" y="33504"/>
                </a:moveTo>
                <a:lnTo>
                  <a:pt x="385459" y="91359"/>
                </a:lnTo>
                <a:lnTo>
                  <a:pt x="443398" y="91359"/>
                </a:lnTo>
                <a:close/>
                <a:moveTo>
                  <a:pt x="0" y="0"/>
                </a:moveTo>
                <a:lnTo>
                  <a:pt x="379674" y="0"/>
                </a:lnTo>
                <a:lnTo>
                  <a:pt x="476951" y="97047"/>
                </a:lnTo>
                <a:lnTo>
                  <a:pt x="476951" y="606722"/>
                </a:lnTo>
                <a:lnTo>
                  <a:pt x="421415" y="606722"/>
                </a:lnTo>
                <a:lnTo>
                  <a:pt x="421415" y="587082"/>
                </a:lnTo>
                <a:lnTo>
                  <a:pt x="457282" y="587082"/>
                </a:lnTo>
                <a:lnTo>
                  <a:pt x="457282" y="110911"/>
                </a:lnTo>
                <a:lnTo>
                  <a:pt x="365790" y="110911"/>
                </a:lnTo>
                <a:lnTo>
                  <a:pt x="365790" y="19640"/>
                </a:lnTo>
                <a:lnTo>
                  <a:pt x="19669" y="19640"/>
                </a:lnTo>
                <a:lnTo>
                  <a:pt x="19669" y="587082"/>
                </a:lnTo>
                <a:lnTo>
                  <a:pt x="369083" y="587082"/>
                </a:lnTo>
                <a:lnTo>
                  <a:pt x="369083" y="606722"/>
                </a:lnTo>
                <a:lnTo>
                  <a:pt x="0" y="606722"/>
                </a:lnTo>
                <a:close/>
              </a:path>
            </a:pathLst>
          </a:custGeom>
          <a:solidFill>
            <a:sysClr val="window" lastClr="FFFFFF"/>
          </a:solidFill>
          <a:ln>
            <a:noFill/>
          </a:ln>
        </p:spPr>
        <p:txBody>
          <a:bodyPr/>
          <a:lstStyle/>
          <a:p>
            <a:pPr>
              <a:defRPr/>
            </a:pPr>
            <a:endParaRPr lang="zh-CN" altLang="en-US" kern="0" dirty="0">
              <a:solidFill>
                <a:prstClr val="black">
                  <a:lumMod val="75000"/>
                  <a:lumOff val="25000"/>
                </a:prstClr>
              </a:solidFill>
              <a:cs typeface="+mn-ea"/>
              <a:sym typeface="+mn-lt"/>
            </a:endParaRPr>
          </a:p>
        </p:txBody>
      </p:sp>
      <p:sp>
        <p:nvSpPr>
          <p:cNvPr id="3" name="文本框 2"/>
          <p:cNvSpPr txBox="1"/>
          <p:nvPr/>
        </p:nvSpPr>
        <p:spPr>
          <a:xfrm>
            <a:off x="1929765" y="2588895"/>
            <a:ext cx="1756410" cy="39878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2000" kern="0" noProof="0" dirty="0">
                <a:ln w="0">
                  <a:noFill/>
                </a:ln>
                <a:solidFill>
                  <a:schemeClr val="tx1">
                    <a:lumMod val="75000"/>
                    <a:lumOff val="25000"/>
                  </a:schemeClr>
                </a:solidFill>
                <a:effectLst/>
                <a:uLnTx/>
                <a:uFillTx/>
                <a:cs typeface="+mn-ea"/>
                <a:sym typeface="+mn-lt"/>
              </a:rPr>
              <a:t>2.持续性影响</a:t>
            </a:r>
            <a:endParaRPr lang="zh-CN" altLang="en-US" sz="2000" kern="0" noProof="0" dirty="0">
              <a:ln w="0">
                <a:noFill/>
              </a:ln>
              <a:solidFill>
                <a:schemeClr val="tx1">
                  <a:lumMod val="75000"/>
                  <a:lumOff val="25000"/>
                </a:schemeClr>
              </a:solidFill>
              <a:effectLst/>
              <a:uLnTx/>
              <a:uFillTx/>
              <a:cs typeface="+mn-ea"/>
              <a:sym typeface="+mn-lt"/>
            </a:endParaRPr>
          </a:p>
        </p:txBody>
      </p:sp>
      <p:sp>
        <p:nvSpPr>
          <p:cNvPr id="4" name="文本框 3"/>
          <p:cNvSpPr txBox="1"/>
          <p:nvPr/>
        </p:nvSpPr>
        <p:spPr>
          <a:xfrm>
            <a:off x="4882515" y="918210"/>
            <a:ext cx="6171565" cy="4803775"/>
          </a:xfrm>
          <a:prstGeom prst="rect">
            <a:avLst/>
          </a:prstGeom>
          <a:noFill/>
        </p:spPr>
        <p:txBody>
          <a:bodyPr wrap="square" rtlCol="0">
            <a:noAutofit/>
          </a:bodyPr>
          <a:p>
            <a:pPr algn="just">
              <a:lnSpc>
                <a:spcPct val="130000"/>
              </a:lnSpc>
            </a:pPr>
            <a:r>
              <a:rPr lang="en-US" altLang="zh-CN"/>
              <a:t>       </a:t>
            </a:r>
            <a:r>
              <a:rPr lang="zh-CN" altLang="en-US"/>
              <a:t>社保服务近年来立足于保障服务民生，推进发展成果共享，依据社保办理政策要求及社保业务开展需求，现有在编人员不足以支撑部门工作高效运转，市人社局通过细分经办窗口业务类型，按需配备人员，强化岗位人员力量，确保社保经办服务正常运行。随着经办业务量逐年增加和服务项目的拓展，为响应国家对民生问题的重视，市人社局按政策要求开展设立了一系列社保经办服务窗口，通过政府购买服务招聘社保经办服务岗位人员，能够更加优化细致地为民众提供便民社保经办服务，根据民众需求有针对性地解决社保经办问题、普及社保新政策，推广社保便民服务政策宣传。依据市人社局提供的2021至2023年社保参保人数统计，2021年全市社保参保人数为274.4万人、2022年全市社保参保人数为276.42万人、2023年全市社保参保人数为279.36万人，社保参保人数呈增长趋势，社保经办服务岗位人员的业务流程优化、经办效率提升有力地支持社保受益群体持续增加。‌</a:t>
            </a:r>
            <a:endParaRPr lang="zh-CN" altLang="en-US"/>
          </a:p>
        </p:txBody>
      </p:sp>
    </p:spTree>
    <p:custDataLst>
      <p:tags r:id="rId1"/>
    </p:custData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6"/>
          <p:cNvSpPr/>
          <p:nvPr/>
        </p:nvSpPr>
        <p:spPr>
          <a:xfrm flipH="1">
            <a:off x="7576185" y="0"/>
            <a:ext cx="4679950" cy="4340225"/>
          </a:xfrm>
          <a:custGeom>
            <a:avLst/>
            <a:gdLst/>
            <a:ahLst/>
            <a:cxnLst>
              <a:cxn ang="3">
                <a:pos x="hc" y="t"/>
              </a:cxn>
              <a:cxn ang="cd2">
                <a:pos x="l" y="vc"/>
              </a:cxn>
              <a:cxn ang="cd4">
                <a:pos x="hc" y="b"/>
              </a:cxn>
              <a:cxn ang="0">
                <a:pos x="r" y="vc"/>
              </a:cxn>
            </a:cxnLst>
            <a:rect l="l" t="t" r="r" b="b"/>
            <a:pathLst>
              <a:path w="7131" h="6613">
                <a:moveTo>
                  <a:pt x="0" y="0"/>
                </a:moveTo>
                <a:lnTo>
                  <a:pt x="2482" y="0"/>
                </a:lnTo>
                <a:lnTo>
                  <a:pt x="5563" y="1437"/>
                </a:lnTo>
                <a:cubicBezTo>
                  <a:pt x="6922" y="2071"/>
                  <a:pt x="7510" y="3686"/>
                  <a:pt x="6876" y="5045"/>
                </a:cubicBezTo>
                <a:cubicBezTo>
                  <a:pt x="6242" y="6404"/>
                  <a:pt x="4627" y="6992"/>
                  <a:pt x="3268" y="6358"/>
                </a:cubicBezTo>
                <a:lnTo>
                  <a:pt x="0" y="4834"/>
                </a:lnTo>
                <a:lnTo>
                  <a:pt x="0" y="0"/>
                </a:lnTo>
                <a:close/>
              </a:path>
            </a:pathLst>
          </a:custGeom>
          <a:blipFill rotWithShape="1">
            <a:blip r:embed="rId1"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sp>
        <p:nvSpPr>
          <p:cNvPr id="4" name="文本框 3"/>
          <p:cNvSpPr txBox="1"/>
          <p:nvPr>
            <p:custDataLst>
              <p:tags r:id="rId2"/>
            </p:custDataLst>
          </p:nvPr>
        </p:nvSpPr>
        <p:spPr>
          <a:xfrm>
            <a:off x="864870" y="1100455"/>
            <a:ext cx="6711315" cy="4275455"/>
          </a:xfrm>
          <a:prstGeom prst="rect">
            <a:avLst/>
          </a:prstGeom>
          <a:noFill/>
        </p:spPr>
        <p:txBody>
          <a:bodyPr wrap="square" rtlCol="0">
            <a:noAutofit/>
          </a:bodyPr>
          <a:lstStyle/>
          <a:p>
            <a:pPr algn="just">
              <a:lnSpc>
                <a:spcPct val="200000"/>
              </a:lnSpc>
            </a:pPr>
            <a:r>
              <a:rPr lang="en-US" altLang="zh-CN" sz="1600">
                <a:solidFill>
                  <a:schemeClr val="tx1">
                    <a:lumMod val="50000"/>
                    <a:lumOff val="50000"/>
                  </a:schemeClr>
                </a:solidFill>
                <a:cs typeface="+mn-ea"/>
                <a:sym typeface="+mn-lt"/>
              </a:rPr>
              <a:t>       </a:t>
            </a:r>
            <a:r>
              <a:rPr lang="zh-CN" altLang="en-US" sz="1600">
                <a:solidFill>
                  <a:schemeClr val="tx1">
                    <a:lumMod val="50000"/>
                    <a:lumOff val="50000"/>
                  </a:schemeClr>
                </a:solidFill>
                <a:cs typeface="+mn-ea"/>
                <a:sym typeface="+mn-lt"/>
              </a:rPr>
              <a:t>本次评价围绕社保经办服务岗位政府购买服务项目实施后购买主体的满意程度以及民众的体验感开展问卷。根据问卷得分按算术平均法计算得出满意度得分（每份问卷得分相加后，再与总问卷份数相除，最终得出满意度得分）。共设置两类调查问卷，发出130份，其中对受益群体发出问卷100份，收回有效问卷98份，设分100分，平均得分84.24分，平均满意度84.24%，有10人提出建议，主要为：“加强线上办理的宣传和培训、引导群众更多进行线上办理”、“改善服务态度，有问题能够及时解答，提高效率”等；对购买主体发出问卷30份，收回有效问卷30份，设分100分，平均得分95.10分，平均满意度95.10%，有8人提出建议，主要为：“按工作年限及考核情况给予不同工资待遇”、“引入奖惩制度，给表现好的加大奖励，提高工作人员积极性”等。</a:t>
            </a:r>
            <a:endParaRPr lang="zh-CN" altLang="en-US" sz="1600">
              <a:solidFill>
                <a:schemeClr val="tx1">
                  <a:lumMod val="50000"/>
                  <a:lumOff val="50000"/>
                </a:schemeClr>
              </a:solidFill>
              <a:cs typeface="+mn-ea"/>
              <a:sym typeface="+mn-lt"/>
            </a:endParaRPr>
          </a:p>
        </p:txBody>
      </p:sp>
      <p:grpSp>
        <p:nvGrpSpPr>
          <p:cNvPr id="2" name="组合 1"/>
          <p:cNvGrpSpPr/>
          <p:nvPr/>
        </p:nvGrpSpPr>
        <p:grpSpPr>
          <a:xfrm rot="10800000" flipH="1">
            <a:off x="275809" y="327218"/>
            <a:ext cx="355381" cy="88900"/>
            <a:chOff x="4381719" y="-1168400"/>
            <a:chExt cx="355381" cy="88900"/>
          </a:xfrm>
        </p:grpSpPr>
        <p:cxnSp>
          <p:nvCxnSpPr>
            <p:cNvPr id="32" name="直接连接符 31"/>
            <p:cNvCxnSpPr/>
            <p:nvPr/>
          </p:nvCxnSpPr>
          <p:spPr>
            <a:xfrm>
              <a:off x="4483100" y="-1168400"/>
              <a:ext cx="254000" cy="0"/>
            </a:xfrm>
            <a:prstGeom prst="line">
              <a:avLst/>
            </a:prstGeom>
            <a:ln w="28575" cap="rnd">
              <a:solidFill>
                <a:srgbClr val="3FA4DE"/>
              </a:solidFill>
              <a:round/>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4381719" y="-1079500"/>
              <a:ext cx="355381" cy="0"/>
            </a:xfrm>
            <a:prstGeom prst="line">
              <a:avLst/>
            </a:prstGeom>
            <a:ln w="28575" cap="rnd">
              <a:solidFill>
                <a:srgbClr val="3FA4DE"/>
              </a:solidFill>
              <a:round/>
            </a:ln>
          </p:spPr>
          <p:style>
            <a:lnRef idx="1">
              <a:schemeClr val="accent1"/>
            </a:lnRef>
            <a:fillRef idx="0">
              <a:schemeClr val="accent1"/>
            </a:fillRef>
            <a:effectRef idx="0">
              <a:schemeClr val="accent1"/>
            </a:effectRef>
            <a:fontRef idx="minor">
              <a:schemeClr val="tx1"/>
            </a:fontRef>
          </p:style>
        </p:cxnSp>
      </p:grpSp>
      <p:sp>
        <p:nvSpPr>
          <p:cNvPr id="153" name="文本框 152" descr="e7d195523061f1c09e9d68d7cf438b91ef959ecb14fc25d26BBA7F7DBC18E55DFF4014AF651F0BF2569D4B6C1DA7F1A4683A481403BD872FC687266AD13265C1DE7C373772FD8728ABDD69ADD03BFF5BE2862BC891DBB79EC0B81FB75486405D5064442904236646CF49102BEE5E1B895458B641CA0D6C7889FDD78D23C2B1BC47745F4B67C4FF437063ECD1606ECED6"/>
          <p:cNvSpPr txBox="1"/>
          <p:nvPr/>
        </p:nvSpPr>
        <p:spPr>
          <a:xfrm>
            <a:off x="864870" y="640080"/>
            <a:ext cx="3264535" cy="460375"/>
          </a:xfrm>
          <a:prstGeom prst="rect">
            <a:avLst/>
          </a:prstGeom>
          <a:noFill/>
        </p:spPr>
        <p:txBody>
          <a:bodyPr wrap="square" rtlCol="0">
            <a:spAutoFit/>
          </a:bodyPr>
          <a:lstStyle>
            <a:defPPr>
              <a:defRPr lang="en-US"/>
            </a:defPPr>
            <a:lvl1pPr>
              <a:defRPr sz="2000" b="1">
                <a:solidFill>
                  <a:schemeClr val="accent1"/>
                </a:solidFill>
                <a:latin typeface="+mj-lt"/>
                <a:ea typeface="+mj-ea"/>
              </a:defRPr>
            </a:lvl1p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zh-CN" sz="2400" b="0" i="0" u="none" strike="noStrike" kern="1200" cap="none" spc="0" normalizeH="0" baseline="0" noProof="0">
                <a:ln>
                  <a:noFill/>
                </a:ln>
                <a:solidFill>
                  <a:schemeClr val="tx1">
                    <a:lumMod val="75000"/>
                    <a:lumOff val="25000"/>
                  </a:schemeClr>
                </a:solidFill>
                <a:effectLst/>
                <a:uLnTx/>
                <a:uFillTx/>
                <a:latin typeface="+mn-lt"/>
                <a:ea typeface="+mn-ea"/>
                <a:cs typeface="+mn-ea"/>
                <a:sym typeface="+mn-lt"/>
              </a:rPr>
              <a:t>3.满意度</a:t>
            </a:r>
            <a:endParaRPr kumimoji="0" lang="zh-CN" altLang="zh-CN" sz="2400" b="0" i="0" u="none" strike="noStrike" kern="1200" cap="none" spc="0" normalizeH="0" baseline="0" noProof="0">
              <a:ln>
                <a:noFill/>
              </a:ln>
              <a:solidFill>
                <a:schemeClr val="tx1">
                  <a:lumMod val="75000"/>
                  <a:lumOff val="25000"/>
                </a:schemeClr>
              </a:solidFill>
              <a:effectLst/>
              <a:uLnTx/>
              <a:uFillTx/>
              <a:latin typeface="+mn-lt"/>
              <a:ea typeface="+mn-ea"/>
              <a:cs typeface="+mn-ea"/>
              <a:sym typeface="+mn-lt"/>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0" y="2364740"/>
            <a:ext cx="12192000" cy="6065520"/>
            <a:chOff x="0" y="1883"/>
            <a:chExt cx="19200" cy="9552"/>
          </a:xfrm>
        </p:grpSpPr>
        <p:pic>
          <p:nvPicPr>
            <p:cNvPr id="4" name="图片 3" descr="wave_colorf_spect13"/>
            <p:cNvPicPr>
              <a:picLocks noChangeAspect="1"/>
            </p:cNvPicPr>
            <p:nvPr/>
          </p:nvPicPr>
          <p:blipFill>
            <a:blip r:embed="rId1"/>
            <a:stretch>
              <a:fillRect/>
            </a:stretch>
          </p:blipFill>
          <p:spPr>
            <a:xfrm>
              <a:off x="0" y="1883"/>
              <a:ext cx="19200" cy="9553"/>
            </a:xfrm>
            <a:prstGeom prst="rect">
              <a:avLst/>
            </a:prstGeom>
          </p:spPr>
        </p:pic>
        <p:sp>
          <p:nvSpPr>
            <p:cNvPr id="5" name="矩形 4"/>
            <p:cNvSpPr/>
            <p:nvPr/>
          </p:nvSpPr>
          <p:spPr>
            <a:xfrm>
              <a:off x="11906" y="5546"/>
              <a:ext cx="6023" cy="5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6" name="文本框 15"/>
          <p:cNvSpPr txBox="1"/>
          <p:nvPr/>
        </p:nvSpPr>
        <p:spPr>
          <a:xfrm>
            <a:off x="440055" y="171450"/>
            <a:ext cx="1765935" cy="229870"/>
          </a:xfrm>
          <a:prstGeom prst="rect">
            <a:avLst/>
          </a:prstGeom>
          <a:noFill/>
        </p:spPr>
        <p:txBody>
          <a:bodyPr wrap="square" rtlCol="0">
            <a:spAutoFit/>
          </a:bodyPr>
          <a:lstStyle/>
          <a:p>
            <a:r>
              <a:rPr lang="en-US" altLang="zh-CN" sz="900">
                <a:solidFill>
                  <a:schemeClr val="bg1">
                    <a:lumMod val="50000"/>
                  </a:schemeClr>
                </a:solidFill>
                <a:cs typeface="+mn-ea"/>
                <a:sym typeface="+mn-lt"/>
              </a:rPr>
              <a:t>COMMITTED</a:t>
            </a:r>
            <a:endParaRPr lang="en-US" altLang="zh-CN" sz="900">
              <a:solidFill>
                <a:schemeClr val="bg1">
                  <a:lumMod val="50000"/>
                </a:schemeClr>
              </a:solidFill>
              <a:cs typeface="+mn-ea"/>
              <a:sym typeface="+mn-lt"/>
            </a:endParaRPr>
          </a:p>
        </p:txBody>
      </p:sp>
      <p:sp>
        <p:nvSpPr>
          <p:cNvPr id="22" name="文本框 21"/>
          <p:cNvSpPr txBox="1"/>
          <p:nvPr/>
        </p:nvSpPr>
        <p:spPr>
          <a:xfrm>
            <a:off x="297865" y="2606675"/>
            <a:ext cx="323165" cy="3019425"/>
          </a:xfrm>
          <a:prstGeom prst="rect">
            <a:avLst/>
          </a:prstGeom>
          <a:noFill/>
        </p:spPr>
        <p:txBody>
          <a:bodyPr vert="eaVert" wrap="square" rtlCol="0">
            <a:spAutoFit/>
          </a:bodyPr>
          <a:lstStyle/>
          <a:p>
            <a:r>
              <a:rPr lang="en-US" altLang="zh-CN" sz="900">
                <a:solidFill>
                  <a:schemeClr val="bg1">
                    <a:lumMod val="50000"/>
                  </a:schemeClr>
                </a:solidFill>
                <a:cs typeface="+mn-ea"/>
                <a:sym typeface="+mn-lt"/>
              </a:rPr>
              <a:t>C  O  M  M  I  T  T  E  D</a:t>
            </a:r>
            <a:endParaRPr lang="en-US" altLang="zh-CN" sz="900">
              <a:solidFill>
                <a:schemeClr val="bg1">
                  <a:lumMod val="50000"/>
                </a:schemeClr>
              </a:solidFill>
              <a:cs typeface="+mn-ea"/>
              <a:sym typeface="+mn-lt"/>
            </a:endParaRPr>
          </a:p>
        </p:txBody>
      </p:sp>
      <p:sp>
        <p:nvSpPr>
          <p:cNvPr id="23" name="文本框 22"/>
          <p:cNvSpPr txBox="1"/>
          <p:nvPr/>
        </p:nvSpPr>
        <p:spPr>
          <a:xfrm>
            <a:off x="320040" y="6224905"/>
            <a:ext cx="1765935" cy="368300"/>
          </a:xfrm>
          <a:prstGeom prst="rect">
            <a:avLst/>
          </a:prstGeom>
          <a:noFill/>
        </p:spPr>
        <p:txBody>
          <a:bodyPr wrap="square" rtlCol="0">
            <a:spAutoFit/>
          </a:bodyPr>
          <a:lstStyle/>
          <a:p>
            <a:r>
              <a:rPr lang="en-US" altLang="zh-CN" sz="900">
                <a:solidFill>
                  <a:schemeClr val="bg1">
                    <a:lumMod val="50000"/>
                  </a:schemeClr>
                </a:solidFill>
                <a:cs typeface="+mn-ea"/>
                <a:sym typeface="+mn-lt"/>
              </a:rPr>
              <a:t>COMM</a:t>
            </a:r>
            <a:endParaRPr lang="en-US" altLang="zh-CN" sz="900">
              <a:solidFill>
                <a:schemeClr val="bg1">
                  <a:lumMod val="50000"/>
                </a:schemeClr>
              </a:solidFill>
              <a:cs typeface="+mn-ea"/>
              <a:sym typeface="+mn-lt"/>
            </a:endParaRPr>
          </a:p>
          <a:p>
            <a:r>
              <a:rPr lang="en-US" altLang="zh-CN" sz="900">
                <a:solidFill>
                  <a:schemeClr val="bg1">
                    <a:lumMod val="50000"/>
                  </a:schemeClr>
                </a:solidFill>
                <a:cs typeface="+mn-ea"/>
                <a:sym typeface="+mn-lt"/>
              </a:rPr>
              <a:t>ITTE</a:t>
            </a:r>
            <a:endParaRPr lang="en-US" altLang="zh-CN" sz="900">
              <a:solidFill>
                <a:schemeClr val="bg1">
                  <a:lumMod val="50000"/>
                </a:schemeClr>
              </a:solidFill>
              <a:cs typeface="+mn-ea"/>
              <a:sym typeface="+mn-lt"/>
            </a:endParaRPr>
          </a:p>
        </p:txBody>
      </p:sp>
      <p:grpSp>
        <p:nvGrpSpPr>
          <p:cNvPr id="7" name="组合 6"/>
          <p:cNvGrpSpPr/>
          <p:nvPr/>
        </p:nvGrpSpPr>
        <p:grpSpPr>
          <a:xfrm>
            <a:off x="11663680" y="2932430"/>
            <a:ext cx="95250" cy="962025"/>
            <a:chOff x="18243" y="5368"/>
            <a:chExt cx="150" cy="1515"/>
          </a:xfrm>
          <a:solidFill>
            <a:schemeClr val="bg1">
              <a:lumMod val="85000"/>
            </a:schemeClr>
          </a:solidFill>
        </p:grpSpPr>
        <p:sp>
          <p:nvSpPr>
            <p:cNvPr id="31" name="椭圆 30"/>
            <p:cNvSpPr/>
            <p:nvPr/>
          </p:nvSpPr>
          <p:spPr>
            <a:xfrm>
              <a:off x="18243" y="5368"/>
              <a:ext cx="151" cy="15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cs typeface="+mn-ea"/>
                <a:sym typeface="+mn-lt"/>
              </a:endParaRPr>
            </a:p>
          </p:txBody>
        </p:sp>
        <p:sp>
          <p:nvSpPr>
            <p:cNvPr id="39" name="椭圆 38"/>
            <p:cNvSpPr/>
            <p:nvPr/>
          </p:nvSpPr>
          <p:spPr>
            <a:xfrm>
              <a:off x="18243" y="5823"/>
              <a:ext cx="151" cy="15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cs typeface="+mn-ea"/>
                <a:sym typeface="+mn-lt"/>
              </a:endParaRPr>
            </a:p>
          </p:txBody>
        </p:sp>
        <p:sp>
          <p:nvSpPr>
            <p:cNvPr id="41" name="椭圆 40"/>
            <p:cNvSpPr/>
            <p:nvPr/>
          </p:nvSpPr>
          <p:spPr>
            <a:xfrm>
              <a:off x="18243" y="6278"/>
              <a:ext cx="151" cy="151"/>
            </a:xfrm>
            <a:prstGeom prst="ellips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cs typeface="+mn-ea"/>
                <a:sym typeface="+mn-lt"/>
              </a:endParaRPr>
            </a:p>
          </p:txBody>
        </p:sp>
        <p:sp>
          <p:nvSpPr>
            <p:cNvPr id="42" name="椭圆 41"/>
            <p:cNvSpPr/>
            <p:nvPr/>
          </p:nvSpPr>
          <p:spPr>
            <a:xfrm>
              <a:off x="18243" y="6733"/>
              <a:ext cx="151" cy="15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cs typeface="+mn-ea"/>
                <a:sym typeface="+mn-lt"/>
              </a:endParaRPr>
            </a:p>
          </p:txBody>
        </p:sp>
      </p:grpSp>
      <p:sp>
        <p:nvSpPr>
          <p:cNvPr id="45" name="文本框 44"/>
          <p:cNvSpPr txBox="1"/>
          <p:nvPr/>
        </p:nvSpPr>
        <p:spPr>
          <a:xfrm>
            <a:off x="9992995" y="171450"/>
            <a:ext cx="1765935" cy="368300"/>
          </a:xfrm>
          <a:prstGeom prst="rect">
            <a:avLst/>
          </a:prstGeom>
          <a:noFill/>
        </p:spPr>
        <p:txBody>
          <a:bodyPr wrap="square" rtlCol="0">
            <a:spAutoFit/>
          </a:bodyPr>
          <a:lstStyle/>
          <a:p>
            <a:pPr algn="r"/>
            <a:r>
              <a:rPr lang="en-US" altLang="zh-CN" sz="900">
                <a:solidFill>
                  <a:schemeClr val="bg1">
                    <a:lumMod val="50000"/>
                  </a:schemeClr>
                </a:solidFill>
                <a:cs typeface="+mn-ea"/>
                <a:sym typeface="+mn-lt"/>
              </a:rPr>
              <a:t>COMM</a:t>
            </a:r>
            <a:endParaRPr lang="en-US" altLang="zh-CN" sz="900">
              <a:solidFill>
                <a:schemeClr val="bg1">
                  <a:lumMod val="50000"/>
                </a:schemeClr>
              </a:solidFill>
              <a:cs typeface="+mn-ea"/>
              <a:sym typeface="+mn-lt"/>
            </a:endParaRPr>
          </a:p>
          <a:p>
            <a:pPr algn="r"/>
            <a:r>
              <a:rPr lang="en-US" altLang="zh-CN" sz="900">
                <a:solidFill>
                  <a:schemeClr val="bg1">
                    <a:lumMod val="50000"/>
                  </a:schemeClr>
                </a:solidFill>
                <a:cs typeface="+mn-ea"/>
                <a:sym typeface="+mn-lt"/>
              </a:rPr>
              <a:t>ITTE</a:t>
            </a:r>
            <a:endParaRPr lang="en-US" altLang="zh-CN" sz="900">
              <a:solidFill>
                <a:schemeClr val="bg1">
                  <a:lumMod val="50000"/>
                </a:schemeClr>
              </a:solidFill>
              <a:cs typeface="+mn-ea"/>
              <a:sym typeface="+mn-lt"/>
            </a:endParaRPr>
          </a:p>
        </p:txBody>
      </p:sp>
      <p:sp>
        <p:nvSpPr>
          <p:cNvPr id="46" name="文本框 45"/>
          <p:cNvSpPr txBox="1"/>
          <p:nvPr/>
        </p:nvSpPr>
        <p:spPr>
          <a:xfrm>
            <a:off x="10027920" y="6333490"/>
            <a:ext cx="1765935" cy="229870"/>
          </a:xfrm>
          <a:prstGeom prst="rect">
            <a:avLst/>
          </a:prstGeom>
          <a:noFill/>
        </p:spPr>
        <p:txBody>
          <a:bodyPr wrap="square" rtlCol="0">
            <a:spAutoFit/>
          </a:bodyPr>
          <a:lstStyle/>
          <a:p>
            <a:pPr algn="r"/>
            <a:r>
              <a:rPr lang="en-US" altLang="zh-CN" sz="900">
                <a:solidFill>
                  <a:schemeClr val="bg1">
                    <a:lumMod val="50000"/>
                  </a:schemeClr>
                </a:solidFill>
                <a:cs typeface="+mn-ea"/>
                <a:sym typeface="+mn-lt"/>
              </a:rPr>
              <a:t>COMMITTED</a:t>
            </a:r>
            <a:endParaRPr lang="en-US" altLang="zh-CN" sz="900">
              <a:solidFill>
                <a:schemeClr val="bg1">
                  <a:lumMod val="50000"/>
                </a:schemeClr>
              </a:solidFill>
              <a:cs typeface="+mn-ea"/>
              <a:sym typeface="+mn-lt"/>
            </a:endParaRPr>
          </a:p>
        </p:txBody>
      </p:sp>
      <p:sp>
        <p:nvSpPr>
          <p:cNvPr id="2" name="矩形 1"/>
          <p:cNvSpPr/>
          <p:nvPr/>
        </p:nvSpPr>
        <p:spPr bwMode="auto">
          <a:xfrm>
            <a:off x="2205990" y="3221355"/>
            <a:ext cx="7264400" cy="829945"/>
          </a:xfrm>
          <a:prstGeom prst="rect">
            <a:avLst/>
          </a:prstGeom>
          <a:noFill/>
          <a:ln>
            <a:noFill/>
          </a:ln>
        </p:spPr>
        <p:txBody>
          <a:bodyPr wrap="square" rtlCol="0">
            <a:spAutoFit/>
          </a:bodyPr>
          <a:lstStyle/>
          <a:p>
            <a:pPr algn="dist" defTabSz="457200"/>
            <a:r>
              <a:rPr lang="zh-CN" altLang="en-US" sz="4800">
                <a:ln w="38100">
                  <a:noFill/>
                </a:ln>
                <a:solidFill>
                  <a:schemeClr val="tx1">
                    <a:lumMod val="75000"/>
                    <a:lumOff val="25000"/>
                  </a:schemeClr>
                </a:solidFill>
                <a:cs typeface="+mn-ea"/>
                <a:sym typeface="+mn-lt"/>
              </a:rPr>
              <a:t>三、综合评价及评价结论</a:t>
            </a:r>
            <a:endParaRPr lang="zh-CN" altLang="en-US" sz="4800">
              <a:ln w="38100">
                <a:noFill/>
              </a:ln>
              <a:solidFill>
                <a:schemeClr val="tx1">
                  <a:lumMod val="75000"/>
                  <a:lumOff val="25000"/>
                </a:schemeClr>
              </a:solidFill>
              <a:cs typeface="+mn-ea"/>
              <a:sym typeface="+mn-lt"/>
            </a:endParaRPr>
          </a:p>
        </p:txBody>
      </p:sp>
      <p:sp>
        <p:nvSpPr>
          <p:cNvPr id="3" name="矩形 2"/>
          <p:cNvSpPr/>
          <p:nvPr/>
        </p:nvSpPr>
        <p:spPr>
          <a:xfrm>
            <a:off x="4300538" y="1744345"/>
            <a:ext cx="3661410" cy="368300"/>
          </a:xfrm>
          <a:prstGeom prst="rect">
            <a:avLst/>
          </a:prstGeom>
          <a:noFill/>
          <a:ln>
            <a:noFill/>
          </a:ln>
        </p:spPr>
        <p:txBody>
          <a:bodyPr wrap="square" rtlCol="0">
            <a:spAutoFit/>
          </a:bodyPr>
          <a:lstStyle/>
          <a:p>
            <a:pPr algn="ctr" defTabSz="457200"/>
            <a:r>
              <a:rPr lang="en-US" altLang="zh-CN">
                <a:ln w="38100">
                  <a:noFill/>
                </a:ln>
                <a:solidFill>
                  <a:schemeClr val="bg1">
                    <a:lumMod val="65000"/>
                  </a:schemeClr>
                </a:solidFill>
                <a:cs typeface="+mn-ea"/>
                <a:sym typeface="+mn-lt"/>
              </a:rPr>
              <a:t>Work Summary And Review</a:t>
            </a:r>
            <a:endParaRPr lang="en-US" altLang="zh-CN">
              <a:ln w="38100">
                <a:noFill/>
              </a:ln>
              <a:solidFill>
                <a:schemeClr val="bg1">
                  <a:lumMod val="65000"/>
                </a:schemeClr>
              </a:solidFill>
              <a:cs typeface="+mn-ea"/>
              <a:sym typeface="+mn-lt"/>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grpSp>
        <p:nvGrpSpPr>
          <p:cNvPr id="2" name="组合 1"/>
          <p:cNvGrpSpPr/>
          <p:nvPr/>
        </p:nvGrpSpPr>
        <p:grpSpPr>
          <a:xfrm rot="10800000" flipH="1">
            <a:off x="275809" y="327218"/>
            <a:ext cx="355381" cy="88900"/>
            <a:chOff x="4381719" y="-1168400"/>
            <a:chExt cx="355381" cy="88900"/>
          </a:xfrm>
        </p:grpSpPr>
        <p:cxnSp>
          <p:nvCxnSpPr>
            <p:cNvPr id="32" name="直接连接符 31"/>
            <p:cNvCxnSpPr/>
            <p:nvPr/>
          </p:nvCxnSpPr>
          <p:spPr>
            <a:xfrm>
              <a:off x="4483100" y="-1168400"/>
              <a:ext cx="254000" cy="0"/>
            </a:xfrm>
            <a:prstGeom prst="line">
              <a:avLst/>
            </a:prstGeom>
            <a:ln w="28575" cap="rnd">
              <a:solidFill>
                <a:srgbClr val="3FA4DE"/>
              </a:solidFill>
              <a:round/>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4381719" y="-1079500"/>
              <a:ext cx="355381" cy="0"/>
            </a:xfrm>
            <a:prstGeom prst="line">
              <a:avLst/>
            </a:prstGeom>
            <a:ln w="28575" cap="rnd">
              <a:solidFill>
                <a:srgbClr val="3FA4DE"/>
              </a:solidFill>
              <a:round/>
            </a:ln>
          </p:spPr>
          <p:style>
            <a:lnRef idx="1">
              <a:schemeClr val="accent1"/>
            </a:lnRef>
            <a:fillRef idx="0">
              <a:schemeClr val="accent1"/>
            </a:fillRef>
            <a:effectRef idx="0">
              <a:schemeClr val="accent1"/>
            </a:effectRef>
            <a:fontRef idx="minor">
              <a:schemeClr val="tx1"/>
            </a:fontRef>
          </p:style>
        </p:cxnSp>
      </p:grpSp>
      <p:sp>
        <p:nvSpPr>
          <p:cNvPr id="153" name="文本框 152" descr="e7d195523061f1c09e9d68d7cf438b91ef959ecb14fc25d26BBA7F7DBC18E55DFF4014AF651F0BF2569D4B6C1DA7F1A4683A481403BD872FC687266AD13265C1DE7C373772FD8728ABDD69ADD03BFF5BE2862BC891DBB79EC0B81FB75486405D5064442904236646CF49102BEE5E1B895458B641CA0D6C7889FDD78D23C2B1BC47745F4B67C4FF437063ECD1606ECED6"/>
          <p:cNvSpPr txBox="1"/>
          <p:nvPr/>
        </p:nvSpPr>
        <p:spPr>
          <a:xfrm>
            <a:off x="757555" y="393065"/>
            <a:ext cx="3264535" cy="460375"/>
          </a:xfrm>
          <a:prstGeom prst="rect">
            <a:avLst/>
          </a:prstGeom>
          <a:noFill/>
        </p:spPr>
        <p:txBody>
          <a:bodyPr wrap="square" rtlCol="0">
            <a:spAutoFit/>
          </a:bodyPr>
          <a:lstStyle>
            <a:defPPr>
              <a:defRPr lang="en-US"/>
            </a:defPPr>
            <a:lvl1pPr>
              <a:defRPr sz="2000" b="1">
                <a:solidFill>
                  <a:schemeClr val="accent1"/>
                </a:solidFill>
                <a:latin typeface="+mj-lt"/>
                <a:ea typeface="+mj-ea"/>
              </a:defRPr>
            </a:lvl1p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zh-CN" sz="2400" b="0" i="0" u="none" strike="noStrike" kern="1200" cap="none" spc="0" normalizeH="0" baseline="0" noProof="0">
                <a:ln>
                  <a:noFill/>
                </a:ln>
                <a:solidFill>
                  <a:schemeClr val="tx1">
                    <a:lumMod val="75000"/>
                    <a:lumOff val="25000"/>
                  </a:schemeClr>
                </a:solidFill>
                <a:effectLst/>
                <a:uLnTx/>
                <a:uFillTx/>
                <a:latin typeface="+mn-lt"/>
                <a:ea typeface="+mn-ea"/>
                <a:cs typeface="+mn-ea"/>
                <a:sym typeface="+mn-lt"/>
              </a:rPr>
              <a:t>（一）评价结论</a:t>
            </a:r>
            <a:endParaRPr kumimoji="0" lang="zh-CN" altLang="zh-CN" sz="2400" b="0" i="0" u="none" strike="noStrike" kern="1200" cap="none" spc="0" normalizeH="0" baseline="0" noProof="0">
              <a:ln>
                <a:noFill/>
              </a:ln>
              <a:solidFill>
                <a:schemeClr val="tx1">
                  <a:lumMod val="75000"/>
                  <a:lumOff val="25000"/>
                </a:schemeClr>
              </a:solidFill>
              <a:effectLst/>
              <a:uLnTx/>
              <a:uFillTx/>
              <a:latin typeface="+mn-lt"/>
              <a:ea typeface="+mn-ea"/>
              <a:cs typeface="+mn-ea"/>
              <a:sym typeface="+mn-lt"/>
            </a:endParaRPr>
          </a:p>
        </p:txBody>
      </p:sp>
      <p:sp>
        <p:nvSpPr>
          <p:cNvPr id="9" name="Freeform 2"/>
          <p:cNvSpPr/>
          <p:nvPr/>
        </p:nvSpPr>
        <p:spPr bwMode="auto">
          <a:xfrm>
            <a:off x="707390" y="6022975"/>
            <a:ext cx="232410" cy="513080"/>
          </a:xfrm>
          <a:custGeom>
            <a:avLst/>
            <a:gdLst>
              <a:gd name="T0" fmla="*/ 29 w 29"/>
              <a:gd name="T1" fmla="*/ 64 h 64"/>
              <a:gd name="T2" fmla="*/ 0 w 29"/>
              <a:gd name="T3" fmla="*/ 31 h 64"/>
              <a:gd name="T4" fmla="*/ 29 w 29"/>
              <a:gd name="T5" fmla="*/ 0 h 64"/>
              <a:gd name="T6" fmla="*/ 29 w 29"/>
              <a:gd name="T7" fmla="*/ 64 h 64"/>
            </a:gdLst>
            <a:ahLst/>
            <a:cxnLst>
              <a:cxn ang="0">
                <a:pos x="T0" y="T1"/>
              </a:cxn>
              <a:cxn ang="0">
                <a:pos x="T2" y="T3"/>
              </a:cxn>
              <a:cxn ang="0">
                <a:pos x="T4" y="T5"/>
              </a:cxn>
              <a:cxn ang="0">
                <a:pos x="T6" y="T7"/>
              </a:cxn>
            </a:cxnLst>
            <a:rect l="0" t="0" r="r" b="b"/>
            <a:pathLst>
              <a:path w="29" h="64">
                <a:moveTo>
                  <a:pt x="29" y="64"/>
                </a:moveTo>
                <a:lnTo>
                  <a:pt x="0" y="31"/>
                </a:lnTo>
                <a:lnTo>
                  <a:pt x="29" y="0"/>
                </a:lnTo>
                <a:lnTo>
                  <a:pt x="29" y="6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sz="1600">
              <a:cs typeface="+mn-ea"/>
              <a:sym typeface="+mn-lt"/>
            </a:endParaRPr>
          </a:p>
        </p:txBody>
      </p:sp>
      <p:pic>
        <p:nvPicPr>
          <p:cNvPr id="45" name="图片 44" descr="32313538333935363b32313538333934373bcec4bcfebcd0"/>
          <p:cNvPicPr>
            <a:picLocks noChangeAspect="1"/>
          </p:cNvPicPr>
          <p:nvPr/>
        </p:nvPicPr>
        <p:blipFill>
          <a:blip r:embed="rId1" cstate="screen"/>
          <a:stretch>
            <a:fillRect/>
          </a:stretch>
        </p:blipFill>
        <p:spPr>
          <a:xfrm>
            <a:off x="7529513" y="1852295"/>
            <a:ext cx="397510" cy="397510"/>
          </a:xfrm>
          <a:prstGeom prst="rect">
            <a:avLst/>
          </a:prstGeom>
        </p:spPr>
      </p:pic>
      <p:pic>
        <p:nvPicPr>
          <p:cNvPr id="46" name="图片 45" descr="32313538333935363b32313538333934333bb6d4bbb0"/>
          <p:cNvPicPr>
            <a:picLocks noChangeAspect="1"/>
          </p:cNvPicPr>
          <p:nvPr/>
        </p:nvPicPr>
        <p:blipFill>
          <a:blip r:embed="rId2" cstate="screen"/>
          <a:stretch>
            <a:fillRect/>
          </a:stretch>
        </p:blipFill>
        <p:spPr>
          <a:xfrm>
            <a:off x="4761230" y="2759075"/>
            <a:ext cx="2254885" cy="397510"/>
          </a:xfrm>
          <a:prstGeom prst="rect">
            <a:avLst/>
          </a:prstGeom>
        </p:spPr>
      </p:pic>
      <p:sp>
        <p:nvSpPr>
          <p:cNvPr id="3" name="文本框 2"/>
          <p:cNvSpPr txBox="1"/>
          <p:nvPr/>
        </p:nvSpPr>
        <p:spPr>
          <a:xfrm>
            <a:off x="905510" y="963295"/>
            <a:ext cx="9625965" cy="1598295"/>
          </a:xfrm>
          <a:prstGeom prst="rect">
            <a:avLst/>
          </a:prstGeom>
          <a:noFill/>
        </p:spPr>
        <p:txBody>
          <a:bodyPr wrap="square" rtlCol="0">
            <a:noAutofit/>
          </a:bodyPr>
          <a:p>
            <a:pPr algn="just">
              <a:lnSpc>
                <a:spcPct val="150000"/>
              </a:lnSpc>
            </a:pPr>
            <a:r>
              <a:rPr lang="en-US" altLang="zh-CN"/>
              <a:t>       </a:t>
            </a:r>
            <a:r>
              <a:rPr lang="zh-CN" altLang="en-US"/>
              <a:t>评价组通过查看市人社局及相关科室提供的资料以及现场调研、访谈，对照《天水市人力资源和社会保障局社保经办服务岗位政府购买服务绩效评价指标体系》进行梳理分析打分后，政府购买社保经办服务岗位项目评价得分80.66分，根据财政部《项目支出绩效评价管理办法》（财预〔2020〕10号）的规定，评价等级为：“良”。明细如下表：</a:t>
            </a:r>
            <a:endParaRPr lang="zh-CN" altLang="en-US"/>
          </a:p>
          <a:p>
            <a:pPr algn="just">
              <a:lnSpc>
                <a:spcPct val="150000"/>
              </a:lnSpc>
            </a:pPr>
            <a:endParaRPr lang="zh-CN" altLang="en-US"/>
          </a:p>
        </p:txBody>
      </p:sp>
      <p:graphicFrame>
        <p:nvGraphicFramePr>
          <p:cNvPr id="4" name="表格 3"/>
          <p:cNvGraphicFramePr/>
          <p:nvPr>
            <p:custDataLst>
              <p:tags r:id="rId3"/>
            </p:custDataLst>
          </p:nvPr>
        </p:nvGraphicFramePr>
        <p:xfrm>
          <a:off x="1644650" y="3353435"/>
          <a:ext cx="8577580" cy="3253740"/>
        </p:xfrm>
        <a:graphic>
          <a:graphicData uri="http://schemas.openxmlformats.org/drawingml/2006/table">
            <a:tbl>
              <a:tblPr firstRow="1" bandRow="1">
                <a:tableStyleId>{5C22544A-7EE6-4342-B048-85BDC9FD1C3A}</a:tableStyleId>
              </a:tblPr>
              <a:tblGrid>
                <a:gridCol w="2144395"/>
                <a:gridCol w="2144395"/>
                <a:gridCol w="2144395"/>
                <a:gridCol w="2144395"/>
              </a:tblGrid>
              <a:tr h="542290">
                <a:tc>
                  <a:txBody>
                    <a:bodyPr/>
                    <a:p>
                      <a:pPr marL="68580" indent="0" algn="ctr">
                        <a:lnSpc>
                          <a:spcPts val="2900"/>
                        </a:lnSpc>
                        <a:spcBef>
                          <a:spcPct val="0"/>
                        </a:spcBef>
                        <a:spcAft>
                          <a:spcPct val="0"/>
                        </a:spcAft>
                      </a:pPr>
                      <a:r>
                        <a:rPr lang="zh-CN" sz="1800" b="1">
                          <a:solidFill>
                            <a:srgbClr val="000000"/>
                          </a:solidFill>
                          <a:latin typeface="宋体" panose="02010600030101010101" pitchFamily="2" charset="-122"/>
                          <a:ea typeface="宋体" panose="02010600030101010101" pitchFamily="2" charset="-122"/>
                        </a:rPr>
                        <a:t>一级指标</a:t>
                      </a:r>
                      <a:endParaRPr lang="zh-CN" sz="1800" b="1">
                        <a:solidFill>
                          <a:srgbClr val="000000"/>
                        </a:solidFill>
                        <a:latin typeface="宋体" panose="02010600030101010101" pitchFamily="2" charset="-122"/>
                        <a:ea typeface="宋体" panose="02010600030101010101" pitchFamily="2" charset="-122"/>
                      </a:endParaRPr>
                    </a:p>
                  </a:txBody>
                  <a:tcPr marL="68580" marR="68580" marT="0" marB="0" anchor="ctr" anchorCtr="0"/>
                </a:tc>
                <a:tc>
                  <a:txBody>
                    <a:bodyPr/>
                    <a:p>
                      <a:pPr marL="68580" indent="0" algn="ctr">
                        <a:lnSpc>
                          <a:spcPts val="2900"/>
                        </a:lnSpc>
                        <a:spcBef>
                          <a:spcPct val="0"/>
                        </a:spcBef>
                        <a:spcAft>
                          <a:spcPct val="0"/>
                        </a:spcAft>
                      </a:pPr>
                      <a:r>
                        <a:rPr lang="zh-CN" sz="1800" b="1">
                          <a:solidFill>
                            <a:srgbClr val="000000"/>
                          </a:solidFill>
                          <a:latin typeface="宋体" panose="02010600030101010101" pitchFamily="2" charset="-122"/>
                          <a:ea typeface="宋体" panose="02010600030101010101" pitchFamily="2" charset="-122"/>
                        </a:rPr>
                        <a:t>分值</a:t>
                      </a:r>
                      <a:endParaRPr lang="zh-CN" sz="1800" b="1">
                        <a:solidFill>
                          <a:srgbClr val="000000"/>
                        </a:solidFill>
                        <a:latin typeface="宋体" panose="02010600030101010101" pitchFamily="2" charset="-122"/>
                        <a:ea typeface="宋体" panose="02010600030101010101" pitchFamily="2" charset="-122"/>
                      </a:endParaRPr>
                    </a:p>
                  </a:txBody>
                  <a:tcPr marL="68580" marR="68580" marT="0" marB="0" anchor="ctr" anchorCtr="0"/>
                </a:tc>
                <a:tc>
                  <a:txBody>
                    <a:bodyPr/>
                    <a:p>
                      <a:pPr marL="68580" indent="0" algn="ctr">
                        <a:lnSpc>
                          <a:spcPts val="2900"/>
                        </a:lnSpc>
                        <a:spcBef>
                          <a:spcPct val="0"/>
                        </a:spcBef>
                        <a:spcAft>
                          <a:spcPct val="0"/>
                        </a:spcAft>
                      </a:pPr>
                      <a:r>
                        <a:rPr lang="zh-CN" sz="1800" b="1">
                          <a:solidFill>
                            <a:srgbClr val="000000"/>
                          </a:solidFill>
                          <a:latin typeface="宋体" panose="02010600030101010101" pitchFamily="2" charset="-122"/>
                          <a:ea typeface="宋体" panose="02010600030101010101" pitchFamily="2" charset="-122"/>
                        </a:rPr>
                        <a:t>得分</a:t>
                      </a:r>
                      <a:endParaRPr lang="zh-CN" sz="1800" b="1">
                        <a:solidFill>
                          <a:srgbClr val="000000"/>
                        </a:solidFill>
                        <a:latin typeface="宋体" panose="02010600030101010101" pitchFamily="2" charset="-122"/>
                        <a:ea typeface="宋体" panose="02010600030101010101" pitchFamily="2" charset="-122"/>
                      </a:endParaRPr>
                    </a:p>
                  </a:txBody>
                  <a:tcPr marL="68580" marR="68580" marT="0" marB="0" anchor="ctr" anchorCtr="0"/>
                </a:tc>
                <a:tc>
                  <a:txBody>
                    <a:bodyPr/>
                    <a:p>
                      <a:pPr marL="68580" indent="0" algn="ctr">
                        <a:lnSpc>
                          <a:spcPts val="2900"/>
                        </a:lnSpc>
                        <a:spcBef>
                          <a:spcPct val="0"/>
                        </a:spcBef>
                        <a:spcAft>
                          <a:spcPct val="0"/>
                        </a:spcAft>
                      </a:pPr>
                      <a:r>
                        <a:rPr lang="zh-CN" sz="1800" b="1">
                          <a:solidFill>
                            <a:srgbClr val="000000"/>
                          </a:solidFill>
                          <a:latin typeface="宋体" panose="02010600030101010101" pitchFamily="2" charset="-122"/>
                          <a:ea typeface="宋体" panose="02010600030101010101" pitchFamily="2" charset="-122"/>
                        </a:rPr>
                        <a:t>得分率</a:t>
                      </a:r>
                      <a:endParaRPr lang="zh-CN" sz="1800" b="1">
                        <a:solidFill>
                          <a:srgbClr val="000000"/>
                        </a:solidFill>
                        <a:latin typeface="宋体" panose="02010600030101010101" pitchFamily="2" charset="-122"/>
                        <a:ea typeface="宋体" panose="02010600030101010101" pitchFamily="2" charset="-122"/>
                      </a:endParaRPr>
                    </a:p>
                  </a:txBody>
                  <a:tcPr marL="68580" marR="68580" marT="0" marB="0" anchor="ctr" anchorCtr="0"/>
                </a:tc>
              </a:tr>
              <a:tr h="542290">
                <a:tc>
                  <a:txBody>
                    <a:bodyPr/>
                    <a:p>
                      <a:pPr marL="68580" indent="0" algn="ctr">
                        <a:lnSpc>
                          <a:spcPts val="2900"/>
                        </a:lnSpc>
                        <a:spcBef>
                          <a:spcPct val="0"/>
                        </a:spcBef>
                        <a:spcAft>
                          <a:spcPct val="0"/>
                        </a:spcAft>
                      </a:pPr>
                      <a:r>
                        <a:rPr lang="zh-CN" sz="1800">
                          <a:solidFill>
                            <a:srgbClr val="000000"/>
                          </a:solidFill>
                          <a:latin typeface="宋体" panose="02010600030101010101" pitchFamily="2" charset="-122"/>
                          <a:ea typeface="宋体" panose="02010600030101010101" pitchFamily="2" charset="-122"/>
                        </a:rPr>
                        <a:t>决策</a:t>
                      </a:r>
                      <a:endParaRPr lang="zh-CN" sz="1800">
                        <a:solidFill>
                          <a:srgbClr val="000000"/>
                        </a:solidFill>
                        <a:latin typeface="宋体" panose="02010600030101010101" pitchFamily="2" charset="-122"/>
                        <a:ea typeface="宋体" panose="02010600030101010101" pitchFamily="2" charset="-122"/>
                      </a:endParaRPr>
                    </a:p>
                  </a:txBody>
                  <a:tcPr marL="68580" marR="68580" marT="0" marB="0" anchor="ctr" anchorCtr="0"/>
                </a:tc>
                <a:tc>
                  <a:txBody>
                    <a:bodyPr/>
                    <a:p>
                      <a:pPr marL="68580" indent="0" algn="ctr">
                        <a:lnSpc>
                          <a:spcPts val="2900"/>
                        </a:lnSpc>
                        <a:spcBef>
                          <a:spcPct val="0"/>
                        </a:spcBef>
                        <a:spcAft>
                          <a:spcPct val="0"/>
                        </a:spcAft>
                      </a:pPr>
                      <a:r>
                        <a:rPr lang="en-US" altLang="zh-CN" sz="1800">
                          <a:solidFill>
                            <a:srgbClr val="000000"/>
                          </a:solidFill>
                          <a:latin typeface="宋体" panose="02010600030101010101" pitchFamily="2" charset="-122"/>
                          <a:ea typeface="宋体" panose="02010600030101010101" pitchFamily="2" charset="-122"/>
                        </a:rPr>
                        <a:t>10</a:t>
                      </a:r>
                      <a:endParaRPr lang="en-US" altLang="zh-CN" sz="1800">
                        <a:solidFill>
                          <a:srgbClr val="000000"/>
                        </a:solidFill>
                        <a:latin typeface="宋体" panose="02010600030101010101" pitchFamily="2" charset="-122"/>
                        <a:ea typeface="宋体" panose="02010600030101010101" pitchFamily="2" charset="-122"/>
                      </a:endParaRPr>
                    </a:p>
                  </a:txBody>
                  <a:tcPr marL="68580" marR="68580" marT="0" marB="0" anchor="ctr" anchorCtr="0"/>
                </a:tc>
                <a:tc>
                  <a:txBody>
                    <a:bodyPr/>
                    <a:p>
                      <a:pPr marL="68580" indent="0" algn="ctr">
                        <a:lnSpc>
                          <a:spcPts val="2900"/>
                        </a:lnSpc>
                        <a:spcBef>
                          <a:spcPct val="0"/>
                        </a:spcBef>
                        <a:spcAft>
                          <a:spcPct val="0"/>
                        </a:spcAft>
                      </a:pPr>
                      <a:r>
                        <a:rPr lang="en-US" altLang="zh-CN" sz="1800">
                          <a:solidFill>
                            <a:srgbClr val="000000"/>
                          </a:solidFill>
                          <a:latin typeface="宋体" panose="02010600030101010101" pitchFamily="2" charset="-122"/>
                          <a:ea typeface="宋体" panose="02010600030101010101" pitchFamily="2" charset="-122"/>
                        </a:rPr>
                        <a:t>8</a:t>
                      </a:r>
                      <a:endParaRPr lang="en-US" altLang="zh-CN" sz="1800">
                        <a:solidFill>
                          <a:srgbClr val="000000"/>
                        </a:solidFill>
                        <a:latin typeface="宋体" panose="02010600030101010101" pitchFamily="2" charset="-122"/>
                        <a:ea typeface="宋体" panose="02010600030101010101" pitchFamily="2" charset="-122"/>
                      </a:endParaRPr>
                    </a:p>
                  </a:txBody>
                  <a:tcPr marL="68580" marR="68580" marT="0" marB="0" anchor="ctr" anchorCtr="0"/>
                </a:tc>
                <a:tc>
                  <a:txBody>
                    <a:bodyPr/>
                    <a:p>
                      <a:pPr marL="68580" indent="0" algn="ctr">
                        <a:lnSpc>
                          <a:spcPts val="2900"/>
                        </a:lnSpc>
                        <a:spcBef>
                          <a:spcPct val="0"/>
                        </a:spcBef>
                        <a:spcAft>
                          <a:spcPct val="0"/>
                        </a:spcAft>
                      </a:pPr>
                      <a:r>
                        <a:rPr lang="en-US" altLang="zh-CN" sz="1800">
                          <a:solidFill>
                            <a:srgbClr val="000000"/>
                          </a:solidFill>
                          <a:latin typeface="宋体" panose="02010600030101010101" pitchFamily="2" charset="-122"/>
                          <a:ea typeface="宋体" panose="02010600030101010101" pitchFamily="2" charset="-122"/>
                        </a:rPr>
                        <a:t>80</a:t>
                      </a:r>
                      <a:r>
                        <a:rPr lang="en-US" altLang="zh-CN" sz="1800">
                          <a:solidFill>
                            <a:srgbClr val="000000"/>
                          </a:solidFill>
                          <a:latin typeface="宋体" panose="02010600030101010101" pitchFamily="2" charset="-122"/>
                          <a:ea typeface="宋体" panose="02010600030101010101" pitchFamily="2" charset="-122"/>
                        </a:rPr>
                        <a:t>%</a:t>
                      </a:r>
                      <a:endParaRPr lang="en-US" altLang="zh-CN" sz="1800">
                        <a:solidFill>
                          <a:srgbClr val="000000"/>
                        </a:solidFill>
                        <a:latin typeface="宋体" panose="02010600030101010101" pitchFamily="2" charset="-122"/>
                        <a:ea typeface="宋体" panose="02010600030101010101" pitchFamily="2" charset="-122"/>
                      </a:endParaRPr>
                    </a:p>
                  </a:txBody>
                  <a:tcPr marL="68580" marR="68580" marT="0" marB="0" anchor="ctr" anchorCtr="0"/>
                </a:tc>
              </a:tr>
              <a:tr h="542290">
                <a:tc>
                  <a:txBody>
                    <a:bodyPr/>
                    <a:p>
                      <a:pPr marL="68580" indent="0" algn="ctr">
                        <a:lnSpc>
                          <a:spcPts val="2900"/>
                        </a:lnSpc>
                        <a:spcBef>
                          <a:spcPct val="0"/>
                        </a:spcBef>
                        <a:spcAft>
                          <a:spcPct val="0"/>
                        </a:spcAft>
                      </a:pPr>
                      <a:r>
                        <a:rPr lang="zh-CN" sz="1800">
                          <a:solidFill>
                            <a:srgbClr val="000000"/>
                          </a:solidFill>
                          <a:latin typeface="宋体" panose="02010600030101010101" pitchFamily="2" charset="-122"/>
                          <a:ea typeface="宋体" panose="02010600030101010101" pitchFamily="2" charset="-122"/>
                        </a:rPr>
                        <a:t>过程</a:t>
                      </a:r>
                      <a:endParaRPr lang="zh-CN" sz="1800">
                        <a:solidFill>
                          <a:srgbClr val="000000"/>
                        </a:solidFill>
                        <a:latin typeface="宋体" panose="02010600030101010101" pitchFamily="2" charset="-122"/>
                        <a:ea typeface="宋体" panose="02010600030101010101" pitchFamily="2" charset="-122"/>
                      </a:endParaRPr>
                    </a:p>
                  </a:txBody>
                  <a:tcPr marL="68580" marR="68580" marT="0" marB="0" anchor="ctr" anchorCtr="0"/>
                </a:tc>
                <a:tc>
                  <a:txBody>
                    <a:bodyPr/>
                    <a:p>
                      <a:pPr marL="68580" indent="0" algn="ctr">
                        <a:lnSpc>
                          <a:spcPts val="2900"/>
                        </a:lnSpc>
                        <a:spcBef>
                          <a:spcPct val="0"/>
                        </a:spcBef>
                        <a:spcAft>
                          <a:spcPct val="0"/>
                        </a:spcAft>
                      </a:pPr>
                      <a:r>
                        <a:rPr lang="en-US" altLang="zh-CN" sz="1800">
                          <a:solidFill>
                            <a:srgbClr val="000000"/>
                          </a:solidFill>
                          <a:latin typeface="宋体" panose="02010600030101010101" pitchFamily="2" charset="-122"/>
                          <a:ea typeface="宋体" panose="02010600030101010101" pitchFamily="2" charset="-122"/>
                        </a:rPr>
                        <a:t>30</a:t>
                      </a:r>
                      <a:endParaRPr lang="en-US" altLang="zh-CN" sz="1800">
                        <a:solidFill>
                          <a:srgbClr val="000000"/>
                        </a:solidFill>
                        <a:latin typeface="宋体" panose="02010600030101010101" pitchFamily="2" charset="-122"/>
                        <a:ea typeface="宋体" panose="02010600030101010101" pitchFamily="2" charset="-122"/>
                      </a:endParaRPr>
                    </a:p>
                  </a:txBody>
                  <a:tcPr marL="68580" marR="68580" marT="0" marB="0" anchor="ctr" anchorCtr="0"/>
                </a:tc>
                <a:tc>
                  <a:txBody>
                    <a:bodyPr/>
                    <a:p>
                      <a:pPr marL="68580" indent="0" algn="ctr">
                        <a:lnSpc>
                          <a:spcPts val="2900"/>
                        </a:lnSpc>
                        <a:spcBef>
                          <a:spcPct val="0"/>
                        </a:spcBef>
                        <a:spcAft>
                          <a:spcPct val="0"/>
                        </a:spcAft>
                      </a:pPr>
                      <a:r>
                        <a:rPr lang="en-US" altLang="zh-CN" sz="1800">
                          <a:solidFill>
                            <a:srgbClr val="000000"/>
                          </a:solidFill>
                          <a:latin typeface="宋体" panose="02010600030101010101" pitchFamily="2" charset="-122"/>
                          <a:ea typeface="宋体" panose="02010600030101010101" pitchFamily="2" charset="-122"/>
                        </a:rPr>
                        <a:t>20.66</a:t>
                      </a:r>
                      <a:endParaRPr lang="en-US" altLang="zh-CN" sz="1800">
                        <a:solidFill>
                          <a:srgbClr val="000000"/>
                        </a:solidFill>
                        <a:latin typeface="宋体" panose="02010600030101010101" pitchFamily="2" charset="-122"/>
                        <a:ea typeface="宋体" panose="02010600030101010101" pitchFamily="2" charset="-122"/>
                      </a:endParaRPr>
                    </a:p>
                  </a:txBody>
                  <a:tcPr marL="68580" marR="68580" marT="0" marB="0" anchor="ctr" anchorCtr="0"/>
                </a:tc>
                <a:tc>
                  <a:txBody>
                    <a:bodyPr/>
                    <a:p>
                      <a:pPr marL="68580" indent="0" algn="ctr">
                        <a:lnSpc>
                          <a:spcPts val="2900"/>
                        </a:lnSpc>
                        <a:spcBef>
                          <a:spcPct val="0"/>
                        </a:spcBef>
                        <a:spcAft>
                          <a:spcPct val="0"/>
                        </a:spcAft>
                      </a:pPr>
                      <a:r>
                        <a:rPr lang="en-US" altLang="zh-CN" sz="1800">
                          <a:solidFill>
                            <a:srgbClr val="000000"/>
                          </a:solidFill>
                          <a:latin typeface="宋体" panose="02010600030101010101" pitchFamily="2" charset="-122"/>
                          <a:ea typeface="宋体" panose="02010600030101010101" pitchFamily="2" charset="-122"/>
                        </a:rPr>
                        <a:t>68.86</a:t>
                      </a:r>
                      <a:r>
                        <a:rPr lang="en-US" altLang="zh-CN" sz="1800">
                          <a:solidFill>
                            <a:srgbClr val="000000"/>
                          </a:solidFill>
                          <a:latin typeface="宋体" panose="02010600030101010101" pitchFamily="2" charset="-122"/>
                          <a:ea typeface="宋体" panose="02010600030101010101" pitchFamily="2" charset="-122"/>
                        </a:rPr>
                        <a:t>%</a:t>
                      </a:r>
                      <a:endParaRPr lang="en-US" altLang="zh-CN" sz="1800">
                        <a:solidFill>
                          <a:srgbClr val="000000"/>
                        </a:solidFill>
                        <a:latin typeface="宋体" panose="02010600030101010101" pitchFamily="2" charset="-122"/>
                        <a:ea typeface="宋体" panose="02010600030101010101" pitchFamily="2" charset="-122"/>
                      </a:endParaRPr>
                    </a:p>
                  </a:txBody>
                  <a:tcPr marL="68580" marR="68580" marT="0" marB="0" anchor="ctr" anchorCtr="0"/>
                </a:tc>
              </a:tr>
              <a:tr h="542290">
                <a:tc>
                  <a:txBody>
                    <a:bodyPr/>
                    <a:p>
                      <a:pPr marL="68580" indent="0" algn="ctr">
                        <a:lnSpc>
                          <a:spcPts val="2900"/>
                        </a:lnSpc>
                        <a:spcBef>
                          <a:spcPct val="0"/>
                        </a:spcBef>
                        <a:spcAft>
                          <a:spcPct val="0"/>
                        </a:spcAft>
                      </a:pPr>
                      <a:r>
                        <a:rPr lang="zh-CN" sz="1800">
                          <a:solidFill>
                            <a:srgbClr val="000000"/>
                          </a:solidFill>
                          <a:latin typeface="宋体" panose="02010600030101010101" pitchFamily="2" charset="-122"/>
                          <a:ea typeface="宋体" panose="02010600030101010101" pitchFamily="2" charset="-122"/>
                        </a:rPr>
                        <a:t>产出</a:t>
                      </a:r>
                      <a:endParaRPr lang="zh-CN" sz="1800">
                        <a:solidFill>
                          <a:srgbClr val="000000"/>
                        </a:solidFill>
                        <a:latin typeface="宋体" panose="02010600030101010101" pitchFamily="2" charset="-122"/>
                        <a:ea typeface="宋体" panose="02010600030101010101" pitchFamily="2" charset="-122"/>
                      </a:endParaRPr>
                    </a:p>
                  </a:txBody>
                  <a:tcPr marL="68580" marR="68580" marT="0" marB="0" anchor="ctr" anchorCtr="0"/>
                </a:tc>
                <a:tc>
                  <a:txBody>
                    <a:bodyPr/>
                    <a:p>
                      <a:pPr marL="68580" indent="0" algn="ctr">
                        <a:lnSpc>
                          <a:spcPts val="2900"/>
                        </a:lnSpc>
                        <a:spcBef>
                          <a:spcPct val="0"/>
                        </a:spcBef>
                        <a:spcAft>
                          <a:spcPct val="0"/>
                        </a:spcAft>
                      </a:pPr>
                      <a:r>
                        <a:rPr lang="en-US" altLang="zh-CN" sz="1800">
                          <a:solidFill>
                            <a:srgbClr val="000000"/>
                          </a:solidFill>
                          <a:latin typeface="宋体" panose="02010600030101010101" pitchFamily="2" charset="-122"/>
                          <a:ea typeface="宋体" panose="02010600030101010101" pitchFamily="2" charset="-122"/>
                        </a:rPr>
                        <a:t>32</a:t>
                      </a:r>
                      <a:endParaRPr lang="en-US" altLang="zh-CN" sz="1800">
                        <a:solidFill>
                          <a:srgbClr val="000000"/>
                        </a:solidFill>
                        <a:latin typeface="宋体" panose="02010600030101010101" pitchFamily="2" charset="-122"/>
                        <a:ea typeface="宋体" panose="02010600030101010101" pitchFamily="2" charset="-122"/>
                      </a:endParaRPr>
                    </a:p>
                  </a:txBody>
                  <a:tcPr marL="68580" marR="68580" marT="0" marB="0" anchor="ctr" anchorCtr="0"/>
                </a:tc>
                <a:tc>
                  <a:txBody>
                    <a:bodyPr/>
                    <a:p>
                      <a:pPr marL="68580" indent="0" algn="ctr">
                        <a:lnSpc>
                          <a:spcPts val="2900"/>
                        </a:lnSpc>
                        <a:spcBef>
                          <a:spcPct val="0"/>
                        </a:spcBef>
                        <a:spcAft>
                          <a:spcPct val="0"/>
                        </a:spcAft>
                      </a:pPr>
                      <a:r>
                        <a:rPr lang="en-US" altLang="zh-CN" sz="1800">
                          <a:solidFill>
                            <a:srgbClr val="000000"/>
                          </a:solidFill>
                          <a:latin typeface="宋体" panose="02010600030101010101" pitchFamily="2" charset="-122"/>
                          <a:ea typeface="宋体" panose="02010600030101010101" pitchFamily="2" charset="-122"/>
                        </a:rPr>
                        <a:t>26</a:t>
                      </a:r>
                      <a:endParaRPr lang="en-US" altLang="zh-CN" sz="1800">
                        <a:solidFill>
                          <a:srgbClr val="000000"/>
                        </a:solidFill>
                        <a:latin typeface="宋体" panose="02010600030101010101" pitchFamily="2" charset="-122"/>
                        <a:ea typeface="宋体" panose="02010600030101010101" pitchFamily="2" charset="-122"/>
                      </a:endParaRPr>
                    </a:p>
                  </a:txBody>
                  <a:tcPr marL="68580" marR="68580" marT="0" marB="0" anchor="ctr" anchorCtr="0"/>
                </a:tc>
                <a:tc>
                  <a:txBody>
                    <a:bodyPr/>
                    <a:p>
                      <a:pPr marL="68580" indent="0" algn="ctr">
                        <a:lnSpc>
                          <a:spcPts val="2900"/>
                        </a:lnSpc>
                        <a:spcBef>
                          <a:spcPct val="0"/>
                        </a:spcBef>
                        <a:spcAft>
                          <a:spcPct val="0"/>
                        </a:spcAft>
                      </a:pPr>
                      <a:r>
                        <a:rPr lang="en-US" altLang="zh-CN" sz="1800">
                          <a:solidFill>
                            <a:srgbClr val="000000"/>
                          </a:solidFill>
                          <a:latin typeface="宋体" panose="02010600030101010101" pitchFamily="2" charset="-122"/>
                          <a:ea typeface="宋体" panose="02010600030101010101" pitchFamily="2" charset="-122"/>
                        </a:rPr>
                        <a:t>81.25</a:t>
                      </a:r>
                      <a:r>
                        <a:rPr lang="en-US" altLang="zh-CN" sz="1800">
                          <a:solidFill>
                            <a:srgbClr val="000000"/>
                          </a:solidFill>
                          <a:latin typeface="宋体" panose="02010600030101010101" pitchFamily="2" charset="-122"/>
                          <a:ea typeface="宋体" panose="02010600030101010101" pitchFamily="2" charset="-122"/>
                        </a:rPr>
                        <a:t>%</a:t>
                      </a:r>
                      <a:endParaRPr lang="en-US" altLang="zh-CN" sz="1800">
                        <a:solidFill>
                          <a:srgbClr val="000000"/>
                        </a:solidFill>
                        <a:latin typeface="宋体" panose="02010600030101010101" pitchFamily="2" charset="-122"/>
                        <a:ea typeface="宋体" panose="02010600030101010101" pitchFamily="2" charset="-122"/>
                      </a:endParaRPr>
                    </a:p>
                  </a:txBody>
                  <a:tcPr marL="68580" marR="68580" marT="0" marB="0" anchor="ctr" anchorCtr="0"/>
                </a:tc>
              </a:tr>
              <a:tr h="542290">
                <a:tc>
                  <a:txBody>
                    <a:bodyPr/>
                    <a:p>
                      <a:pPr marL="68580" indent="0" algn="ctr">
                        <a:lnSpc>
                          <a:spcPts val="2900"/>
                        </a:lnSpc>
                        <a:spcBef>
                          <a:spcPct val="0"/>
                        </a:spcBef>
                        <a:spcAft>
                          <a:spcPct val="0"/>
                        </a:spcAft>
                      </a:pPr>
                      <a:r>
                        <a:rPr lang="zh-CN" sz="1800">
                          <a:solidFill>
                            <a:srgbClr val="000000"/>
                          </a:solidFill>
                          <a:latin typeface="宋体" panose="02010600030101010101" pitchFamily="2" charset="-122"/>
                          <a:ea typeface="宋体" panose="02010600030101010101" pitchFamily="2" charset="-122"/>
                        </a:rPr>
                        <a:t>效益</a:t>
                      </a:r>
                      <a:endParaRPr lang="zh-CN" sz="1800">
                        <a:solidFill>
                          <a:srgbClr val="000000"/>
                        </a:solidFill>
                        <a:latin typeface="宋体" panose="02010600030101010101" pitchFamily="2" charset="-122"/>
                        <a:ea typeface="宋体" panose="02010600030101010101" pitchFamily="2" charset="-122"/>
                      </a:endParaRPr>
                    </a:p>
                  </a:txBody>
                  <a:tcPr marL="68580" marR="68580" marT="0" marB="0" anchor="ctr" anchorCtr="0"/>
                </a:tc>
                <a:tc>
                  <a:txBody>
                    <a:bodyPr/>
                    <a:p>
                      <a:pPr marL="68580" indent="0" algn="ctr">
                        <a:lnSpc>
                          <a:spcPts val="2900"/>
                        </a:lnSpc>
                        <a:spcBef>
                          <a:spcPct val="0"/>
                        </a:spcBef>
                        <a:spcAft>
                          <a:spcPct val="0"/>
                        </a:spcAft>
                      </a:pPr>
                      <a:r>
                        <a:rPr lang="en-US" altLang="zh-CN" sz="1800">
                          <a:solidFill>
                            <a:srgbClr val="000000"/>
                          </a:solidFill>
                          <a:latin typeface="宋体" panose="02010600030101010101" pitchFamily="2" charset="-122"/>
                          <a:ea typeface="宋体" panose="02010600030101010101" pitchFamily="2" charset="-122"/>
                        </a:rPr>
                        <a:t>28</a:t>
                      </a:r>
                      <a:endParaRPr lang="en-US" altLang="zh-CN" sz="1800">
                        <a:solidFill>
                          <a:srgbClr val="000000"/>
                        </a:solidFill>
                        <a:latin typeface="宋体" panose="02010600030101010101" pitchFamily="2" charset="-122"/>
                        <a:ea typeface="宋体" panose="02010600030101010101" pitchFamily="2" charset="-122"/>
                      </a:endParaRPr>
                    </a:p>
                  </a:txBody>
                  <a:tcPr marL="68580" marR="68580" marT="0" marB="0" anchor="ctr" anchorCtr="0"/>
                </a:tc>
                <a:tc>
                  <a:txBody>
                    <a:bodyPr/>
                    <a:p>
                      <a:pPr marL="68580" indent="0" algn="ctr">
                        <a:lnSpc>
                          <a:spcPts val="2900"/>
                        </a:lnSpc>
                        <a:spcBef>
                          <a:spcPct val="0"/>
                        </a:spcBef>
                        <a:spcAft>
                          <a:spcPct val="0"/>
                        </a:spcAft>
                      </a:pPr>
                      <a:r>
                        <a:rPr lang="en-US" altLang="zh-CN" sz="1800">
                          <a:solidFill>
                            <a:srgbClr val="000000"/>
                          </a:solidFill>
                          <a:latin typeface="宋体" panose="02010600030101010101" pitchFamily="2" charset="-122"/>
                          <a:ea typeface="宋体" panose="02010600030101010101" pitchFamily="2" charset="-122"/>
                        </a:rPr>
                        <a:t>26</a:t>
                      </a:r>
                      <a:endParaRPr lang="en-US" altLang="zh-CN" sz="1800">
                        <a:solidFill>
                          <a:srgbClr val="000000"/>
                        </a:solidFill>
                        <a:latin typeface="宋体" panose="02010600030101010101" pitchFamily="2" charset="-122"/>
                        <a:ea typeface="宋体" panose="02010600030101010101" pitchFamily="2" charset="-122"/>
                      </a:endParaRPr>
                    </a:p>
                  </a:txBody>
                  <a:tcPr marL="68580" marR="68580" marT="0" marB="0" anchor="ctr" anchorCtr="0"/>
                </a:tc>
                <a:tc>
                  <a:txBody>
                    <a:bodyPr/>
                    <a:p>
                      <a:pPr marL="68580" indent="0" algn="ctr">
                        <a:lnSpc>
                          <a:spcPts val="2900"/>
                        </a:lnSpc>
                        <a:spcBef>
                          <a:spcPct val="0"/>
                        </a:spcBef>
                        <a:spcAft>
                          <a:spcPct val="0"/>
                        </a:spcAft>
                      </a:pPr>
                      <a:r>
                        <a:rPr lang="en-US" altLang="zh-CN" sz="1800">
                          <a:solidFill>
                            <a:srgbClr val="000000"/>
                          </a:solidFill>
                          <a:latin typeface="宋体" panose="02010600030101010101" pitchFamily="2" charset="-122"/>
                          <a:ea typeface="宋体" panose="02010600030101010101" pitchFamily="2" charset="-122"/>
                        </a:rPr>
                        <a:t>91.67%</a:t>
                      </a:r>
                      <a:endParaRPr lang="en-US" altLang="zh-CN" sz="1800">
                        <a:solidFill>
                          <a:srgbClr val="000000"/>
                        </a:solidFill>
                        <a:latin typeface="宋体" panose="02010600030101010101" pitchFamily="2" charset="-122"/>
                        <a:ea typeface="宋体" panose="02010600030101010101" pitchFamily="2" charset="-122"/>
                      </a:endParaRPr>
                    </a:p>
                  </a:txBody>
                  <a:tcPr marL="68580" marR="68580" marT="0" marB="0" anchor="ctr" anchorCtr="0"/>
                </a:tc>
              </a:tr>
              <a:tr h="542290">
                <a:tc>
                  <a:txBody>
                    <a:bodyPr/>
                    <a:p>
                      <a:pPr marL="68580" indent="0" algn="ctr">
                        <a:lnSpc>
                          <a:spcPts val="2900"/>
                        </a:lnSpc>
                        <a:spcBef>
                          <a:spcPct val="0"/>
                        </a:spcBef>
                        <a:spcAft>
                          <a:spcPct val="0"/>
                        </a:spcAft>
                      </a:pPr>
                      <a:r>
                        <a:rPr lang="zh-CN" sz="1800" b="1">
                          <a:solidFill>
                            <a:srgbClr val="000000"/>
                          </a:solidFill>
                          <a:latin typeface="宋体" panose="02010600030101010101" pitchFamily="2" charset="-122"/>
                          <a:ea typeface="宋体" panose="02010600030101010101" pitchFamily="2" charset="-122"/>
                        </a:rPr>
                        <a:t>合计</a:t>
                      </a:r>
                      <a:endParaRPr lang="zh-CN" sz="1800" b="1">
                        <a:solidFill>
                          <a:srgbClr val="000000"/>
                        </a:solidFill>
                        <a:latin typeface="宋体" panose="02010600030101010101" pitchFamily="2" charset="-122"/>
                        <a:ea typeface="宋体" panose="02010600030101010101" pitchFamily="2" charset="-122"/>
                      </a:endParaRPr>
                    </a:p>
                  </a:txBody>
                  <a:tcPr marL="68580" marR="68580" marT="0" marB="0" anchor="ctr" anchorCtr="0"/>
                </a:tc>
                <a:tc>
                  <a:txBody>
                    <a:bodyPr/>
                    <a:p>
                      <a:pPr marL="68580" indent="0" algn="ctr">
                        <a:lnSpc>
                          <a:spcPts val="2900"/>
                        </a:lnSpc>
                        <a:spcBef>
                          <a:spcPct val="0"/>
                        </a:spcBef>
                        <a:spcAft>
                          <a:spcPct val="0"/>
                        </a:spcAft>
                      </a:pPr>
                      <a:r>
                        <a:rPr lang="en-US" altLang="zh-CN" sz="1800" b="1">
                          <a:solidFill>
                            <a:srgbClr val="000000"/>
                          </a:solidFill>
                          <a:latin typeface="宋体" panose="02010600030101010101" pitchFamily="2" charset="-122"/>
                          <a:ea typeface="宋体" panose="02010600030101010101" pitchFamily="2" charset="-122"/>
                        </a:rPr>
                        <a:t>100</a:t>
                      </a:r>
                      <a:endParaRPr lang="en-US" altLang="zh-CN" sz="1800" b="1">
                        <a:solidFill>
                          <a:srgbClr val="000000"/>
                        </a:solidFill>
                        <a:latin typeface="宋体" panose="02010600030101010101" pitchFamily="2" charset="-122"/>
                        <a:ea typeface="宋体" panose="02010600030101010101" pitchFamily="2" charset="-122"/>
                      </a:endParaRPr>
                    </a:p>
                  </a:txBody>
                  <a:tcPr marL="68580" marR="68580" marT="0" marB="0" anchor="ctr" anchorCtr="0"/>
                </a:tc>
                <a:tc>
                  <a:txBody>
                    <a:bodyPr/>
                    <a:p>
                      <a:pPr marL="68580" indent="0" algn="ctr">
                        <a:lnSpc>
                          <a:spcPts val="2900"/>
                        </a:lnSpc>
                        <a:spcBef>
                          <a:spcPct val="0"/>
                        </a:spcBef>
                        <a:spcAft>
                          <a:spcPct val="0"/>
                        </a:spcAft>
                      </a:pPr>
                      <a:r>
                        <a:rPr lang="en-US" altLang="zh-CN" sz="1800" b="1">
                          <a:solidFill>
                            <a:srgbClr val="000000"/>
                          </a:solidFill>
                          <a:latin typeface="宋体" panose="02010600030101010101" pitchFamily="2" charset="-122"/>
                          <a:ea typeface="宋体" panose="02010600030101010101" pitchFamily="2" charset="-122"/>
                        </a:rPr>
                        <a:t>80.66</a:t>
                      </a:r>
                      <a:endParaRPr lang="en-US" altLang="zh-CN" sz="1800" b="1">
                        <a:solidFill>
                          <a:srgbClr val="000000"/>
                        </a:solidFill>
                        <a:latin typeface="宋体" panose="02010600030101010101" pitchFamily="2" charset="-122"/>
                        <a:ea typeface="宋体" panose="02010600030101010101" pitchFamily="2" charset="-122"/>
                      </a:endParaRPr>
                    </a:p>
                  </a:txBody>
                  <a:tcPr marL="68580" marR="68580" marT="0" marB="0" anchor="ctr" anchorCtr="0"/>
                </a:tc>
                <a:tc>
                  <a:txBody>
                    <a:bodyPr/>
                    <a:p>
                      <a:pPr marL="68580" indent="0" algn="ctr">
                        <a:lnSpc>
                          <a:spcPts val="2900"/>
                        </a:lnSpc>
                        <a:spcBef>
                          <a:spcPct val="0"/>
                        </a:spcBef>
                        <a:spcAft>
                          <a:spcPct val="0"/>
                        </a:spcAft>
                      </a:pPr>
                      <a:r>
                        <a:rPr lang="en-US" altLang="zh-CN" sz="1800" b="1">
                          <a:solidFill>
                            <a:srgbClr val="000000"/>
                          </a:solidFill>
                          <a:latin typeface="宋体" panose="02010600030101010101" pitchFamily="2" charset="-122"/>
                          <a:ea typeface="宋体" panose="02010600030101010101" pitchFamily="2" charset="-122"/>
                        </a:rPr>
                        <a:t>80.66</a:t>
                      </a:r>
                      <a:r>
                        <a:rPr lang="en-US" altLang="zh-CN" sz="1800" b="1">
                          <a:solidFill>
                            <a:srgbClr val="000000"/>
                          </a:solidFill>
                          <a:latin typeface="宋体" panose="02010600030101010101" pitchFamily="2" charset="-122"/>
                          <a:ea typeface="宋体" panose="02010600030101010101" pitchFamily="2" charset="-122"/>
                        </a:rPr>
                        <a:t>%</a:t>
                      </a:r>
                      <a:endParaRPr lang="en-US" altLang="zh-CN" sz="1800" b="1">
                        <a:solidFill>
                          <a:srgbClr val="000000"/>
                        </a:solidFill>
                        <a:latin typeface="宋体" panose="02010600030101010101" pitchFamily="2" charset="-122"/>
                        <a:ea typeface="宋体" panose="02010600030101010101" pitchFamily="2" charset="-122"/>
                      </a:endParaRPr>
                    </a:p>
                  </a:txBody>
                  <a:tcPr marL="68580" marR="68580" marT="0" marB="0" anchor="ctr" anchorCtr="0"/>
                </a:tc>
              </a:tr>
            </a:tbl>
          </a:graphicData>
        </a:graphic>
      </p:graphicFrame>
      <p:sp>
        <p:nvSpPr>
          <p:cNvPr id="7" name="文本框 6"/>
          <p:cNvSpPr txBox="1"/>
          <p:nvPr/>
        </p:nvSpPr>
        <p:spPr>
          <a:xfrm>
            <a:off x="4100195" y="2837815"/>
            <a:ext cx="3577590" cy="368300"/>
          </a:xfrm>
          <a:prstGeom prst="rect">
            <a:avLst/>
          </a:prstGeom>
          <a:noFill/>
        </p:spPr>
        <p:txBody>
          <a:bodyPr wrap="square" rtlCol="0">
            <a:spAutoFit/>
          </a:bodyPr>
          <a:p>
            <a:pPr algn="ctr"/>
            <a:r>
              <a:rPr lang="zh-CN" altLang="en-US"/>
              <a:t>综合绩效评价得分情况表</a:t>
            </a:r>
            <a:endParaRPr lang="zh-CN" altLang="en-US"/>
          </a:p>
        </p:txBody>
      </p:sp>
    </p:spTree>
    <p:custDataLst>
      <p:tags r:id="rId4"/>
    </p:custData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rot="10800000" flipH="1">
            <a:off x="275809" y="327218"/>
            <a:ext cx="355381" cy="88900"/>
            <a:chOff x="4381719" y="-1168400"/>
            <a:chExt cx="355381" cy="88900"/>
          </a:xfrm>
        </p:grpSpPr>
        <p:cxnSp>
          <p:nvCxnSpPr>
            <p:cNvPr id="32" name="直接连接符 31"/>
            <p:cNvCxnSpPr/>
            <p:nvPr/>
          </p:nvCxnSpPr>
          <p:spPr>
            <a:xfrm>
              <a:off x="4483100" y="-1168400"/>
              <a:ext cx="254000" cy="0"/>
            </a:xfrm>
            <a:prstGeom prst="line">
              <a:avLst/>
            </a:prstGeom>
            <a:ln w="28575" cap="rnd">
              <a:solidFill>
                <a:srgbClr val="3FA4DE"/>
              </a:solidFill>
              <a:round/>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4381719" y="-1079500"/>
              <a:ext cx="355381" cy="0"/>
            </a:xfrm>
            <a:prstGeom prst="line">
              <a:avLst/>
            </a:prstGeom>
            <a:ln w="28575" cap="rnd">
              <a:solidFill>
                <a:srgbClr val="3FA4DE"/>
              </a:solidFill>
              <a:round/>
            </a:ln>
          </p:spPr>
          <p:style>
            <a:lnRef idx="1">
              <a:schemeClr val="accent1"/>
            </a:lnRef>
            <a:fillRef idx="0">
              <a:schemeClr val="accent1"/>
            </a:fillRef>
            <a:effectRef idx="0">
              <a:schemeClr val="accent1"/>
            </a:effectRef>
            <a:fontRef idx="minor">
              <a:schemeClr val="tx1"/>
            </a:fontRef>
          </p:style>
        </p:cxnSp>
      </p:grpSp>
      <p:sp>
        <p:nvSpPr>
          <p:cNvPr id="153" name="文本框 152" descr="e7d195523061f1c09e9d68d7cf438b91ef959ecb14fc25d26BBA7F7DBC18E55DFF4014AF651F0BF2569D4B6C1DA7F1A4683A481403BD872FC687266AD13265C1DE7C373772FD8728ABDD69ADD03BFF5BE2862BC891DBB79EC0B81FB75486405D5064442904236646CF49102BEE5E1B895458B641CA0D6C7889FDD78D23C2B1BC47745F4B67C4FF437063ECD1606ECED6"/>
          <p:cNvSpPr txBox="1"/>
          <p:nvPr/>
        </p:nvSpPr>
        <p:spPr>
          <a:xfrm>
            <a:off x="757555" y="524510"/>
            <a:ext cx="3264535" cy="460375"/>
          </a:xfrm>
          <a:prstGeom prst="rect">
            <a:avLst/>
          </a:prstGeom>
          <a:noFill/>
        </p:spPr>
        <p:txBody>
          <a:bodyPr wrap="square" rtlCol="0">
            <a:spAutoFit/>
          </a:bodyPr>
          <a:lstStyle>
            <a:defPPr>
              <a:defRPr lang="en-US"/>
            </a:defPPr>
            <a:lvl1pPr>
              <a:defRPr sz="2000" b="1">
                <a:solidFill>
                  <a:schemeClr val="accent1"/>
                </a:solidFill>
                <a:latin typeface="+mj-lt"/>
                <a:ea typeface="+mj-ea"/>
              </a:defRPr>
            </a:lvl1p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zh-CN" sz="2400" b="0" i="0" u="none" strike="noStrike" kern="1200" cap="none" spc="0" normalizeH="0" baseline="0" noProof="0">
                <a:ln>
                  <a:noFill/>
                </a:ln>
                <a:solidFill>
                  <a:schemeClr val="tx1">
                    <a:lumMod val="75000"/>
                    <a:lumOff val="25000"/>
                  </a:schemeClr>
                </a:solidFill>
                <a:effectLst/>
                <a:uLnTx/>
                <a:uFillTx/>
                <a:latin typeface="+mn-lt"/>
                <a:ea typeface="+mn-ea"/>
                <a:cs typeface="+mn-ea"/>
                <a:sym typeface="+mn-lt"/>
              </a:rPr>
              <a:t>（二）综合评价情况</a:t>
            </a:r>
            <a:endParaRPr kumimoji="0" lang="zh-CN" altLang="zh-CN" sz="2400" b="0" i="0" u="none" strike="noStrike" kern="1200" cap="none" spc="0" normalizeH="0" baseline="0" noProof="0">
              <a:ln>
                <a:noFill/>
              </a:ln>
              <a:solidFill>
                <a:schemeClr val="tx1">
                  <a:lumMod val="75000"/>
                  <a:lumOff val="25000"/>
                </a:schemeClr>
              </a:solidFill>
              <a:effectLst/>
              <a:uLnTx/>
              <a:uFillTx/>
              <a:latin typeface="+mn-lt"/>
              <a:ea typeface="+mn-ea"/>
              <a:cs typeface="+mn-ea"/>
              <a:sym typeface="+mn-lt"/>
            </a:endParaRPr>
          </a:p>
        </p:txBody>
      </p:sp>
      <p:sp>
        <p:nvSpPr>
          <p:cNvPr id="8" name="椭圆 7"/>
          <p:cNvSpPr/>
          <p:nvPr/>
        </p:nvSpPr>
        <p:spPr>
          <a:xfrm>
            <a:off x="1264285" y="1706880"/>
            <a:ext cx="2934970" cy="3097530"/>
          </a:xfrm>
          <a:prstGeom prst="ellipse">
            <a:avLst/>
          </a:prstGeom>
          <a:blipFill rotWithShape="1">
            <a:blip r:embed="rId1"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椭圆 9"/>
          <p:cNvSpPr/>
          <p:nvPr/>
        </p:nvSpPr>
        <p:spPr>
          <a:xfrm>
            <a:off x="2848610" y="4230370"/>
            <a:ext cx="1685925" cy="1675130"/>
          </a:xfrm>
          <a:prstGeom prst="ellipse">
            <a:avLst/>
          </a:prstGeom>
          <a:solidFill>
            <a:schemeClr val="bg1"/>
          </a:solidFill>
          <a:ln>
            <a:noFill/>
          </a:ln>
          <a:effectLst>
            <a:outerShdw blurRad="368300" dist="38100" dir="2700000" algn="tl" rotWithShape="0">
              <a:srgbClr val="3E5D55">
                <a:alpha val="1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椭圆 10"/>
          <p:cNvSpPr/>
          <p:nvPr/>
        </p:nvSpPr>
        <p:spPr bwMode="auto">
          <a:xfrm>
            <a:off x="543560" y="3064510"/>
            <a:ext cx="539750" cy="539750"/>
          </a:xfrm>
          <a:prstGeom prst="ellipse">
            <a:avLst/>
          </a:prstGeom>
          <a:solidFill>
            <a:srgbClr val="3FA4DE"/>
          </a:solidFill>
          <a:ln>
            <a:noFill/>
          </a:ln>
          <a:effectLst>
            <a:outerShdw blurRad="127000" dist="127000" dir="5400000" algn="t"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91440" tIns="45720" rIns="91440" bIns="45720" numCol="1" spcCol="0" rtlCol="0" fromWordArt="0" anchor="ctr" anchorCtr="0" forceAA="0" compatLnSpc="1">
            <a:noAutofit/>
          </a:bodyPr>
          <a:lstStyle/>
          <a:p>
            <a:pPr lvl="0" algn="ctr">
              <a:buClrTx/>
              <a:buSzTx/>
              <a:buFontTx/>
            </a:pPr>
            <a:endParaRPr lang="zh-CN" altLang="en-US" b="1">
              <a:cs typeface="+mn-ea"/>
              <a:sym typeface="+mn-lt"/>
            </a:endParaRPr>
          </a:p>
        </p:txBody>
      </p:sp>
      <p:sp>
        <p:nvSpPr>
          <p:cNvPr id="12" name="椭圆 11"/>
          <p:cNvSpPr/>
          <p:nvPr/>
        </p:nvSpPr>
        <p:spPr bwMode="auto">
          <a:xfrm>
            <a:off x="703580" y="3832225"/>
            <a:ext cx="797560" cy="797560"/>
          </a:xfrm>
          <a:prstGeom prst="ellipse">
            <a:avLst/>
          </a:prstGeom>
          <a:solidFill>
            <a:schemeClr val="accent2"/>
          </a:solidFill>
          <a:ln>
            <a:noFill/>
          </a:ln>
          <a:effectLst>
            <a:outerShdw blurRad="127000" dist="127000" dir="5400000" algn="t"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91440" tIns="45720" rIns="91440" bIns="45720" numCol="1" spcCol="0" rtlCol="0" fromWordArt="0" anchor="ctr" anchorCtr="0" forceAA="0" compatLnSpc="1">
            <a:noAutofit/>
          </a:bodyPr>
          <a:lstStyle/>
          <a:p>
            <a:pPr lvl="0" algn="ctr">
              <a:buClrTx/>
              <a:buSzTx/>
              <a:buFontTx/>
            </a:pPr>
            <a:endParaRPr lang="zh-CN" altLang="en-US" b="1">
              <a:cs typeface="+mn-ea"/>
              <a:sym typeface="+mn-lt"/>
            </a:endParaRPr>
          </a:p>
        </p:txBody>
      </p:sp>
      <p:sp>
        <p:nvSpPr>
          <p:cNvPr id="13" name="椭圆 12"/>
          <p:cNvSpPr/>
          <p:nvPr/>
        </p:nvSpPr>
        <p:spPr bwMode="auto">
          <a:xfrm>
            <a:off x="1195705" y="4596765"/>
            <a:ext cx="1123315" cy="1123315"/>
          </a:xfrm>
          <a:prstGeom prst="ellipse">
            <a:avLst/>
          </a:prstGeom>
          <a:solidFill>
            <a:srgbClr val="3FA4DE"/>
          </a:solidFill>
          <a:ln>
            <a:noFill/>
          </a:ln>
          <a:effectLst>
            <a:outerShdw blurRad="127000" dist="127000" dir="5400000" algn="t"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91440" tIns="45720" rIns="91440" bIns="45720" numCol="1" spcCol="0" rtlCol="0" fromWordArt="0" anchor="ctr" anchorCtr="0" forceAA="0" compatLnSpc="1">
            <a:noAutofit/>
          </a:bodyPr>
          <a:lstStyle/>
          <a:p>
            <a:pPr lvl="0" algn="ctr">
              <a:buClrTx/>
              <a:buSzTx/>
              <a:buFontTx/>
            </a:pPr>
            <a:endParaRPr lang="zh-CN" altLang="en-US" b="1">
              <a:cs typeface="+mn-ea"/>
              <a:sym typeface="+mn-lt"/>
            </a:endParaRPr>
          </a:p>
        </p:txBody>
      </p:sp>
      <p:sp>
        <p:nvSpPr>
          <p:cNvPr id="3" name="矩形 2"/>
          <p:cNvSpPr/>
          <p:nvPr/>
        </p:nvSpPr>
        <p:spPr>
          <a:xfrm>
            <a:off x="4902200" y="607695"/>
            <a:ext cx="6729095" cy="4832985"/>
          </a:xfrm>
          <a:prstGeom prst="rect">
            <a:avLst/>
          </a:prstGeom>
        </p:spPr>
        <p:txBody>
          <a:bodyPr wrap="square">
            <a:noAutofit/>
          </a:bodyPr>
          <a:lstStyle/>
          <a:p>
            <a:pPr algn="l">
              <a:lnSpc>
                <a:spcPct val="200000"/>
              </a:lnSpc>
            </a:pPr>
            <a:r>
              <a:rPr lang="en-US" altLang="zh-CN" sz="1400">
                <a:solidFill>
                  <a:schemeClr val="tx1">
                    <a:lumMod val="50000"/>
                    <a:lumOff val="50000"/>
                  </a:schemeClr>
                </a:solidFill>
                <a:cs typeface="+mn-ea"/>
                <a:sym typeface="+mn-lt"/>
              </a:rPr>
              <a:t>      </a:t>
            </a:r>
            <a:r>
              <a:rPr lang="en-US" altLang="zh-CN" sz="1400">
                <a:solidFill>
                  <a:schemeClr val="tx1">
                    <a:lumMod val="50000"/>
                    <a:lumOff val="50000"/>
                  </a:schemeClr>
                </a:solidFill>
                <a:ea typeface="+mn-lt"/>
                <a:cs typeface="+mn-lt"/>
                <a:sym typeface="+mn-lt"/>
              </a:rPr>
              <a:t> </a:t>
            </a:r>
            <a:r>
              <a:rPr lang="zh-CN" altLang="en-US" sz="1400">
                <a:solidFill>
                  <a:schemeClr val="tx1">
                    <a:lumMod val="50000"/>
                    <a:lumOff val="50000"/>
                  </a:schemeClr>
                </a:solidFill>
                <a:ea typeface="+mn-lt"/>
                <a:cs typeface="+mn-lt"/>
                <a:sym typeface="+mn-lt"/>
              </a:rPr>
              <a:t>该项目通过政府购买服务形式将社保经办服务业务交由社会聘用人士承担，通过人员监督考核机制增强人员业务争优意识，从而提升了公共服务的质量和效率。政府购买服务从“直接举办、直接提供”转为“购买服务、监督质量”，有利于缓解现有编制人员力量不足导致业务开展进度缓慢，任务分工不细化等问题，保障社保经办业务正常运行。政府购买服务为公民组织参与公共事务提供了有效载体和途径，同时增加社会人士的就业机会。该项目2021年支出财政资金198.86万元、2022支出财政资金190.36万元、2023年支出财政资金175.18万元，通过人员数量及费用类型精简进一步节约控制项目成本，人员岗位职责分工细化有助于提升业务办理效率，有效支撑部门工作。因此，市人社局实施政府购买服务、提高社保经办服务供给水平和效率，同时也带动当地的就业，保障办业务正常运行。但项目实施过程中也存在立项依据不充分、未制定指导性目录、未按规定对政府购买服务相关信息公开、合同履约管理不到位、管理制度执行不到位、考核不全面等问题。</a:t>
            </a:r>
            <a:endParaRPr lang="zh-CN" altLang="en-US" sz="1400">
              <a:solidFill>
                <a:schemeClr val="tx1">
                  <a:lumMod val="50000"/>
                  <a:lumOff val="50000"/>
                </a:schemeClr>
              </a:solidFill>
              <a:ea typeface="+mn-lt"/>
              <a:cs typeface="+mn-lt"/>
              <a:sym typeface="+mn-lt"/>
            </a:endParaRPr>
          </a:p>
        </p:txBody>
      </p:sp>
      <p:grpSp>
        <p:nvGrpSpPr>
          <p:cNvPr id="60" name="Google Shape;281;p19"/>
          <p:cNvGrpSpPr/>
          <p:nvPr/>
        </p:nvGrpSpPr>
        <p:grpSpPr>
          <a:xfrm>
            <a:off x="3967000" y="4045127"/>
            <a:ext cx="474035" cy="472781"/>
            <a:chOff x="-33646250" y="3586425"/>
            <a:chExt cx="293000" cy="292225"/>
          </a:xfrm>
          <a:solidFill>
            <a:srgbClr val="2261BB"/>
          </a:solidFill>
        </p:grpSpPr>
        <p:sp>
          <p:nvSpPr>
            <p:cNvPr id="61" name="Google Shape;282;p19"/>
            <p:cNvSpPr/>
            <p:nvPr/>
          </p:nvSpPr>
          <p:spPr bwMode="auto">
            <a:xfrm>
              <a:off x="-33646250" y="3739225"/>
              <a:ext cx="141775" cy="139425"/>
            </a:xfrm>
            <a:custGeom>
              <a:avLst/>
              <a:gdLst/>
              <a:ahLst/>
              <a:cxnLst/>
              <a:rect l="l" t="t" r="r" b="b"/>
              <a:pathLst>
                <a:path w="5671" h="5577" extrusionOk="0">
                  <a:moveTo>
                    <a:pt x="4190" y="1"/>
                  </a:moveTo>
                  <a:cubicBezTo>
                    <a:pt x="4001" y="316"/>
                    <a:pt x="3970" y="725"/>
                    <a:pt x="4127" y="1040"/>
                  </a:cubicBezTo>
                  <a:lnTo>
                    <a:pt x="3497" y="1670"/>
                  </a:lnTo>
                  <a:cubicBezTo>
                    <a:pt x="3345" y="1589"/>
                    <a:pt x="3194" y="1550"/>
                    <a:pt x="3047" y="1550"/>
                  </a:cubicBezTo>
                  <a:cubicBezTo>
                    <a:pt x="2797" y="1550"/>
                    <a:pt x="2561" y="1661"/>
                    <a:pt x="2363" y="1859"/>
                  </a:cubicBezTo>
                  <a:lnTo>
                    <a:pt x="378" y="3813"/>
                  </a:lnTo>
                  <a:cubicBezTo>
                    <a:pt x="0" y="4222"/>
                    <a:pt x="0" y="4884"/>
                    <a:pt x="378" y="5293"/>
                  </a:cubicBezTo>
                  <a:cubicBezTo>
                    <a:pt x="583" y="5482"/>
                    <a:pt x="851" y="5577"/>
                    <a:pt x="1115" y="5577"/>
                  </a:cubicBezTo>
                  <a:cubicBezTo>
                    <a:pt x="1378" y="5577"/>
                    <a:pt x="1638" y="5482"/>
                    <a:pt x="1827" y="5293"/>
                  </a:cubicBezTo>
                  <a:lnTo>
                    <a:pt x="3812" y="3309"/>
                  </a:lnTo>
                  <a:cubicBezTo>
                    <a:pt x="4096" y="3025"/>
                    <a:pt x="4190" y="2553"/>
                    <a:pt x="4001" y="2143"/>
                  </a:cubicBezTo>
                  <a:lnTo>
                    <a:pt x="4631" y="1513"/>
                  </a:lnTo>
                  <a:cubicBezTo>
                    <a:pt x="4789" y="1576"/>
                    <a:pt x="4915" y="1607"/>
                    <a:pt x="5072" y="1607"/>
                  </a:cubicBezTo>
                  <a:cubicBezTo>
                    <a:pt x="5261" y="1607"/>
                    <a:pt x="5450" y="1544"/>
                    <a:pt x="5671" y="1418"/>
                  </a:cubicBezTo>
                  <a:cubicBezTo>
                    <a:pt x="5041" y="1040"/>
                    <a:pt x="4568" y="568"/>
                    <a:pt x="4190" y="1"/>
                  </a:cubicBezTo>
                  <a:close/>
                </a:path>
              </a:pathLst>
            </a:custGeom>
            <a:solidFill>
              <a:srgbClr val="3FA4DE"/>
            </a:solidFill>
            <a:ln>
              <a:noFill/>
            </a:ln>
            <a:effectLst>
              <a:outerShdw blurRad="127000" dist="127000" dir="5400000" algn="t"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spcFirstLastPara="0" vertOverflow="overflow" horzOverflow="overflow" vert="horz" wrap="square" lIns="91440" tIns="45720" rIns="91440" bIns="45720" numCol="1" spcCol="0" rtlCol="0" fromWordArt="0" anchor="ctr" anchorCtr="0" forceAA="0" compatLnSpc="1">
              <a:noAutofit/>
            </a:bodyPr>
            <a:lstStyle/>
            <a:p>
              <a:pPr lvl="0" algn="ctr">
                <a:buClrTx/>
                <a:buSzTx/>
                <a:buFontTx/>
              </a:pPr>
              <a:endParaRPr lang="zh-CN" altLang="en-US" b="1">
                <a:cs typeface="+mn-ea"/>
                <a:sym typeface="+mn-lt"/>
              </a:endParaRPr>
            </a:p>
          </p:txBody>
        </p:sp>
        <p:sp>
          <p:nvSpPr>
            <p:cNvPr id="62" name="Google Shape;283;p19"/>
            <p:cNvSpPr/>
            <p:nvPr/>
          </p:nvSpPr>
          <p:spPr bwMode="auto">
            <a:xfrm>
              <a:off x="-33541500" y="3586425"/>
              <a:ext cx="188250" cy="187475"/>
            </a:xfrm>
            <a:custGeom>
              <a:avLst/>
              <a:gdLst/>
              <a:ahLst/>
              <a:cxnLst/>
              <a:rect l="l" t="t" r="r" b="b"/>
              <a:pathLst>
                <a:path w="7530" h="7499" extrusionOk="0">
                  <a:moveTo>
                    <a:pt x="3718" y="1387"/>
                  </a:moveTo>
                  <a:cubicBezTo>
                    <a:pt x="4253" y="1387"/>
                    <a:pt x="4726" y="1859"/>
                    <a:pt x="4726" y="2427"/>
                  </a:cubicBezTo>
                  <a:cubicBezTo>
                    <a:pt x="4789" y="2805"/>
                    <a:pt x="4505" y="3214"/>
                    <a:pt x="4096" y="3372"/>
                  </a:cubicBezTo>
                  <a:lnTo>
                    <a:pt x="4096" y="3750"/>
                  </a:lnTo>
                  <a:cubicBezTo>
                    <a:pt x="4096" y="3939"/>
                    <a:pt x="3938" y="4096"/>
                    <a:pt x="3749" y="4096"/>
                  </a:cubicBezTo>
                  <a:cubicBezTo>
                    <a:pt x="3560" y="4096"/>
                    <a:pt x="3403" y="3939"/>
                    <a:pt x="3403" y="3750"/>
                  </a:cubicBezTo>
                  <a:lnTo>
                    <a:pt x="3403" y="3372"/>
                  </a:lnTo>
                  <a:cubicBezTo>
                    <a:pt x="3403" y="3088"/>
                    <a:pt x="3592" y="2805"/>
                    <a:pt x="3875" y="2742"/>
                  </a:cubicBezTo>
                  <a:cubicBezTo>
                    <a:pt x="4001" y="2679"/>
                    <a:pt x="4096" y="2521"/>
                    <a:pt x="4096" y="2427"/>
                  </a:cubicBezTo>
                  <a:cubicBezTo>
                    <a:pt x="4096" y="2206"/>
                    <a:pt x="3938" y="2049"/>
                    <a:pt x="3749" y="2049"/>
                  </a:cubicBezTo>
                  <a:cubicBezTo>
                    <a:pt x="3560" y="2049"/>
                    <a:pt x="3403" y="2206"/>
                    <a:pt x="3403" y="2427"/>
                  </a:cubicBezTo>
                  <a:cubicBezTo>
                    <a:pt x="3403" y="2616"/>
                    <a:pt x="3245" y="2773"/>
                    <a:pt x="3056" y="2773"/>
                  </a:cubicBezTo>
                  <a:cubicBezTo>
                    <a:pt x="2836" y="2773"/>
                    <a:pt x="2678" y="2616"/>
                    <a:pt x="2678" y="2427"/>
                  </a:cubicBezTo>
                  <a:cubicBezTo>
                    <a:pt x="2678" y="1859"/>
                    <a:pt x="3151" y="1387"/>
                    <a:pt x="3718" y="1387"/>
                  </a:cubicBezTo>
                  <a:close/>
                  <a:moveTo>
                    <a:pt x="3749" y="4726"/>
                  </a:moveTo>
                  <a:cubicBezTo>
                    <a:pt x="3938" y="4726"/>
                    <a:pt x="4096" y="4884"/>
                    <a:pt x="4096" y="5104"/>
                  </a:cubicBezTo>
                  <a:cubicBezTo>
                    <a:pt x="4096" y="5294"/>
                    <a:pt x="3938" y="5451"/>
                    <a:pt x="3749" y="5451"/>
                  </a:cubicBezTo>
                  <a:cubicBezTo>
                    <a:pt x="3560" y="5451"/>
                    <a:pt x="3403" y="5294"/>
                    <a:pt x="3403" y="5104"/>
                  </a:cubicBezTo>
                  <a:cubicBezTo>
                    <a:pt x="3403" y="4884"/>
                    <a:pt x="3560" y="4726"/>
                    <a:pt x="3749" y="4726"/>
                  </a:cubicBezTo>
                  <a:close/>
                  <a:moveTo>
                    <a:pt x="3749" y="1"/>
                  </a:moveTo>
                  <a:cubicBezTo>
                    <a:pt x="1670" y="1"/>
                    <a:pt x="0" y="1702"/>
                    <a:pt x="0" y="3750"/>
                  </a:cubicBezTo>
                  <a:cubicBezTo>
                    <a:pt x="0" y="5829"/>
                    <a:pt x="1702" y="7499"/>
                    <a:pt x="3749" y="7499"/>
                  </a:cubicBezTo>
                  <a:cubicBezTo>
                    <a:pt x="5829" y="7499"/>
                    <a:pt x="7498" y="5798"/>
                    <a:pt x="7498" y="3750"/>
                  </a:cubicBezTo>
                  <a:cubicBezTo>
                    <a:pt x="7530" y="1670"/>
                    <a:pt x="5829" y="1"/>
                    <a:pt x="3749" y="1"/>
                  </a:cubicBezTo>
                  <a:close/>
                </a:path>
              </a:pathLst>
            </a:custGeom>
            <a:solidFill>
              <a:srgbClr val="3FA4DE"/>
            </a:solidFill>
            <a:ln>
              <a:noFill/>
            </a:ln>
            <a:effectLst>
              <a:outerShdw blurRad="127000" dist="127000" dir="5400000" algn="t"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spcFirstLastPara="0" vertOverflow="overflow" horzOverflow="overflow" vert="horz" wrap="square" lIns="91440" tIns="45720" rIns="91440" bIns="45720" numCol="1" spcCol="0" rtlCol="0" fromWordArt="0" anchor="ctr" anchorCtr="0" forceAA="0" compatLnSpc="1">
              <a:noAutofit/>
            </a:bodyPr>
            <a:lstStyle/>
            <a:p>
              <a:pPr lvl="0" algn="ctr">
                <a:buClrTx/>
                <a:buSzTx/>
                <a:buFontTx/>
              </a:pPr>
              <a:endParaRPr lang="zh-CN" altLang="en-US" b="1">
                <a:cs typeface="+mn-ea"/>
                <a:sym typeface="+mn-lt"/>
              </a:endParaRPr>
            </a:p>
          </p:txBody>
        </p:sp>
      </p:grpSp>
      <p:sp>
        <p:nvSpPr>
          <p:cNvPr id="26" name="Synergistically utilize technically sound portals with frictionless chains. Dramatically customize…"/>
          <p:cNvSpPr txBox="1"/>
          <p:nvPr/>
        </p:nvSpPr>
        <p:spPr>
          <a:xfrm>
            <a:off x="2857500" y="4804410"/>
            <a:ext cx="1668145" cy="512445"/>
          </a:xfrm>
          <a:prstGeom prst="rect">
            <a:avLst/>
          </a:prstGeom>
          <a:ln w="12700">
            <a:miter lim="400000"/>
          </a:ln>
        </p:spPr>
        <p:txBody>
          <a:bodyPr wrap="square" lIns="0" tIns="0" rIns="0" bIns="0">
            <a:spAutoFit/>
          </a:bodyPr>
          <a:lstStyle/>
          <a:p>
            <a:pPr marL="0" marR="0" lvl="0" indent="0" algn="ctr" defTabSz="1217930" rtl="0" eaLnBrk="1" fontAlgn="auto" latinLnBrk="0" hangingPunct="1">
              <a:lnSpc>
                <a:spcPts val="2000"/>
              </a:lnSpc>
              <a:spcBef>
                <a:spcPts val="0"/>
              </a:spcBef>
              <a:spcAft>
                <a:spcPts val="0"/>
              </a:spcAft>
              <a:buClrTx/>
              <a:buSzTx/>
              <a:buFontTx/>
              <a:buNone/>
              <a:defRPr/>
            </a:pPr>
            <a:r>
              <a:rPr lang="zh-CN" altLang="en-US" sz="1200" dirty="0">
                <a:solidFill>
                  <a:schemeClr val="bg1">
                    <a:lumMod val="50000"/>
                  </a:schemeClr>
                </a:solidFill>
                <a:cs typeface="+mn-ea"/>
                <a:sym typeface="+mn-lt"/>
              </a:rPr>
              <a:t>提升服务质量、保障正常运行，带动就业</a:t>
            </a:r>
            <a:endParaRPr lang="zh-CN" altLang="en-US" sz="1200" dirty="0">
              <a:solidFill>
                <a:schemeClr val="tx1"/>
              </a:solidFill>
              <a:uFillTx/>
              <a:cs typeface="+mn-ea"/>
              <a:sym typeface="+mn-lt"/>
            </a:endParaRPr>
          </a:p>
        </p:txBody>
      </p:sp>
      <p:pic>
        <p:nvPicPr>
          <p:cNvPr id="4" name="图片 3" descr="32303038313138363b32303039303530383bd0c5cfa2"/>
          <p:cNvPicPr>
            <a:picLocks noChangeAspect="1"/>
          </p:cNvPicPr>
          <p:nvPr/>
        </p:nvPicPr>
        <p:blipFill>
          <a:blip r:embed="rId2" cstate="screen">
            <a:extLst>
              <a:ext uri="{96DAC541-7B7A-43D3-8B79-37D633B846F1}">
                <asvg:svgBlip xmlns:asvg="http://schemas.microsoft.com/office/drawing/2016/SVG/main" r:embed="rId3"/>
              </a:ext>
            </a:extLst>
          </a:blip>
          <a:stretch>
            <a:fillRect/>
          </a:stretch>
        </p:blipFill>
        <p:spPr>
          <a:xfrm>
            <a:off x="703580" y="3219450"/>
            <a:ext cx="241300" cy="241300"/>
          </a:xfrm>
          <a:prstGeom prst="rect">
            <a:avLst/>
          </a:prstGeom>
        </p:spPr>
      </p:pic>
      <p:pic>
        <p:nvPicPr>
          <p:cNvPr id="5" name="图片 4" descr="32303038313138363b32303039303531383bb1a8d6bd"/>
          <p:cNvPicPr>
            <a:picLocks noChangeAspect="1"/>
          </p:cNvPicPr>
          <p:nvPr/>
        </p:nvPicPr>
        <p:blipFill>
          <a:blip r:embed="rId4" cstate="screen">
            <a:extLst>
              <a:ext uri="{96DAC541-7B7A-43D3-8B79-37D633B846F1}">
                <asvg:svgBlip xmlns:asvg="http://schemas.microsoft.com/office/drawing/2016/SVG/main" r:embed="rId5"/>
              </a:ext>
            </a:extLst>
          </a:blip>
          <a:stretch>
            <a:fillRect/>
          </a:stretch>
        </p:blipFill>
        <p:spPr>
          <a:xfrm>
            <a:off x="944880" y="4044950"/>
            <a:ext cx="381635" cy="381635"/>
          </a:xfrm>
          <a:prstGeom prst="rect">
            <a:avLst/>
          </a:prstGeom>
        </p:spPr>
      </p:pic>
      <p:sp>
        <p:nvSpPr>
          <p:cNvPr id="6" name="文本框 5"/>
          <p:cNvSpPr txBox="1"/>
          <p:nvPr/>
        </p:nvSpPr>
        <p:spPr>
          <a:xfrm>
            <a:off x="1264285" y="5001260"/>
            <a:ext cx="1216660" cy="368300"/>
          </a:xfrm>
          <a:prstGeom prst="rect">
            <a:avLst/>
          </a:prstGeom>
          <a:noFill/>
        </p:spPr>
        <p:txBody>
          <a:bodyPr wrap="square" rtlCol="0">
            <a:spAutoFit/>
          </a:bodyPr>
          <a:lstStyle/>
          <a:p>
            <a:pPr algn="l"/>
            <a:r>
              <a:rPr lang="zh-CN" altLang="en-US" b="1" kern="0" noProof="0" dirty="0">
                <a:ln w="0">
                  <a:noFill/>
                </a:ln>
                <a:solidFill>
                  <a:schemeClr val="bg1"/>
                </a:solidFill>
                <a:effectLst/>
                <a:uLnTx/>
                <a:uFillTx/>
                <a:cs typeface="+mn-ea"/>
                <a:sym typeface="+mn-lt"/>
              </a:rPr>
              <a:t>综合评价</a:t>
            </a:r>
            <a:endParaRPr lang="zh-CN" altLang="en-US" b="1" kern="0" noProof="0" dirty="0">
              <a:ln w="0">
                <a:noFill/>
              </a:ln>
              <a:solidFill>
                <a:schemeClr val="bg1"/>
              </a:solidFill>
              <a:effectLst/>
              <a:uLnTx/>
              <a:uFillTx/>
              <a:cs typeface="+mn-ea"/>
              <a:sym typeface="+mn-lt"/>
            </a:endParaRPr>
          </a:p>
        </p:txBody>
      </p:sp>
    </p:spTree>
    <p:custDataLst>
      <p:tags r:id="rId6"/>
    </p:custData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rot="10800000" flipH="1">
            <a:off x="275809" y="327218"/>
            <a:ext cx="355381" cy="88900"/>
            <a:chOff x="4381719" y="-1168400"/>
            <a:chExt cx="355381" cy="88900"/>
          </a:xfrm>
        </p:grpSpPr>
        <p:cxnSp>
          <p:nvCxnSpPr>
            <p:cNvPr id="32" name="直接连接符 31"/>
            <p:cNvCxnSpPr/>
            <p:nvPr/>
          </p:nvCxnSpPr>
          <p:spPr>
            <a:xfrm>
              <a:off x="4483100" y="-1168400"/>
              <a:ext cx="254000" cy="0"/>
            </a:xfrm>
            <a:prstGeom prst="line">
              <a:avLst/>
            </a:prstGeom>
            <a:ln w="28575" cap="rnd">
              <a:solidFill>
                <a:srgbClr val="3FA4DE"/>
              </a:solidFill>
              <a:round/>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4381719" y="-1079500"/>
              <a:ext cx="355381" cy="0"/>
            </a:xfrm>
            <a:prstGeom prst="line">
              <a:avLst/>
            </a:prstGeom>
            <a:ln w="28575" cap="rnd">
              <a:solidFill>
                <a:srgbClr val="3FA4DE"/>
              </a:solidFill>
              <a:round/>
            </a:ln>
          </p:spPr>
          <p:style>
            <a:lnRef idx="1">
              <a:schemeClr val="accent1"/>
            </a:lnRef>
            <a:fillRef idx="0">
              <a:schemeClr val="accent1"/>
            </a:fillRef>
            <a:effectRef idx="0">
              <a:schemeClr val="accent1"/>
            </a:effectRef>
            <a:fontRef idx="minor">
              <a:schemeClr val="tx1"/>
            </a:fontRef>
          </p:style>
        </p:cxnSp>
      </p:grpSp>
      <p:sp>
        <p:nvSpPr>
          <p:cNvPr id="153" name="文本框 152" descr="e7d195523061f1c09e9d68d7cf438b91ef959ecb14fc25d26BBA7F7DBC18E55DFF4014AF651F0BF2569D4B6C1DA7F1A4683A481403BD872FC687266AD13265C1DE7C373772FD8728ABDD69ADD03BFF5BE2862BC891DBB79EC0B81FB75486405D5064442904236646CF49102BEE5E1B895458B641CA0D6C7889FDD78D23C2B1BC47745F4B67C4FF437063ECD1606ECED6"/>
          <p:cNvSpPr txBox="1"/>
          <p:nvPr/>
        </p:nvSpPr>
        <p:spPr>
          <a:xfrm>
            <a:off x="816610" y="408305"/>
            <a:ext cx="3264535" cy="460375"/>
          </a:xfrm>
          <a:prstGeom prst="rect">
            <a:avLst/>
          </a:prstGeom>
          <a:noFill/>
        </p:spPr>
        <p:txBody>
          <a:bodyPr wrap="square" rtlCol="0">
            <a:spAutoFit/>
          </a:bodyPr>
          <a:lstStyle>
            <a:defPPr>
              <a:defRPr lang="en-US"/>
            </a:defPPr>
            <a:lvl1pPr>
              <a:defRPr sz="2000" b="1">
                <a:solidFill>
                  <a:schemeClr val="accent1"/>
                </a:solidFill>
                <a:latin typeface="+mj-lt"/>
                <a:ea typeface="+mj-ea"/>
              </a:defRPr>
            </a:lvl1p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zh-CN" sz="2400" b="0" i="0" u="none" strike="noStrike" kern="1200" cap="none" spc="0" normalizeH="0" baseline="0" noProof="0">
                <a:ln>
                  <a:noFill/>
                </a:ln>
                <a:solidFill>
                  <a:schemeClr val="tx1">
                    <a:lumMod val="75000"/>
                    <a:lumOff val="25000"/>
                  </a:schemeClr>
                </a:solidFill>
                <a:effectLst/>
                <a:uLnTx/>
                <a:uFillTx/>
                <a:latin typeface="+mn-lt"/>
                <a:ea typeface="+mn-ea"/>
                <a:cs typeface="+mn-ea"/>
                <a:sym typeface="+mn-lt"/>
              </a:rPr>
              <a:t>四、主要经验及做法</a:t>
            </a:r>
            <a:endParaRPr kumimoji="0" lang="zh-CN" altLang="zh-CN" sz="2400" b="0" i="0" u="none" strike="noStrike" kern="1200" cap="none" spc="0" normalizeH="0" baseline="0" noProof="0">
              <a:ln>
                <a:noFill/>
              </a:ln>
              <a:solidFill>
                <a:schemeClr val="tx1">
                  <a:lumMod val="75000"/>
                  <a:lumOff val="25000"/>
                </a:schemeClr>
              </a:solidFill>
              <a:effectLst/>
              <a:uLnTx/>
              <a:uFillTx/>
              <a:latin typeface="+mn-lt"/>
              <a:ea typeface="+mn-ea"/>
              <a:cs typeface="+mn-ea"/>
              <a:sym typeface="+mn-lt"/>
            </a:endParaRPr>
          </a:p>
        </p:txBody>
      </p:sp>
      <p:graphicFrame>
        <p:nvGraphicFramePr>
          <p:cNvPr id="26" name="图表 25"/>
          <p:cNvGraphicFramePr/>
          <p:nvPr>
            <p:custDataLst>
              <p:tags r:id="rId3"/>
            </p:custDataLst>
          </p:nvPr>
        </p:nvGraphicFramePr>
        <p:xfrm>
          <a:off x="631190" y="2367915"/>
          <a:ext cx="2251075" cy="1895475"/>
        </p:xfrm>
        <a:graphic>
          <a:graphicData uri="http://schemas.openxmlformats.org/drawingml/2006/chart">
            <c:chart xmlns:c="http://schemas.openxmlformats.org/drawingml/2006/chart" xmlns:r="http://schemas.openxmlformats.org/officeDocument/2006/relationships" r:id="rId1"/>
          </a:graphicData>
        </a:graphic>
      </p:graphicFrame>
      <p:sp>
        <p:nvSpPr>
          <p:cNvPr id="5" name="文本框 4" descr="e7d195523061f1c09e9d68d7cf438b91ef959ecb14fc25d26BBA7F7DBC18E55DFF4014AF651F0BF2569D4B6C1DA7F1A4683A481403BD872FC687266AD13265C1DE7C373772FD8728ABDD69ADD03BFF5BE2862BC891DBB79EC0B81FB75486405D5064442904236646CF49102BEE5E1B895458B641CA0D6C7889FDD78D23C2B1BC47745F4B67C4FF437063ECD1606ECED6"/>
          <p:cNvSpPr txBox="1"/>
          <p:nvPr>
            <p:custDataLst>
              <p:tags r:id="rId4"/>
            </p:custDataLst>
          </p:nvPr>
        </p:nvSpPr>
        <p:spPr>
          <a:xfrm>
            <a:off x="2974340" y="1570355"/>
            <a:ext cx="3940175" cy="443230"/>
          </a:xfrm>
          <a:prstGeom prst="rect">
            <a:avLst/>
          </a:prstGeom>
          <a:noFill/>
        </p:spPr>
        <p:txBody>
          <a:bodyPr wrap="square" rtlCol="0">
            <a:noAutofit/>
          </a:bodyPr>
          <a:lstStyle>
            <a:defPPr>
              <a:defRPr lang="en-US"/>
            </a:defPPr>
            <a:lvl1pPr>
              <a:defRPr b="1">
                <a:solidFill>
                  <a:schemeClr val="accent1"/>
                </a:solidFill>
                <a:latin typeface="Century Gothic" panose="020B0502020202020204" pitchFamily="34" charset="0"/>
                <a:ea typeface="+mj-ea"/>
              </a:defRPr>
            </a:lvl1p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b="0" kern="0" noProof="0" dirty="0">
                <a:ln w="0">
                  <a:noFill/>
                </a:ln>
                <a:solidFill>
                  <a:schemeClr val="tx1">
                    <a:lumMod val="75000"/>
                    <a:lumOff val="25000"/>
                  </a:schemeClr>
                </a:solidFill>
                <a:effectLst/>
                <a:uLnTx/>
                <a:uFillTx/>
                <a:latin typeface="+mn-lt"/>
                <a:ea typeface="+mn-ea"/>
                <a:cs typeface="+mn-ea"/>
                <a:sym typeface="+mn-lt"/>
              </a:rPr>
              <a:t>（一）制定相应的管理考核办法，提高组织效率。</a:t>
            </a:r>
            <a:endParaRPr lang="zh-CN" altLang="en-US" b="0" kern="0" noProof="0" dirty="0">
              <a:ln w="0">
                <a:noFill/>
              </a:ln>
              <a:solidFill>
                <a:schemeClr val="tx1">
                  <a:lumMod val="75000"/>
                  <a:lumOff val="25000"/>
                </a:schemeClr>
              </a:solidFill>
              <a:effectLst/>
              <a:uLnTx/>
              <a:uFillTx/>
              <a:latin typeface="+mn-lt"/>
              <a:ea typeface="+mn-ea"/>
              <a:cs typeface="+mn-ea"/>
              <a:sym typeface="+mn-lt"/>
            </a:endParaRPr>
          </a:p>
        </p:txBody>
      </p:sp>
      <p:sp>
        <p:nvSpPr>
          <p:cNvPr id="6" name="矩形 5" descr="e7d195523061f1c09e9d68d7cf438b91ef959ecb14fc25d26BBA7F7DBC18E55DFF4014AF651F0BF2569D4B6C1DA7F1A4683A481403BD872FC687266AD13265C1DE7C373772FD8728ABDD69ADD03BFF5BE2862BC891DBB79EC0B81FB75486405D5064442904236646CF49102BEE5E1B895458B641CA0D6C7889FDD78D23C2B1BC47745F4B67C4FF437063ECD1606ECED6"/>
          <p:cNvSpPr/>
          <p:nvPr>
            <p:custDataLst>
              <p:tags r:id="rId5"/>
            </p:custDataLst>
          </p:nvPr>
        </p:nvSpPr>
        <p:spPr>
          <a:xfrm>
            <a:off x="2882265" y="2336800"/>
            <a:ext cx="3422650" cy="1736725"/>
          </a:xfrm>
          <a:prstGeom prst="rect">
            <a:avLst/>
          </a:prstGeom>
        </p:spPr>
        <p:txBody>
          <a:bodyPr wrap="square">
            <a:noAutofit/>
          </a:bodyPr>
          <a:lstStyle/>
          <a:p>
            <a:pPr marL="0" marR="0" lvl="0" indent="0" algn="l" defTabSz="1217930" rtl="0" eaLnBrk="1" fontAlgn="auto" latinLnBrk="0" hangingPunct="1">
              <a:lnSpc>
                <a:spcPts val="2000"/>
              </a:lnSpc>
              <a:spcBef>
                <a:spcPts val="0"/>
              </a:spcBef>
              <a:spcAft>
                <a:spcPts val="0"/>
              </a:spcAft>
              <a:buClrTx/>
              <a:buSzTx/>
              <a:buFontTx/>
              <a:buNone/>
              <a:defRPr/>
            </a:pPr>
            <a:r>
              <a:rPr lang="en-US" altLang="zh-CN" sz="1400" dirty="0">
                <a:solidFill>
                  <a:schemeClr val="bg1">
                    <a:lumMod val="50000"/>
                  </a:schemeClr>
                </a:solidFill>
                <a:cs typeface="+mn-ea"/>
                <a:sym typeface="+mn-lt"/>
              </a:rPr>
              <a:t>      </a:t>
            </a:r>
            <a:r>
              <a:rPr lang="zh-CN" altLang="en-US" sz="1400" dirty="0">
                <a:solidFill>
                  <a:schemeClr val="bg1">
                    <a:lumMod val="50000"/>
                  </a:schemeClr>
                </a:solidFill>
                <a:cs typeface="+mn-ea"/>
                <a:sym typeface="+mn-lt"/>
              </a:rPr>
              <a:t>为了加强社保经办服务大厅综合管理，规范人力资源和社会保障系统政府购买服务岗位人员工作行为，严格大厅工作纪律，提升服务质量及业务经办质量，市人社局及天水市社会保险事业服务中心分别制定了《政府购买服务岗位人员考核办法》《天水市社会保险经办服务大厅管理制度》及《社保经办辅助人员管理办法》，以上制度有针对性地提出政府购买服务岗位人员的岗位职责及服务规范要求，有利于购买主体对服务人员的监督监管，提升服务质量及社保经办服务能力和办事效率，进而提高财政资金使用效益。</a:t>
            </a:r>
            <a:endParaRPr lang="zh-CN" altLang="en-US" sz="1400" dirty="0">
              <a:solidFill>
                <a:schemeClr val="bg1">
                  <a:lumMod val="50000"/>
                </a:schemeClr>
              </a:solidFill>
              <a:cs typeface="+mn-ea"/>
              <a:sym typeface="+mn-lt"/>
            </a:endParaRPr>
          </a:p>
        </p:txBody>
      </p:sp>
      <p:graphicFrame>
        <p:nvGraphicFramePr>
          <p:cNvPr id="7" name="图表 6"/>
          <p:cNvGraphicFramePr/>
          <p:nvPr>
            <p:custDataLst>
              <p:tags r:id="rId6"/>
            </p:custDataLst>
          </p:nvPr>
        </p:nvGraphicFramePr>
        <p:xfrm>
          <a:off x="6438265" y="2367915"/>
          <a:ext cx="2251075" cy="1895475"/>
        </p:xfrm>
        <a:graphic>
          <a:graphicData uri="http://schemas.openxmlformats.org/drawingml/2006/chart">
            <c:chart xmlns:c="http://schemas.openxmlformats.org/drawingml/2006/chart" xmlns:r="http://schemas.openxmlformats.org/officeDocument/2006/relationships" r:id="rId2"/>
          </a:graphicData>
        </a:graphic>
      </p:graphicFrame>
      <p:sp>
        <p:nvSpPr>
          <p:cNvPr id="8" name="文本框 7" descr="e7d195523061f1c09e9d68d7cf438b91ef959ecb14fc25d26BBA7F7DBC18E55DFF4014AF651F0BF2569D4B6C1DA7F1A4683A481403BD872FC687266AD13265C1DE7C373772FD8728ABDD69ADD03BFF5BE2862BC891DBB79EC0B81FB75486405D5064442904236646CF49102BEE5E1B895458B641CA0D6C7889FDD78D23C2B1BC47745F4B67C4FF437063ECD1606ECED6"/>
          <p:cNvSpPr txBox="1"/>
          <p:nvPr>
            <p:custDataLst>
              <p:tags r:id="rId7"/>
            </p:custDataLst>
          </p:nvPr>
        </p:nvSpPr>
        <p:spPr>
          <a:xfrm>
            <a:off x="8286750" y="1691640"/>
            <a:ext cx="2635885" cy="645160"/>
          </a:xfrm>
          <a:prstGeom prst="rect">
            <a:avLst/>
          </a:prstGeom>
          <a:noFill/>
        </p:spPr>
        <p:txBody>
          <a:bodyPr wrap="square" rtlCol="0">
            <a:spAutoFit/>
          </a:bodyPr>
          <a:lstStyle>
            <a:defPPr>
              <a:defRPr lang="en-US"/>
            </a:defPPr>
            <a:lvl1pPr>
              <a:defRPr b="1">
                <a:solidFill>
                  <a:schemeClr val="accent1"/>
                </a:solidFill>
                <a:latin typeface="Century Gothic" panose="020B0502020202020204" pitchFamily="34" charset="0"/>
                <a:ea typeface="+mj-ea"/>
              </a:defRPr>
            </a:lvl1p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b="0" kern="0" noProof="0" dirty="0">
                <a:ln w="0">
                  <a:noFill/>
                </a:ln>
                <a:solidFill>
                  <a:schemeClr val="tx1">
                    <a:lumMod val="75000"/>
                    <a:lumOff val="25000"/>
                  </a:schemeClr>
                </a:solidFill>
                <a:effectLst/>
                <a:uLnTx/>
                <a:uFillTx/>
                <a:latin typeface="+mn-lt"/>
                <a:ea typeface="+mn-ea"/>
                <a:cs typeface="+mn-ea"/>
                <a:sym typeface="+mn-lt"/>
              </a:rPr>
              <a:t>（二）资金有效落实、及时拨付。</a:t>
            </a:r>
            <a:endParaRPr lang="zh-CN" altLang="en-US" b="0" kern="0" noProof="0" dirty="0">
              <a:ln w="0">
                <a:noFill/>
              </a:ln>
              <a:solidFill>
                <a:schemeClr val="tx1">
                  <a:lumMod val="75000"/>
                  <a:lumOff val="25000"/>
                </a:schemeClr>
              </a:solidFill>
              <a:effectLst/>
              <a:uLnTx/>
              <a:uFillTx/>
              <a:latin typeface="+mn-lt"/>
              <a:ea typeface="+mn-ea"/>
              <a:cs typeface="+mn-ea"/>
              <a:sym typeface="+mn-lt"/>
            </a:endParaRPr>
          </a:p>
        </p:txBody>
      </p:sp>
      <p:sp>
        <p:nvSpPr>
          <p:cNvPr id="9" name="矩形 8" descr="e7d195523061f1c09e9d68d7cf438b91ef959ecb14fc25d26BBA7F7DBC18E55DFF4014AF651F0BF2569D4B6C1DA7F1A4683A481403BD872FC687266AD13265C1DE7C373772FD8728ABDD69ADD03BFF5BE2862BC891DBB79EC0B81FB75486405D5064442904236646CF49102BEE5E1B895458B641CA0D6C7889FDD78D23C2B1BC47745F4B67C4FF437063ECD1606ECED6"/>
          <p:cNvSpPr/>
          <p:nvPr>
            <p:custDataLst>
              <p:tags r:id="rId8"/>
            </p:custDataLst>
          </p:nvPr>
        </p:nvSpPr>
        <p:spPr>
          <a:xfrm>
            <a:off x="8538210" y="2520950"/>
            <a:ext cx="2529840" cy="2998470"/>
          </a:xfrm>
          <a:prstGeom prst="rect">
            <a:avLst/>
          </a:prstGeom>
        </p:spPr>
        <p:txBody>
          <a:bodyPr wrap="square">
            <a:noAutofit/>
          </a:bodyPr>
          <a:lstStyle/>
          <a:p>
            <a:pPr marL="0" marR="0" lvl="0" indent="0" algn="l" defTabSz="1217930" rtl="0" eaLnBrk="1" fontAlgn="auto" latinLnBrk="0" hangingPunct="1">
              <a:lnSpc>
                <a:spcPts val="2000"/>
              </a:lnSpc>
              <a:spcBef>
                <a:spcPts val="0"/>
              </a:spcBef>
              <a:spcAft>
                <a:spcPts val="0"/>
              </a:spcAft>
              <a:buClrTx/>
              <a:buSzTx/>
              <a:buFontTx/>
              <a:buNone/>
              <a:defRPr/>
            </a:pPr>
            <a:r>
              <a:rPr lang="en-US" altLang="zh-CN" sz="1400" dirty="0">
                <a:solidFill>
                  <a:schemeClr val="bg1">
                    <a:lumMod val="50000"/>
                  </a:schemeClr>
                </a:solidFill>
                <a:cs typeface="+mn-ea"/>
                <a:sym typeface="+mn-lt"/>
              </a:rPr>
              <a:t>       </a:t>
            </a:r>
            <a:r>
              <a:rPr lang="zh-CN" altLang="en-US" sz="1400" dirty="0">
                <a:solidFill>
                  <a:schemeClr val="bg1">
                    <a:lumMod val="50000"/>
                  </a:schemeClr>
                </a:solidFill>
                <a:cs typeface="+mn-ea"/>
                <a:sym typeface="+mn-lt"/>
              </a:rPr>
              <a:t>市人社局能够认真落实预算管理的要求，在编制年度资金预算时，按财政部门的要求进行申报；专项资金180万元到位后，市人社局能够按照每月工资考核情况，及时拨付专项资金用于项目实施，不存在拖延欠薪的情况，保障了项目顺利实施。</a:t>
            </a:r>
            <a:endParaRPr lang="zh-CN" altLang="en-US" sz="1400" dirty="0">
              <a:solidFill>
                <a:schemeClr val="bg1">
                  <a:lumMod val="50000"/>
                </a:schemeClr>
              </a:solidFill>
              <a:cs typeface="+mn-ea"/>
              <a:sym typeface="+mn-lt"/>
            </a:endParaRPr>
          </a:p>
        </p:txBody>
      </p:sp>
      <p:sp>
        <p:nvSpPr>
          <p:cNvPr id="16" name="文本框 15" descr="e7d195523061f1c09e9d68d7cf438b91ef959ecb14fc25d26BBA7F7DBC18E55DFF4014AF651F0BF2569D4B6C1DA7F1A4683A481403BD872FC687266AD13265C1DE7C373772FD8728ABDD69ADD03BFF5BE2862BC891DBB79EB92A7FA7E029E43EA7524A02B776D8C9DEABEB3B907A76FD74C1D893F5DB3B7F078C3E09BDEEF7F018FCC6F892B1B73C77034C836F6FF9E8"/>
          <p:cNvSpPr txBox="1"/>
          <p:nvPr>
            <p:custDataLst>
              <p:tags r:id="rId9"/>
            </p:custDataLst>
          </p:nvPr>
        </p:nvSpPr>
        <p:spPr>
          <a:xfrm>
            <a:off x="1073150" y="2993390"/>
            <a:ext cx="1366520" cy="644525"/>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defRPr/>
            </a:pPr>
            <a:r>
              <a:rPr kumimoji="0" lang="en-US" altLang="zh-CN" sz="3600" b="1" i="0" u="none" strike="noStrike" kern="1200" cap="none" spc="0" normalizeH="0" baseline="0" noProof="0">
                <a:ln>
                  <a:noFill/>
                </a:ln>
                <a:solidFill>
                  <a:prstClr val="black">
                    <a:lumMod val="75000"/>
                    <a:lumOff val="25000"/>
                  </a:prstClr>
                </a:solidFill>
                <a:effectLst/>
                <a:uLnTx/>
                <a:uFillTx/>
                <a:cs typeface="+mn-ea"/>
                <a:sym typeface="+mn-lt"/>
              </a:rPr>
              <a:t>80</a:t>
            </a:r>
            <a:r>
              <a:rPr kumimoji="0" lang="en-US" altLang="zh-CN" sz="2000" b="1" i="0" u="none" strike="noStrike" kern="1200" cap="none" spc="0" normalizeH="0" baseline="0" noProof="0">
                <a:ln>
                  <a:noFill/>
                </a:ln>
                <a:solidFill>
                  <a:prstClr val="black">
                    <a:lumMod val="75000"/>
                    <a:lumOff val="25000"/>
                  </a:prstClr>
                </a:solidFill>
                <a:effectLst/>
                <a:uLnTx/>
                <a:uFillTx/>
                <a:cs typeface="+mn-ea"/>
                <a:sym typeface="+mn-lt"/>
              </a:rPr>
              <a:t>%</a:t>
            </a:r>
            <a:endParaRPr kumimoji="0" lang="en-US" altLang="zh-CN" sz="2000" b="1" i="0" u="none" strike="noStrike" kern="1200" cap="none" spc="0" normalizeH="0" baseline="0" noProof="0">
              <a:ln>
                <a:noFill/>
              </a:ln>
              <a:solidFill>
                <a:prstClr val="black">
                  <a:lumMod val="75000"/>
                  <a:lumOff val="25000"/>
                </a:prstClr>
              </a:solidFill>
              <a:effectLst/>
              <a:uLnTx/>
              <a:uFillTx/>
              <a:cs typeface="+mn-ea"/>
              <a:sym typeface="+mn-lt"/>
            </a:endParaRPr>
          </a:p>
        </p:txBody>
      </p:sp>
      <p:sp>
        <p:nvSpPr>
          <p:cNvPr id="17" name="文本框 16" descr="e7d195523061f1c09e9d68d7cf438b91ef959ecb14fc25d26BBA7F7DBC18E55DFF4014AF651F0BF2569D4B6C1DA7F1A4683A481403BD872FC687266AD13265C1DE7C373772FD8728ABDD69ADD03BFF5BE2862BC891DBB79EB92A7FA7E029E43EA7524A02B776D8C9DEABEB3B907A76FD74C1D893F5DB3B7F078C3E09BDEEF7F018FCC6F892B1B73C77034C836F6FF9E8"/>
          <p:cNvSpPr txBox="1"/>
          <p:nvPr>
            <p:custDataLst>
              <p:tags r:id="rId10"/>
            </p:custDataLst>
          </p:nvPr>
        </p:nvSpPr>
        <p:spPr>
          <a:xfrm>
            <a:off x="6920230" y="2993390"/>
            <a:ext cx="1366520" cy="644525"/>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defRPr/>
            </a:pPr>
            <a:r>
              <a:rPr kumimoji="0" lang="en-US" altLang="zh-CN" sz="3600" b="1" i="0" u="none" strike="noStrike" kern="1200" cap="none" spc="0" normalizeH="0" baseline="0" noProof="0">
                <a:ln>
                  <a:noFill/>
                </a:ln>
                <a:solidFill>
                  <a:prstClr val="black">
                    <a:lumMod val="75000"/>
                    <a:lumOff val="25000"/>
                  </a:prstClr>
                </a:solidFill>
                <a:effectLst/>
                <a:uLnTx/>
                <a:uFillTx/>
                <a:cs typeface="+mn-ea"/>
                <a:sym typeface="+mn-lt"/>
              </a:rPr>
              <a:t>70</a:t>
            </a:r>
            <a:r>
              <a:rPr kumimoji="0" lang="en-US" altLang="zh-CN" sz="2000" b="1" i="0" u="none" strike="noStrike" kern="1200" cap="none" spc="0" normalizeH="0" baseline="0" noProof="0">
                <a:ln>
                  <a:noFill/>
                </a:ln>
                <a:solidFill>
                  <a:prstClr val="black">
                    <a:lumMod val="75000"/>
                    <a:lumOff val="25000"/>
                  </a:prstClr>
                </a:solidFill>
                <a:effectLst/>
                <a:uLnTx/>
                <a:uFillTx/>
                <a:cs typeface="+mn-ea"/>
                <a:sym typeface="+mn-lt"/>
              </a:rPr>
              <a:t>%</a:t>
            </a:r>
            <a:endParaRPr kumimoji="0" lang="en-US" altLang="zh-CN" sz="2000" b="1" i="0" u="none" strike="noStrike" kern="1200" cap="none" spc="0" normalizeH="0" baseline="0" noProof="0">
              <a:ln>
                <a:noFill/>
              </a:ln>
              <a:solidFill>
                <a:prstClr val="black">
                  <a:lumMod val="75000"/>
                  <a:lumOff val="25000"/>
                </a:prstClr>
              </a:solidFill>
              <a:effectLst/>
              <a:uLnTx/>
              <a:uFillTx/>
              <a:cs typeface="+mn-ea"/>
              <a:sym typeface="+mn-lt"/>
            </a:endParaRPr>
          </a:p>
        </p:txBody>
      </p:sp>
    </p:spTree>
    <p:custDataLst>
      <p:tags r:id="rId11"/>
    </p:custData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10" name="图表 9"/>
          <p:cNvGraphicFramePr/>
          <p:nvPr>
            <p:custDataLst>
              <p:tags r:id="rId2"/>
            </p:custDataLst>
          </p:nvPr>
        </p:nvGraphicFramePr>
        <p:xfrm>
          <a:off x="654050" y="759460"/>
          <a:ext cx="2251075" cy="1895475"/>
        </p:xfrm>
        <a:graphic>
          <a:graphicData uri="http://schemas.openxmlformats.org/drawingml/2006/chart">
            <c:chart xmlns:c="http://schemas.openxmlformats.org/drawingml/2006/chart" xmlns:r="http://schemas.openxmlformats.org/officeDocument/2006/relationships" r:id="rId1"/>
          </a:graphicData>
        </a:graphic>
      </p:graphicFrame>
      <p:sp>
        <p:nvSpPr>
          <p:cNvPr id="18" name="文本框 17" descr="e7d195523061f1c09e9d68d7cf438b91ef959ecb14fc25d26BBA7F7DBC18E55DFF4014AF651F0BF2569D4B6C1DA7F1A4683A481403BD872FC687266AD13265C1DE7C373772FD8728ABDD69ADD03BFF5BE2862BC891DBB79EB92A7FA7E029E43EA7524A02B776D8C9DEABEB3B907A76FD74C1D893F5DB3B7F078C3E09BDEEF7F018FCC6F892B1B73C77034C836F6FF9E8"/>
          <p:cNvSpPr txBox="1"/>
          <p:nvPr>
            <p:custDataLst>
              <p:tags r:id="rId3"/>
            </p:custDataLst>
          </p:nvPr>
        </p:nvSpPr>
        <p:spPr>
          <a:xfrm>
            <a:off x="1096645" y="1384935"/>
            <a:ext cx="1366520" cy="644525"/>
          </a:xfrm>
          <a:prstGeom prst="rect">
            <a:avLst/>
          </a:prstGeom>
          <a:noFill/>
        </p:spPr>
        <p:txBody>
          <a:bodyPr wrap="square" rtlCol="0">
            <a:spAutoFit/>
          </a:bodyPr>
          <a:p>
            <a:pPr marL="0" marR="0" lvl="0" indent="0" algn="ctr" defTabSz="457200" rtl="0" eaLnBrk="1" fontAlgn="auto" latinLnBrk="0" hangingPunct="1">
              <a:lnSpc>
                <a:spcPct val="100000"/>
              </a:lnSpc>
              <a:spcBef>
                <a:spcPts val="0"/>
              </a:spcBef>
              <a:spcAft>
                <a:spcPts val="0"/>
              </a:spcAft>
              <a:buClrTx/>
              <a:buSzTx/>
              <a:buFontTx/>
              <a:buNone/>
              <a:defRPr/>
            </a:pPr>
            <a:r>
              <a:rPr kumimoji="0" lang="en-US" altLang="zh-CN" sz="3600" b="1" i="0" u="none" strike="noStrike" kern="1200" cap="none" spc="0" normalizeH="0" baseline="0" noProof="0">
                <a:ln>
                  <a:noFill/>
                </a:ln>
                <a:solidFill>
                  <a:prstClr val="black">
                    <a:lumMod val="75000"/>
                    <a:lumOff val="25000"/>
                  </a:prstClr>
                </a:solidFill>
                <a:effectLst/>
                <a:uLnTx/>
                <a:uFillTx/>
                <a:cs typeface="+mn-ea"/>
                <a:sym typeface="+mn-lt"/>
              </a:rPr>
              <a:t>60</a:t>
            </a:r>
            <a:r>
              <a:rPr kumimoji="0" lang="en-US" altLang="zh-CN" sz="2000" b="1" i="0" u="none" strike="noStrike" kern="1200" cap="none" spc="0" normalizeH="0" baseline="0" noProof="0">
                <a:ln>
                  <a:noFill/>
                </a:ln>
                <a:solidFill>
                  <a:prstClr val="black">
                    <a:lumMod val="75000"/>
                    <a:lumOff val="25000"/>
                  </a:prstClr>
                </a:solidFill>
                <a:effectLst/>
                <a:uLnTx/>
                <a:uFillTx/>
                <a:cs typeface="+mn-ea"/>
                <a:sym typeface="+mn-lt"/>
              </a:rPr>
              <a:t>%</a:t>
            </a:r>
            <a:endParaRPr kumimoji="0" lang="en-US" altLang="zh-CN" sz="2000" b="1" i="0" u="none" strike="noStrike" kern="1200" cap="none" spc="0" normalizeH="0" baseline="0" noProof="0">
              <a:ln>
                <a:noFill/>
              </a:ln>
              <a:solidFill>
                <a:prstClr val="black">
                  <a:lumMod val="75000"/>
                  <a:lumOff val="25000"/>
                </a:prstClr>
              </a:solidFill>
              <a:effectLst/>
              <a:uLnTx/>
              <a:uFillTx/>
              <a:cs typeface="+mn-ea"/>
              <a:sym typeface="+mn-lt"/>
            </a:endParaRPr>
          </a:p>
        </p:txBody>
      </p:sp>
      <p:sp>
        <p:nvSpPr>
          <p:cNvPr id="4" name="文本框 3"/>
          <p:cNvSpPr txBox="1"/>
          <p:nvPr/>
        </p:nvSpPr>
        <p:spPr>
          <a:xfrm>
            <a:off x="2563495" y="1532890"/>
            <a:ext cx="7831455" cy="4350385"/>
          </a:xfrm>
          <a:prstGeom prst="rect">
            <a:avLst/>
          </a:prstGeom>
          <a:noFill/>
        </p:spPr>
        <p:txBody>
          <a:bodyPr wrap="square" rtlCol="0">
            <a:noAutofit/>
          </a:bodyPr>
          <a:p>
            <a:pPr>
              <a:lnSpc>
                <a:spcPct val="140000"/>
              </a:lnSpc>
            </a:pPr>
            <a:r>
              <a:rPr lang="zh-CN" altLang="en-US" sz="2400"/>
              <a:t>（三）优化社保经办流程、创新服务模式。</a:t>
            </a:r>
            <a:endParaRPr lang="zh-CN" altLang="en-US" sz="2400"/>
          </a:p>
          <a:p>
            <a:pPr>
              <a:lnSpc>
                <a:spcPct val="140000"/>
              </a:lnSpc>
            </a:pPr>
            <a:endParaRPr lang="zh-CN" altLang="en-US"/>
          </a:p>
          <a:p>
            <a:pPr algn="just">
              <a:lnSpc>
                <a:spcPct val="140000"/>
              </a:lnSpc>
            </a:pPr>
            <a:r>
              <a:rPr lang="en-US" altLang="zh-CN"/>
              <a:t>      </a:t>
            </a:r>
            <a:r>
              <a:rPr lang="zh-CN" altLang="en-US"/>
              <a:t>市人社局‌通过规范化和标准化的要求，‌再造与重塑社保经办流程，‌实现“一网通办”，‌减少办事环节和时间；‌通过互联网和移动应用提供服务，‌实现从“现场办”到“预约办”、‌“网上办”、‌“掌上办”的转变，进一步优化经办服务流程，加快办事进度，2023年依申请事项平均材料压减至2.4件，承诺时间压缩比达93%，依申请即办率90%；通过执行咨询轮岗制度，将由各科室业务能力强、综合素质高的业务骨干在社保经办大厅的引导咨询台为民众开展引导咨询服务，及时更新大厅社保政策宣传手册，方便民众了解最新政策。</a:t>
            </a:r>
            <a:endParaRPr lang="zh-CN" altLang="en-US"/>
          </a:p>
        </p:txBody>
      </p:sp>
    </p:spTree>
    <p:custDataLst>
      <p:tags r:id="rId4"/>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0" y="3415030"/>
            <a:ext cx="12192000" cy="6065520"/>
            <a:chOff x="0" y="1883"/>
            <a:chExt cx="19200" cy="9552"/>
          </a:xfrm>
        </p:grpSpPr>
        <p:pic>
          <p:nvPicPr>
            <p:cNvPr id="4" name="图片 3" descr="wave_colorf_spect13"/>
            <p:cNvPicPr>
              <a:picLocks noChangeAspect="1"/>
            </p:cNvPicPr>
            <p:nvPr/>
          </p:nvPicPr>
          <p:blipFill>
            <a:blip r:embed="rId1"/>
            <a:stretch>
              <a:fillRect/>
            </a:stretch>
          </p:blipFill>
          <p:spPr>
            <a:xfrm>
              <a:off x="0" y="1883"/>
              <a:ext cx="19200" cy="9553"/>
            </a:xfrm>
            <a:prstGeom prst="rect">
              <a:avLst/>
            </a:prstGeom>
          </p:spPr>
        </p:pic>
        <p:sp>
          <p:nvSpPr>
            <p:cNvPr id="5" name="矩形 4"/>
            <p:cNvSpPr/>
            <p:nvPr/>
          </p:nvSpPr>
          <p:spPr>
            <a:xfrm>
              <a:off x="11906" y="5546"/>
              <a:ext cx="6023" cy="5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6" name="文本框 15"/>
          <p:cNvSpPr txBox="1"/>
          <p:nvPr/>
        </p:nvSpPr>
        <p:spPr>
          <a:xfrm>
            <a:off x="440055" y="171450"/>
            <a:ext cx="1765935" cy="229870"/>
          </a:xfrm>
          <a:prstGeom prst="rect">
            <a:avLst/>
          </a:prstGeom>
          <a:noFill/>
        </p:spPr>
        <p:txBody>
          <a:bodyPr wrap="square" rtlCol="0">
            <a:spAutoFit/>
          </a:bodyPr>
          <a:lstStyle/>
          <a:p>
            <a:r>
              <a:rPr lang="en-US" altLang="zh-CN" sz="900" dirty="0">
                <a:solidFill>
                  <a:schemeClr val="bg1">
                    <a:lumMod val="50000"/>
                  </a:schemeClr>
                </a:solidFill>
                <a:cs typeface="+mn-ea"/>
                <a:sym typeface="+mn-lt"/>
              </a:rPr>
              <a:t>COMMITTED</a:t>
            </a:r>
            <a:endParaRPr lang="en-US" altLang="zh-CN" sz="900" dirty="0">
              <a:solidFill>
                <a:schemeClr val="bg1">
                  <a:lumMod val="50000"/>
                </a:schemeClr>
              </a:solidFill>
              <a:cs typeface="+mn-ea"/>
              <a:sym typeface="+mn-lt"/>
            </a:endParaRPr>
          </a:p>
        </p:txBody>
      </p:sp>
      <p:sp>
        <p:nvSpPr>
          <p:cNvPr id="22" name="文本框 21"/>
          <p:cNvSpPr txBox="1"/>
          <p:nvPr/>
        </p:nvSpPr>
        <p:spPr>
          <a:xfrm>
            <a:off x="297865" y="2606675"/>
            <a:ext cx="323165" cy="3019425"/>
          </a:xfrm>
          <a:prstGeom prst="rect">
            <a:avLst/>
          </a:prstGeom>
          <a:noFill/>
        </p:spPr>
        <p:txBody>
          <a:bodyPr vert="eaVert" wrap="square" rtlCol="0">
            <a:spAutoFit/>
          </a:bodyPr>
          <a:lstStyle/>
          <a:p>
            <a:r>
              <a:rPr lang="en-US" altLang="zh-CN" sz="900">
                <a:solidFill>
                  <a:schemeClr val="bg1">
                    <a:lumMod val="50000"/>
                  </a:schemeClr>
                </a:solidFill>
                <a:cs typeface="+mn-ea"/>
                <a:sym typeface="+mn-lt"/>
              </a:rPr>
              <a:t>C  O  M  M  I  T  T  E  D</a:t>
            </a:r>
            <a:endParaRPr lang="en-US" altLang="zh-CN" sz="900">
              <a:solidFill>
                <a:schemeClr val="bg1">
                  <a:lumMod val="50000"/>
                </a:schemeClr>
              </a:solidFill>
              <a:cs typeface="+mn-ea"/>
              <a:sym typeface="+mn-lt"/>
            </a:endParaRPr>
          </a:p>
        </p:txBody>
      </p:sp>
      <p:sp>
        <p:nvSpPr>
          <p:cNvPr id="23" name="文本框 22"/>
          <p:cNvSpPr txBox="1"/>
          <p:nvPr/>
        </p:nvSpPr>
        <p:spPr>
          <a:xfrm>
            <a:off x="320040" y="6224905"/>
            <a:ext cx="1765935" cy="368300"/>
          </a:xfrm>
          <a:prstGeom prst="rect">
            <a:avLst/>
          </a:prstGeom>
          <a:noFill/>
        </p:spPr>
        <p:txBody>
          <a:bodyPr wrap="square" rtlCol="0">
            <a:spAutoFit/>
          </a:bodyPr>
          <a:lstStyle/>
          <a:p>
            <a:r>
              <a:rPr lang="en-US" altLang="zh-CN" sz="900">
                <a:solidFill>
                  <a:schemeClr val="bg1">
                    <a:lumMod val="50000"/>
                  </a:schemeClr>
                </a:solidFill>
                <a:cs typeface="+mn-ea"/>
                <a:sym typeface="+mn-lt"/>
              </a:rPr>
              <a:t>COMM</a:t>
            </a:r>
            <a:endParaRPr lang="en-US" altLang="zh-CN" sz="900">
              <a:solidFill>
                <a:schemeClr val="bg1">
                  <a:lumMod val="50000"/>
                </a:schemeClr>
              </a:solidFill>
              <a:cs typeface="+mn-ea"/>
              <a:sym typeface="+mn-lt"/>
            </a:endParaRPr>
          </a:p>
          <a:p>
            <a:r>
              <a:rPr lang="en-US" altLang="zh-CN" sz="900">
                <a:solidFill>
                  <a:schemeClr val="bg1">
                    <a:lumMod val="50000"/>
                  </a:schemeClr>
                </a:solidFill>
                <a:cs typeface="+mn-ea"/>
                <a:sym typeface="+mn-lt"/>
              </a:rPr>
              <a:t>ITTE</a:t>
            </a:r>
            <a:endParaRPr lang="en-US" altLang="zh-CN" sz="900">
              <a:solidFill>
                <a:schemeClr val="bg1">
                  <a:lumMod val="50000"/>
                </a:schemeClr>
              </a:solidFill>
              <a:cs typeface="+mn-ea"/>
              <a:sym typeface="+mn-lt"/>
            </a:endParaRPr>
          </a:p>
        </p:txBody>
      </p:sp>
      <p:grpSp>
        <p:nvGrpSpPr>
          <p:cNvPr id="7" name="组合 6"/>
          <p:cNvGrpSpPr/>
          <p:nvPr/>
        </p:nvGrpSpPr>
        <p:grpSpPr>
          <a:xfrm>
            <a:off x="11663680" y="2932430"/>
            <a:ext cx="95250" cy="962025"/>
            <a:chOff x="18243" y="5368"/>
            <a:chExt cx="150" cy="1515"/>
          </a:xfrm>
          <a:solidFill>
            <a:schemeClr val="bg1">
              <a:lumMod val="85000"/>
            </a:schemeClr>
          </a:solidFill>
        </p:grpSpPr>
        <p:sp>
          <p:nvSpPr>
            <p:cNvPr id="31" name="椭圆 30"/>
            <p:cNvSpPr/>
            <p:nvPr/>
          </p:nvSpPr>
          <p:spPr>
            <a:xfrm>
              <a:off x="18243" y="5368"/>
              <a:ext cx="151" cy="15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cs typeface="+mn-ea"/>
                <a:sym typeface="+mn-lt"/>
              </a:endParaRPr>
            </a:p>
          </p:txBody>
        </p:sp>
        <p:sp>
          <p:nvSpPr>
            <p:cNvPr id="39" name="椭圆 38"/>
            <p:cNvSpPr/>
            <p:nvPr/>
          </p:nvSpPr>
          <p:spPr>
            <a:xfrm>
              <a:off x="18243" y="5823"/>
              <a:ext cx="151" cy="15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cs typeface="+mn-ea"/>
                <a:sym typeface="+mn-lt"/>
              </a:endParaRPr>
            </a:p>
          </p:txBody>
        </p:sp>
        <p:sp>
          <p:nvSpPr>
            <p:cNvPr id="41" name="椭圆 40"/>
            <p:cNvSpPr/>
            <p:nvPr/>
          </p:nvSpPr>
          <p:spPr>
            <a:xfrm>
              <a:off x="18243" y="6278"/>
              <a:ext cx="151" cy="151"/>
            </a:xfrm>
            <a:prstGeom prst="ellips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cs typeface="+mn-ea"/>
                <a:sym typeface="+mn-lt"/>
              </a:endParaRPr>
            </a:p>
          </p:txBody>
        </p:sp>
        <p:sp>
          <p:nvSpPr>
            <p:cNvPr id="42" name="椭圆 41"/>
            <p:cNvSpPr/>
            <p:nvPr/>
          </p:nvSpPr>
          <p:spPr>
            <a:xfrm>
              <a:off x="18243" y="6733"/>
              <a:ext cx="151" cy="15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cs typeface="+mn-ea"/>
                <a:sym typeface="+mn-lt"/>
              </a:endParaRPr>
            </a:p>
          </p:txBody>
        </p:sp>
      </p:grpSp>
      <p:sp>
        <p:nvSpPr>
          <p:cNvPr id="45" name="文本框 44"/>
          <p:cNvSpPr txBox="1"/>
          <p:nvPr/>
        </p:nvSpPr>
        <p:spPr>
          <a:xfrm>
            <a:off x="9992995" y="171450"/>
            <a:ext cx="1765935" cy="368300"/>
          </a:xfrm>
          <a:prstGeom prst="rect">
            <a:avLst/>
          </a:prstGeom>
          <a:noFill/>
        </p:spPr>
        <p:txBody>
          <a:bodyPr wrap="square" rtlCol="0">
            <a:spAutoFit/>
          </a:bodyPr>
          <a:lstStyle/>
          <a:p>
            <a:pPr algn="r"/>
            <a:r>
              <a:rPr lang="en-US" altLang="zh-CN" sz="900">
                <a:solidFill>
                  <a:schemeClr val="bg1">
                    <a:lumMod val="50000"/>
                  </a:schemeClr>
                </a:solidFill>
                <a:cs typeface="+mn-ea"/>
                <a:sym typeface="+mn-lt"/>
              </a:rPr>
              <a:t>COMM</a:t>
            </a:r>
            <a:endParaRPr lang="en-US" altLang="zh-CN" sz="900">
              <a:solidFill>
                <a:schemeClr val="bg1">
                  <a:lumMod val="50000"/>
                </a:schemeClr>
              </a:solidFill>
              <a:cs typeface="+mn-ea"/>
              <a:sym typeface="+mn-lt"/>
            </a:endParaRPr>
          </a:p>
          <a:p>
            <a:pPr algn="r"/>
            <a:r>
              <a:rPr lang="en-US" altLang="zh-CN" sz="900">
                <a:solidFill>
                  <a:schemeClr val="bg1">
                    <a:lumMod val="50000"/>
                  </a:schemeClr>
                </a:solidFill>
                <a:cs typeface="+mn-ea"/>
                <a:sym typeface="+mn-lt"/>
              </a:rPr>
              <a:t>ITTE</a:t>
            </a:r>
            <a:endParaRPr lang="en-US" altLang="zh-CN" sz="900">
              <a:solidFill>
                <a:schemeClr val="bg1">
                  <a:lumMod val="50000"/>
                </a:schemeClr>
              </a:solidFill>
              <a:cs typeface="+mn-ea"/>
              <a:sym typeface="+mn-lt"/>
            </a:endParaRPr>
          </a:p>
        </p:txBody>
      </p:sp>
      <p:sp>
        <p:nvSpPr>
          <p:cNvPr id="46" name="文本框 45"/>
          <p:cNvSpPr txBox="1"/>
          <p:nvPr/>
        </p:nvSpPr>
        <p:spPr>
          <a:xfrm>
            <a:off x="10027920" y="6333490"/>
            <a:ext cx="1765935" cy="229870"/>
          </a:xfrm>
          <a:prstGeom prst="rect">
            <a:avLst/>
          </a:prstGeom>
          <a:noFill/>
        </p:spPr>
        <p:txBody>
          <a:bodyPr wrap="square" rtlCol="0">
            <a:spAutoFit/>
          </a:bodyPr>
          <a:lstStyle/>
          <a:p>
            <a:pPr algn="r"/>
            <a:r>
              <a:rPr lang="en-US" altLang="zh-CN" sz="900" dirty="0">
                <a:solidFill>
                  <a:schemeClr val="bg1">
                    <a:lumMod val="50000"/>
                  </a:schemeClr>
                </a:solidFill>
                <a:cs typeface="+mn-ea"/>
                <a:sym typeface="+mn-lt"/>
              </a:rPr>
              <a:t>COMMITTED</a:t>
            </a:r>
            <a:endParaRPr lang="en-US" altLang="zh-CN" sz="900" dirty="0">
              <a:solidFill>
                <a:schemeClr val="bg1">
                  <a:lumMod val="50000"/>
                </a:schemeClr>
              </a:solidFill>
              <a:cs typeface="+mn-ea"/>
              <a:sym typeface="+mn-lt"/>
            </a:endParaRPr>
          </a:p>
        </p:txBody>
      </p:sp>
      <p:sp>
        <p:nvSpPr>
          <p:cNvPr id="81" name="文本框 80"/>
          <p:cNvSpPr txBox="1"/>
          <p:nvPr/>
        </p:nvSpPr>
        <p:spPr>
          <a:xfrm>
            <a:off x="4897120" y="1257188"/>
            <a:ext cx="2037336" cy="276999"/>
          </a:xfrm>
          <a:prstGeom prst="rect">
            <a:avLst/>
          </a:prstGeom>
          <a:noFill/>
          <a:ln>
            <a:noFill/>
          </a:ln>
        </p:spPr>
        <p:txBody>
          <a:bodyPr wrap="square" rtlCol="0">
            <a:spAutoFit/>
          </a:bodyPr>
          <a:lstStyle>
            <a:defPPr>
              <a:defRPr lang="zh-CN"/>
            </a:defPPr>
            <a:lvl1pPr algn="dist">
              <a:defRPr sz="1200">
                <a:ln w="38100">
                  <a:noFill/>
                </a:ln>
                <a:solidFill>
                  <a:schemeClr val="bg1"/>
                </a:solidFill>
                <a:latin typeface="+mj-ea"/>
                <a:ea typeface="+mj-ea"/>
              </a:defRPr>
            </a:lvl1pPr>
            <a:lvl2pPr marL="342900" defTabSz="685800">
              <a:defRPr sz="1350"/>
            </a:lvl2pPr>
            <a:lvl3pPr marL="685800" defTabSz="685800">
              <a:defRPr sz="1350"/>
            </a:lvl3pPr>
            <a:lvl4pPr marL="1028700" defTabSz="685800">
              <a:defRPr sz="1350"/>
            </a:lvl4pPr>
            <a:lvl5pPr marL="1371600" defTabSz="685800">
              <a:defRPr sz="1350"/>
            </a:lvl5pPr>
            <a:lvl6pPr marL="1714500" defTabSz="685800">
              <a:defRPr sz="1350"/>
            </a:lvl6pPr>
            <a:lvl7pPr marL="2057400" defTabSz="685800">
              <a:defRPr sz="1350"/>
            </a:lvl7pPr>
            <a:lvl8pPr marL="2400300" defTabSz="685800">
              <a:defRPr sz="1350"/>
            </a:lvl8pPr>
            <a:lvl9pPr marL="2743200" defTabSz="685800">
              <a:defRPr sz="1350"/>
            </a:lvl9pPr>
          </a:lstStyle>
          <a:p>
            <a:r>
              <a:rPr lang="en-US" altLang="zh-CN">
                <a:solidFill>
                  <a:schemeClr val="tx1">
                    <a:lumMod val="75000"/>
                    <a:lumOff val="25000"/>
                  </a:schemeClr>
                </a:solidFill>
                <a:latin typeface="+mn-lt"/>
                <a:ea typeface="+mn-ea"/>
                <a:cs typeface="+mn-ea"/>
                <a:sym typeface="+mn-lt"/>
              </a:rPr>
              <a:t>CONTENTS</a:t>
            </a:r>
            <a:endParaRPr lang="en-US" altLang="zh-CN">
              <a:solidFill>
                <a:schemeClr val="tx1">
                  <a:lumMod val="75000"/>
                  <a:lumOff val="25000"/>
                </a:schemeClr>
              </a:solidFill>
              <a:latin typeface="+mn-lt"/>
              <a:ea typeface="+mn-ea"/>
              <a:cs typeface="+mn-ea"/>
              <a:sym typeface="+mn-lt"/>
            </a:endParaRPr>
          </a:p>
        </p:txBody>
      </p:sp>
      <p:sp>
        <p:nvSpPr>
          <p:cNvPr id="82" name="文本框 81"/>
          <p:cNvSpPr txBox="1"/>
          <p:nvPr/>
        </p:nvSpPr>
        <p:spPr>
          <a:xfrm>
            <a:off x="4570095" y="334096"/>
            <a:ext cx="2691385" cy="923330"/>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defRPr/>
            </a:pPr>
            <a:r>
              <a:rPr kumimoji="0" lang="zh-CN" altLang="en-US" sz="5400" b="0" i="0" u="none" strike="noStrike" kern="1200" cap="none" spc="0" normalizeH="0" baseline="0" noProof="0">
                <a:ln w="19050">
                  <a:noFill/>
                </a:ln>
                <a:solidFill>
                  <a:schemeClr val="tx1">
                    <a:lumMod val="75000"/>
                    <a:lumOff val="25000"/>
                  </a:schemeClr>
                </a:solidFill>
                <a:effectLst/>
                <a:uLnTx/>
                <a:uFillTx/>
                <a:cs typeface="+mn-ea"/>
                <a:sym typeface="+mn-lt"/>
              </a:rPr>
              <a:t>目   录</a:t>
            </a:r>
            <a:endParaRPr kumimoji="0" lang="zh-CN" altLang="en-US" sz="5400" b="0" i="0" u="none" strike="noStrike" kern="1200" cap="none" spc="0" normalizeH="0" baseline="0" noProof="0">
              <a:ln w="19050">
                <a:noFill/>
              </a:ln>
              <a:solidFill>
                <a:schemeClr val="tx1">
                  <a:lumMod val="75000"/>
                  <a:lumOff val="25000"/>
                </a:schemeClr>
              </a:solidFill>
              <a:effectLst/>
              <a:uLnTx/>
              <a:uFillTx/>
              <a:cs typeface="+mn-ea"/>
              <a:sym typeface="+mn-lt"/>
            </a:endParaRPr>
          </a:p>
        </p:txBody>
      </p:sp>
      <p:grpSp>
        <p:nvGrpSpPr>
          <p:cNvPr id="164" name="组合 163"/>
          <p:cNvGrpSpPr/>
          <p:nvPr/>
        </p:nvGrpSpPr>
        <p:grpSpPr>
          <a:xfrm>
            <a:off x="1318895" y="1164817"/>
            <a:ext cx="8583930" cy="7252867"/>
            <a:chOff x="-7698" y="2706"/>
            <a:chExt cx="11180" cy="2542"/>
          </a:xfrm>
        </p:grpSpPr>
        <p:sp>
          <p:nvSpPr>
            <p:cNvPr id="167" name="文本框 166" descr="e7d195523061f1c09e9d68d7cf438b91ef959ecb14fc25d26BBA7F7DBC18E55DFF4014AF651F0BF2569D4B6C1DA7F1A4683A481403BD872FC687266AD13265C1DE7C373772FD8728ABDD69ADD03BFF5BE2862BC891DBB79EC0B81FB75486405D5064442904236646CF49102BEE5E1B895458B641CA0D6C7889FDD78D23C2B1BC47745F4B67C4FF437063ECD1606ECED6"/>
            <p:cNvSpPr txBox="1"/>
            <p:nvPr/>
          </p:nvSpPr>
          <p:spPr>
            <a:xfrm>
              <a:off x="-7698" y="2706"/>
              <a:ext cx="9776" cy="2542"/>
            </a:xfrm>
            <a:prstGeom prst="rect">
              <a:avLst/>
            </a:prstGeom>
            <a:noFill/>
          </p:spPr>
          <p:txBody>
            <a:bodyPr wrap="square" rtlCol="0">
              <a:noAutofit/>
            </a:bodyPr>
            <a:lstStyle>
              <a:defPPr>
                <a:defRPr lang="en-US"/>
              </a:defPPr>
              <a:lvl1pPr>
                <a:defRPr sz="2000" b="1">
                  <a:solidFill>
                    <a:schemeClr val="accent1"/>
                  </a:solidFill>
                  <a:latin typeface="+mj-lt"/>
                  <a:ea typeface="+mj-ea"/>
                </a:defRPr>
              </a:lvl1pPr>
            </a:lstStyle>
            <a:p>
              <a:pPr marR="0" lvl="0" indent="0" algn="l" defTabSz="457200" rtl="0" fontAlgn="auto">
                <a:lnSpc>
                  <a:spcPts val="4000"/>
                </a:lnSpc>
                <a:spcBef>
                  <a:spcPts val="0"/>
                </a:spcBef>
                <a:spcAft>
                  <a:spcPts val="0"/>
                </a:spcAft>
                <a:buClrTx/>
                <a:buSzTx/>
                <a:buFontTx/>
                <a:buNone/>
                <a:defRPr/>
              </a:pPr>
              <a:r>
                <a:rPr kumimoji="0" lang="zh-CN" altLang="zh-CN" b="0" i="0" u="none" strike="noStrike" kern="1200" cap="none" spc="0" normalizeH="0" baseline="0" noProof="0">
                  <a:ln>
                    <a:noFill/>
                  </a:ln>
                  <a:solidFill>
                    <a:schemeClr val="tx1">
                      <a:lumMod val="75000"/>
                      <a:lumOff val="25000"/>
                    </a:schemeClr>
                  </a:solidFill>
                  <a:effectLst/>
                  <a:uLnTx/>
                  <a:uFillTx/>
                  <a:latin typeface="+mn-lt"/>
                  <a:ea typeface="+mn-ea"/>
                  <a:cs typeface="+mn-ea"/>
                  <a:sym typeface="+mn-lt"/>
                </a:rPr>
                <a:t>一、项目概况</a:t>
              </a:r>
              <a:endParaRPr kumimoji="0" lang="zh-CN" altLang="zh-CN" b="0" i="0" u="none" strike="noStrike" kern="1200" cap="none" spc="0" normalizeH="0" baseline="0" noProof="0">
                <a:ln>
                  <a:noFill/>
                </a:ln>
                <a:solidFill>
                  <a:schemeClr val="tx1">
                    <a:lumMod val="75000"/>
                    <a:lumOff val="25000"/>
                  </a:schemeClr>
                </a:solidFill>
                <a:effectLst/>
                <a:uLnTx/>
                <a:uFillTx/>
                <a:latin typeface="+mn-lt"/>
                <a:ea typeface="+mn-ea"/>
                <a:cs typeface="+mn-ea"/>
                <a:sym typeface="+mn-lt"/>
              </a:endParaRPr>
            </a:p>
            <a:p>
              <a:pPr marR="0" lvl="0" indent="0" algn="l" defTabSz="457200" rtl="0" fontAlgn="auto">
                <a:lnSpc>
                  <a:spcPts val="4000"/>
                </a:lnSpc>
                <a:spcBef>
                  <a:spcPts val="0"/>
                </a:spcBef>
                <a:spcAft>
                  <a:spcPts val="0"/>
                </a:spcAft>
                <a:buClrTx/>
                <a:buSzTx/>
                <a:buFontTx/>
                <a:buNone/>
                <a:defRPr/>
              </a:pPr>
              <a:r>
                <a:rPr kumimoji="0" lang="zh-CN" altLang="zh-CN" b="0" i="0" u="none" strike="noStrike" kern="1200" cap="none" spc="0" normalizeH="0" baseline="0" noProof="0">
                  <a:ln>
                    <a:noFill/>
                  </a:ln>
                  <a:solidFill>
                    <a:schemeClr val="tx1">
                      <a:lumMod val="75000"/>
                      <a:lumOff val="25000"/>
                    </a:schemeClr>
                  </a:solidFill>
                  <a:effectLst/>
                  <a:uLnTx/>
                  <a:uFillTx/>
                  <a:latin typeface="+mn-lt"/>
                  <a:ea typeface="+mn-ea"/>
                  <a:cs typeface="+mn-ea"/>
                  <a:sym typeface="+mn-lt"/>
                </a:rPr>
                <a:t>（一）项目背景</a:t>
              </a:r>
              <a:endParaRPr kumimoji="0" lang="zh-CN" altLang="zh-CN" b="0" i="0" u="none" strike="noStrike" kern="1200" cap="none" spc="0" normalizeH="0" baseline="0" noProof="0">
                <a:ln>
                  <a:noFill/>
                </a:ln>
                <a:solidFill>
                  <a:schemeClr val="tx1">
                    <a:lumMod val="75000"/>
                    <a:lumOff val="25000"/>
                  </a:schemeClr>
                </a:solidFill>
                <a:effectLst/>
                <a:uLnTx/>
                <a:uFillTx/>
                <a:latin typeface="+mn-lt"/>
                <a:ea typeface="+mn-ea"/>
                <a:cs typeface="+mn-ea"/>
                <a:sym typeface="+mn-lt"/>
              </a:endParaRPr>
            </a:p>
            <a:p>
              <a:pPr marR="0" lvl="0" indent="0" algn="l" defTabSz="457200" rtl="0" fontAlgn="auto">
                <a:lnSpc>
                  <a:spcPts val="4000"/>
                </a:lnSpc>
                <a:spcBef>
                  <a:spcPts val="0"/>
                </a:spcBef>
                <a:spcAft>
                  <a:spcPts val="0"/>
                </a:spcAft>
                <a:buClrTx/>
                <a:buSzTx/>
                <a:buFontTx/>
                <a:buNone/>
                <a:defRPr/>
              </a:pPr>
              <a:r>
                <a:rPr kumimoji="0" lang="zh-CN" altLang="zh-CN" b="0" i="0" u="none" strike="noStrike" kern="1200" cap="none" spc="0" normalizeH="0" baseline="0" noProof="0">
                  <a:ln>
                    <a:noFill/>
                  </a:ln>
                  <a:solidFill>
                    <a:schemeClr val="tx1">
                      <a:lumMod val="75000"/>
                      <a:lumOff val="25000"/>
                    </a:schemeClr>
                  </a:solidFill>
                  <a:effectLst/>
                  <a:uLnTx/>
                  <a:uFillTx/>
                  <a:latin typeface="+mn-lt"/>
                  <a:ea typeface="+mn-ea"/>
                  <a:cs typeface="+mn-ea"/>
                  <a:sym typeface="+mn-lt"/>
                </a:rPr>
                <a:t>（二）项目组织管理机构</a:t>
              </a:r>
              <a:endParaRPr kumimoji="0" lang="zh-CN" altLang="zh-CN" b="0" i="0" u="none" strike="noStrike" kern="1200" cap="none" spc="0" normalizeH="0" baseline="0" noProof="0">
                <a:ln>
                  <a:noFill/>
                </a:ln>
                <a:solidFill>
                  <a:schemeClr val="tx1">
                    <a:lumMod val="75000"/>
                    <a:lumOff val="25000"/>
                  </a:schemeClr>
                </a:solidFill>
                <a:effectLst/>
                <a:uLnTx/>
                <a:uFillTx/>
                <a:latin typeface="+mn-lt"/>
                <a:ea typeface="+mn-ea"/>
                <a:cs typeface="+mn-ea"/>
                <a:sym typeface="+mn-lt"/>
              </a:endParaRPr>
            </a:p>
            <a:p>
              <a:pPr marR="0" lvl="0" indent="0" algn="l" defTabSz="457200" rtl="0" fontAlgn="auto">
                <a:lnSpc>
                  <a:spcPts val="4000"/>
                </a:lnSpc>
                <a:spcBef>
                  <a:spcPts val="0"/>
                </a:spcBef>
                <a:spcAft>
                  <a:spcPts val="0"/>
                </a:spcAft>
                <a:buClrTx/>
                <a:buSzTx/>
                <a:buFontTx/>
                <a:buNone/>
                <a:defRPr/>
              </a:pPr>
              <a:r>
                <a:rPr kumimoji="0" lang="zh-CN" altLang="zh-CN" b="0" i="0" u="none" strike="noStrike" kern="1200" cap="none" spc="0" normalizeH="0" baseline="0" noProof="0">
                  <a:ln>
                    <a:noFill/>
                  </a:ln>
                  <a:solidFill>
                    <a:schemeClr val="tx1">
                      <a:lumMod val="75000"/>
                      <a:lumOff val="25000"/>
                    </a:schemeClr>
                  </a:solidFill>
                  <a:effectLst/>
                  <a:uLnTx/>
                  <a:uFillTx/>
                  <a:latin typeface="+mn-lt"/>
                  <a:ea typeface="+mn-ea"/>
                  <a:cs typeface="+mn-ea"/>
                  <a:sym typeface="+mn-lt"/>
                </a:rPr>
                <a:t>（三）项目实施过程及完成情况</a:t>
              </a:r>
              <a:endParaRPr kumimoji="0" lang="zh-CN" altLang="zh-CN" b="0" i="0" u="none" strike="noStrike" kern="1200" cap="none" spc="0" normalizeH="0" baseline="0" noProof="0">
                <a:ln>
                  <a:noFill/>
                </a:ln>
                <a:solidFill>
                  <a:schemeClr val="tx1">
                    <a:lumMod val="75000"/>
                    <a:lumOff val="25000"/>
                  </a:schemeClr>
                </a:solidFill>
                <a:effectLst/>
                <a:uLnTx/>
                <a:uFillTx/>
                <a:latin typeface="+mn-lt"/>
                <a:ea typeface="+mn-ea"/>
                <a:cs typeface="+mn-ea"/>
                <a:sym typeface="+mn-lt"/>
              </a:endParaRPr>
            </a:p>
            <a:p>
              <a:pPr marR="0" lvl="0" indent="0" algn="l" defTabSz="457200" rtl="0" fontAlgn="auto">
                <a:lnSpc>
                  <a:spcPts val="4000"/>
                </a:lnSpc>
                <a:spcBef>
                  <a:spcPts val="0"/>
                </a:spcBef>
                <a:spcAft>
                  <a:spcPts val="0"/>
                </a:spcAft>
                <a:buClrTx/>
                <a:buSzTx/>
                <a:buFontTx/>
                <a:buNone/>
                <a:defRPr/>
              </a:pPr>
              <a:r>
                <a:rPr kumimoji="0" lang="zh-CN" altLang="zh-CN" b="0" i="0" u="none" strike="noStrike" kern="1200" cap="none" spc="0" normalizeH="0" baseline="0" noProof="0">
                  <a:ln>
                    <a:noFill/>
                  </a:ln>
                  <a:solidFill>
                    <a:schemeClr val="tx1">
                      <a:lumMod val="75000"/>
                      <a:lumOff val="25000"/>
                    </a:schemeClr>
                  </a:solidFill>
                  <a:effectLst/>
                  <a:uLnTx/>
                  <a:uFillTx/>
                  <a:latin typeface="+mn-lt"/>
                  <a:ea typeface="+mn-ea"/>
                  <a:cs typeface="+mn-ea"/>
                  <a:sym typeface="+mn-lt"/>
                </a:rPr>
                <a:t>（四）专项资金预算来源及到位和支出情况</a:t>
              </a:r>
              <a:endParaRPr kumimoji="0" lang="zh-CN" altLang="zh-CN" b="0" i="0" u="none" strike="noStrike" kern="1200" cap="none" spc="0" normalizeH="0" baseline="0" noProof="0">
                <a:ln>
                  <a:noFill/>
                </a:ln>
                <a:solidFill>
                  <a:schemeClr val="tx1">
                    <a:lumMod val="75000"/>
                    <a:lumOff val="25000"/>
                  </a:schemeClr>
                </a:solidFill>
                <a:effectLst/>
                <a:uLnTx/>
                <a:uFillTx/>
                <a:latin typeface="+mn-lt"/>
                <a:ea typeface="+mn-ea"/>
                <a:cs typeface="+mn-ea"/>
                <a:sym typeface="+mn-lt"/>
              </a:endParaRPr>
            </a:p>
            <a:p>
              <a:pPr marR="0" lvl="0" indent="0" algn="l" defTabSz="457200" rtl="0" fontAlgn="auto">
                <a:lnSpc>
                  <a:spcPts val="4000"/>
                </a:lnSpc>
                <a:spcBef>
                  <a:spcPts val="0"/>
                </a:spcBef>
                <a:spcAft>
                  <a:spcPts val="0"/>
                </a:spcAft>
                <a:buClrTx/>
                <a:buSzTx/>
                <a:buFontTx/>
                <a:buNone/>
                <a:defRPr/>
              </a:pPr>
              <a:r>
                <a:rPr kumimoji="0" lang="zh-CN" altLang="zh-CN" b="0" i="0" u="none" strike="noStrike" kern="1200" cap="none" spc="0" normalizeH="0" baseline="0" noProof="0">
                  <a:ln>
                    <a:noFill/>
                  </a:ln>
                  <a:solidFill>
                    <a:schemeClr val="tx1">
                      <a:lumMod val="75000"/>
                      <a:lumOff val="25000"/>
                    </a:schemeClr>
                  </a:solidFill>
                  <a:effectLst/>
                  <a:uLnTx/>
                  <a:uFillTx/>
                  <a:latin typeface="+mn-lt"/>
                  <a:ea typeface="+mn-ea"/>
                  <a:cs typeface="+mn-ea"/>
                  <a:sym typeface="+mn-lt"/>
                </a:rPr>
                <a:t>二、项目产出及效益情况</a:t>
              </a:r>
              <a:endParaRPr kumimoji="0" lang="zh-CN" altLang="zh-CN" b="0" i="0" u="none" strike="noStrike" kern="1200" cap="none" spc="0" normalizeH="0" baseline="0" noProof="0">
                <a:ln>
                  <a:noFill/>
                </a:ln>
                <a:solidFill>
                  <a:schemeClr val="tx1">
                    <a:lumMod val="75000"/>
                    <a:lumOff val="25000"/>
                  </a:schemeClr>
                </a:solidFill>
                <a:effectLst/>
                <a:uLnTx/>
                <a:uFillTx/>
                <a:latin typeface="+mn-lt"/>
                <a:ea typeface="+mn-ea"/>
                <a:cs typeface="+mn-ea"/>
                <a:sym typeface="+mn-lt"/>
              </a:endParaRPr>
            </a:p>
            <a:p>
              <a:pPr marR="0" lvl="0" indent="0" algn="l" defTabSz="457200" rtl="0" fontAlgn="auto">
                <a:lnSpc>
                  <a:spcPts val="4000"/>
                </a:lnSpc>
                <a:spcBef>
                  <a:spcPts val="0"/>
                </a:spcBef>
                <a:spcAft>
                  <a:spcPts val="0"/>
                </a:spcAft>
                <a:buClrTx/>
                <a:buSzTx/>
                <a:buFontTx/>
                <a:buNone/>
                <a:defRPr/>
              </a:pPr>
              <a:r>
                <a:rPr kumimoji="0" lang="zh-CN" altLang="zh-CN" b="0" i="0" u="none" strike="noStrike" kern="1200" cap="none" spc="0" normalizeH="0" baseline="0" noProof="0">
                  <a:ln>
                    <a:noFill/>
                  </a:ln>
                  <a:solidFill>
                    <a:schemeClr val="tx1">
                      <a:lumMod val="75000"/>
                      <a:lumOff val="25000"/>
                    </a:schemeClr>
                  </a:solidFill>
                  <a:effectLst/>
                  <a:uLnTx/>
                  <a:uFillTx/>
                  <a:latin typeface="+mn-lt"/>
                  <a:ea typeface="+mn-ea"/>
                  <a:cs typeface="+mn-ea"/>
                  <a:sym typeface="+mn-lt"/>
                </a:rPr>
                <a:t>（一）项目产出情况</a:t>
              </a:r>
              <a:endParaRPr kumimoji="0" lang="zh-CN" altLang="zh-CN" b="0" i="0" u="none" strike="noStrike" kern="1200" cap="none" spc="0" normalizeH="0" baseline="0" noProof="0">
                <a:ln>
                  <a:noFill/>
                </a:ln>
                <a:solidFill>
                  <a:schemeClr val="tx1">
                    <a:lumMod val="75000"/>
                    <a:lumOff val="25000"/>
                  </a:schemeClr>
                </a:solidFill>
                <a:effectLst/>
                <a:uLnTx/>
                <a:uFillTx/>
                <a:latin typeface="+mn-lt"/>
                <a:ea typeface="+mn-ea"/>
                <a:cs typeface="+mn-ea"/>
                <a:sym typeface="+mn-lt"/>
              </a:endParaRPr>
            </a:p>
            <a:p>
              <a:pPr marR="0" lvl="0" indent="0" algn="l" defTabSz="457200" rtl="0" fontAlgn="auto">
                <a:lnSpc>
                  <a:spcPts val="4000"/>
                </a:lnSpc>
                <a:spcBef>
                  <a:spcPts val="0"/>
                </a:spcBef>
                <a:spcAft>
                  <a:spcPts val="0"/>
                </a:spcAft>
                <a:buClrTx/>
                <a:buSzTx/>
                <a:buFontTx/>
                <a:buNone/>
                <a:defRPr/>
              </a:pPr>
              <a:r>
                <a:rPr kumimoji="0" lang="zh-CN" altLang="zh-CN" b="0" i="0" u="none" strike="noStrike" kern="1200" cap="none" spc="0" normalizeH="0" baseline="0" noProof="0">
                  <a:ln>
                    <a:noFill/>
                  </a:ln>
                  <a:solidFill>
                    <a:schemeClr val="tx1">
                      <a:lumMod val="75000"/>
                      <a:lumOff val="25000"/>
                    </a:schemeClr>
                  </a:solidFill>
                  <a:effectLst/>
                  <a:uLnTx/>
                  <a:uFillTx/>
                  <a:latin typeface="+mn-lt"/>
                  <a:ea typeface="+mn-ea"/>
                  <a:cs typeface="+mn-ea"/>
                  <a:sym typeface="+mn-lt"/>
                </a:rPr>
                <a:t>（二）项目效益情况</a:t>
              </a:r>
              <a:endParaRPr kumimoji="0" lang="zh-CN" altLang="zh-CN" b="0" i="0" u="none" strike="noStrike" kern="1200" cap="none" spc="0" normalizeH="0" baseline="0" noProof="0">
                <a:ln>
                  <a:noFill/>
                </a:ln>
                <a:solidFill>
                  <a:schemeClr val="tx1">
                    <a:lumMod val="75000"/>
                    <a:lumOff val="25000"/>
                  </a:schemeClr>
                </a:solidFill>
                <a:effectLst/>
                <a:uLnTx/>
                <a:uFillTx/>
                <a:latin typeface="+mn-lt"/>
                <a:ea typeface="+mn-ea"/>
                <a:cs typeface="+mn-ea"/>
                <a:sym typeface="+mn-lt"/>
              </a:endParaRPr>
            </a:p>
            <a:p>
              <a:pPr marR="0" lvl="0" indent="0" algn="l" defTabSz="457200" rtl="0" fontAlgn="auto">
                <a:lnSpc>
                  <a:spcPts val="4000"/>
                </a:lnSpc>
                <a:spcBef>
                  <a:spcPts val="0"/>
                </a:spcBef>
                <a:spcAft>
                  <a:spcPts val="0"/>
                </a:spcAft>
                <a:buClrTx/>
                <a:buSzTx/>
                <a:buFontTx/>
                <a:buNone/>
                <a:defRPr/>
              </a:pPr>
              <a:r>
                <a:rPr kumimoji="0" lang="zh-CN" altLang="zh-CN" b="0" i="0" u="none" strike="noStrike" kern="1200" cap="none" spc="0" normalizeH="0" baseline="0" noProof="0">
                  <a:ln>
                    <a:noFill/>
                  </a:ln>
                  <a:solidFill>
                    <a:schemeClr val="tx1">
                      <a:lumMod val="75000"/>
                      <a:lumOff val="25000"/>
                    </a:schemeClr>
                  </a:solidFill>
                  <a:effectLst/>
                  <a:uLnTx/>
                  <a:uFillTx/>
                  <a:latin typeface="+mn-lt"/>
                  <a:ea typeface="+mn-ea"/>
                  <a:cs typeface="+mn-ea"/>
                  <a:sym typeface="+mn-lt"/>
                </a:rPr>
                <a:t>三、综合评价及评价结论</a:t>
              </a:r>
              <a:endParaRPr kumimoji="0" lang="zh-CN" altLang="zh-CN" b="0" i="0" u="none" strike="noStrike" kern="1200" cap="none" spc="0" normalizeH="0" baseline="0" noProof="0">
                <a:ln>
                  <a:noFill/>
                </a:ln>
                <a:solidFill>
                  <a:schemeClr val="tx1">
                    <a:lumMod val="75000"/>
                    <a:lumOff val="25000"/>
                  </a:schemeClr>
                </a:solidFill>
                <a:effectLst/>
                <a:uLnTx/>
                <a:uFillTx/>
                <a:latin typeface="+mn-lt"/>
                <a:ea typeface="+mn-ea"/>
                <a:cs typeface="+mn-ea"/>
                <a:sym typeface="+mn-lt"/>
              </a:endParaRPr>
            </a:p>
            <a:p>
              <a:pPr marR="0" lvl="0" indent="0" algn="l" defTabSz="457200" rtl="0" fontAlgn="auto">
                <a:lnSpc>
                  <a:spcPts val="4000"/>
                </a:lnSpc>
                <a:spcBef>
                  <a:spcPts val="0"/>
                </a:spcBef>
                <a:spcAft>
                  <a:spcPts val="0"/>
                </a:spcAft>
                <a:buClrTx/>
                <a:buSzTx/>
                <a:buFontTx/>
                <a:buNone/>
                <a:defRPr/>
              </a:pPr>
              <a:r>
                <a:rPr kumimoji="0" lang="zh-CN" altLang="zh-CN" b="0" i="0" u="none" strike="noStrike" kern="1200" cap="none" spc="0" normalizeH="0" baseline="0" noProof="0">
                  <a:ln>
                    <a:noFill/>
                  </a:ln>
                  <a:solidFill>
                    <a:schemeClr val="tx1">
                      <a:lumMod val="75000"/>
                      <a:lumOff val="25000"/>
                    </a:schemeClr>
                  </a:solidFill>
                  <a:effectLst/>
                  <a:uLnTx/>
                  <a:uFillTx/>
                  <a:latin typeface="+mn-lt"/>
                  <a:ea typeface="+mn-ea"/>
                  <a:cs typeface="+mn-ea"/>
                  <a:sym typeface="+mn-lt"/>
                </a:rPr>
                <a:t>（一）评价结论</a:t>
              </a:r>
              <a:endParaRPr kumimoji="0" lang="zh-CN" altLang="zh-CN" b="0" i="0" u="none" strike="noStrike" kern="1200" cap="none" spc="0" normalizeH="0" baseline="0" noProof="0">
                <a:ln>
                  <a:noFill/>
                </a:ln>
                <a:solidFill>
                  <a:schemeClr val="tx1">
                    <a:lumMod val="75000"/>
                    <a:lumOff val="25000"/>
                  </a:schemeClr>
                </a:solidFill>
                <a:effectLst/>
                <a:uLnTx/>
                <a:uFillTx/>
                <a:latin typeface="+mn-lt"/>
                <a:ea typeface="+mn-ea"/>
                <a:cs typeface="+mn-ea"/>
                <a:sym typeface="+mn-lt"/>
              </a:endParaRPr>
            </a:p>
            <a:p>
              <a:pPr marR="0" lvl="0" indent="0" algn="l" defTabSz="457200" rtl="0" fontAlgn="auto">
                <a:lnSpc>
                  <a:spcPts val="4000"/>
                </a:lnSpc>
                <a:spcBef>
                  <a:spcPts val="0"/>
                </a:spcBef>
                <a:spcAft>
                  <a:spcPts val="0"/>
                </a:spcAft>
                <a:buClrTx/>
                <a:buSzTx/>
                <a:buFontTx/>
                <a:buNone/>
                <a:defRPr/>
              </a:pPr>
              <a:r>
                <a:rPr kumimoji="0" lang="zh-CN" altLang="zh-CN" b="0" i="0" u="none" strike="noStrike" kern="1200" cap="none" spc="0" normalizeH="0" baseline="0" noProof="0">
                  <a:ln>
                    <a:noFill/>
                  </a:ln>
                  <a:solidFill>
                    <a:schemeClr val="tx1">
                      <a:lumMod val="75000"/>
                      <a:lumOff val="25000"/>
                    </a:schemeClr>
                  </a:solidFill>
                  <a:effectLst/>
                  <a:uLnTx/>
                  <a:uFillTx/>
                  <a:latin typeface="+mn-lt"/>
                  <a:ea typeface="+mn-ea"/>
                  <a:cs typeface="+mn-ea"/>
                  <a:sym typeface="+mn-lt"/>
                </a:rPr>
                <a:t>（二）综合评价情况</a:t>
              </a:r>
              <a:endParaRPr kumimoji="0" lang="zh-CN" altLang="zh-CN" b="0" i="0" u="none" strike="noStrike" kern="1200" cap="none" spc="0" normalizeH="0" baseline="0" noProof="0">
                <a:ln>
                  <a:noFill/>
                </a:ln>
                <a:solidFill>
                  <a:schemeClr val="tx1">
                    <a:lumMod val="75000"/>
                    <a:lumOff val="25000"/>
                  </a:schemeClr>
                </a:solidFill>
                <a:effectLst/>
                <a:uLnTx/>
                <a:uFillTx/>
                <a:latin typeface="+mn-lt"/>
                <a:ea typeface="+mn-ea"/>
                <a:cs typeface="+mn-ea"/>
                <a:sym typeface="+mn-lt"/>
              </a:endParaRPr>
            </a:p>
            <a:p>
              <a:pPr marR="0" lvl="0" indent="0" algn="l" defTabSz="457200" rtl="0" fontAlgn="auto">
                <a:lnSpc>
                  <a:spcPts val="4000"/>
                </a:lnSpc>
                <a:spcBef>
                  <a:spcPts val="0"/>
                </a:spcBef>
                <a:spcAft>
                  <a:spcPts val="0"/>
                </a:spcAft>
                <a:buClrTx/>
                <a:buSzTx/>
                <a:buFontTx/>
                <a:buNone/>
                <a:defRPr/>
              </a:pPr>
              <a:r>
                <a:rPr kumimoji="0" lang="zh-CN" altLang="zh-CN" b="0" i="0" u="none" strike="noStrike" kern="1200" cap="none" spc="0" normalizeH="0" baseline="0" noProof="0">
                  <a:ln>
                    <a:noFill/>
                  </a:ln>
                  <a:solidFill>
                    <a:schemeClr val="tx1">
                      <a:lumMod val="75000"/>
                      <a:lumOff val="25000"/>
                    </a:schemeClr>
                  </a:solidFill>
                  <a:effectLst/>
                  <a:uLnTx/>
                  <a:uFillTx/>
                  <a:latin typeface="+mn-lt"/>
                  <a:ea typeface="+mn-ea"/>
                  <a:cs typeface="+mn-ea"/>
                  <a:sym typeface="+mn-lt"/>
                </a:rPr>
                <a:t>四、主要经验及做法</a:t>
              </a:r>
              <a:endParaRPr kumimoji="0" lang="zh-CN" altLang="zh-CN" b="0" i="0" u="none" strike="noStrike" kern="1200" cap="none" spc="0" normalizeH="0" baseline="0" noProof="0">
                <a:ln>
                  <a:noFill/>
                </a:ln>
                <a:solidFill>
                  <a:schemeClr val="tx1">
                    <a:lumMod val="75000"/>
                    <a:lumOff val="25000"/>
                  </a:schemeClr>
                </a:solidFill>
                <a:effectLst/>
                <a:uLnTx/>
                <a:uFillTx/>
                <a:latin typeface="+mn-lt"/>
                <a:ea typeface="+mn-ea"/>
                <a:cs typeface="+mn-ea"/>
                <a:sym typeface="+mn-lt"/>
              </a:endParaRPr>
            </a:p>
            <a:p>
              <a:pPr marL="0" marR="0" lvl="0" indent="0" algn="l" defTabSz="457200" rtl="0" eaLnBrk="1" fontAlgn="auto" latinLnBrk="0" hangingPunct="1">
                <a:lnSpc>
                  <a:spcPct val="150000"/>
                </a:lnSpc>
                <a:spcBef>
                  <a:spcPts val="0"/>
                </a:spcBef>
                <a:spcAft>
                  <a:spcPts val="0"/>
                </a:spcAft>
                <a:buClrTx/>
                <a:buSzTx/>
                <a:buFontTx/>
                <a:buNone/>
                <a:defRPr/>
              </a:pPr>
              <a:r>
                <a:rPr kumimoji="0" lang="zh-CN" altLang="zh-CN" b="0" i="0" u="none" strike="noStrike" kern="1200" cap="none" spc="0" normalizeH="0" baseline="0" noProof="0">
                  <a:ln>
                    <a:noFill/>
                  </a:ln>
                  <a:solidFill>
                    <a:schemeClr val="tx1">
                      <a:lumMod val="75000"/>
                      <a:lumOff val="25000"/>
                    </a:schemeClr>
                  </a:solidFill>
                  <a:effectLst/>
                  <a:uLnTx/>
                  <a:uFillTx/>
                  <a:latin typeface="+mn-lt"/>
                  <a:ea typeface="+mn-ea"/>
                  <a:cs typeface="+mn-ea"/>
                  <a:sym typeface="+mn-lt"/>
                </a:rPr>
                <a:t>五、存在的主要问题</a:t>
              </a:r>
              <a:endParaRPr kumimoji="0" lang="zh-CN" altLang="zh-CN" b="0" i="0" u="none" strike="noStrike" kern="1200" cap="none" spc="0" normalizeH="0" baseline="0" noProof="0">
                <a:ln>
                  <a:noFill/>
                </a:ln>
                <a:solidFill>
                  <a:schemeClr val="tx1">
                    <a:lumMod val="75000"/>
                    <a:lumOff val="25000"/>
                  </a:schemeClr>
                </a:solidFill>
                <a:effectLst/>
                <a:uLnTx/>
                <a:uFillTx/>
                <a:latin typeface="+mn-lt"/>
                <a:ea typeface="+mn-ea"/>
                <a:cs typeface="+mn-ea"/>
                <a:sym typeface="+mn-lt"/>
              </a:endParaRPr>
            </a:p>
            <a:p>
              <a:pPr marL="0" marR="0" lvl="0" indent="0" algn="l" defTabSz="457200" rtl="0" eaLnBrk="1" fontAlgn="auto" latinLnBrk="0" hangingPunct="1">
                <a:lnSpc>
                  <a:spcPct val="150000"/>
                </a:lnSpc>
                <a:spcBef>
                  <a:spcPts val="0"/>
                </a:spcBef>
                <a:spcAft>
                  <a:spcPts val="0"/>
                </a:spcAft>
                <a:buClrTx/>
                <a:buSzTx/>
                <a:buFontTx/>
                <a:buNone/>
                <a:defRPr/>
              </a:pPr>
              <a:r>
                <a:rPr kumimoji="0" lang="zh-CN" altLang="zh-CN" b="0" i="0" u="none" strike="noStrike" kern="1200" cap="none" spc="0" normalizeH="0" baseline="0" noProof="0">
                  <a:ln>
                    <a:noFill/>
                  </a:ln>
                  <a:solidFill>
                    <a:schemeClr val="tx1">
                      <a:lumMod val="75000"/>
                      <a:lumOff val="25000"/>
                    </a:schemeClr>
                  </a:solidFill>
                  <a:effectLst/>
                  <a:uLnTx/>
                  <a:uFillTx/>
                  <a:latin typeface="+mn-lt"/>
                  <a:ea typeface="+mn-ea"/>
                  <a:cs typeface="+mn-ea"/>
                  <a:sym typeface="+mn-lt"/>
                </a:rPr>
                <a:t>六、下一步工作建议</a:t>
              </a:r>
              <a:endParaRPr kumimoji="0" lang="zh-CN" altLang="zh-CN" b="0" i="0" u="none" strike="noStrike" kern="1200" cap="none" spc="0" normalizeH="0" baseline="0" noProof="0">
                <a:ln>
                  <a:noFill/>
                </a:ln>
                <a:solidFill>
                  <a:schemeClr val="tx1">
                    <a:lumMod val="75000"/>
                    <a:lumOff val="25000"/>
                  </a:schemeClr>
                </a:solidFill>
                <a:effectLst/>
                <a:uLnTx/>
                <a:uFillTx/>
                <a:latin typeface="+mn-lt"/>
                <a:ea typeface="+mn-ea"/>
                <a:cs typeface="+mn-ea"/>
                <a:sym typeface="+mn-lt"/>
              </a:endParaRPr>
            </a:p>
          </p:txBody>
        </p:sp>
        <p:grpSp>
          <p:nvGrpSpPr>
            <p:cNvPr id="169" name="Group 41"/>
            <p:cNvGrpSpPr>
              <a:grpSpLocks noChangeAspect="1"/>
            </p:cNvGrpSpPr>
            <p:nvPr/>
          </p:nvGrpSpPr>
          <p:grpSpPr bwMode="auto">
            <a:xfrm>
              <a:off x="2535" y="2833"/>
              <a:ext cx="947" cy="881"/>
              <a:chOff x="2103" y="800"/>
              <a:chExt cx="1728" cy="1607"/>
            </a:xfrm>
            <a:solidFill>
              <a:schemeClr val="bg1"/>
            </a:solidFill>
          </p:grpSpPr>
          <p:sp>
            <p:nvSpPr>
              <p:cNvPr id="170" name="Freeform 42"/>
              <p:cNvSpPr>
                <a:spLocks noEditPoints="1"/>
              </p:cNvSpPr>
              <p:nvPr/>
            </p:nvSpPr>
            <p:spPr bwMode="auto">
              <a:xfrm>
                <a:off x="2850" y="2019"/>
                <a:ext cx="683" cy="388"/>
              </a:xfrm>
              <a:custGeom>
                <a:avLst/>
                <a:gdLst>
                  <a:gd name="T0" fmla="*/ 624 w 683"/>
                  <a:gd name="T1" fmla="*/ 0 h 388"/>
                  <a:gd name="T2" fmla="*/ 683 w 683"/>
                  <a:gd name="T3" fmla="*/ 0 h 388"/>
                  <a:gd name="T4" fmla="*/ 683 w 683"/>
                  <a:gd name="T5" fmla="*/ 388 h 388"/>
                  <a:gd name="T6" fmla="*/ 624 w 683"/>
                  <a:gd name="T7" fmla="*/ 388 h 388"/>
                  <a:gd name="T8" fmla="*/ 624 w 683"/>
                  <a:gd name="T9" fmla="*/ 0 h 388"/>
                  <a:gd name="T10" fmla="*/ 0 w 683"/>
                  <a:gd name="T11" fmla="*/ 0 h 388"/>
                  <a:gd name="T12" fmla="*/ 60 w 683"/>
                  <a:gd name="T13" fmla="*/ 0 h 388"/>
                  <a:gd name="T14" fmla="*/ 60 w 683"/>
                  <a:gd name="T15" fmla="*/ 388 h 388"/>
                  <a:gd name="T16" fmla="*/ 0 w 683"/>
                  <a:gd name="T17" fmla="*/ 388 h 388"/>
                  <a:gd name="T18" fmla="*/ 0 w 683"/>
                  <a:gd name="T19" fmla="*/ 0 h 3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3" h="388">
                    <a:moveTo>
                      <a:pt x="624" y="0"/>
                    </a:moveTo>
                    <a:lnTo>
                      <a:pt x="683" y="0"/>
                    </a:lnTo>
                    <a:lnTo>
                      <a:pt x="683" y="388"/>
                    </a:lnTo>
                    <a:lnTo>
                      <a:pt x="624" y="388"/>
                    </a:lnTo>
                    <a:lnTo>
                      <a:pt x="624" y="0"/>
                    </a:lnTo>
                    <a:close/>
                    <a:moveTo>
                      <a:pt x="0" y="0"/>
                    </a:moveTo>
                    <a:lnTo>
                      <a:pt x="60" y="0"/>
                    </a:lnTo>
                    <a:lnTo>
                      <a:pt x="60" y="388"/>
                    </a:lnTo>
                    <a:lnTo>
                      <a:pt x="0" y="388"/>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71" name="Freeform 43"/>
              <p:cNvSpPr/>
              <p:nvPr/>
            </p:nvSpPr>
            <p:spPr bwMode="auto">
              <a:xfrm>
                <a:off x="2553" y="1014"/>
                <a:ext cx="1218" cy="1012"/>
              </a:xfrm>
              <a:custGeom>
                <a:avLst/>
                <a:gdLst>
                  <a:gd name="T0" fmla="*/ 1218 w 1218"/>
                  <a:gd name="T1" fmla="*/ 1012 h 1012"/>
                  <a:gd name="T2" fmla="*/ 0 w 1218"/>
                  <a:gd name="T3" fmla="*/ 1012 h 1012"/>
                  <a:gd name="T4" fmla="*/ 0 w 1218"/>
                  <a:gd name="T5" fmla="*/ 746 h 1012"/>
                  <a:gd name="T6" fmla="*/ 59 w 1218"/>
                  <a:gd name="T7" fmla="*/ 746 h 1012"/>
                  <a:gd name="T8" fmla="*/ 59 w 1218"/>
                  <a:gd name="T9" fmla="*/ 953 h 1012"/>
                  <a:gd name="T10" fmla="*/ 1159 w 1218"/>
                  <a:gd name="T11" fmla="*/ 953 h 1012"/>
                  <a:gd name="T12" fmla="*/ 1159 w 1218"/>
                  <a:gd name="T13" fmla="*/ 60 h 1012"/>
                  <a:gd name="T14" fmla="*/ 59 w 1218"/>
                  <a:gd name="T15" fmla="*/ 60 h 1012"/>
                  <a:gd name="T16" fmla="*/ 59 w 1218"/>
                  <a:gd name="T17" fmla="*/ 417 h 1012"/>
                  <a:gd name="T18" fmla="*/ 0 w 1218"/>
                  <a:gd name="T19" fmla="*/ 417 h 1012"/>
                  <a:gd name="T20" fmla="*/ 0 w 1218"/>
                  <a:gd name="T21" fmla="*/ 0 h 1012"/>
                  <a:gd name="T22" fmla="*/ 1218 w 1218"/>
                  <a:gd name="T23" fmla="*/ 0 h 1012"/>
                  <a:gd name="T24" fmla="*/ 1218 w 1218"/>
                  <a:gd name="T25" fmla="*/ 1012 h 10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18" h="1012">
                    <a:moveTo>
                      <a:pt x="1218" y="1012"/>
                    </a:moveTo>
                    <a:lnTo>
                      <a:pt x="0" y="1012"/>
                    </a:lnTo>
                    <a:lnTo>
                      <a:pt x="0" y="746"/>
                    </a:lnTo>
                    <a:lnTo>
                      <a:pt x="59" y="746"/>
                    </a:lnTo>
                    <a:lnTo>
                      <a:pt x="59" y="953"/>
                    </a:lnTo>
                    <a:lnTo>
                      <a:pt x="1159" y="953"/>
                    </a:lnTo>
                    <a:lnTo>
                      <a:pt x="1159" y="60"/>
                    </a:lnTo>
                    <a:lnTo>
                      <a:pt x="59" y="60"/>
                    </a:lnTo>
                    <a:lnTo>
                      <a:pt x="59" y="417"/>
                    </a:lnTo>
                    <a:lnTo>
                      <a:pt x="0" y="417"/>
                    </a:lnTo>
                    <a:lnTo>
                      <a:pt x="0" y="0"/>
                    </a:lnTo>
                    <a:lnTo>
                      <a:pt x="1218" y="0"/>
                    </a:lnTo>
                    <a:lnTo>
                      <a:pt x="1218" y="10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72" name="Freeform 44"/>
              <p:cNvSpPr>
                <a:spLocks noEditPoints="1"/>
              </p:cNvSpPr>
              <p:nvPr/>
            </p:nvSpPr>
            <p:spPr bwMode="auto">
              <a:xfrm>
                <a:off x="2103" y="995"/>
                <a:ext cx="331" cy="393"/>
              </a:xfrm>
              <a:custGeom>
                <a:avLst/>
                <a:gdLst>
                  <a:gd name="T0" fmla="*/ 70 w 139"/>
                  <a:gd name="T1" fmla="*/ 165 h 165"/>
                  <a:gd name="T2" fmla="*/ 20 w 139"/>
                  <a:gd name="T3" fmla="*/ 143 h 165"/>
                  <a:gd name="T4" fmla="*/ 1 w 139"/>
                  <a:gd name="T5" fmla="*/ 93 h 165"/>
                  <a:gd name="T6" fmla="*/ 1 w 139"/>
                  <a:gd name="T7" fmla="*/ 74 h 165"/>
                  <a:gd name="T8" fmla="*/ 35 w 139"/>
                  <a:gd name="T9" fmla="*/ 13 h 165"/>
                  <a:gd name="T10" fmla="*/ 105 w 139"/>
                  <a:gd name="T11" fmla="*/ 13 h 165"/>
                  <a:gd name="T12" fmla="*/ 139 w 139"/>
                  <a:gd name="T13" fmla="*/ 74 h 165"/>
                  <a:gd name="T14" fmla="*/ 139 w 139"/>
                  <a:gd name="T15" fmla="*/ 93 h 165"/>
                  <a:gd name="T16" fmla="*/ 119 w 139"/>
                  <a:gd name="T17" fmla="*/ 144 h 165"/>
                  <a:gd name="T18" fmla="*/ 70 w 139"/>
                  <a:gd name="T19" fmla="*/ 165 h 165"/>
                  <a:gd name="T20" fmla="*/ 70 w 139"/>
                  <a:gd name="T21" fmla="*/ 27 h 165"/>
                  <a:gd name="T22" fmla="*/ 38 w 139"/>
                  <a:gd name="T23" fmla="*/ 41 h 165"/>
                  <a:gd name="T24" fmla="*/ 26 w 139"/>
                  <a:gd name="T25" fmla="*/ 74 h 165"/>
                  <a:gd name="T26" fmla="*/ 26 w 139"/>
                  <a:gd name="T27" fmla="*/ 93 h 165"/>
                  <a:gd name="T28" fmla="*/ 38 w 139"/>
                  <a:gd name="T29" fmla="*/ 126 h 165"/>
                  <a:gd name="T30" fmla="*/ 70 w 139"/>
                  <a:gd name="T31" fmla="*/ 140 h 165"/>
                  <a:gd name="T32" fmla="*/ 101 w 139"/>
                  <a:gd name="T33" fmla="*/ 126 h 165"/>
                  <a:gd name="T34" fmla="*/ 114 w 139"/>
                  <a:gd name="T35" fmla="*/ 93 h 165"/>
                  <a:gd name="T36" fmla="*/ 114 w 139"/>
                  <a:gd name="T37" fmla="*/ 74 h 165"/>
                  <a:gd name="T38" fmla="*/ 101 w 139"/>
                  <a:gd name="T39" fmla="*/ 41 h 165"/>
                  <a:gd name="T40" fmla="*/ 70 w 139"/>
                  <a:gd name="T41" fmla="*/ 27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39" h="165">
                    <a:moveTo>
                      <a:pt x="70" y="165"/>
                    </a:moveTo>
                    <a:cubicBezTo>
                      <a:pt x="51" y="165"/>
                      <a:pt x="33" y="157"/>
                      <a:pt x="20" y="143"/>
                    </a:cubicBezTo>
                    <a:cubicBezTo>
                      <a:pt x="8" y="130"/>
                      <a:pt x="1" y="112"/>
                      <a:pt x="1" y="93"/>
                    </a:cubicBezTo>
                    <a:cubicBezTo>
                      <a:pt x="1" y="74"/>
                      <a:pt x="1" y="74"/>
                      <a:pt x="1" y="74"/>
                    </a:cubicBezTo>
                    <a:cubicBezTo>
                      <a:pt x="0" y="49"/>
                      <a:pt x="13" y="25"/>
                      <a:pt x="35" y="13"/>
                    </a:cubicBezTo>
                    <a:cubicBezTo>
                      <a:pt x="56" y="0"/>
                      <a:pt x="83" y="0"/>
                      <a:pt x="105" y="13"/>
                    </a:cubicBezTo>
                    <a:cubicBezTo>
                      <a:pt x="126" y="25"/>
                      <a:pt x="139" y="49"/>
                      <a:pt x="139" y="74"/>
                    </a:cubicBezTo>
                    <a:cubicBezTo>
                      <a:pt x="139" y="93"/>
                      <a:pt x="139" y="93"/>
                      <a:pt x="139" y="93"/>
                    </a:cubicBezTo>
                    <a:cubicBezTo>
                      <a:pt x="139" y="112"/>
                      <a:pt x="132" y="130"/>
                      <a:pt x="119" y="144"/>
                    </a:cubicBezTo>
                    <a:cubicBezTo>
                      <a:pt x="106" y="157"/>
                      <a:pt x="88" y="165"/>
                      <a:pt x="70" y="165"/>
                    </a:cubicBezTo>
                    <a:close/>
                    <a:moveTo>
                      <a:pt x="70" y="27"/>
                    </a:moveTo>
                    <a:cubicBezTo>
                      <a:pt x="58" y="28"/>
                      <a:pt x="46" y="33"/>
                      <a:pt x="38" y="41"/>
                    </a:cubicBezTo>
                    <a:cubicBezTo>
                      <a:pt x="30" y="50"/>
                      <a:pt x="26" y="62"/>
                      <a:pt x="26" y="74"/>
                    </a:cubicBezTo>
                    <a:cubicBezTo>
                      <a:pt x="26" y="93"/>
                      <a:pt x="26" y="93"/>
                      <a:pt x="26" y="93"/>
                    </a:cubicBezTo>
                    <a:cubicBezTo>
                      <a:pt x="26" y="105"/>
                      <a:pt x="30" y="117"/>
                      <a:pt x="38" y="126"/>
                    </a:cubicBezTo>
                    <a:cubicBezTo>
                      <a:pt x="46" y="134"/>
                      <a:pt x="58" y="139"/>
                      <a:pt x="70" y="140"/>
                    </a:cubicBezTo>
                    <a:cubicBezTo>
                      <a:pt x="82" y="139"/>
                      <a:pt x="93" y="134"/>
                      <a:pt x="101" y="126"/>
                    </a:cubicBezTo>
                    <a:cubicBezTo>
                      <a:pt x="110" y="117"/>
                      <a:pt x="114" y="105"/>
                      <a:pt x="114" y="93"/>
                    </a:cubicBezTo>
                    <a:cubicBezTo>
                      <a:pt x="114" y="74"/>
                      <a:pt x="114" y="74"/>
                      <a:pt x="114" y="74"/>
                    </a:cubicBezTo>
                    <a:cubicBezTo>
                      <a:pt x="114" y="62"/>
                      <a:pt x="110" y="50"/>
                      <a:pt x="101" y="41"/>
                    </a:cubicBezTo>
                    <a:cubicBezTo>
                      <a:pt x="93" y="33"/>
                      <a:pt x="82" y="28"/>
                      <a:pt x="70"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77" name="Freeform 49"/>
              <p:cNvSpPr>
                <a:spLocks noEditPoints="1"/>
              </p:cNvSpPr>
              <p:nvPr/>
            </p:nvSpPr>
            <p:spPr bwMode="auto">
              <a:xfrm>
                <a:off x="2493" y="800"/>
                <a:ext cx="1338" cy="266"/>
              </a:xfrm>
              <a:custGeom>
                <a:avLst/>
                <a:gdLst>
                  <a:gd name="T0" fmla="*/ 1338 w 1338"/>
                  <a:gd name="T1" fmla="*/ 266 h 266"/>
                  <a:gd name="T2" fmla="*/ 0 w 1338"/>
                  <a:gd name="T3" fmla="*/ 266 h 266"/>
                  <a:gd name="T4" fmla="*/ 0 w 1338"/>
                  <a:gd name="T5" fmla="*/ 0 h 266"/>
                  <a:gd name="T6" fmla="*/ 1338 w 1338"/>
                  <a:gd name="T7" fmla="*/ 0 h 266"/>
                  <a:gd name="T8" fmla="*/ 1338 w 1338"/>
                  <a:gd name="T9" fmla="*/ 266 h 266"/>
                  <a:gd name="T10" fmla="*/ 60 w 1338"/>
                  <a:gd name="T11" fmla="*/ 207 h 266"/>
                  <a:gd name="T12" fmla="*/ 1278 w 1338"/>
                  <a:gd name="T13" fmla="*/ 207 h 266"/>
                  <a:gd name="T14" fmla="*/ 1278 w 1338"/>
                  <a:gd name="T15" fmla="*/ 59 h 266"/>
                  <a:gd name="T16" fmla="*/ 60 w 1338"/>
                  <a:gd name="T17" fmla="*/ 59 h 266"/>
                  <a:gd name="T18" fmla="*/ 60 w 1338"/>
                  <a:gd name="T19" fmla="*/ 207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38" h="266">
                    <a:moveTo>
                      <a:pt x="1338" y="266"/>
                    </a:moveTo>
                    <a:lnTo>
                      <a:pt x="0" y="266"/>
                    </a:lnTo>
                    <a:lnTo>
                      <a:pt x="0" y="0"/>
                    </a:lnTo>
                    <a:lnTo>
                      <a:pt x="1338" y="0"/>
                    </a:lnTo>
                    <a:lnTo>
                      <a:pt x="1338" y="266"/>
                    </a:lnTo>
                    <a:close/>
                    <a:moveTo>
                      <a:pt x="60" y="207"/>
                    </a:moveTo>
                    <a:lnTo>
                      <a:pt x="1278" y="207"/>
                    </a:lnTo>
                    <a:lnTo>
                      <a:pt x="1278" y="59"/>
                    </a:lnTo>
                    <a:lnTo>
                      <a:pt x="60" y="59"/>
                    </a:lnTo>
                    <a:lnTo>
                      <a:pt x="60" y="20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grpSp>
    </p:spTree>
    <p:custDataLst>
      <p:tags r:id="rId2"/>
    </p:custData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692150" y="301625"/>
            <a:ext cx="10968990" cy="417830"/>
          </a:xfrm>
        </p:spPr>
        <p:txBody>
          <a:bodyPr>
            <a:normAutofit fontScale="90000"/>
          </a:bodyPr>
          <a:p>
            <a:r>
              <a:rPr lang="zh-CN" altLang="en-US" sz="2000"/>
              <a:t>五、存在的主要问题</a:t>
            </a:r>
            <a:endParaRPr lang="zh-CN" altLang="en-US" sz="2000"/>
          </a:p>
        </p:txBody>
      </p:sp>
      <p:sp>
        <p:nvSpPr>
          <p:cNvPr id="3" name="内容占位符 2"/>
          <p:cNvSpPr>
            <a:spLocks noGrp="1"/>
          </p:cNvSpPr>
          <p:nvPr>
            <p:ph idx="1"/>
          </p:nvPr>
        </p:nvSpPr>
        <p:spPr>
          <a:xfrm>
            <a:off x="608330" y="821690"/>
            <a:ext cx="10968990" cy="5761990"/>
          </a:xfrm>
        </p:spPr>
        <p:txBody>
          <a:bodyPr>
            <a:noAutofit/>
          </a:bodyPr>
          <a:p>
            <a:pPr>
              <a:lnSpc>
                <a:spcPts val="1440"/>
              </a:lnSpc>
            </a:pPr>
            <a:r>
              <a:rPr lang="zh-CN" altLang="en-US" sz="1200" b="1"/>
              <a:t>（一）立项依据不充分，超范围进行政府购买服务</a:t>
            </a:r>
            <a:endParaRPr lang="zh-CN" altLang="en-US" sz="1200" b="1"/>
          </a:p>
          <a:p>
            <a:pPr>
              <a:lnSpc>
                <a:spcPts val="1440"/>
              </a:lnSpc>
            </a:pPr>
            <a:r>
              <a:rPr lang="en-US" altLang="zh-CN" sz="1200"/>
              <a:t>    </a:t>
            </a:r>
            <a:r>
              <a:rPr lang="zh-CN" altLang="en-US" sz="1200"/>
              <a:t>市人社局2023年与人力资源公司签订劳务派遣协议，以劳务派遣方式进行政府购买服务。不符合《甘肃省政府购买服务管理办法》（甘财综〔2021〕2号）第十条“以下不得纳入政府购买服务的范围：…(五）购买主体的人员招用、聘用，以劳务派遣方式用工，以及设置公益性岗位等事项；…”的规定。</a:t>
            </a:r>
            <a:endParaRPr lang="zh-CN" altLang="en-US" sz="1200"/>
          </a:p>
          <a:p>
            <a:pPr>
              <a:lnSpc>
                <a:spcPts val="1440"/>
              </a:lnSpc>
            </a:pPr>
            <a:r>
              <a:rPr lang="zh-CN" altLang="en-US" sz="1200" b="1"/>
              <a:t>（二）选定第三方人力资源公司未执行政府采购程序</a:t>
            </a:r>
            <a:endParaRPr lang="zh-CN" altLang="en-US" sz="1200" b="1"/>
          </a:p>
          <a:p>
            <a:pPr>
              <a:lnSpc>
                <a:spcPts val="1440"/>
              </a:lnSpc>
            </a:pPr>
            <a:r>
              <a:rPr lang="en-US" altLang="zh-CN" sz="1200"/>
              <a:t>     </a:t>
            </a:r>
            <a:r>
              <a:rPr lang="zh-CN" altLang="en-US" sz="1200"/>
              <a:t>市人社局于2021年9月30日与人力资源公司续签劳务派遣协议，服务期限为2021年10月1日至2023年9月30日，合同到期后续签协议，服务期限为2023年10月1日至2024年9月30日，未执行政府采购程序。不符合《甘肃省政府购买服务管理办法》（甘财综〔2021〕2号）第二十条“购买主体应当根据购买内容及市场状况、相关供应商服务能力和信用状况等因素，通过公平竞争，择优确定承接主体”，第四十二条“各级政府及其有关部门应当在各自职责范围内，按照有关规定及时主动公开下列政府购买服务相关信息：（三）购买服务项目的购买公告、购买结果、购买合同”的规定及第四十三条“ 政府购买服务相关信息，应当由信息公开的责任主体在其门户网站上公开，同时在甘肃政府采购网（甘肃政府购买服务信息平台）上公开”的规定。</a:t>
            </a:r>
            <a:endParaRPr lang="zh-CN" altLang="en-US" sz="1200"/>
          </a:p>
          <a:p>
            <a:pPr>
              <a:lnSpc>
                <a:spcPts val="1440"/>
              </a:lnSpc>
            </a:pPr>
            <a:r>
              <a:rPr lang="zh-CN" altLang="en-US" sz="1200" b="1"/>
              <a:t>（三）未制定部门指导性目录</a:t>
            </a:r>
            <a:endParaRPr lang="zh-CN" altLang="en-US" sz="1200" b="1"/>
          </a:p>
          <a:p>
            <a:pPr>
              <a:lnSpc>
                <a:spcPts val="1440"/>
              </a:lnSpc>
            </a:pPr>
            <a:r>
              <a:rPr lang="en-US" altLang="zh-CN" sz="1200"/>
              <a:t>     </a:t>
            </a:r>
            <a:r>
              <a:rPr lang="zh-CN" altLang="en-US" sz="1200"/>
              <a:t>市人社局作为购买主体未制定本部门政府购买服务指导性目录。不符合《甘肃省政府购买服务管理办法》（甘财综〔2021〕2号）第十二条“政府购买服务指导性目录实行分级管理、分部门编制。各级财政部门制定本级政府购买服务指导性目录，各部门在本级指导性目录范围内编制本部门政府购买服务指导性目录，报同级财政部门审核同意后组织实施，并按规定向社会公开。”的规定。</a:t>
            </a:r>
            <a:endParaRPr lang="zh-CN" altLang="en-US" sz="1200"/>
          </a:p>
          <a:p>
            <a:pPr>
              <a:lnSpc>
                <a:spcPts val="1440"/>
              </a:lnSpc>
            </a:pPr>
            <a:r>
              <a:rPr lang="zh-CN" altLang="en-US" sz="1200" b="1"/>
              <a:t>（四）管理制度执行不到位，考核不全面</a:t>
            </a:r>
            <a:endParaRPr lang="zh-CN" altLang="en-US" sz="1200" b="1"/>
          </a:p>
          <a:p>
            <a:pPr>
              <a:lnSpc>
                <a:spcPts val="1440"/>
              </a:lnSpc>
            </a:pPr>
            <a:r>
              <a:rPr lang="en-US" altLang="zh-CN" sz="1200"/>
              <a:t>     </a:t>
            </a:r>
            <a:r>
              <a:rPr lang="zh-CN" altLang="en-US" sz="1200"/>
              <a:t>评价小组对服务人员、项目管理人员、社会人士进行访谈并现场调查，发现社保经办人员工作时间存在着装不规范、工作时间开小差、个人工位不整洁、上班时间串岗聊天的情况，未严格执行大厅管理制度；人事科以年终考核代替绩效考核，考核得分仅包含业绩考核得分及组织领导评分，不包含全年考勤总分，且考核参与人员仅为科室领导、同事对经办人员的工作考核评分，未将办理业务的社会人士对业务经办人员的日常评价纳入考核成绩，考核结果不全面、不准确。不符合《天水市人力资源和社会保障局政府购买服务岗位人员考核办法》第七条“全年（年度）考核＝考勤得分（全年12个月考勤总分＋12）x40%+业绩考核得分（全年12个月业绩考核总分＋12）x40%+组织领导打分x20%……”及《天水市社会保险经办服务大厅管理制度》第九条“……各窗口工作人员每天上班前要对窗口办公区内进行清扫，保持洁净、整齐、无挂吊、无杂物堆放；办公桌上的工作资料、办公用品要摆放整齐，不得乱放与工作无关的物品；文件、材料、报纸要随时整理。确保办公区域内保持良好的办公环境。”、第十二条“大厅工作人员要求统一着制式服装，佩戴工作牌，注意仪容仪表，保持良好的精神状态和形象”及第十五条 遵守纪律 坚持“十不准”“……（五）不准在工作时间串岗聊天……”的规定。</a:t>
            </a:r>
            <a:endParaRPr lang="zh-CN" altLang="en-US" sz="1200"/>
          </a:p>
          <a:p>
            <a:endParaRPr lang="zh-CN" altLang="en-US" sz="1200"/>
          </a:p>
        </p:txBody>
      </p:sp>
      <p:grpSp>
        <p:nvGrpSpPr>
          <p:cNvPr id="5" name="组合 4"/>
          <p:cNvGrpSpPr/>
          <p:nvPr/>
        </p:nvGrpSpPr>
        <p:grpSpPr>
          <a:xfrm rot="10800000" flipH="1">
            <a:off x="252949" y="371668"/>
            <a:ext cx="355381" cy="88900"/>
            <a:chOff x="4381719" y="-1168400"/>
            <a:chExt cx="355381" cy="88900"/>
          </a:xfrm>
        </p:grpSpPr>
        <p:cxnSp>
          <p:nvCxnSpPr>
            <p:cNvPr id="32" name="直接连接符 31"/>
            <p:cNvCxnSpPr/>
            <p:nvPr/>
          </p:nvCxnSpPr>
          <p:spPr>
            <a:xfrm>
              <a:off x="4483100" y="-1168400"/>
              <a:ext cx="254000" cy="0"/>
            </a:xfrm>
            <a:prstGeom prst="line">
              <a:avLst/>
            </a:prstGeom>
            <a:ln w="28575" cap="rnd">
              <a:solidFill>
                <a:srgbClr val="3FA4DE"/>
              </a:solidFill>
              <a:round/>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4381719" y="-1079500"/>
              <a:ext cx="355381" cy="0"/>
            </a:xfrm>
            <a:prstGeom prst="line">
              <a:avLst/>
            </a:prstGeom>
            <a:ln w="28575" cap="rnd">
              <a:solidFill>
                <a:srgbClr val="3FA4DE"/>
              </a:solidFill>
              <a:round/>
            </a:ln>
          </p:spPr>
          <p:style>
            <a:lnRef idx="1">
              <a:schemeClr val="accent1"/>
            </a:lnRef>
            <a:fillRef idx="0">
              <a:schemeClr val="accent1"/>
            </a:fillRef>
            <a:effectRef idx="0">
              <a:schemeClr val="accent1"/>
            </a:effectRef>
            <a:fontRef idx="minor">
              <a:schemeClr val="tx1"/>
            </a:fontRef>
          </p:style>
        </p:cxnSp>
      </p:grpSp>
    </p:spTree>
    <p:custDataLst>
      <p:tags r:id="rId1"/>
    </p:custData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608330" y="450215"/>
            <a:ext cx="10968990" cy="427355"/>
          </a:xfrm>
        </p:spPr>
        <p:txBody>
          <a:bodyPr/>
          <a:p>
            <a:r>
              <a:rPr lang="zh-CN" altLang="en-US" sz="1800">
                <a:sym typeface="+mn-ea"/>
              </a:rPr>
              <a:t>五、存在的主要问题</a:t>
            </a:r>
            <a:endParaRPr lang="zh-CN" altLang="en-US" sz="1800">
              <a:sym typeface="+mn-ea"/>
            </a:endParaRPr>
          </a:p>
        </p:txBody>
      </p:sp>
      <p:sp>
        <p:nvSpPr>
          <p:cNvPr id="3" name="内容占位符 2"/>
          <p:cNvSpPr>
            <a:spLocks noGrp="1"/>
          </p:cNvSpPr>
          <p:nvPr>
            <p:ph idx="1"/>
          </p:nvPr>
        </p:nvSpPr>
        <p:spPr>
          <a:xfrm>
            <a:off x="608330" y="1045210"/>
            <a:ext cx="10968990" cy="5456555"/>
          </a:xfrm>
        </p:spPr>
        <p:txBody>
          <a:bodyPr>
            <a:noAutofit/>
          </a:bodyPr>
          <a:p>
            <a:pPr>
              <a:lnSpc>
                <a:spcPct val="110000"/>
              </a:lnSpc>
            </a:pPr>
            <a:r>
              <a:rPr lang="zh-CN" altLang="en-US" sz="1200" b="1">
                <a:sym typeface="+mn-ea"/>
              </a:rPr>
              <a:t>（五）合同履约管理不规范、人力资源派遣公司对聘用人员监管不到位</a:t>
            </a:r>
            <a:endParaRPr lang="zh-CN" altLang="en-US" sz="1200" b="1"/>
          </a:p>
          <a:p>
            <a:pPr>
              <a:lnSpc>
                <a:spcPct val="110000"/>
              </a:lnSpc>
            </a:pPr>
            <a:r>
              <a:rPr lang="en-US" altLang="zh-CN" sz="1200">
                <a:sym typeface="+mn-ea"/>
              </a:rPr>
              <a:t>     </a:t>
            </a:r>
            <a:r>
              <a:rPr lang="zh-CN" altLang="en-US" sz="1200">
                <a:sym typeface="+mn-ea"/>
              </a:rPr>
              <a:t>人力资源公司与市人社局于2017年9月初次签订劳务派遣协议后每年续签协议，协议约定由市人社局委托人力资源公司根据业务的需要，通过招聘面试录入社保经办岗位人员，但人力资源公司未提供政府购买服务岗位社保经办人员招聘资料，人员聘用程序无相关佐证依据。经评价了解人力资源公司未对服务人员进行监督考核，市人社局也未对人力资源公司合同约定履约情况进行监督管理，2023年市人社局结算人事代理费用2.71万元，人力资源公司对人员的招聘、监管履职不到位，服务费用未发挥效益。不符合市人社局与人力资源公司签订的《劳务派遣协议》第五条 （二）乙方的权利和义务“1.根据甲方委托，由甲方提供的用工需求计划和用工条件，发布派遣员工的招聘信息，协助甲方组织招聘。……11.协助甲方制定或完善对派遣员工的管理考核制度，保证甲方使用的全部派遣员工知悉并了解甲方的管理考核制度，并协助甲方对派遣员工的出勤、到岗、患病或非因公负伤的休息休假情况进行考核。……”的规定。</a:t>
            </a:r>
            <a:endParaRPr lang="zh-CN" altLang="en-US" sz="1200"/>
          </a:p>
          <a:p>
            <a:pPr>
              <a:lnSpc>
                <a:spcPct val="110000"/>
              </a:lnSpc>
            </a:pPr>
            <a:r>
              <a:rPr lang="zh-CN" altLang="en-US" sz="1200" b="1">
                <a:sym typeface="+mn-ea"/>
              </a:rPr>
              <a:t>（六）工资标准无依据</a:t>
            </a:r>
            <a:endParaRPr lang="zh-CN" altLang="en-US" sz="1200" b="1"/>
          </a:p>
          <a:p>
            <a:pPr>
              <a:lnSpc>
                <a:spcPct val="110000"/>
              </a:lnSpc>
            </a:pPr>
            <a:r>
              <a:rPr lang="en-US" altLang="zh-CN" sz="1200">
                <a:sym typeface="+mn-ea"/>
              </a:rPr>
              <a:t>      </a:t>
            </a:r>
            <a:r>
              <a:rPr lang="zh-CN" altLang="en-US" sz="1200">
                <a:sym typeface="+mn-ea"/>
              </a:rPr>
              <a:t>劳务派遣协议约定政府购买服务人员工资标准由市人社局自行确认，但制定工资标准无依据，个别人员涨工资未提供相关佐证资料。2023年核定人员月应发工资分别有2480元、2900元、3000元、3100元、3600元五个标准，但市人社局未提供确定薪资标准的依据。</a:t>
            </a:r>
            <a:endParaRPr lang="zh-CN" altLang="en-US" sz="1200"/>
          </a:p>
          <a:p>
            <a:pPr>
              <a:lnSpc>
                <a:spcPct val="110000"/>
              </a:lnSpc>
            </a:pPr>
            <a:r>
              <a:rPr lang="zh-CN" altLang="en-US" sz="1200" b="1">
                <a:sym typeface="+mn-ea"/>
              </a:rPr>
              <a:t>（七）考勤及监管不严格</a:t>
            </a:r>
            <a:endParaRPr lang="zh-CN" altLang="en-US" sz="1200" b="1"/>
          </a:p>
          <a:p>
            <a:pPr>
              <a:lnSpc>
                <a:spcPct val="110000"/>
              </a:lnSpc>
            </a:pPr>
            <a:r>
              <a:rPr lang="en-US" altLang="zh-CN" sz="1200">
                <a:sym typeface="+mn-ea"/>
              </a:rPr>
              <a:t>      </a:t>
            </a:r>
            <a:r>
              <a:rPr lang="zh-CN" altLang="en-US" sz="1200">
                <a:sym typeface="+mn-ea"/>
              </a:rPr>
              <a:t>经查看市人社局给人力资源公司的工资支付凭证及费用明细表发现，市人社局每月向支付人力资源公司支付人员工资时，发票开具时间均在当月或上月，本月考勤结果形成前人力资源公司已开具当月工资发票；还存在请假时间与考勤时间不同步的情况，如2023年7月考勤表反映翟小娟6月请假0.5天、穆雪萍5月请假1天、6月请假2天，考勤及工资扣款均补在7月。每月工资发放前应按当月实际出勤统计完成后进行工资表造册，待报销前开具发票，人力资源公司提前开具发票，工资发放与考勤结果未在同一期间视同未按考勤发放工资，考勤制度执行监管不严。</a:t>
            </a:r>
            <a:endParaRPr lang="zh-CN" altLang="en-US" sz="1200"/>
          </a:p>
          <a:p>
            <a:pPr>
              <a:lnSpc>
                <a:spcPct val="110000"/>
              </a:lnSpc>
            </a:pPr>
            <a:r>
              <a:rPr lang="zh-CN" altLang="en-US" sz="1200" b="1">
                <a:sym typeface="+mn-ea"/>
              </a:rPr>
              <a:t>（八）项目档案管理不规范</a:t>
            </a:r>
            <a:endParaRPr lang="zh-CN" altLang="en-US" sz="1200" b="1"/>
          </a:p>
          <a:p>
            <a:pPr>
              <a:lnSpc>
                <a:spcPct val="110000"/>
              </a:lnSpc>
            </a:pPr>
            <a:r>
              <a:rPr lang="en-US" altLang="zh-CN" sz="1200">
                <a:sym typeface="+mn-ea"/>
              </a:rPr>
              <a:t>      </a:t>
            </a:r>
            <a:r>
              <a:rPr lang="zh-CN" altLang="en-US" sz="1200">
                <a:sym typeface="+mn-ea"/>
              </a:rPr>
              <a:t>市人社局对购买社保经办人员服务项目档案管理工作不重视，各科室仅负责各自相关资料，资料归档整理由各科室自行整理，未形成完整的项目资料，资料分散保存；甚至对部分面试、考核资料未留存；相关科室经办人员变动后，部分项目资料未办理交接手续。</a:t>
            </a:r>
            <a:endParaRPr lang="zh-CN" altLang="en-US" sz="1200"/>
          </a:p>
          <a:p>
            <a:endParaRPr lang="zh-CN" altLang="en-US" sz="1200"/>
          </a:p>
        </p:txBody>
      </p:sp>
      <p:grpSp>
        <p:nvGrpSpPr>
          <p:cNvPr id="5" name="组合 4"/>
          <p:cNvGrpSpPr/>
          <p:nvPr/>
        </p:nvGrpSpPr>
        <p:grpSpPr>
          <a:xfrm rot="10800000" flipH="1">
            <a:off x="252949" y="371668"/>
            <a:ext cx="355381" cy="88900"/>
            <a:chOff x="4381719" y="-1168400"/>
            <a:chExt cx="355381" cy="88900"/>
          </a:xfrm>
        </p:grpSpPr>
        <p:cxnSp>
          <p:nvCxnSpPr>
            <p:cNvPr id="32" name="直接连接符 31"/>
            <p:cNvCxnSpPr/>
            <p:nvPr/>
          </p:nvCxnSpPr>
          <p:spPr>
            <a:xfrm>
              <a:off x="4483100" y="-1168400"/>
              <a:ext cx="254000" cy="0"/>
            </a:xfrm>
            <a:prstGeom prst="line">
              <a:avLst/>
            </a:prstGeom>
            <a:ln w="28575" cap="rnd">
              <a:solidFill>
                <a:srgbClr val="3FA4DE"/>
              </a:solidFill>
              <a:round/>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4381719" y="-1079500"/>
              <a:ext cx="355381" cy="0"/>
            </a:xfrm>
            <a:prstGeom prst="line">
              <a:avLst/>
            </a:prstGeom>
            <a:ln w="28575" cap="rnd">
              <a:solidFill>
                <a:srgbClr val="3FA4DE"/>
              </a:solidFill>
              <a:round/>
            </a:ln>
          </p:spPr>
          <p:style>
            <a:lnRef idx="1">
              <a:schemeClr val="accent1"/>
            </a:lnRef>
            <a:fillRef idx="0">
              <a:schemeClr val="accent1"/>
            </a:fillRef>
            <a:effectRef idx="0">
              <a:schemeClr val="accent1"/>
            </a:effectRef>
            <a:fontRef idx="minor">
              <a:schemeClr val="tx1"/>
            </a:fontRef>
          </p:style>
        </p:cxnSp>
      </p:grpSp>
    </p:spTree>
    <p:custDataLst>
      <p:tags r:id="rId1"/>
    </p:custData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 name="圆角矩形 13"/>
          <p:cNvSpPr/>
          <p:nvPr/>
        </p:nvSpPr>
        <p:spPr>
          <a:xfrm>
            <a:off x="673100" y="692785"/>
            <a:ext cx="10845800" cy="5899785"/>
          </a:xfrm>
          <a:prstGeom prst="roundRect">
            <a:avLst>
              <a:gd name="adj" fmla="val 6924"/>
            </a:avLst>
          </a:prstGeom>
          <a:solidFill>
            <a:schemeClr val="bg1"/>
          </a:solidFill>
          <a:ln>
            <a:noFill/>
          </a:ln>
          <a:effectLst>
            <a:outerShdw blurRad="330200" dist="38100" dir="2700000" algn="tl" rotWithShape="0">
              <a:srgbClr val="012FA7">
                <a:alpha val="1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mn-ea"/>
              <a:sym typeface="+mn-lt"/>
            </a:endParaRPr>
          </a:p>
        </p:txBody>
      </p:sp>
      <p:sp>
        <p:nvSpPr>
          <p:cNvPr id="2" name="标题 1"/>
          <p:cNvSpPr>
            <a:spLocks noGrp="1"/>
          </p:cNvSpPr>
          <p:nvPr>
            <p:ph type="title"/>
          </p:nvPr>
        </p:nvSpPr>
        <p:spPr>
          <a:xfrm>
            <a:off x="608330" y="339090"/>
            <a:ext cx="10968990" cy="436245"/>
          </a:xfrm>
        </p:spPr>
        <p:txBody>
          <a:bodyPr/>
          <a:p>
            <a:r>
              <a:rPr lang="zh-CN" altLang="en-US" sz="1800"/>
              <a:t>六、下一步工作建议</a:t>
            </a:r>
            <a:endParaRPr lang="zh-CN" altLang="en-US" sz="1800"/>
          </a:p>
        </p:txBody>
      </p:sp>
      <p:sp>
        <p:nvSpPr>
          <p:cNvPr id="3" name="内容占位符 2"/>
          <p:cNvSpPr>
            <a:spLocks noGrp="1"/>
          </p:cNvSpPr>
          <p:nvPr>
            <p:ph idx="1"/>
          </p:nvPr>
        </p:nvSpPr>
        <p:spPr>
          <a:xfrm>
            <a:off x="608330" y="904875"/>
            <a:ext cx="10968990" cy="5817870"/>
          </a:xfrm>
        </p:spPr>
        <p:txBody>
          <a:bodyPr>
            <a:normAutofit fontScale="80000"/>
          </a:bodyPr>
          <a:p>
            <a:pPr>
              <a:lnSpc>
                <a:spcPct val="100000"/>
              </a:lnSpc>
            </a:pPr>
            <a:r>
              <a:rPr lang="zh-CN" altLang="en-US" b="1"/>
              <a:t>（一）明确政府购买服务的范围和内容，规范政府购买服务行为。</a:t>
            </a:r>
            <a:r>
              <a:rPr lang="zh-CN" altLang="en-US"/>
              <a:t>建议市人社局要严格按照《甘肃省政府购买服务管理办法》要求，改变劳务派遣用工方式，按照岗位实际需求，采取直接招聘人员的方式，依法依规用工，保障社保业务持续顺利开展。</a:t>
            </a:r>
            <a:endParaRPr lang="zh-CN" altLang="en-US"/>
          </a:p>
          <a:p>
            <a:pPr>
              <a:lnSpc>
                <a:spcPct val="100000"/>
              </a:lnSpc>
            </a:pPr>
            <a:r>
              <a:rPr lang="zh-CN" altLang="en-US" b="1"/>
              <a:t>（二）完善管理制度，加强服务监管考核及结果运用。</a:t>
            </a:r>
            <a:r>
              <a:rPr lang="zh-CN" altLang="en-US"/>
              <a:t>建议市人社局完善对社保经办业务岗位人员管理制度，同时督促人事科及业务大厅管理人员加大人员考核力度，每月按实际考核情况发放工资，将社会人士监督机制与人员考核制度有效结合，从多角度、多方面对社保经办服务岗位人员进行综合绩效考评，通过考核提高经办人员工作绩效，及时将考核问题反馈给本人，督促整改，并将考核结果与工资绩效挂钩，调动聘用人员工作的积极性和主动性，充分发挥考核“指挥棒”的作用，进而有效运用考核结果。</a:t>
            </a:r>
            <a:endParaRPr lang="zh-CN" altLang="en-US"/>
          </a:p>
          <a:p>
            <a:pPr>
              <a:lnSpc>
                <a:spcPct val="100000"/>
              </a:lnSpc>
            </a:pPr>
            <a:r>
              <a:rPr lang="zh-CN" altLang="en-US" b="1"/>
              <a:t>（三）强化合同履约管理，督促承接主体切实履行自身义务。</a:t>
            </a:r>
            <a:r>
              <a:rPr lang="zh-CN" altLang="en-US"/>
              <a:t>甘肃人力资源服务股份有限公司天水分公司在2023年实施的社保经办服务岗位政府购买服务项目中未履行其组织招聘、留存招聘面试资料、对派遣员工进行上岗知识培训、日常对派遣员工进行监督考核等义务，建议市人社局督促人力资源公司切实履行自身义务，强化日常监督，确保其服务符合高质量、‌高效率的标准，市人社局人事科与人力资源公司可执行双考核机制，同步对人员进行管理，及时沟通考核结果并将服务费用结算与其履职情况相结合，避免无效支出。</a:t>
            </a:r>
            <a:endParaRPr lang="zh-CN" altLang="en-US"/>
          </a:p>
          <a:p>
            <a:pPr>
              <a:lnSpc>
                <a:spcPct val="100000"/>
              </a:lnSpc>
            </a:pPr>
            <a:r>
              <a:rPr lang="zh-CN" altLang="en-US" b="1"/>
              <a:t>（四）确定工资核定标准，结合实际情况调整薪资，提高人员工作积极性。</a:t>
            </a:r>
            <a:r>
              <a:rPr lang="zh-CN" altLang="en-US"/>
              <a:t>建议市人社局完善工资核定依据，按照同工同酬的原则，结合2023年天水市新入职高校毕业生平均工资标准等，重新核定服务岗位人员月工资标准，参考服务人员工作情况、工作年限等实际因素进行薪资调整，提高服务人员工作积极性。</a:t>
            </a:r>
            <a:endParaRPr lang="zh-CN" altLang="en-US"/>
          </a:p>
          <a:p>
            <a:pPr>
              <a:lnSpc>
                <a:spcPct val="100000"/>
              </a:lnSpc>
            </a:pPr>
            <a:r>
              <a:rPr lang="zh-CN" altLang="en-US" b="1"/>
              <a:t>（五）规范岗位职责，明确工作内容，确保人岗匹配。</a:t>
            </a:r>
            <a:r>
              <a:rPr lang="zh-CN" altLang="en-US"/>
              <a:t>建议市人社局结合工作任务，明确社保经办服务岗位人员的岗位职责，对各岗位工作内容、工作地点、工作要求等严格控制；要按需设岗、以岗定责，资源整合，做到总量控制、结构合理，大力压缩聘用人员数量，节约财政资金。</a:t>
            </a:r>
            <a:endParaRPr lang="zh-CN" altLang="en-US"/>
          </a:p>
          <a:p>
            <a:pPr>
              <a:lnSpc>
                <a:spcPct val="100000"/>
              </a:lnSpc>
            </a:pPr>
            <a:r>
              <a:rPr lang="zh-CN" altLang="en-US" b="1"/>
              <a:t>（六）完善项目档案资料归档整理。</a:t>
            </a:r>
            <a:r>
              <a:rPr lang="zh-CN" altLang="en-US"/>
              <a:t>建议市人社局完善项目资料归档整理，有关的合同、人员面试、考核资料要妥善保存，增强归档意识，‌确保人员变动时档案资料的交接清晰，明确资料收集、‌审核的责任，‌确保档案资料的完整性和准确性，提高项目管理效率和信息的可追溯性。‌</a:t>
            </a:r>
            <a:endParaRPr lang="zh-CN" altLang="en-US"/>
          </a:p>
        </p:txBody>
      </p:sp>
      <p:grpSp>
        <p:nvGrpSpPr>
          <p:cNvPr id="4" name="组合 3"/>
          <p:cNvGrpSpPr/>
          <p:nvPr/>
        </p:nvGrpSpPr>
        <p:grpSpPr>
          <a:xfrm rot="10800000" flipH="1">
            <a:off x="275809" y="327218"/>
            <a:ext cx="355381" cy="88900"/>
            <a:chOff x="4381719" y="-1168400"/>
            <a:chExt cx="355381" cy="88900"/>
          </a:xfrm>
        </p:grpSpPr>
        <p:cxnSp>
          <p:nvCxnSpPr>
            <p:cNvPr id="32" name="直接连接符 31"/>
            <p:cNvCxnSpPr/>
            <p:nvPr/>
          </p:nvCxnSpPr>
          <p:spPr>
            <a:xfrm>
              <a:off x="4483100" y="-1168400"/>
              <a:ext cx="254000" cy="0"/>
            </a:xfrm>
            <a:prstGeom prst="line">
              <a:avLst/>
            </a:prstGeom>
            <a:ln w="28575" cap="rnd">
              <a:solidFill>
                <a:srgbClr val="3FA4DE"/>
              </a:solidFill>
              <a:round/>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4381719" y="-1079500"/>
              <a:ext cx="355381" cy="0"/>
            </a:xfrm>
            <a:prstGeom prst="line">
              <a:avLst/>
            </a:prstGeom>
            <a:ln w="28575" cap="rnd">
              <a:solidFill>
                <a:srgbClr val="3FA4DE"/>
              </a:solidFill>
              <a:round/>
            </a:ln>
          </p:spPr>
          <p:style>
            <a:lnRef idx="1">
              <a:schemeClr val="accent1"/>
            </a:lnRef>
            <a:fillRef idx="0">
              <a:schemeClr val="accent1"/>
            </a:fillRef>
            <a:effectRef idx="0">
              <a:schemeClr val="accent1"/>
            </a:effectRef>
            <a:fontRef idx="minor">
              <a:schemeClr val="tx1"/>
            </a:fontRef>
          </p:style>
        </p:cxnSp>
      </p:grpSp>
    </p:spTree>
    <p:custDataLst>
      <p:tags r:id="rId1"/>
    </p:custData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wave_colorf_spect13"/>
          <p:cNvPicPr>
            <a:picLocks noChangeAspect="1"/>
          </p:cNvPicPr>
          <p:nvPr/>
        </p:nvPicPr>
        <p:blipFill>
          <a:blip r:embed="rId1" cstate="screen"/>
          <a:stretch>
            <a:fillRect/>
          </a:stretch>
        </p:blipFill>
        <p:spPr>
          <a:xfrm>
            <a:off x="0" y="3560445"/>
            <a:ext cx="12192000" cy="5109845"/>
          </a:xfrm>
          <a:prstGeom prst="rect">
            <a:avLst/>
          </a:prstGeom>
        </p:spPr>
      </p:pic>
      <p:sp>
        <p:nvSpPr>
          <p:cNvPr id="3" name="矩形 2"/>
          <p:cNvSpPr/>
          <p:nvPr/>
        </p:nvSpPr>
        <p:spPr>
          <a:xfrm>
            <a:off x="7560310" y="5602136"/>
            <a:ext cx="3824605" cy="3161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文本框 15"/>
          <p:cNvSpPr txBox="1"/>
          <p:nvPr/>
        </p:nvSpPr>
        <p:spPr>
          <a:xfrm>
            <a:off x="440055" y="171450"/>
            <a:ext cx="1765935" cy="229870"/>
          </a:xfrm>
          <a:prstGeom prst="rect">
            <a:avLst/>
          </a:prstGeom>
          <a:noFill/>
        </p:spPr>
        <p:txBody>
          <a:bodyPr wrap="square" rtlCol="0">
            <a:spAutoFit/>
          </a:bodyPr>
          <a:lstStyle/>
          <a:p>
            <a:r>
              <a:rPr lang="en-US" altLang="zh-CN" sz="900">
                <a:solidFill>
                  <a:schemeClr val="bg1">
                    <a:lumMod val="50000"/>
                  </a:schemeClr>
                </a:solidFill>
                <a:cs typeface="+mn-ea"/>
                <a:sym typeface="+mn-lt"/>
              </a:rPr>
              <a:t>COMMITTED</a:t>
            </a:r>
            <a:endParaRPr lang="en-US" altLang="zh-CN" sz="900">
              <a:solidFill>
                <a:schemeClr val="bg1">
                  <a:lumMod val="50000"/>
                </a:schemeClr>
              </a:solidFill>
              <a:cs typeface="+mn-ea"/>
              <a:sym typeface="+mn-lt"/>
            </a:endParaRPr>
          </a:p>
        </p:txBody>
      </p:sp>
      <p:sp>
        <p:nvSpPr>
          <p:cNvPr id="22" name="文本框 21"/>
          <p:cNvSpPr txBox="1"/>
          <p:nvPr/>
        </p:nvSpPr>
        <p:spPr>
          <a:xfrm>
            <a:off x="297865" y="2606675"/>
            <a:ext cx="323165" cy="3019425"/>
          </a:xfrm>
          <a:prstGeom prst="rect">
            <a:avLst/>
          </a:prstGeom>
          <a:noFill/>
        </p:spPr>
        <p:txBody>
          <a:bodyPr vert="eaVert" wrap="square" rtlCol="0">
            <a:spAutoFit/>
          </a:bodyPr>
          <a:lstStyle/>
          <a:p>
            <a:r>
              <a:rPr lang="en-US" altLang="zh-CN" sz="900">
                <a:solidFill>
                  <a:schemeClr val="bg1">
                    <a:lumMod val="50000"/>
                  </a:schemeClr>
                </a:solidFill>
                <a:cs typeface="+mn-ea"/>
                <a:sym typeface="+mn-lt"/>
              </a:rPr>
              <a:t>C  O  M  M  I  T  T  E  D</a:t>
            </a:r>
            <a:endParaRPr lang="en-US" altLang="zh-CN" sz="900">
              <a:solidFill>
                <a:schemeClr val="bg1">
                  <a:lumMod val="50000"/>
                </a:schemeClr>
              </a:solidFill>
              <a:cs typeface="+mn-ea"/>
              <a:sym typeface="+mn-lt"/>
            </a:endParaRPr>
          </a:p>
        </p:txBody>
      </p:sp>
      <p:sp>
        <p:nvSpPr>
          <p:cNvPr id="23" name="文本框 22"/>
          <p:cNvSpPr txBox="1"/>
          <p:nvPr/>
        </p:nvSpPr>
        <p:spPr>
          <a:xfrm>
            <a:off x="320040" y="6224905"/>
            <a:ext cx="1765935" cy="368300"/>
          </a:xfrm>
          <a:prstGeom prst="rect">
            <a:avLst/>
          </a:prstGeom>
          <a:noFill/>
        </p:spPr>
        <p:txBody>
          <a:bodyPr wrap="square" rtlCol="0">
            <a:spAutoFit/>
          </a:bodyPr>
          <a:lstStyle/>
          <a:p>
            <a:r>
              <a:rPr lang="en-US" altLang="zh-CN" sz="900">
                <a:solidFill>
                  <a:schemeClr val="bg1">
                    <a:lumMod val="50000"/>
                  </a:schemeClr>
                </a:solidFill>
                <a:cs typeface="+mn-ea"/>
                <a:sym typeface="+mn-lt"/>
              </a:rPr>
              <a:t>COMM</a:t>
            </a:r>
            <a:endParaRPr lang="en-US" altLang="zh-CN" sz="900">
              <a:solidFill>
                <a:schemeClr val="bg1">
                  <a:lumMod val="50000"/>
                </a:schemeClr>
              </a:solidFill>
              <a:cs typeface="+mn-ea"/>
              <a:sym typeface="+mn-lt"/>
            </a:endParaRPr>
          </a:p>
          <a:p>
            <a:r>
              <a:rPr lang="en-US" altLang="zh-CN" sz="900">
                <a:solidFill>
                  <a:schemeClr val="bg1">
                    <a:lumMod val="50000"/>
                  </a:schemeClr>
                </a:solidFill>
                <a:cs typeface="+mn-ea"/>
                <a:sym typeface="+mn-lt"/>
              </a:rPr>
              <a:t>ITTE</a:t>
            </a:r>
            <a:endParaRPr lang="en-US" altLang="zh-CN" sz="900">
              <a:solidFill>
                <a:schemeClr val="bg1">
                  <a:lumMod val="50000"/>
                </a:schemeClr>
              </a:solidFill>
              <a:cs typeface="+mn-ea"/>
              <a:sym typeface="+mn-lt"/>
            </a:endParaRPr>
          </a:p>
        </p:txBody>
      </p:sp>
      <p:grpSp>
        <p:nvGrpSpPr>
          <p:cNvPr id="7" name="组合 6"/>
          <p:cNvGrpSpPr/>
          <p:nvPr/>
        </p:nvGrpSpPr>
        <p:grpSpPr>
          <a:xfrm>
            <a:off x="11663680" y="2932430"/>
            <a:ext cx="95250" cy="962025"/>
            <a:chOff x="18243" y="5368"/>
            <a:chExt cx="150" cy="1515"/>
          </a:xfrm>
          <a:solidFill>
            <a:schemeClr val="bg1">
              <a:lumMod val="85000"/>
            </a:schemeClr>
          </a:solidFill>
        </p:grpSpPr>
        <p:sp>
          <p:nvSpPr>
            <p:cNvPr id="31" name="椭圆 30"/>
            <p:cNvSpPr/>
            <p:nvPr/>
          </p:nvSpPr>
          <p:spPr>
            <a:xfrm>
              <a:off x="18243" y="5368"/>
              <a:ext cx="151" cy="15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cs typeface="+mn-ea"/>
                <a:sym typeface="+mn-lt"/>
              </a:endParaRPr>
            </a:p>
          </p:txBody>
        </p:sp>
        <p:sp>
          <p:nvSpPr>
            <p:cNvPr id="39" name="椭圆 38"/>
            <p:cNvSpPr/>
            <p:nvPr/>
          </p:nvSpPr>
          <p:spPr>
            <a:xfrm>
              <a:off x="18243" y="5823"/>
              <a:ext cx="151" cy="15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cs typeface="+mn-ea"/>
                <a:sym typeface="+mn-lt"/>
              </a:endParaRPr>
            </a:p>
          </p:txBody>
        </p:sp>
        <p:sp>
          <p:nvSpPr>
            <p:cNvPr id="41" name="椭圆 40"/>
            <p:cNvSpPr/>
            <p:nvPr/>
          </p:nvSpPr>
          <p:spPr>
            <a:xfrm>
              <a:off x="18243" y="6278"/>
              <a:ext cx="151" cy="151"/>
            </a:xfrm>
            <a:prstGeom prst="ellips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cs typeface="+mn-ea"/>
                <a:sym typeface="+mn-lt"/>
              </a:endParaRPr>
            </a:p>
          </p:txBody>
        </p:sp>
        <p:sp>
          <p:nvSpPr>
            <p:cNvPr id="42" name="椭圆 41"/>
            <p:cNvSpPr/>
            <p:nvPr/>
          </p:nvSpPr>
          <p:spPr>
            <a:xfrm>
              <a:off x="18243" y="6733"/>
              <a:ext cx="151" cy="15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cs typeface="+mn-ea"/>
                <a:sym typeface="+mn-lt"/>
              </a:endParaRPr>
            </a:p>
          </p:txBody>
        </p:sp>
      </p:grpSp>
      <p:sp>
        <p:nvSpPr>
          <p:cNvPr id="45" name="文本框 44"/>
          <p:cNvSpPr txBox="1"/>
          <p:nvPr/>
        </p:nvSpPr>
        <p:spPr>
          <a:xfrm>
            <a:off x="9992995" y="171450"/>
            <a:ext cx="1765935" cy="368300"/>
          </a:xfrm>
          <a:prstGeom prst="rect">
            <a:avLst/>
          </a:prstGeom>
          <a:noFill/>
        </p:spPr>
        <p:txBody>
          <a:bodyPr wrap="square" rtlCol="0">
            <a:spAutoFit/>
          </a:bodyPr>
          <a:lstStyle/>
          <a:p>
            <a:pPr algn="r"/>
            <a:r>
              <a:rPr lang="en-US" altLang="zh-CN" sz="900">
                <a:solidFill>
                  <a:schemeClr val="bg1">
                    <a:lumMod val="50000"/>
                  </a:schemeClr>
                </a:solidFill>
                <a:cs typeface="+mn-ea"/>
                <a:sym typeface="+mn-lt"/>
              </a:rPr>
              <a:t>COMM</a:t>
            </a:r>
            <a:endParaRPr lang="en-US" altLang="zh-CN" sz="900">
              <a:solidFill>
                <a:schemeClr val="bg1">
                  <a:lumMod val="50000"/>
                </a:schemeClr>
              </a:solidFill>
              <a:cs typeface="+mn-ea"/>
              <a:sym typeface="+mn-lt"/>
            </a:endParaRPr>
          </a:p>
          <a:p>
            <a:pPr algn="r"/>
            <a:r>
              <a:rPr lang="en-US" altLang="zh-CN" sz="900">
                <a:solidFill>
                  <a:schemeClr val="bg1">
                    <a:lumMod val="50000"/>
                  </a:schemeClr>
                </a:solidFill>
                <a:cs typeface="+mn-ea"/>
                <a:sym typeface="+mn-lt"/>
              </a:rPr>
              <a:t>ITTE</a:t>
            </a:r>
            <a:endParaRPr lang="en-US" altLang="zh-CN" sz="900">
              <a:solidFill>
                <a:schemeClr val="bg1">
                  <a:lumMod val="50000"/>
                </a:schemeClr>
              </a:solidFill>
              <a:cs typeface="+mn-ea"/>
              <a:sym typeface="+mn-lt"/>
            </a:endParaRPr>
          </a:p>
        </p:txBody>
      </p:sp>
      <p:sp>
        <p:nvSpPr>
          <p:cNvPr id="46" name="文本框 45"/>
          <p:cNvSpPr txBox="1"/>
          <p:nvPr/>
        </p:nvSpPr>
        <p:spPr>
          <a:xfrm>
            <a:off x="10027920" y="6333490"/>
            <a:ext cx="1765935" cy="229870"/>
          </a:xfrm>
          <a:prstGeom prst="rect">
            <a:avLst/>
          </a:prstGeom>
          <a:noFill/>
        </p:spPr>
        <p:txBody>
          <a:bodyPr wrap="square" rtlCol="0">
            <a:spAutoFit/>
          </a:bodyPr>
          <a:lstStyle/>
          <a:p>
            <a:pPr algn="r"/>
            <a:r>
              <a:rPr lang="en-US" altLang="zh-CN" sz="900">
                <a:solidFill>
                  <a:schemeClr val="bg1">
                    <a:lumMod val="50000"/>
                  </a:schemeClr>
                </a:solidFill>
                <a:cs typeface="+mn-ea"/>
                <a:sym typeface="+mn-lt"/>
              </a:rPr>
              <a:t>COMMITTED</a:t>
            </a:r>
            <a:endParaRPr lang="en-US" altLang="zh-CN" sz="900">
              <a:solidFill>
                <a:schemeClr val="bg1">
                  <a:lumMod val="50000"/>
                </a:schemeClr>
              </a:solidFill>
              <a:cs typeface="+mn-ea"/>
              <a:sym typeface="+mn-lt"/>
            </a:endParaRPr>
          </a:p>
        </p:txBody>
      </p:sp>
      <p:grpSp>
        <p:nvGrpSpPr>
          <p:cNvPr id="13" name="组合 12"/>
          <p:cNvGrpSpPr/>
          <p:nvPr/>
        </p:nvGrpSpPr>
        <p:grpSpPr>
          <a:xfrm>
            <a:off x="1338580" y="1100455"/>
            <a:ext cx="9518015" cy="4409440"/>
            <a:chOff x="2196" y="1324"/>
            <a:chExt cx="14989" cy="6944"/>
          </a:xfrm>
        </p:grpSpPr>
        <p:sp>
          <p:nvSpPr>
            <p:cNvPr id="9" name="文本框 18"/>
            <p:cNvSpPr/>
            <p:nvPr/>
          </p:nvSpPr>
          <p:spPr>
            <a:xfrm>
              <a:off x="5745" y="6703"/>
              <a:ext cx="7891" cy="667"/>
            </a:xfrm>
            <a:prstGeom prst="rect">
              <a:avLst/>
            </a:prstGeom>
          </p:spPr>
          <p:txBody>
            <a:bodyPr wrap="square">
              <a:spAutoFit/>
            </a:bodyPr>
            <a:lstStyle/>
            <a:p>
              <a:pPr algn="ctr" fontAlgn="auto">
                <a:lnSpc>
                  <a:spcPct val="120000"/>
                </a:lnSpc>
              </a:pPr>
              <a:r>
                <a:rPr lang="en-US" sz="900" spc="100" dirty="0">
                  <a:solidFill>
                    <a:schemeClr val="bg1">
                      <a:lumMod val="50000"/>
                    </a:schemeClr>
                  </a:solidFill>
                  <a:uFillTx/>
                  <a:cs typeface="+mn-ea"/>
                  <a:sym typeface="+mn-lt"/>
                </a:rPr>
                <a:t>Appropriately empower dynamic leadership skills after business portals globally my </a:t>
              </a:r>
              <a:r>
                <a:rPr lang="en-US" sz="900" spc="100" dirty="0" err="1">
                  <a:solidFill>
                    <a:schemeClr val="bg1">
                      <a:lumMod val="50000"/>
                    </a:schemeClr>
                  </a:solidFill>
                  <a:uFillTx/>
                  <a:cs typeface="+mn-ea"/>
                  <a:sym typeface="+mn-lt"/>
                </a:rPr>
                <a:t>ocardinate</a:t>
              </a:r>
              <a:r>
                <a:rPr lang="en-US" sz="900" spc="100" dirty="0">
                  <a:solidFill>
                    <a:schemeClr val="bg1">
                      <a:lumMod val="50000"/>
                    </a:schemeClr>
                  </a:solidFill>
                  <a:uFillTx/>
                  <a:cs typeface="+mn-ea"/>
                  <a:sym typeface="+mn-lt"/>
                </a:rPr>
                <a:t> interactive.</a:t>
              </a:r>
              <a:endParaRPr lang="en-US" sz="900" spc="100" dirty="0">
                <a:solidFill>
                  <a:schemeClr val="bg1">
                    <a:lumMod val="50000"/>
                  </a:schemeClr>
                </a:solidFill>
                <a:uFillTx/>
                <a:cs typeface="+mn-ea"/>
                <a:sym typeface="+mn-lt"/>
              </a:endParaRPr>
            </a:p>
          </p:txBody>
        </p:sp>
        <p:sp>
          <p:nvSpPr>
            <p:cNvPr id="10" name="文本框 17"/>
            <p:cNvSpPr txBox="1"/>
            <p:nvPr/>
          </p:nvSpPr>
          <p:spPr>
            <a:xfrm>
              <a:off x="2196" y="3379"/>
              <a:ext cx="14989" cy="2082"/>
            </a:xfrm>
            <a:prstGeom prst="rect">
              <a:avLst/>
            </a:prstGeom>
            <a:noFill/>
          </p:spPr>
          <p:txBody>
            <a:bodyPr wrap="square" rtlCol="0">
              <a:spAutoFit/>
            </a:bodyPr>
            <a:lstStyle/>
            <a:p>
              <a:pPr algn="ctr"/>
              <a:r>
                <a:rPr lang="zh-CN" altLang="en-US" sz="8000" dirty="0">
                  <a:solidFill>
                    <a:schemeClr val="tx1">
                      <a:lumMod val="75000"/>
                      <a:lumOff val="25000"/>
                    </a:schemeClr>
                  </a:solidFill>
                  <a:cs typeface="+mn-ea"/>
                  <a:sym typeface="+mn-lt"/>
                </a:rPr>
                <a:t>感谢您</a:t>
              </a:r>
              <a:r>
                <a:rPr lang="zh-CN" altLang="en-US" sz="8000" dirty="0">
                  <a:solidFill>
                    <a:srgbClr val="3FA4DE"/>
                  </a:solidFill>
                  <a:cs typeface="+mn-ea"/>
                  <a:sym typeface="+mn-lt"/>
                </a:rPr>
                <a:t>的观看</a:t>
              </a:r>
              <a:endParaRPr lang="zh-CN" altLang="en-US" sz="8000" dirty="0">
                <a:solidFill>
                  <a:srgbClr val="3FA4DE"/>
                </a:solidFill>
                <a:cs typeface="+mn-ea"/>
                <a:sym typeface="+mn-lt"/>
              </a:endParaRPr>
            </a:p>
          </p:txBody>
        </p:sp>
        <p:sp>
          <p:nvSpPr>
            <p:cNvPr id="14" name="文本框 16"/>
            <p:cNvSpPr txBox="1"/>
            <p:nvPr/>
          </p:nvSpPr>
          <p:spPr>
            <a:xfrm>
              <a:off x="4868" y="5463"/>
              <a:ext cx="9644" cy="822"/>
            </a:xfrm>
            <a:prstGeom prst="rect">
              <a:avLst/>
            </a:prstGeom>
            <a:noFill/>
            <a:ln>
              <a:noFill/>
            </a:ln>
          </p:spPr>
          <p:txBody>
            <a:bodyPr spcFirstLastPara="1" wrap="square" lIns="91425" tIns="45700" rIns="91425" bIns="45700" anchor="t" anchorCtr="0">
              <a:noAutofit/>
            </a:bodyPr>
            <a:lstStyle/>
            <a:p>
              <a:pPr marL="0" marR="0" lvl="0" indent="0" algn="dist" rtl="0" fontAlgn="auto">
                <a:lnSpc>
                  <a:spcPct val="120000"/>
                </a:lnSpc>
                <a:spcBef>
                  <a:spcPts val="0"/>
                </a:spcBef>
                <a:spcAft>
                  <a:spcPts val="0"/>
                </a:spcAft>
                <a:buNone/>
              </a:pPr>
              <a:r>
                <a:rPr lang="en-ID" i="0" cap="all" dirty="0">
                  <a:solidFill>
                    <a:schemeClr val="bg1">
                      <a:lumMod val="50000"/>
                    </a:schemeClr>
                  </a:solidFill>
                  <a:uFillTx/>
                  <a:cs typeface="+mn-ea"/>
                  <a:sym typeface="+mn-lt"/>
                </a:rPr>
                <a:t>Committed To Your Business</a:t>
              </a:r>
              <a:endParaRPr lang="en-ID" i="0" cap="all" dirty="0">
                <a:solidFill>
                  <a:schemeClr val="bg1">
                    <a:lumMod val="50000"/>
                  </a:schemeClr>
                </a:solidFill>
                <a:uFillTx/>
                <a:cs typeface="+mn-ea"/>
                <a:sym typeface="+mn-lt"/>
              </a:endParaRPr>
            </a:p>
          </p:txBody>
        </p:sp>
        <p:sp>
          <p:nvSpPr>
            <p:cNvPr id="12" name="矩形 14"/>
            <p:cNvSpPr/>
            <p:nvPr/>
          </p:nvSpPr>
          <p:spPr>
            <a:xfrm>
              <a:off x="9380" y="6170"/>
              <a:ext cx="620" cy="129"/>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50000"/>
                  </a:schemeClr>
                </a:solidFill>
                <a:cs typeface="+mn-ea"/>
                <a:sym typeface="+mn-lt"/>
              </a:endParaRPr>
            </a:p>
          </p:txBody>
        </p:sp>
        <p:sp>
          <p:nvSpPr>
            <p:cNvPr id="11" name="文本框 16"/>
            <p:cNvSpPr txBox="1"/>
            <p:nvPr/>
          </p:nvSpPr>
          <p:spPr>
            <a:xfrm>
              <a:off x="4055" y="1324"/>
              <a:ext cx="11270" cy="822"/>
            </a:xfrm>
            <a:prstGeom prst="rect">
              <a:avLst/>
            </a:prstGeom>
            <a:noFill/>
            <a:ln>
              <a:noFill/>
            </a:ln>
          </p:spPr>
          <p:txBody>
            <a:bodyPr spcFirstLastPara="1" wrap="square" lIns="91425" tIns="45700" rIns="91425" bIns="45700" anchor="t" anchorCtr="0">
              <a:noAutofit/>
            </a:bodyPr>
            <a:lstStyle/>
            <a:p>
              <a:pPr marL="0" marR="0" lvl="0" indent="0" algn="ctr" rtl="0" fontAlgn="auto">
                <a:lnSpc>
                  <a:spcPct val="120000"/>
                </a:lnSpc>
                <a:spcBef>
                  <a:spcPts val="0"/>
                </a:spcBef>
                <a:spcAft>
                  <a:spcPts val="0"/>
                </a:spcAft>
                <a:buNone/>
              </a:pPr>
              <a:endParaRPr lang="en-US" altLang="en-ID" sz="8000" i="0" cap="all" dirty="0">
                <a:solidFill>
                  <a:schemeClr val="tx1">
                    <a:lumMod val="50000"/>
                    <a:lumOff val="50000"/>
                  </a:schemeClr>
                </a:solidFill>
                <a:uFillTx/>
                <a:latin typeface="方正细谭黑简体" panose="02000000000000000000" pitchFamily="2" charset="-122"/>
                <a:ea typeface="方正细谭黑简体" panose="02000000000000000000" pitchFamily="2" charset="-122"/>
                <a:cs typeface="+mn-ea"/>
                <a:sym typeface="+mn-lt"/>
              </a:endParaRPr>
            </a:p>
          </p:txBody>
        </p:sp>
        <p:sp>
          <p:nvSpPr>
            <p:cNvPr id="20" name="文本框 19"/>
            <p:cNvSpPr txBox="1"/>
            <p:nvPr/>
          </p:nvSpPr>
          <p:spPr>
            <a:xfrm>
              <a:off x="6476" y="7688"/>
              <a:ext cx="6212" cy="580"/>
            </a:xfrm>
            <a:prstGeom prst="rect">
              <a:avLst/>
            </a:prstGeom>
            <a:noFill/>
            <a:ln>
              <a:noFill/>
            </a:ln>
          </p:spPr>
          <p:txBody>
            <a:bodyPr wrap="square" rtlCol="0">
              <a:spAutoFit/>
            </a:bodyPr>
            <a:lstStyle>
              <a:defPPr>
                <a:defRPr lang="zh-CN"/>
              </a:defPPr>
              <a:lvl1pPr>
                <a:defRPr sz="2400" spc="-150">
                  <a:ln w="38100">
                    <a:noFill/>
                  </a:ln>
                  <a:solidFill>
                    <a:srgbClr val="D53D2A"/>
                  </a:solidFill>
                  <a:effectLst>
                    <a:outerShdw blurRad="127000" dist="127000" dir="5400000" algn="t" rotWithShape="0">
                      <a:srgbClr val="D53D2A">
                        <a:alpha val="20000"/>
                      </a:srgbClr>
                    </a:outerShdw>
                  </a:effectLst>
                  <a:latin typeface="+mj-ea"/>
                  <a:ea typeface="+mj-ea"/>
                </a:defRPr>
              </a:lvl1pPr>
            </a:lstStyle>
            <a:p>
              <a:pPr algn="ctr"/>
              <a:r>
                <a:rPr lang="zh-CN" altLang="en-US" sz="1800" spc="0" dirty="0">
                  <a:solidFill>
                    <a:schemeClr val="tx1">
                      <a:lumMod val="75000"/>
                      <a:lumOff val="25000"/>
                    </a:schemeClr>
                  </a:solidFill>
                  <a:effectLst/>
                  <a:latin typeface="+mn-lt"/>
                  <a:ea typeface="+mn-ea"/>
                  <a:cs typeface="+mn-ea"/>
                  <a:sym typeface="+mn-lt"/>
                </a:rPr>
                <a:t>汇报人</a:t>
              </a:r>
              <a:r>
                <a:rPr lang="zh-CN" altLang="en-US" sz="1800" spc="0" dirty="0" smtClean="0">
                  <a:solidFill>
                    <a:schemeClr val="tx1">
                      <a:lumMod val="75000"/>
                      <a:lumOff val="25000"/>
                    </a:schemeClr>
                  </a:solidFill>
                  <a:effectLst/>
                  <a:latin typeface="+mn-lt"/>
                  <a:ea typeface="+mn-ea"/>
                  <a:cs typeface="+mn-ea"/>
                  <a:sym typeface="+mn-lt"/>
                </a:rPr>
                <a:t>：甘肃信立新会计师事务所</a:t>
              </a:r>
              <a:endParaRPr lang="zh-CN" altLang="en-US" sz="1800" spc="0" dirty="0">
                <a:solidFill>
                  <a:schemeClr val="tx1">
                    <a:lumMod val="75000"/>
                    <a:lumOff val="25000"/>
                  </a:schemeClr>
                </a:solidFill>
                <a:effectLst/>
                <a:latin typeface="+mn-lt"/>
                <a:ea typeface="+mn-ea"/>
                <a:cs typeface="+mn-ea"/>
                <a:sym typeface="+mn-lt"/>
              </a:endParaRPr>
            </a:p>
          </p:txBody>
        </p:sp>
      </p:grpSp>
    </p:spTree>
    <p:custDataLst>
      <p:tags r:id="rId2"/>
    </p:custData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rot="10800000" flipH="1">
            <a:off x="275809" y="327218"/>
            <a:ext cx="355381" cy="88900"/>
            <a:chOff x="4381719" y="-1168400"/>
            <a:chExt cx="355381" cy="88900"/>
          </a:xfrm>
        </p:grpSpPr>
        <p:cxnSp>
          <p:nvCxnSpPr>
            <p:cNvPr id="32" name="直接连接符 31"/>
            <p:cNvCxnSpPr/>
            <p:nvPr/>
          </p:nvCxnSpPr>
          <p:spPr>
            <a:xfrm>
              <a:off x="4483100" y="-1168400"/>
              <a:ext cx="254000" cy="0"/>
            </a:xfrm>
            <a:prstGeom prst="line">
              <a:avLst/>
            </a:prstGeom>
            <a:ln w="28575" cap="rnd">
              <a:solidFill>
                <a:srgbClr val="3FA4DE"/>
              </a:solidFill>
              <a:round/>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4381719" y="-1079500"/>
              <a:ext cx="355381" cy="0"/>
            </a:xfrm>
            <a:prstGeom prst="line">
              <a:avLst/>
            </a:prstGeom>
            <a:ln w="28575" cap="rnd">
              <a:solidFill>
                <a:srgbClr val="3FA4DE"/>
              </a:solidFill>
              <a:round/>
            </a:ln>
          </p:spPr>
          <p:style>
            <a:lnRef idx="1">
              <a:schemeClr val="accent1"/>
            </a:lnRef>
            <a:fillRef idx="0">
              <a:schemeClr val="accent1"/>
            </a:fillRef>
            <a:effectRef idx="0">
              <a:schemeClr val="accent1"/>
            </a:effectRef>
            <a:fontRef idx="minor">
              <a:schemeClr val="tx1"/>
            </a:fontRef>
          </p:style>
        </p:cxnSp>
      </p:grpSp>
      <p:sp>
        <p:nvSpPr>
          <p:cNvPr id="153" name="文本框 152" descr="e7d195523061f1c09e9d68d7cf438b91ef959ecb14fc25d26BBA7F7DBC18E55DFF4014AF651F0BF2569D4B6C1DA7F1A4683A481403BD872FC687266AD13265C1DE7C373772FD8728ABDD69ADD03BFF5BE2862BC891DBB79EC0B81FB75486405D5064442904236646CF49102BEE5E1B895458B641CA0D6C7889FDD78D23C2B1BC47745F4B67C4FF437063ECD1606ECED6"/>
          <p:cNvSpPr txBox="1"/>
          <p:nvPr/>
        </p:nvSpPr>
        <p:spPr>
          <a:xfrm>
            <a:off x="757555" y="147320"/>
            <a:ext cx="3264535" cy="645160"/>
          </a:xfrm>
          <a:prstGeom prst="rect">
            <a:avLst/>
          </a:prstGeom>
          <a:noFill/>
        </p:spPr>
        <p:txBody>
          <a:bodyPr wrap="square" rtlCol="0">
            <a:spAutoFit/>
          </a:bodyPr>
          <a:lstStyle>
            <a:defPPr>
              <a:defRPr lang="en-US"/>
            </a:defPPr>
            <a:lvl1pPr>
              <a:defRPr sz="2000" b="1">
                <a:solidFill>
                  <a:schemeClr val="accent1"/>
                </a:solidFill>
                <a:latin typeface="+mj-lt"/>
                <a:ea typeface="+mj-ea"/>
              </a:defRPr>
            </a:lvl1pPr>
          </a:lstStyle>
          <a:p>
            <a:pPr marL="0" marR="0" lvl="0" indent="0" algn="l" defTabSz="457200" rtl="0" eaLnBrk="1" fontAlgn="auto" latinLnBrk="0" hangingPunct="1">
              <a:lnSpc>
                <a:spcPct val="150000"/>
              </a:lnSpc>
              <a:spcBef>
                <a:spcPts val="0"/>
              </a:spcBef>
              <a:spcAft>
                <a:spcPts val="0"/>
              </a:spcAft>
              <a:buClrTx/>
              <a:buSzTx/>
              <a:buFontTx/>
              <a:buNone/>
              <a:defRPr/>
            </a:pPr>
            <a:r>
              <a:rPr lang="zh-CN" altLang="zh-CN" sz="2400" b="0" noProof="0">
                <a:ln>
                  <a:noFill/>
                </a:ln>
                <a:solidFill>
                  <a:schemeClr val="tx1">
                    <a:lumMod val="75000"/>
                    <a:lumOff val="25000"/>
                  </a:schemeClr>
                </a:solidFill>
                <a:effectLst/>
                <a:uLnTx/>
                <a:uFillTx/>
                <a:latin typeface="+mn-lt"/>
                <a:ea typeface="+mn-ea"/>
                <a:cs typeface="+mn-ea"/>
                <a:sym typeface="+mn-lt"/>
              </a:rPr>
              <a:t>一、项目概况</a:t>
            </a:r>
            <a:endParaRPr kumimoji="0" lang="zh-CN" altLang="zh-CN" sz="2400" b="0" i="0" u="none" strike="noStrike" kern="1200" cap="none" spc="0" normalizeH="0" baseline="0" noProof="0">
              <a:ln>
                <a:noFill/>
              </a:ln>
              <a:solidFill>
                <a:schemeClr val="tx1">
                  <a:lumMod val="75000"/>
                  <a:lumOff val="25000"/>
                </a:schemeClr>
              </a:solidFill>
              <a:effectLst/>
              <a:uLnTx/>
              <a:uFillTx/>
              <a:latin typeface="+mn-lt"/>
              <a:ea typeface="+mn-ea"/>
              <a:cs typeface="+mn-ea"/>
              <a:sym typeface="+mn-lt"/>
            </a:endParaRPr>
          </a:p>
        </p:txBody>
      </p:sp>
      <p:sp>
        <p:nvSpPr>
          <p:cNvPr id="14" name="圆角矩形 13"/>
          <p:cNvSpPr/>
          <p:nvPr/>
        </p:nvSpPr>
        <p:spPr>
          <a:xfrm>
            <a:off x="484505" y="792480"/>
            <a:ext cx="11101070" cy="5763895"/>
          </a:xfrm>
          <a:prstGeom prst="roundRect">
            <a:avLst>
              <a:gd name="adj" fmla="val 6924"/>
            </a:avLst>
          </a:prstGeom>
          <a:solidFill>
            <a:schemeClr val="bg1"/>
          </a:solidFill>
          <a:ln>
            <a:noFill/>
          </a:ln>
          <a:effectLst>
            <a:outerShdw blurRad="330200" dist="38100" dir="2700000" algn="tl" rotWithShape="0">
              <a:srgbClr val="012FA7">
                <a:alpha val="1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5" name="矩形 24"/>
          <p:cNvSpPr/>
          <p:nvPr/>
        </p:nvSpPr>
        <p:spPr>
          <a:xfrm>
            <a:off x="872490" y="1020445"/>
            <a:ext cx="10272395" cy="5068570"/>
          </a:xfrm>
          <a:prstGeom prst="rect">
            <a:avLst/>
          </a:prstGeom>
        </p:spPr>
        <p:txBody>
          <a:bodyPr wrap="square">
            <a:no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en-US" altLang="zh-CN" sz="1400" i="0" u="none" strike="noStrike" kern="0" cap="none" spc="0" normalizeH="0" baseline="0" noProof="0" dirty="0">
                <a:ln w="0">
                  <a:noFill/>
                </a:ln>
                <a:solidFill>
                  <a:schemeClr val="tx1">
                    <a:lumMod val="75000"/>
                    <a:lumOff val="25000"/>
                  </a:schemeClr>
                </a:solidFill>
                <a:effectLst/>
                <a:uLnTx/>
                <a:uFillTx/>
                <a:cs typeface="+mn-ea"/>
                <a:sym typeface="+mn-lt"/>
              </a:rPr>
              <a:t>   </a:t>
            </a:r>
            <a:r>
              <a:rPr kumimoji="0" lang="en-US" altLang="zh-CN" sz="1400" b="1" i="0" u="none" strike="noStrike" kern="0" cap="none" spc="0" normalizeH="0" baseline="0" noProof="0" dirty="0">
                <a:ln w="0">
                  <a:noFill/>
                </a:ln>
                <a:solidFill>
                  <a:schemeClr val="tx1">
                    <a:lumMod val="75000"/>
                    <a:lumOff val="25000"/>
                  </a:schemeClr>
                </a:solidFill>
                <a:effectLst/>
                <a:uLnTx/>
                <a:uFillTx/>
                <a:cs typeface="+mn-ea"/>
                <a:sym typeface="+mn-lt"/>
              </a:rPr>
              <a:t>  </a:t>
            </a:r>
            <a:r>
              <a:rPr kumimoji="0" lang="zh-CN" altLang="en-US" sz="1800" i="0" u="none" strike="noStrike" cap="none" spc="0" normalizeH="0" baseline="0">
                <a:sym typeface="+mn-lt"/>
              </a:rPr>
              <a:t> （一）项目背景</a:t>
            </a:r>
            <a:endParaRPr kumimoji="0" lang="zh-CN" altLang="en-US" sz="1600" i="0" u="none" strike="noStrike" kern="0" cap="none" spc="0" normalizeH="0" baseline="0" noProof="0" dirty="0">
              <a:ln w="0">
                <a:noFill/>
              </a:ln>
              <a:solidFill>
                <a:schemeClr val="tx1">
                  <a:lumMod val="75000"/>
                  <a:lumOff val="25000"/>
                </a:schemeClr>
              </a:solidFill>
              <a:effectLst/>
              <a:uLnTx/>
              <a:uFillTx/>
              <a:cs typeface="+mn-ea"/>
              <a:sym typeface="+mn-lt"/>
            </a:endParaRPr>
          </a:p>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1600" i="0" u="none" strike="noStrike" kern="0" cap="none" spc="0" normalizeH="0" baseline="0" noProof="0" dirty="0">
                <a:ln w="0">
                  <a:noFill/>
                </a:ln>
                <a:solidFill>
                  <a:schemeClr val="tx1">
                    <a:lumMod val="75000"/>
                    <a:lumOff val="25000"/>
                  </a:schemeClr>
                </a:solidFill>
                <a:effectLst/>
                <a:uLnTx/>
                <a:uFillTx/>
                <a:cs typeface="+mn-ea"/>
                <a:sym typeface="+mn-lt"/>
              </a:rPr>
              <a:t> </a:t>
            </a:r>
            <a:r>
              <a:rPr kumimoji="0" lang="en-US" altLang="zh-CN" sz="1600" i="0" u="none" strike="noStrike" kern="0" cap="none" spc="0" normalizeH="0" baseline="0" noProof="0" dirty="0">
                <a:ln w="0">
                  <a:noFill/>
                </a:ln>
                <a:solidFill>
                  <a:schemeClr val="tx1">
                    <a:lumMod val="75000"/>
                    <a:lumOff val="25000"/>
                  </a:schemeClr>
                </a:solidFill>
                <a:effectLst/>
                <a:uLnTx/>
                <a:uFillTx/>
                <a:cs typeface="+mn-ea"/>
                <a:sym typeface="+mn-lt"/>
              </a:rPr>
              <a:t>     </a:t>
            </a:r>
            <a:r>
              <a:rPr kumimoji="0" sz="1600" i="0" u="none" strike="noStrike" kern="0" cap="none" spc="0" normalizeH="0" baseline="0" noProof="0" dirty="0">
                <a:ln w="0">
                  <a:noFill/>
                </a:ln>
                <a:solidFill>
                  <a:schemeClr val="tx1">
                    <a:lumMod val="75000"/>
                    <a:lumOff val="25000"/>
                  </a:schemeClr>
                </a:solidFill>
                <a:effectLst/>
                <a:uLnTx/>
                <a:uFillTx/>
                <a:cs typeface="+mn-ea"/>
                <a:sym typeface="+mn-lt"/>
              </a:rPr>
              <a:t>近年来，我国公共服务体系和制度建设不断推进，公共服务提供主体和提供方式逐步多样化，初步形成了政府主导、社会参与、公办民办并举的公共服务供给模式。政府向社会力量购买服务，就是通过发挥市场机制作用，把政府直接向社会公众提供的一部分公共服务事项，按照一定的方式和程序，交由具备条件的社会力量承担，并由政府根据服务数量和质量向其支付费用。党的十八大也强调，要加强和创新社会管理，改进政府提供公共服务方式。实践证明，推行政府向社会力量购买服务是创新公共服务提供方式、加快服务业发展、引导有效需求的重要途径，对于深化社会领域改革，推动政府职能转变，整合利用社会资源，增强公众参与意识，激发经济社会活力，增加公共服务供给，提高公共服务水平和效率，都具有重要意义。为进一步转变政府职能，改善公共服务，根据《国务院办公厅关于政府向社会力量购买服务的指导意见》（国办发〔2013〕96号）和《甘肃省人民政府办公厅关于政府向社会力量购买服务的实施意见》（甘政办发〔2014〕85号），结合天水市实际，天水市人民政府制定《天水市人民政府关于政府向社会力量购买服务的实施意见》（天政发〔2015〕107号），2017年4月25日天水市机构编制委员会办公室印发《天水市事业单位政府购买服务改革工作实施方案》（天财综〔2017〕20号），由于天水市人力资源和社会保障局现有人员无法满足拓展社保经办工作需要，借鉴先进地区经验，通过政府购买服务解决人力不足现实困难。</a:t>
            </a:r>
            <a:endParaRPr kumimoji="0" sz="1600" i="0" u="none" strike="noStrike" kern="0" cap="none" spc="0" normalizeH="0" baseline="0" noProof="0" dirty="0">
              <a:ln w="0">
                <a:noFill/>
              </a:ln>
              <a:solidFill>
                <a:schemeClr val="tx1">
                  <a:lumMod val="75000"/>
                  <a:lumOff val="25000"/>
                </a:schemeClr>
              </a:solidFill>
              <a:effectLst/>
              <a:uLnTx/>
              <a:uFillTx/>
              <a:cs typeface="+mn-ea"/>
              <a:sym typeface="+mn-lt"/>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rot="10800000" flipH="1">
            <a:off x="275809" y="327218"/>
            <a:ext cx="355381" cy="88900"/>
            <a:chOff x="4381719" y="-1168400"/>
            <a:chExt cx="355381" cy="88900"/>
          </a:xfrm>
        </p:grpSpPr>
        <p:cxnSp>
          <p:nvCxnSpPr>
            <p:cNvPr id="32" name="直接连接符 31"/>
            <p:cNvCxnSpPr/>
            <p:nvPr/>
          </p:nvCxnSpPr>
          <p:spPr>
            <a:xfrm>
              <a:off x="4483100" y="-1168400"/>
              <a:ext cx="254000" cy="0"/>
            </a:xfrm>
            <a:prstGeom prst="line">
              <a:avLst/>
            </a:prstGeom>
            <a:ln w="28575" cap="rnd">
              <a:solidFill>
                <a:srgbClr val="3FA4DE"/>
              </a:solidFill>
              <a:round/>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4381719" y="-1079500"/>
              <a:ext cx="355381" cy="0"/>
            </a:xfrm>
            <a:prstGeom prst="line">
              <a:avLst/>
            </a:prstGeom>
            <a:ln w="28575" cap="rnd">
              <a:solidFill>
                <a:srgbClr val="3FA4DE"/>
              </a:solidFill>
              <a:round/>
            </a:ln>
          </p:spPr>
          <p:style>
            <a:lnRef idx="1">
              <a:schemeClr val="accent1"/>
            </a:lnRef>
            <a:fillRef idx="0">
              <a:schemeClr val="accent1"/>
            </a:fillRef>
            <a:effectRef idx="0">
              <a:schemeClr val="accent1"/>
            </a:effectRef>
            <a:fontRef idx="minor">
              <a:schemeClr val="tx1"/>
            </a:fontRef>
          </p:style>
        </p:cxnSp>
      </p:grpSp>
      <p:sp>
        <p:nvSpPr>
          <p:cNvPr id="153" name="文本框 152" descr="e7d195523061f1c09e9d68d7cf438b91ef959ecb14fc25d26BBA7F7DBC18E55DFF4014AF651F0BF2569D4B6C1DA7F1A4683A481403BD872FC687266AD13265C1DE7C373772FD8728ABDD69ADD03BFF5BE2862BC891DBB79EC0B81FB75486405D5064442904236646CF49102BEE5E1B895458B641CA0D6C7889FDD78D23C2B1BC47745F4B67C4FF437063ECD1606ECED6"/>
          <p:cNvSpPr txBox="1"/>
          <p:nvPr/>
        </p:nvSpPr>
        <p:spPr>
          <a:xfrm>
            <a:off x="798195" y="139700"/>
            <a:ext cx="3264535" cy="506730"/>
          </a:xfrm>
          <a:prstGeom prst="rect">
            <a:avLst/>
          </a:prstGeom>
          <a:noFill/>
        </p:spPr>
        <p:txBody>
          <a:bodyPr wrap="square" rtlCol="0">
            <a:spAutoFit/>
          </a:bodyPr>
          <a:lstStyle>
            <a:defPPr>
              <a:defRPr lang="en-US"/>
            </a:defPPr>
            <a:lvl1pPr>
              <a:defRPr sz="2000" b="1">
                <a:solidFill>
                  <a:schemeClr val="accent1"/>
                </a:solidFill>
                <a:latin typeface="+mj-lt"/>
                <a:ea typeface="+mj-ea"/>
              </a:defRPr>
            </a:lvl1pPr>
          </a:lstStyle>
          <a:p>
            <a:pPr marL="0" marR="0" lvl="0" indent="0" algn="l" defTabSz="457200" rtl="0" eaLnBrk="1" fontAlgn="auto" latinLnBrk="0" hangingPunct="1">
              <a:lnSpc>
                <a:spcPct val="150000"/>
              </a:lnSpc>
              <a:spcBef>
                <a:spcPts val="0"/>
              </a:spcBef>
              <a:spcAft>
                <a:spcPts val="0"/>
              </a:spcAft>
              <a:buClrTx/>
              <a:buSzTx/>
              <a:buFontTx/>
              <a:buNone/>
              <a:defRPr/>
            </a:pPr>
            <a:r>
              <a:rPr lang="zh-CN" altLang="zh-CN" sz="1800" b="0" noProof="0">
                <a:ln>
                  <a:noFill/>
                </a:ln>
                <a:solidFill>
                  <a:schemeClr val="tx1">
                    <a:lumMod val="75000"/>
                    <a:lumOff val="25000"/>
                  </a:schemeClr>
                </a:solidFill>
                <a:effectLst/>
                <a:uLnTx/>
                <a:uFillTx/>
                <a:latin typeface="+mn-lt"/>
                <a:ea typeface="+mn-ea"/>
                <a:cs typeface="+mn-ea"/>
                <a:sym typeface="+mn-lt"/>
              </a:rPr>
              <a:t>（二）项目组织管理机构</a:t>
            </a:r>
            <a:endParaRPr lang="zh-CN" altLang="zh-CN" sz="1800" b="0" noProof="0">
              <a:ln>
                <a:noFill/>
              </a:ln>
              <a:solidFill>
                <a:schemeClr val="tx1">
                  <a:lumMod val="75000"/>
                  <a:lumOff val="25000"/>
                </a:schemeClr>
              </a:solidFill>
              <a:effectLst/>
              <a:uLnTx/>
              <a:uFillTx/>
              <a:latin typeface="+mn-lt"/>
              <a:ea typeface="+mn-ea"/>
              <a:cs typeface="+mn-ea"/>
              <a:sym typeface="+mn-lt"/>
            </a:endParaRPr>
          </a:p>
        </p:txBody>
      </p:sp>
      <p:sp>
        <p:nvSpPr>
          <p:cNvPr id="14" name="圆角矩形 13"/>
          <p:cNvSpPr/>
          <p:nvPr/>
        </p:nvSpPr>
        <p:spPr>
          <a:xfrm>
            <a:off x="673100" y="692785"/>
            <a:ext cx="10845800" cy="1430020"/>
          </a:xfrm>
          <a:prstGeom prst="roundRect">
            <a:avLst>
              <a:gd name="adj" fmla="val 6924"/>
            </a:avLst>
          </a:prstGeom>
          <a:solidFill>
            <a:schemeClr val="bg1"/>
          </a:solidFill>
          <a:ln>
            <a:noFill/>
          </a:ln>
          <a:effectLst>
            <a:outerShdw blurRad="330200" dist="38100" dir="2700000" algn="tl" rotWithShape="0">
              <a:srgbClr val="012FA7">
                <a:alpha val="1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5" name="矩形 24"/>
          <p:cNvSpPr/>
          <p:nvPr/>
        </p:nvSpPr>
        <p:spPr>
          <a:xfrm>
            <a:off x="673100" y="956310"/>
            <a:ext cx="10845800" cy="5901690"/>
          </a:xfrm>
          <a:prstGeom prst="rect">
            <a:avLst/>
          </a:prstGeom>
        </p:spPr>
        <p:txBody>
          <a:bodyPr wrap="square">
            <a:no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en-US" altLang="zh-CN" sz="1200" i="0" u="none" strike="noStrike" kern="0" cap="none" spc="0" normalizeH="0" baseline="0" noProof="0" dirty="0">
                <a:ln w="0">
                  <a:noFill/>
                </a:ln>
                <a:solidFill>
                  <a:schemeClr val="tx1">
                    <a:lumMod val="75000"/>
                    <a:lumOff val="25000"/>
                  </a:schemeClr>
                </a:solidFill>
                <a:effectLst/>
                <a:uLnTx/>
                <a:uFillTx/>
                <a:cs typeface="+mn-ea"/>
                <a:sym typeface="+mn-lt"/>
              </a:rPr>
              <a:t> </a:t>
            </a:r>
            <a:r>
              <a:rPr kumimoji="0" lang="en-US" altLang="zh-CN" sz="1200" b="1" i="0" u="none" strike="noStrike" kern="0" cap="none" spc="0" normalizeH="0" baseline="0" noProof="0" dirty="0">
                <a:ln w="0">
                  <a:noFill/>
                </a:ln>
                <a:solidFill>
                  <a:schemeClr val="tx1">
                    <a:lumMod val="75000"/>
                    <a:lumOff val="25000"/>
                  </a:schemeClr>
                </a:solidFill>
                <a:effectLst/>
                <a:uLnTx/>
                <a:uFillTx/>
                <a:cs typeface="+mn-ea"/>
                <a:sym typeface="+mn-lt"/>
              </a:rPr>
              <a:t> </a:t>
            </a:r>
            <a:r>
              <a:rPr kumimoji="0" lang="en-US" altLang="zh-CN" sz="1200" i="0" u="none" strike="noStrike" kern="0" cap="none" spc="0" normalizeH="0" baseline="0" noProof="0" dirty="0">
                <a:ln w="0">
                  <a:noFill/>
                </a:ln>
                <a:solidFill>
                  <a:schemeClr val="tx1">
                    <a:lumMod val="75000"/>
                    <a:lumOff val="25000"/>
                  </a:schemeClr>
                </a:solidFill>
                <a:effectLst/>
                <a:uLnTx/>
                <a:uFillTx/>
                <a:cs typeface="+mn-ea"/>
                <a:sym typeface="+mn-lt"/>
              </a:rPr>
              <a:t> </a:t>
            </a:r>
            <a:r>
              <a:rPr kumimoji="0" lang="en-US" altLang="zh-CN" sz="1400" i="0" u="none" strike="noStrike" kern="0" cap="none" spc="0" normalizeH="0" baseline="0" noProof="0" dirty="0">
                <a:ln w="0">
                  <a:noFill/>
                </a:ln>
                <a:solidFill>
                  <a:schemeClr val="tx1">
                    <a:lumMod val="75000"/>
                    <a:lumOff val="25000"/>
                  </a:schemeClr>
                </a:solidFill>
                <a:effectLst/>
                <a:uLnTx/>
                <a:uFillTx/>
                <a:cs typeface="+mn-ea"/>
                <a:sym typeface="+mn-lt"/>
              </a:rPr>
              <a:t> </a:t>
            </a:r>
            <a:r>
              <a:rPr kumimoji="0" lang="en-US" altLang="zh-CN" i="0" u="none" strike="noStrike" kern="0" cap="none" spc="0" normalizeH="0" baseline="0" noProof="0" dirty="0">
                <a:ln w="0">
                  <a:noFill/>
                </a:ln>
                <a:solidFill>
                  <a:schemeClr val="tx1">
                    <a:lumMod val="75000"/>
                    <a:lumOff val="25000"/>
                  </a:schemeClr>
                </a:solidFill>
                <a:effectLst/>
                <a:uLnTx/>
                <a:uFillTx/>
                <a:cs typeface="+mn-ea"/>
                <a:sym typeface="+mn-lt"/>
              </a:rPr>
              <a:t>项目实施单位：天水市人力资源和社会保障局（以下简称“市人社局”）。</a:t>
            </a:r>
            <a:endParaRPr kumimoji="0" lang="en-US" altLang="zh-CN" i="0" u="none" strike="noStrike" kern="0" cap="none" spc="0" normalizeH="0" baseline="0" noProof="0" dirty="0">
              <a:ln w="0">
                <a:noFill/>
              </a:ln>
              <a:solidFill>
                <a:schemeClr val="tx1">
                  <a:lumMod val="75000"/>
                  <a:lumOff val="25000"/>
                </a:schemeClr>
              </a:solidFill>
              <a:effectLst/>
              <a:uLnTx/>
              <a:uFillTx/>
              <a:cs typeface="+mn-ea"/>
              <a:sym typeface="+mn-lt"/>
            </a:endParaRPr>
          </a:p>
          <a:p>
            <a:pPr marL="0" marR="0" lvl="0" indent="0" algn="l" defTabSz="914400" rtl="0" eaLnBrk="1" fontAlgn="auto" latinLnBrk="0" hangingPunct="1">
              <a:lnSpc>
                <a:spcPct val="150000"/>
              </a:lnSpc>
              <a:spcBef>
                <a:spcPts val="0"/>
              </a:spcBef>
              <a:spcAft>
                <a:spcPts val="0"/>
              </a:spcAft>
              <a:buClrTx/>
              <a:buSzTx/>
              <a:buFontTx/>
              <a:buNone/>
              <a:defRPr/>
            </a:pPr>
            <a:r>
              <a:rPr kumimoji="0" lang="en-US" altLang="zh-CN" i="0" u="none" strike="noStrike" kern="0" cap="none" spc="0" normalizeH="0" baseline="0" noProof="0" dirty="0">
                <a:ln w="0">
                  <a:noFill/>
                </a:ln>
                <a:solidFill>
                  <a:schemeClr val="tx1">
                    <a:lumMod val="75000"/>
                    <a:lumOff val="25000"/>
                  </a:schemeClr>
                </a:solidFill>
                <a:effectLst/>
                <a:uLnTx/>
                <a:uFillTx/>
                <a:cs typeface="+mn-ea"/>
                <a:sym typeface="+mn-lt"/>
              </a:rPr>
              <a:t>   项目承接单位：甘肃人力资源服务股份有限公司天水分公司（以下简称“人力资源公司”）</a:t>
            </a:r>
            <a:r>
              <a:rPr kumimoji="0" lang="en-US" altLang="zh-CN" sz="1400" i="0" u="none" strike="noStrike" kern="0" cap="none" spc="0" normalizeH="0" baseline="0" noProof="0" dirty="0">
                <a:ln w="0">
                  <a:noFill/>
                </a:ln>
                <a:solidFill>
                  <a:schemeClr val="tx1">
                    <a:lumMod val="75000"/>
                    <a:lumOff val="25000"/>
                  </a:schemeClr>
                </a:solidFill>
                <a:effectLst/>
                <a:uLnTx/>
                <a:uFillTx/>
                <a:cs typeface="+mn-ea"/>
                <a:sym typeface="+mn-lt"/>
              </a:rPr>
              <a:t>。</a:t>
            </a:r>
            <a:endParaRPr kumimoji="0" lang="en-US" altLang="zh-CN" sz="1400" i="0" u="none" strike="noStrike" kern="0" cap="none" spc="0" normalizeH="0" baseline="0" noProof="0" dirty="0">
              <a:ln w="0">
                <a:noFill/>
              </a:ln>
              <a:solidFill>
                <a:schemeClr val="tx1">
                  <a:lumMod val="75000"/>
                  <a:lumOff val="25000"/>
                </a:schemeClr>
              </a:solidFill>
              <a:effectLst/>
              <a:uLnTx/>
              <a:uFillTx/>
              <a:cs typeface="+mn-ea"/>
              <a:sym typeface="+mn-lt"/>
            </a:endParaRPr>
          </a:p>
        </p:txBody>
      </p:sp>
      <p:sp>
        <p:nvSpPr>
          <p:cNvPr id="6" name="文本框 5"/>
          <p:cNvSpPr txBox="1"/>
          <p:nvPr/>
        </p:nvSpPr>
        <p:spPr>
          <a:xfrm>
            <a:off x="474980" y="2397760"/>
            <a:ext cx="4625975" cy="358140"/>
          </a:xfrm>
          <a:prstGeom prst="rect">
            <a:avLst/>
          </a:prstGeom>
          <a:noFill/>
        </p:spPr>
        <p:txBody>
          <a:bodyPr wrap="square" rtlCol="0">
            <a:noAutofit/>
          </a:bodyPr>
          <a:p>
            <a:r>
              <a:rPr lang="en-US" altLang="zh-CN"/>
              <a:t>     </a:t>
            </a:r>
            <a:r>
              <a:rPr lang="zh-CN" altLang="en-US"/>
              <a:t>（三）项目实施过程及完成情况</a:t>
            </a:r>
            <a:endParaRPr lang="zh-CN" altLang="en-US"/>
          </a:p>
        </p:txBody>
      </p:sp>
      <p:sp>
        <p:nvSpPr>
          <p:cNvPr id="8" name="文本框 7"/>
          <p:cNvSpPr txBox="1"/>
          <p:nvPr/>
        </p:nvSpPr>
        <p:spPr>
          <a:xfrm>
            <a:off x="631190" y="2841625"/>
            <a:ext cx="10640695" cy="3851910"/>
          </a:xfrm>
          <a:prstGeom prst="rect">
            <a:avLst/>
          </a:prstGeom>
          <a:solidFill>
            <a:schemeClr val="bg1"/>
          </a:solidFill>
        </p:spPr>
        <p:txBody>
          <a:bodyPr wrap="square" rtlCol="0">
            <a:noAutofit/>
          </a:bodyPr>
          <a:p>
            <a:pPr algn="just">
              <a:lnSpc>
                <a:spcPct val="120000"/>
              </a:lnSpc>
            </a:pPr>
            <a:r>
              <a:rPr lang="en-US" altLang="zh-CN"/>
              <a:t>     </a:t>
            </a:r>
            <a:r>
              <a:rPr lang="zh-CN" altLang="en-US"/>
              <a:t>1.项目前期申请情况。市人社局根据甘肃省人民政府办公厅《关于政府向社会力量购买服务的实施意见》（甘政办发〔2014〕85号）和市财政局市编办联合印发的《天水市事业单位政府购买服务改革工作实施方案》（天财综〔2017〕20号）文件精神，结合市人社局自身用人实际编制政府购买社会保障经办服务岗位的请示，2017年8月9日，市人社局向天水市财政局上报《关于政府购买社会保障经办服务岗位的请示》，申请购买社保大厅经办人员30人（包含医保业务经办人员）、12333服务热线30人、信息化建设技术指导、维护、安全管理人员3人，预算资金290万元；计划购买东部人才市场安保、保洁20人，预算资金50万元；计划购买法律顾问2名，预算资金8万元，共计划购买服务岗位85个，预算资金348万元/年。市财政局于9月1日在申请中批注“今年由市人社局打专题报告解决，明年由预算中安排解决”。2018年至2023年市人社局再未每年单独报审申请资金计划明细，直接上报专项经费申报表后由市财政下达资金指标，2023年申报政府购买社会保险服务岗位人员经费预算216万元（40人*4500元*12个月）。</a:t>
            </a:r>
            <a:endParaRPr lang="zh-CN" altLang="en-US"/>
          </a:p>
        </p:txBody>
      </p:sp>
    </p:spTree>
    <p:custDataLst>
      <p:tags r:id="rId1"/>
    </p:custData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rot="10800000" flipH="1">
            <a:off x="275809" y="327218"/>
            <a:ext cx="355381" cy="88900"/>
            <a:chOff x="4381719" y="-1168400"/>
            <a:chExt cx="355381" cy="88900"/>
          </a:xfrm>
        </p:grpSpPr>
        <p:cxnSp>
          <p:nvCxnSpPr>
            <p:cNvPr id="32" name="直接连接符 31"/>
            <p:cNvCxnSpPr/>
            <p:nvPr/>
          </p:nvCxnSpPr>
          <p:spPr>
            <a:xfrm>
              <a:off x="4483100" y="-1168400"/>
              <a:ext cx="254000" cy="0"/>
            </a:xfrm>
            <a:prstGeom prst="line">
              <a:avLst/>
            </a:prstGeom>
            <a:ln w="28575" cap="rnd">
              <a:solidFill>
                <a:srgbClr val="3FA4DE"/>
              </a:solidFill>
              <a:round/>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4381719" y="-1079500"/>
              <a:ext cx="355381" cy="0"/>
            </a:xfrm>
            <a:prstGeom prst="line">
              <a:avLst/>
            </a:prstGeom>
            <a:ln w="28575" cap="rnd">
              <a:solidFill>
                <a:srgbClr val="3FA4DE"/>
              </a:solidFill>
              <a:round/>
            </a:ln>
          </p:spPr>
          <p:style>
            <a:lnRef idx="1">
              <a:schemeClr val="accent1"/>
            </a:lnRef>
            <a:fillRef idx="0">
              <a:schemeClr val="accent1"/>
            </a:fillRef>
            <a:effectRef idx="0">
              <a:schemeClr val="accent1"/>
            </a:effectRef>
            <a:fontRef idx="minor">
              <a:schemeClr val="tx1"/>
            </a:fontRef>
          </p:style>
        </p:cxnSp>
      </p:grpSp>
      <p:sp>
        <p:nvSpPr>
          <p:cNvPr id="14" name="圆角矩形 13"/>
          <p:cNvSpPr/>
          <p:nvPr/>
        </p:nvSpPr>
        <p:spPr>
          <a:xfrm>
            <a:off x="503555" y="593090"/>
            <a:ext cx="11101070" cy="5763895"/>
          </a:xfrm>
          <a:prstGeom prst="roundRect">
            <a:avLst>
              <a:gd name="adj" fmla="val 6924"/>
            </a:avLst>
          </a:prstGeom>
          <a:solidFill>
            <a:schemeClr val="bg1"/>
          </a:solidFill>
          <a:ln>
            <a:noFill/>
          </a:ln>
          <a:effectLst>
            <a:outerShdw blurRad="330200" dist="38100" dir="2700000" algn="tl" rotWithShape="0">
              <a:srgbClr val="012FA7">
                <a:alpha val="1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5" name="矩形 24"/>
          <p:cNvSpPr/>
          <p:nvPr/>
        </p:nvSpPr>
        <p:spPr>
          <a:xfrm>
            <a:off x="631190" y="765175"/>
            <a:ext cx="10845800" cy="4984115"/>
          </a:xfrm>
          <a:prstGeom prst="rect">
            <a:avLst/>
          </a:prstGeom>
        </p:spPr>
        <p:txBody>
          <a:bodyPr wrap="square">
            <a:no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en-US" altLang="zh-CN" i="0" u="none" strike="noStrike" kern="0" cap="none" spc="0" normalizeH="0" baseline="0" noProof="0" dirty="0">
                <a:ln w="0">
                  <a:noFill/>
                </a:ln>
                <a:solidFill>
                  <a:schemeClr val="tx1">
                    <a:lumMod val="75000"/>
                    <a:lumOff val="25000"/>
                  </a:schemeClr>
                </a:solidFill>
                <a:effectLst/>
                <a:uLnTx/>
                <a:uFillTx/>
                <a:cs typeface="+mn-ea"/>
                <a:sym typeface="+mn-lt"/>
              </a:rPr>
              <a:t> </a:t>
            </a:r>
            <a:r>
              <a:rPr kumimoji="0" lang="en-US" altLang="zh-CN" b="1" i="0" u="none" strike="noStrike" kern="0" cap="none" spc="0" normalizeH="0" baseline="0" noProof="0" dirty="0">
                <a:ln w="0">
                  <a:noFill/>
                </a:ln>
                <a:solidFill>
                  <a:schemeClr val="tx1">
                    <a:lumMod val="75000"/>
                    <a:lumOff val="25000"/>
                  </a:schemeClr>
                </a:solidFill>
                <a:effectLst/>
                <a:uLnTx/>
                <a:uFillTx/>
                <a:cs typeface="+mn-ea"/>
                <a:sym typeface="+mn-lt"/>
              </a:rPr>
              <a:t>   </a:t>
            </a:r>
            <a:r>
              <a:rPr kumimoji="0" lang="en-US" altLang="zh-CN" i="0" u="none" strike="noStrike" kern="0" cap="none" spc="0" normalizeH="0" baseline="0" noProof="0" dirty="0">
                <a:ln w="0">
                  <a:noFill/>
                </a:ln>
                <a:solidFill>
                  <a:schemeClr val="tx1">
                    <a:lumMod val="75000"/>
                    <a:lumOff val="25000"/>
                  </a:schemeClr>
                </a:solidFill>
                <a:effectLst/>
                <a:uLnTx/>
                <a:uFillTx/>
                <a:cs typeface="+mn-ea"/>
                <a:sym typeface="+mn-lt"/>
              </a:rPr>
              <a:t>2.项目实施过程情况。市人社局自2017年开始委托甘肃人力资源股份有限公司天水分公司进行政府购买服务外聘人员劳务人事代理，选定该人力资源公司未执行相关政府采购程序，经对比相关人力资源公司行业评价等级后直接签订《劳务派遣服务协议》，协议约定市人社局向人力资源公司支付的服务费用标准为60元/人/月，派遣员工的相关社会保险费用按社会保险法规定及社会保险部门核定的标准执行。市人社局与人力资源公司于2017年9月签订劳务派遣协议后每年续签协议，聘用人员的考核由市人社局相关科室负责，市人社局每月将考核明细发给人力资源公司后人力资源公司汇总形成工资表交由市人社局报账支付人员工资及劳务派遣服务费，人员面试由市人社局负责，工资标准由市人社局确认，人力资源公司仅负责与招聘的社保经办岗位人员签订劳务协议并代发工资代缴社保。</a:t>
            </a:r>
            <a:endParaRPr kumimoji="0" lang="en-US" altLang="zh-CN" i="0" u="none" strike="noStrike" kern="0" cap="none" spc="0" normalizeH="0" baseline="0" noProof="0" dirty="0">
              <a:ln w="0">
                <a:noFill/>
              </a:ln>
              <a:solidFill>
                <a:schemeClr val="tx1">
                  <a:lumMod val="75000"/>
                  <a:lumOff val="25000"/>
                </a:schemeClr>
              </a:solidFill>
              <a:effectLst/>
              <a:uLnTx/>
              <a:uFillTx/>
              <a:cs typeface="+mn-ea"/>
              <a:sym typeface="+mn-lt"/>
            </a:endParaRPr>
          </a:p>
          <a:p>
            <a:pPr marL="0" marR="0" lvl="0" indent="0" algn="l" defTabSz="914400" rtl="0" eaLnBrk="1" fontAlgn="auto" latinLnBrk="0" hangingPunct="1">
              <a:lnSpc>
                <a:spcPct val="150000"/>
              </a:lnSpc>
              <a:spcBef>
                <a:spcPts val="0"/>
              </a:spcBef>
              <a:spcAft>
                <a:spcPts val="0"/>
              </a:spcAft>
              <a:buClrTx/>
              <a:buSzTx/>
              <a:buFontTx/>
              <a:buNone/>
              <a:defRPr/>
            </a:pPr>
            <a:r>
              <a:rPr kumimoji="0" lang="en-US" altLang="zh-CN" i="0" u="none" strike="noStrike" kern="0" cap="none" spc="0" normalizeH="0" baseline="0" noProof="0" dirty="0">
                <a:ln w="0">
                  <a:noFill/>
                </a:ln>
                <a:solidFill>
                  <a:schemeClr val="tx1">
                    <a:lumMod val="75000"/>
                    <a:lumOff val="25000"/>
                  </a:schemeClr>
                </a:solidFill>
                <a:effectLst/>
                <a:uLnTx/>
                <a:uFillTx/>
                <a:cs typeface="+mn-ea"/>
                <a:sym typeface="+mn-lt"/>
              </a:rPr>
              <a:t>  3.政府购买社保经办服务岗位项目完成情况。截至2023年12月31日，市人社局实施的2023年社保经办服务岗位政府购买项目共购买服务人员39人次（含2023年7月、11月退休2人，9月合同期满离职1人、8月新聘用1人），人员分布在9个科室及7个服务窗口，实际支付费用175.18万元。</a:t>
            </a:r>
            <a:endParaRPr kumimoji="0" lang="en-US" altLang="zh-CN" i="0" u="none" strike="noStrike" kern="0" cap="none" spc="0" normalizeH="0" baseline="0" noProof="0" dirty="0">
              <a:ln w="0">
                <a:noFill/>
              </a:ln>
              <a:solidFill>
                <a:schemeClr val="tx1">
                  <a:lumMod val="75000"/>
                  <a:lumOff val="25000"/>
                </a:schemeClr>
              </a:solidFill>
              <a:effectLst/>
              <a:uLnTx/>
              <a:uFillTx/>
              <a:cs typeface="+mn-ea"/>
              <a:sym typeface="+mn-lt"/>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rot="10800000" flipH="1">
            <a:off x="275809" y="327218"/>
            <a:ext cx="355381" cy="88900"/>
            <a:chOff x="4381719" y="-1168400"/>
            <a:chExt cx="355381" cy="88900"/>
          </a:xfrm>
        </p:grpSpPr>
        <p:cxnSp>
          <p:nvCxnSpPr>
            <p:cNvPr id="32" name="直接连接符 31"/>
            <p:cNvCxnSpPr/>
            <p:nvPr/>
          </p:nvCxnSpPr>
          <p:spPr>
            <a:xfrm>
              <a:off x="4483100" y="-1168400"/>
              <a:ext cx="254000" cy="0"/>
            </a:xfrm>
            <a:prstGeom prst="line">
              <a:avLst/>
            </a:prstGeom>
            <a:ln w="28575" cap="rnd">
              <a:solidFill>
                <a:srgbClr val="3FA4DE"/>
              </a:solidFill>
              <a:round/>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4381719" y="-1079500"/>
              <a:ext cx="355381" cy="0"/>
            </a:xfrm>
            <a:prstGeom prst="line">
              <a:avLst/>
            </a:prstGeom>
            <a:ln w="28575" cap="rnd">
              <a:solidFill>
                <a:srgbClr val="3FA4DE"/>
              </a:solidFill>
              <a:round/>
            </a:ln>
          </p:spPr>
          <p:style>
            <a:lnRef idx="1">
              <a:schemeClr val="accent1"/>
            </a:lnRef>
            <a:fillRef idx="0">
              <a:schemeClr val="accent1"/>
            </a:fillRef>
            <a:effectRef idx="0">
              <a:schemeClr val="accent1"/>
            </a:effectRef>
            <a:fontRef idx="minor">
              <a:schemeClr val="tx1"/>
            </a:fontRef>
          </p:style>
        </p:cxnSp>
      </p:grpSp>
      <p:sp>
        <p:nvSpPr>
          <p:cNvPr id="14" name="圆角矩形 13"/>
          <p:cNvSpPr/>
          <p:nvPr/>
        </p:nvSpPr>
        <p:spPr>
          <a:xfrm>
            <a:off x="503555" y="792480"/>
            <a:ext cx="11101070" cy="4714875"/>
          </a:xfrm>
          <a:prstGeom prst="roundRect">
            <a:avLst>
              <a:gd name="adj" fmla="val 6924"/>
            </a:avLst>
          </a:prstGeom>
          <a:solidFill>
            <a:schemeClr val="bg1"/>
          </a:solidFill>
          <a:ln>
            <a:noFill/>
          </a:ln>
          <a:effectLst>
            <a:outerShdw blurRad="330200" dist="38100" dir="2700000" algn="tl" rotWithShape="0">
              <a:srgbClr val="012FA7">
                <a:alpha val="1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5" name="矩形 24"/>
          <p:cNvSpPr/>
          <p:nvPr/>
        </p:nvSpPr>
        <p:spPr>
          <a:xfrm>
            <a:off x="673100" y="985520"/>
            <a:ext cx="10845800" cy="4158615"/>
          </a:xfrm>
          <a:prstGeom prst="rect">
            <a:avLst/>
          </a:prstGeom>
        </p:spPr>
        <p:txBody>
          <a:bodyPr wrap="square">
            <a:noAutofit/>
          </a:bodyPr>
          <a:lstStyle/>
          <a:p>
            <a:pPr marR="0" lvl="0" indent="0" algn="l" defTabSz="914400" rtl="0" fontAlgn="auto">
              <a:lnSpc>
                <a:spcPct val="200000"/>
              </a:lnSpc>
              <a:spcBef>
                <a:spcPts val="0"/>
              </a:spcBef>
              <a:spcAft>
                <a:spcPts val="0"/>
              </a:spcAft>
              <a:buClrTx/>
              <a:buSzTx/>
              <a:buFontTx/>
              <a:buNone/>
              <a:defRPr/>
            </a:pPr>
            <a:r>
              <a:rPr kumimoji="0" lang="en-US" altLang="zh-CN" i="0" u="none" strike="noStrike" kern="0" cap="none" spc="0" normalizeH="0" baseline="0" noProof="0" dirty="0">
                <a:ln w="0">
                  <a:noFill/>
                </a:ln>
                <a:solidFill>
                  <a:schemeClr val="tx1">
                    <a:lumMod val="75000"/>
                    <a:lumOff val="25000"/>
                  </a:schemeClr>
                </a:solidFill>
                <a:effectLst/>
                <a:uLnTx/>
                <a:uFillTx/>
                <a:cs typeface="+mn-ea"/>
                <a:sym typeface="+mn-lt"/>
              </a:rPr>
              <a:t> </a:t>
            </a:r>
            <a:r>
              <a:rPr kumimoji="0" lang="en-US" altLang="zh-CN" b="1" i="0" u="none" strike="noStrike" kern="0" cap="none" spc="0" normalizeH="0" baseline="0" noProof="0" dirty="0">
                <a:ln w="0">
                  <a:noFill/>
                </a:ln>
                <a:solidFill>
                  <a:schemeClr val="tx1">
                    <a:lumMod val="75000"/>
                    <a:lumOff val="25000"/>
                  </a:schemeClr>
                </a:solidFill>
                <a:effectLst/>
                <a:uLnTx/>
                <a:uFillTx/>
                <a:cs typeface="+mn-ea"/>
                <a:sym typeface="+mn-lt"/>
              </a:rPr>
              <a:t> </a:t>
            </a:r>
            <a:r>
              <a:rPr kumimoji="0" lang="en-US" altLang="zh-CN" sz="1600" i="0" u="none" strike="noStrike" kern="0" cap="none" spc="0" normalizeH="0" baseline="0" noProof="0" dirty="0">
                <a:ln w="0">
                  <a:noFill/>
                </a:ln>
                <a:solidFill>
                  <a:schemeClr val="tx1">
                    <a:lumMod val="75000"/>
                    <a:lumOff val="25000"/>
                  </a:schemeClr>
                </a:solidFill>
                <a:effectLst/>
                <a:uLnTx/>
                <a:uFillTx/>
                <a:cs typeface="+mn-ea"/>
                <a:sym typeface="+mn-lt"/>
              </a:rPr>
              <a:t>  </a:t>
            </a:r>
            <a:r>
              <a:rPr kumimoji="0" lang="en-US" altLang="zh-CN" i="0" u="none" strike="noStrike" kern="0" cap="none" spc="0" normalizeH="0" baseline="0" noProof="0" dirty="0">
                <a:ln w="0">
                  <a:noFill/>
                </a:ln>
                <a:solidFill>
                  <a:schemeClr val="tx1">
                    <a:lumMod val="75000"/>
                    <a:lumOff val="25000"/>
                  </a:schemeClr>
                </a:solidFill>
                <a:effectLst/>
                <a:uLnTx/>
                <a:uFillTx/>
                <a:cs typeface="+mn-ea"/>
                <a:sym typeface="+mn-lt"/>
              </a:rPr>
              <a:t>（四）专项资金到位和支出情况</a:t>
            </a:r>
            <a:endParaRPr kumimoji="0" lang="en-US" altLang="zh-CN" sz="2000" b="1" i="0" u="none" strike="noStrike" kern="0" cap="none" spc="0" normalizeH="0" baseline="0" noProof="0" dirty="0">
              <a:ln w="0">
                <a:noFill/>
              </a:ln>
              <a:solidFill>
                <a:schemeClr val="tx1">
                  <a:lumMod val="75000"/>
                  <a:lumOff val="25000"/>
                </a:schemeClr>
              </a:solidFill>
              <a:effectLst/>
              <a:uLnTx/>
              <a:uFillTx/>
              <a:cs typeface="+mn-ea"/>
              <a:sym typeface="+mn-lt"/>
            </a:endParaRPr>
          </a:p>
          <a:p>
            <a:pPr marR="0" lvl="0" indent="0" algn="l" defTabSz="914400" rtl="0" fontAlgn="auto">
              <a:lnSpc>
                <a:spcPct val="200000"/>
              </a:lnSpc>
              <a:spcBef>
                <a:spcPts val="0"/>
              </a:spcBef>
              <a:spcAft>
                <a:spcPts val="0"/>
              </a:spcAft>
              <a:buClrTx/>
              <a:buSzTx/>
              <a:buFontTx/>
              <a:buNone/>
              <a:defRPr/>
            </a:pPr>
            <a:r>
              <a:rPr kumimoji="0" lang="en-US" altLang="zh-CN" sz="1600" i="0" u="none" strike="noStrike" kern="0" cap="none" spc="0" normalizeH="0" baseline="0" noProof="0" dirty="0">
                <a:ln w="0">
                  <a:noFill/>
                </a:ln>
                <a:solidFill>
                  <a:schemeClr val="tx1">
                    <a:lumMod val="75000"/>
                    <a:lumOff val="25000"/>
                  </a:schemeClr>
                </a:solidFill>
                <a:effectLst/>
                <a:uLnTx/>
                <a:uFillTx/>
                <a:cs typeface="+mn-ea"/>
                <a:sym typeface="+mn-lt"/>
              </a:rPr>
              <a:t>      </a:t>
            </a:r>
            <a:r>
              <a:rPr kumimoji="0" i="0" u="none" strike="noStrike" kern="0" cap="none" spc="0" normalizeH="0" baseline="0" noProof="0" dirty="0">
                <a:ln w="0">
                  <a:noFill/>
                </a:ln>
                <a:solidFill>
                  <a:schemeClr val="tx1">
                    <a:lumMod val="75000"/>
                    <a:lumOff val="25000"/>
                  </a:schemeClr>
                </a:solidFill>
                <a:effectLst/>
                <a:uLnTx/>
                <a:uFillTx/>
                <a:cs typeface="+mn-ea"/>
                <a:sym typeface="+mn-lt"/>
              </a:rPr>
              <a:t>2023年市人社局到位政府购买社会保险服务岗位人员经费180万元（指标文号：天财预2023〔1〕号），截至2023年12月31日，已使用资金175.18万元，其中：用于2023年政府购买社保经办服务岗位39名人员1-12月的工资130.43万元（包含个人承担社保）、单位承担社保42.04万元及劳务派遣管理费2.71万元，结余资金4.82万元，市财政局于2023年年末盘活收回。经评价对比预算及实际支出情况，资金结余原因主要为：预算人员年度体检费用、购置工作服费用、预计调增工资实际均未支出。</a:t>
            </a:r>
            <a:endParaRPr kumimoji="0" i="0" u="none" strike="noStrike" kern="0" cap="none" spc="0" normalizeH="0" baseline="0" noProof="0" dirty="0">
              <a:ln w="0">
                <a:noFill/>
              </a:ln>
              <a:solidFill>
                <a:schemeClr val="tx1">
                  <a:lumMod val="75000"/>
                  <a:lumOff val="25000"/>
                </a:schemeClr>
              </a:solidFill>
              <a:effectLst/>
              <a:uLnTx/>
              <a:uFillTx/>
              <a:cs typeface="+mn-ea"/>
              <a:sym typeface="+mn-lt"/>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rot="10800000" flipH="1">
            <a:off x="275809" y="327218"/>
            <a:ext cx="355381" cy="88900"/>
            <a:chOff x="4381719" y="-1168400"/>
            <a:chExt cx="355381" cy="88900"/>
          </a:xfrm>
        </p:grpSpPr>
        <p:cxnSp>
          <p:nvCxnSpPr>
            <p:cNvPr id="32" name="直接连接符 31"/>
            <p:cNvCxnSpPr/>
            <p:nvPr/>
          </p:nvCxnSpPr>
          <p:spPr>
            <a:xfrm>
              <a:off x="4483100" y="-1168400"/>
              <a:ext cx="254000" cy="0"/>
            </a:xfrm>
            <a:prstGeom prst="line">
              <a:avLst/>
            </a:prstGeom>
            <a:ln w="28575" cap="rnd">
              <a:solidFill>
                <a:srgbClr val="3FA4DE"/>
              </a:solidFill>
              <a:round/>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4381719" y="-1079500"/>
              <a:ext cx="355381" cy="0"/>
            </a:xfrm>
            <a:prstGeom prst="line">
              <a:avLst/>
            </a:prstGeom>
            <a:ln w="28575" cap="rnd">
              <a:solidFill>
                <a:srgbClr val="3FA4DE"/>
              </a:solidFill>
              <a:round/>
            </a:ln>
          </p:spPr>
          <p:style>
            <a:lnRef idx="1">
              <a:schemeClr val="accent1"/>
            </a:lnRef>
            <a:fillRef idx="0">
              <a:schemeClr val="accent1"/>
            </a:fillRef>
            <a:effectRef idx="0">
              <a:schemeClr val="accent1"/>
            </a:effectRef>
            <a:fontRef idx="minor">
              <a:schemeClr val="tx1"/>
            </a:fontRef>
          </p:style>
        </p:cxnSp>
      </p:grpSp>
      <p:sp>
        <p:nvSpPr>
          <p:cNvPr id="153" name="文本框 152" descr="e7d195523061f1c09e9d68d7cf438b91ef959ecb14fc25d26BBA7F7DBC18E55DFF4014AF651F0BF2569D4B6C1DA7F1A4683A481403BD872FC687266AD13265C1DE7C373772FD8728ABDD69ADD03BFF5BE2862BC891DBB79EC0B81FB75486405D5064442904236646CF49102BEE5E1B895458B641CA0D6C7889FDD78D23C2B1BC47745F4B67C4FF437063ECD1606ECED6"/>
          <p:cNvSpPr txBox="1"/>
          <p:nvPr/>
        </p:nvSpPr>
        <p:spPr>
          <a:xfrm>
            <a:off x="798195" y="0"/>
            <a:ext cx="3264535" cy="1198880"/>
          </a:xfrm>
          <a:prstGeom prst="rect">
            <a:avLst/>
          </a:prstGeom>
          <a:noFill/>
        </p:spPr>
        <p:txBody>
          <a:bodyPr wrap="square" rtlCol="0">
            <a:spAutoFit/>
          </a:bodyPr>
          <a:lstStyle>
            <a:defPPr>
              <a:defRPr lang="en-US"/>
            </a:defPPr>
            <a:lvl1pPr>
              <a:defRPr sz="2000" b="1">
                <a:solidFill>
                  <a:schemeClr val="accent1"/>
                </a:solidFill>
                <a:latin typeface="+mj-lt"/>
                <a:ea typeface="+mj-ea"/>
              </a:defRPr>
            </a:lvl1pPr>
          </a:lstStyle>
          <a:p>
            <a:pPr marL="0" marR="0" lvl="0" indent="0" algn="l" defTabSz="457200" rtl="0" eaLnBrk="1" fontAlgn="auto" latinLnBrk="0" hangingPunct="1">
              <a:lnSpc>
                <a:spcPct val="150000"/>
              </a:lnSpc>
              <a:spcBef>
                <a:spcPts val="0"/>
              </a:spcBef>
              <a:spcAft>
                <a:spcPts val="0"/>
              </a:spcAft>
              <a:buClrTx/>
              <a:buSzTx/>
              <a:buFontTx/>
              <a:buNone/>
              <a:defRPr/>
            </a:pPr>
            <a:r>
              <a:rPr lang="zh-CN" altLang="zh-CN" sz="2400" b="0" noProof="0">
                <a:ln>
                  <a:noFill/>
                </a:ln>
                <a:solidFill>
                  <a:schemeClr val="tx1">
                    <a:lumMod val="75000"/>
                    <a:lumOff val="25000"/>
                  </a:schemeClr>
                </a:solidFill>
                <a:effectLst/>
                <a:uLnTx/>
                <a:uFillTx/>
                <a:latin typeface="+mn-lt"/>
                <a:ea typeface="+mn-ea"/>
                <a:cs typeface="+mn-ea"/>
                <a:sym typeface="+mn-lt"/>
              </a:rPr>
              <a:t>二、项目产出及效益情况</a:t>
            </a:r>
            <a:endParaRPr lang="zh-CN" altLang="zh-CN" sz="2400" b="0" noProof="0">
              <a:ln>
                <a:noFill/>
              </a:ln>
              <a:solidFill>
                <a:schemeClr val="tx1">
                  <a:lumMod val="75000"/>
                  <a:lumOff val="25000"/>
                </a:schemeClr>
              </a:solidFill>
              <a:effectLst/>
              <a:uLnTx/>
              <a:uFillTx/>
              <a:latin typeface="+mn-lt"/>
              <a:ea typeface="+mn-ea"/>
              <a:cs typeface="+mn-ea"/>
              <a:sym typeface="+mn-lt"/>
            </a:endParaRPr>
          </a:p>
        </p:txBody>
      </p:sp>
      <p:sp>
        <p:nvSpPr>
          <p:cNvPr id="14" name="圆角矩形 13"/>
          <p:cNvSpPr/>
          <p:nvPr/>
        </p:nvSpPr>
        <p:spPr>
          <a:xfrm>
            <a:off x="503555" y="792480"/>
            <a:ext cx="11101070" cy="5763895"/>
          </a:xfrm>
          <a:prstGeom prst="roundRect">
            <a:avLst>
              <a:gd name="adj" fmla="val 6924"/>
            </a:avLst>
          </a:prstGeom>
          <a:solidFill>
            <a:schemeClr val="bg1"/>
          </a:solidFill>
          <a:ln>
            <a:noFill/>
          </a:ln>
          <a:effectLst>
            <a:outerShdw blurRad="330200" dist="38100" dir="2700000" algn="tl" rotWithShape="0">
              <a:srgbClr val="012FA7">
                <a:alpha val="1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5" name="矩形 24"/>
          <p:cNvSpPr/>
          <p:nvPr/>
        </p:nvSpPr>
        <p:spPr>
          <a:xfrm>
            <a:off x="631190" y="792480"/>
            <a:ext cx="10845800" cy="3046095"/>
          </a:xfrm>
          <a:prstGeom prst="rect">
            <a:avLst/>
          </a:prstGeom>
        </p:spPr>
        <p:txBody>
          <a:bodyPr wrap="square">
            <a:no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en-US" altLang="zh-CN" i="0" u="none" strike="noStrike" kern="0" cap="none" spc="0" normalizeH="0" baseline="0" noProof="0" dirty="0">
                <a:ln w="0">
                  <a:noFill/>
                </a:ln>
                <a:solidFill>
                  <a:schemeClr val="tx1">
                    <a:lumMod val="75000"/>
                    <a:lumOff val="25000"/>
                  </a:schemeClr>
                </a:solidFill>
                <a:effectLst/>
                <a:uLnTx/>
                <a:uFillTx/>
                <a:cs typeface="+mn-ea"/>
                <a:sym typeface="+mn-lt"/>
              </a:rPr>
              <a:t> </a:t>
            </a:r>
            <a:r>
              <a:rPr kumimoji="0" lang="en-US" altLang="zh-CN" b="1" i="0" u="none" strike="noStrike" kern="0" cap="none" spc="0" normalizeH="0" baseline="0" noProof="0" dirty="0">
                <a:ln w="0">
                  <a:noFill/>
                </a:ln>
                <a:solidFill>
                  <a:schemeClr val="tx1">
                    <a:lumMod val="75000"/>
                    <a:lumOff val="25000"/>
                  </a:schemeClr>
                </a:solidFill>
                <a:effectLst/>
                <a:uLnTx/>
                <a:uFillTx/>
                <a:cs typeface="+mn-ea"/>
                <a:sym typeface="+mn-lt"/>
              </a:rPr>
              <a:t>（一）项目产出情况</a:t>
            </a:r>
            <a:endParaRPr kumimoji="0" lang="en-US" altLang="zh-CN" b="1" i="0" u="none" strike="noStrike" kern="0" cap="none" spc="0" normalizeH="0" baseline="0" noProof="0" dirty="0">
              <a:ln w="0">
                <a:noFill/>
              </a:ln>
              <a:solidFill>
                <a:schemeClr val="tx1">
                  <a:lumMod val="75000"/>
                  <a:lumOff val="25000"/>
                </a:schemeClr>
              </a:solidFill>
              <a:effectLst/>
              <a:uLnTx/>
              <a:uFillTx/>
              <a:cs typeface="+mn-ea"/>
              <a:sym typeface="+mn-lt"/>
            </a:endParaRPr>
          </a:p>
          <a:p>
            <a:pPr marL="0" marR="0" lvl="0" indent="0" algn="l" defTabSz="914400" rtl="0" eaLnBrk="1" fontAlgn="auto" latinLnBrk="0" hangingPunct="1">
              <a:lnSpc>
                <a:spcPct val="200000"/>
              </a:lnSpc>
              <a:spcBef>
                <a:spcPts val="0"/>
              </a:spcBef>
              <a:spcAft>
                <a:spcPts val="0"/>
              </a:spcAft>
              <a:buClrTx/>
              <a:buSzTx/>
              <a:buFontTx/>
              <a:buNone/>
              <a:defRPr/>
            </a:pPr>
            <a:r>
              <a:rPr kumimoji="0" lang="en-US" altLang="zh-CN" sz="1600" i="0" u="none" strike="noStrike" kern="0" cap="none" spc="0" normalizeH="0" baseline="0" noProof="0" dirty="0">
                <a:ln w="0">
                  <a:noFill/>
                </a:ln>
                <a:solidFill>
                  <a:schemeClr val="tx1">
                    <a:lumMod val="75000"/>
                    <a:lumOff val="25000"/>
                  </a:schemeClr>
                </a:solidFill>
                <a:effectLst/>
                <a:uLnTx/>
                <a:uFillTx/>
                <a:cs typeface="+mn-ea"/>
                <a:sym typeface="+mn-lt"/>
              </a:rPr>
              <a:t>       </a:t>
            </a:r>
            <a:r>
              <a:rPr kumimoji="0" sz="1600" i="0" u="none" strike="noStrike" kern="0" cap="none" spc="0" normalizeH="0" baseline="0" noProof="0" dirty="0">
                <a:ln w="0">
                  <a:noFill/>
                </a:ln>
                <a:solidFill>
                  <a:schemeClr val="tx1">
                    <a:lumMod val="75000"/>
                    <a:lumOff val="25000"/>
                  </a:schemeClr>
                </a:solidFill>
                <a:effectLst/>
                <a:uLnTx/>
                <a:uFillTx/>
                <a:cs typeface="+mn-ea"/>
                <a:sym typeface="+mn-lt"/>
              </a:rPr>
              <a:t>本次评价项目产出时结合实际情况对服务岗位、服务人员、服务人次与人社局年初申报预算计划、上年完成情况做对比，反映项目的实际完成情况；将人员薪酬增长的合理性和2023年服务岗位发生的实际成本与年初预算对比，反映项目成本控制情况；以投诉次数与上年对比情况、服务人员考核得分达优率评价项目质量；通过了解项目服务人员在办理服务事项，是否存在拖拉、推诿、扯皮、多次跑现象，市人社局及人力资源公司是否及时足额支付服务人员工资及社保费用等情况反映项目完成质量情况。明细如下：</a:t>
            </a:r>
            <a:endParaRPr kumimoji="0" sz="1600" i="0" u="none" strike="noStrike" kern="0" cap="none" spc="0" normalizeH="0" baseline="0" noProof="0" dirty="0">
              <a:ln w="0">
                <a:noFill/>
              </a:ln>
              <a:solidFill>
                <a:schemeClr val="tx1">
                  <a:lumMod val="75000"/>
                  <a:lumOff val="25000"/>
                </a:schemeClr>
              </a:solidFill>
              <a:effectLst/>
              <a:uLnTx/>
              <a:uFillTx/>
              <a:cs typeface="+mn-ea"/>
              <a:sym typeface="+mn-lt"/>
            </a:endParaRPr>
          </a:p>
          <a:p>
            <a:pPr marL="0" marR="0" lvl="0" indent="0" algn="l" defTabSz="914400" rtl="0" eaLnBrk="1" fontAlgn="auto" latinLnBrk="0" hangingPunct="1">
              <a:lnSpc>
                <a:spcPct val="200000"/>
              </a:lnSpc>
              <a:spcBef>
                <a:spcPts val="0"/>
              </a:spcBef>
              <a:spcAft>
                <a:spcPts val="0"/>
              </a:spcAft>
              <a:buClrTx/>
              <a:buSzTx/>
              <a:buFontTx/>
              <a:buNone/>
              <a:defRPr/>
            </a:pPr>
            <a:r>
              <a:rPr kumimoji="0" sz="1600" i="0" u="none" strike="noStrike" kern="0" cap="none" spc="0" normalizeH="0" baseline="0" noProof="0" dirty="0">
                <a:ln w="0">
                  <a:noFill/>
                </a:ln>
                <a:solidFill>
                  <a:schemeClr val="tx1">
                    <a:lumMod val="75000"/>
                    <a:lumOff val="25000"/>
                  </a:schemeClr>
                </a:solidFill>
                <a:effectLst/>
                <a:uLnTx/>
                <a:uFillTx/>
                <a:cs typeface="+mn-ea"/>
                <a:sym typeface="+mn-lt"/>
              </a:rPr>
              <a:t> </a:t>
            </a:r>
            <a:endParaRPr kumimoji="0" sz="1600" i="0" u="none" strike="noStrike" kern="0" cap="none" spc="0" normalizeH="0" baseline="0" noProof="0" dirty="0">
              <a:ln w="0">
                <a:noFill/>
              </a:ln>
              <a:solidFill>
                <a:schemeClr val="tx1">
                  <a:lumMod val="75000"/>
                  <a:lumOff val="25000"/>
                </a:schemeClr>
              </a:solidFill>
              <a:effectLst/>
              <a:uLnTx/>
              <a:uFillTx/>
              <a:cs typeface="+mn-ea"/>
              <a:sym typeface="+mn-lt"/>
            </a:endParaRPr>
          </a:p>
        </p:txBody>
      </p:sp>
      <p:sp>
        <p:nvSpPr>
          <p:cNvPr id="3" name="流程图: 可选过程 2"/>
          <p:cNvSpPr/>
          <p:nvPr/>
        </p:nvSpPr>
        <p:spPr>
          <a:xfrm>
            <a:off x="951230" y="5064760"/>
            <a:ext cx="2026920" cy="829310"/>
          </a:xfrm>
          <a:prstGeom prst="flowChartAlternateProcess">
            <a:avLst/>
          </a:prstGeom>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数</a:t>
            </a:r>
            <a:r>
              <a:rPr lang="en-US" altLang="zh-CN"/>
              <a:t>   </a:t>
            </a:r>
            <a:r>
              <a:rPr lang="zh-CN" altLang="en-US"/>
              <a:t>量</a:t>
            </a:r>
            <a:endParaRPr lang="zh-CN" altLang="en-US"/>
          </a:p>
        </p:txBody>
      </p:sp>
      <p:sp>
        <p:nvSpPr>
          <p:cNvPr id="4" name="流程图: 可选过程 3"/>
          <p:cNvSpPr/>
          <p:nvPr/>
        </p:nvSpPr>
        <p:spPr>
          <a:xfrm>
            <a:off x="3695065" y="5064760"/>
            <a:ext cx="2026920" cy="829310"/>
          </a:xfrm>
          <a:prstGeom prst="flowChartAlternateProcess">
            <a:avLst/>
          </a:prstGeom>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成</a:t>
            </a:r>
            <a:r>
              <a:rPr lang="en-US" altLang="zh-CN"/>
              <a:t> </a:t>
            </a:r>
            <a:r>
              <a:rPr lang="zh-CN" altLang="en-US"/>
              <a:t>本</a:t>
            </a:r>
            <a:r>
              <a:rPr lang="en-US" altLang="zh-CN"/>
              <a:t> </a:t>
            </a:r>
            <a:r>
              <a:rPr lang="zh-CN" altLang="en-US"/>
              <a:t>控</a:t>
            </a:r>
            <a:r>
              <a:rPr lang="en-US" altLang="zh-CN"/>
              <a:t> </a:t>
            </a:r>
            <a:r>
              <a:rPr lang="zh-CN" altLang="en-US"/>
              <a:t>制</a:t>
            </a:r>
            <a:endParaRPr lang="zh-CN" altLang="en-US"/>
          </a:p>
        </p:txBody>
      </p:sp>
      <p:sp>
        <p:nvSpPr>
          <p:cNvPr id="5" name="流程图: 可选过程 4"/>
          <p:cNvSpPr/>
          <p:nvPr/>
        </p:nvSpPr>
        <p:spPr>
          <a:xfrm>
            <a:off x="6289040" y="5064760"/>
            <a:ext cx="2026920" cy="829310"/>
          </a:xfrm>
          <a:prstGeom prst="flowChartAlternateProcess">
            <a:avLst/>
          </a:prstGeom>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b="1"/>
              <a:t>质</a:t>
            </a:r>
            <a:r>
              <a:rPr lang="en-US" altLang="zh-CN" b="1"/>
              <a:t>    </a:t>
            </a:r>
            <a:r>
              <a:rPr lang="zh-CN" altLang="en-US" b="1"/>
              <a:t>量</a:t>
            </a:r>
            <a:endParaRPr lang="zh-CN" altLang="en-US" b="1"/>
          </a:p>
        </p:txBody>
      </p:sp>
      <p:sp>
        <p:nvSpPr>
          <p:cNvPr id="6" name="流程图: 可选过程 5"/>
          <p:cNvSpPr/>
          <p:nvPr/>
        </p:nvSpPr>
        <p:spPr>
          <a:xfrm>
            <a:off x="8883015" y="5064760"/>
            <a:ext cx="2026920" cy="829310"/>
          </a:xfrm>
          <a:prstGeom prst="flowChartAlternateProcess">
            <a:avLst/>
          </a:prstGeom>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时</a:t>
            </a:r>
            <a:r>
              <a:rPr lang="en-US" altLang="zh-CN"/>
              <a:t>   </a:t>
            </a:r>
            <a:r>
              <a:rPr lang="zh-CN" altLang="en-US"/>
              <a:t>效</a:t>
            </a:r>
            <a:endParaRPr lang="zh-CN" altLang="en-US"/>
          </a:p>
        </p:txBody>
      </p:sp>
      <p:sp>
        <p:nvSpPr>
          <p:cNvPr id="7" name="流程图: 可选过程 6"/>
          <p:cNvSpPr/>
          <p:nvPr/>
        </p:nvSpPr>
        <p:spPr>
          <a:xfrm>
            <a:off x="4786630" y="3759835"/>
            <a:ext cx="2026920" cy="829310"/>
          </a:xfrm>
          <a:prstGeom prst="flowChartAlternateProcess">
            <a:avLst/>
          </a:prstGeom>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项</a:t>
            </a:r>
            <a:r>
              <a:rPr lang="en-US" altLang="zh-CN"/>
              <a:t> </a:t>
            </a:r>
            <a:r>
              <a:rPr lang="zh-CN" altLang="en-US"/>
              <a:t>目</a:t>
            </a:r>
            <a:r>
              <a:rPr lang="en-US" altLang="zh-CN"/>
              <a:t> </a:t>
            </a:r>
            <a:r>
              <a:rPr lang="zh-CN" altLang="en-US"/>
              <a:t>产</a:t>
            </a:r>
            <a:r>
              <a:rPr lang="en-US" altLang="zh-CN"/>
              <a:t> </a:t>
            </a:r>
            <a:r>
              <a:rPr lang="zh-CN" altLang="en-US"/>
              <a:t>出</a:t>
            </a:r>
            <a:endParaRPr lang="zh-CN" altLang="en-US"/>
          </a:p>
        </p:txBody>
      </p:sp>
      <p:cxnSp>
        <p:nvCxnSpPr>
          <p:cNvPr id="8" name="直接箭头连接符 7"/>
          <p:cNvCxnSpPr/>
          <p:nvPr/>
        </p:nvCxnSpPr>
        <p:spPr>
          <a:xfrm flipH="1">
            <a:off x="2379345" y="4404995"/>
            <a:ext cx="2235200" cy="521970"/>
          </a:xfrm>
          <a:prstGeom prst="straightConnector1">
            <a:avLst/>
          </a:prstGeom>
          <a:ln>
            <a:tailEnd type="arrow"/>
          </a:ln>
        </p:spPr>
        <p:style>
          <a:lnRef idx="2">
            <a:schemeClr val="accent1"/>
          </a:lnRef>
          <a:fillRef idx="0">
            <a:srgbClr val="FFFFFF"/>
          </a:fillRef>
          <a:effectRef idx="0">
            <a:srgbClr val="FFFFFF"/>
          </a:effectRef>
          <a:fontRef idx="minor">
            <a:schemeClr val="tx1"/>
          </a:fontRef>
        </p:style>
      </p:cxnSp>
      <p:cxnSp>
        <p:nvCxnSpPr>
          <p:cNvPr id="9" name="直接箭头连接符 8"/>
          <p:cNvCxnSpPr/>
          <p:nvPr/>
        </p:nvCxnSpPr>
        <p:spPr>
          <a:xfrm flipH="1">
            <a:off x="4912995" y="4665980"/>
            <a:ext cx="445135" cy="307340"/>
          </a:xfrm>
          <a:prstGeom prst="straightConnector1">
            <a:avLst/>
          </a:prstGeom>
          <a:ln>
            <a:tailEnd type="arrow"/>
          </a:ln>
        </p:spPr>
        <p:style>
          <a:lnRef idx="2">
            <a:schemeClr val="accent1"/>
          </a:lnRef>
          <a:fillRef idx="0">
            <a:srgbClr val="FFFFFF"/>
          </a:fillRef>
          <a:effectRef idx="0">
            <a:srgbClr val="FFFFFF"/>
          </a:effectRef>
          <a:fontRef idx="minor">
            <a:schemeClr val="tx1"/>
          </a:fontRef>
        </p:style>
      </p:cxnSp>
      <p:cxnSp>
        <p:nvCxnSpPr>
          <p:cNvPr id="10" name="直接箭头连接符 9"/>
          <p:cNvCxnSpPr/>
          <p:nvPr/>
        </p:nvCxnSpPr>
        <p:spPr>
          <a:xfrm>
            <a:off x="6402705" y="4681220"/>
            <a:ext cx="445135" cy="292100"/>
          </a:xfrm>
          <a:prstGeom prst="straightConnector1">
            <a:avLst/>
          </a:prstGeom>
          <a:ln>
            <a:tailEnd type="arrow"/>
          </a:ln>
        </p:spPr>
        <p:style>
          <a:lnRef idx="2">
            <a:schemeClr val="accent1"/>
          </a:lnRef>
          <a:fillRef idx="0">
            <a:srgbClr val="FFFFFF"/>
          </a:fillRef>
          <a:effectRef idx="0">
            <a:srgbClr val="FFFFFF"/>
          </a:effectRef>
          <a:fontRef idx="minor">
            <a:schemeClr val="tx1"/>
          </a:fontRef>
        </p:style>
      </p:cxnSp>
      <p:cxnSp>
        <p:nvCxnSpPr>
          <p:cNvPr id="11" name="直接箭头连接符 10"/>
          <p:cNvCxnSpPr/>
          <p:nvPr/>
        </p:nvCxnSpPr>
        <p:spPr>
          <a:xfrm>
            <a:off x="6985635" y="4404995"/>
            <a:ext cx="2702560" cy="568325"/>
          </a:xfrm>
          <a:prstGeom prst="straightConnector1">
            <a:avLst/>
          </a:prstGeom>
          <a:ln>
            <a:tailEnd type="arrow"/>
          </a:ln>
        </p:spPr>
        <p:style>
          <a:lnRef idx="2">
            <a:schemeClr val="accent1"/>
          </a:lnRef>
          <a:fillRef idx="0">
            <a:srgbClr val="FFFFFF"/>
          </a:fillRef>
          <a:effectRef idx="0">
            <a:srgbClr val="FFFFFF"/>
          </a:effectRef>
          <a:fontRef idx="minor">
            <a:schemeClr val="tx1"/>
          </a:fontRef>
        </p:style>
      </p:cxnSp>
    </p:spTree>
    <p:custDataLst>
      <p:tags r:id="rId1"/>
    </p:custData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rot="10800000" flipH="1">
            <a:off x="275809" y="327218"/>
            <a:ext cx="355381" cy="88900"/>
            <a:chOff x="4381719" y="-1168400"/>
            <a:chExt cx="355381" cy="88900"/>
          </a:xfrm>
        </p:grpSpPr>
        <p:cxnSp>
          <p:nvCxnSpPr>
            <p:cNvPr id="32" name="直接连接符 31"/>
            <p:cNvCxnSpPr/>
            <p:nvPr/>
          </p:nvCxnSpPr>
          <p:spPr>
            <a:xfrm>
              <a:off x="4483100" y="-1168400"/>
              <a:ext cx="254000" cy="0"/>
            </a:xfrm>
            <a:prstGeom prst="line">
              <a:avLst/>
            </a:prstGeom>
            <a:ln w="28575" cap="rnd">
              <a:solidFill>
                <a:srgbClr val="3FA4DE"/>
              </a:solidFill>
              <a:round/>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4381719" y="-1079500"/>
              <a:ext cx="355381" cy="0"/>
            </a:xfrm>
            <a:prstGeom prst="line">
              <a:avLst/>
            </a:prstGeom>
            <a:ln w="28575" cap="rnd">
              <a:solidFill>
                <a:srgbClr val="3FA4DE"/>
              </a:solidFill>
              <a:round/>
            </a:ln>
          </p:spPr>
          <p:style>
            <a:lnRef idx="1">
              <a:schemeClr val="accent1"/>
            </a:lnRef>
            <a:fillRef idx="0">
              <a:schemeClr val="accent1"/>
            </a:fillRef>
            <a:effectRef idx="0">
              <a:schemeClr val="accent1"/>
            </a:effectRef>
            <a:fontRef idx="minor">
              <a:schemeClr val="tx1"/>
            </a:fontRef>
          </p:style>
        </p:cxnSp>
      </p:grpSp>
      <p:sp>
        <p:nvSpPr>
          <p:cNvPr id="14" name="圆角矩形 13"/>
          <p:cNvSpPr/>
          <p:nvPr/>
        </p:nvSpPr>
        <p:spPr>
          <a:xfrm>
            <a:off x="789305" y="524510"/>
            <a:ext cx="10661015" cy="4707890"/>
          </a:xfrm>
          <a:prstGeom prst="roundRect">
            <a:avLst>
              <a:gd name="adj" fmla="val 6924"/>
            </a:avLst>
          </a:prstGeom>
          <a:solidFill>
            <a:schemeClr val="bg1"/>
          </a:solidFill>
          <a:ln>
            <a:noFill/>
          </a:ln>
          <a:effectLst>
            <a:outerShdw blurRad="330200" dist="38100" dir="2700000" algn="tl" rotWithShape="0">
              <a:srgbClr val="012FA7">
                <a:alpha val="1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200000"/>
              </a:lnSpc>
              <a:spcBef>
                <a:spcPts val="0"/>
              </a:spcBef>
              <a:spcAft>
                <a:spcPts val="0"/>
              </a:spcAft>
              <a:buClrTx/>
              <a:buSzTx/>
              <a:buFontTx/>
              <a:buNone/>
              <a:defRPr/>
            </a:pPr>
            <a:r>
              <a:rPr lang="en-US" kern="0" noProof="0" dirty="0">
                <a:ln w="0">
                  <a:noFill/>
                </a:ln>
                <a:solidFill>
                  <a:schemeClr val="tx1">
                    <a:lumMod val="75000"/>
                    <a:lumOff val="25000"/>
                  </a:schemeClr>
                </a:solidFill>
                <a:effectLst/>
                <a:uLnTx/>
                <a:uFillTx/>
                <a:cs typeface="+mn-ea"/>
                <a:sym typeface="+mn-lt"/>
              </a:rPr>
              <a:t>       </a:t>
            </a:r>
            <a:r>
              <a:rPr kern="0" noProof="0" dirty="0">
                <a:ln w="0">
                  <a:noFill/>
                </a:ln>
                <a:solidFill>
                  <a:schemeClr val="tx1">
                    <a:lumMod val="75000"/>
                    <a:lumOff val="25000"/>
                  </a:schemeClr>
                </a:solidFill>
                <a:effectLst/>
                <a:uLnTx/>
                <a:uFillTx/>
                <a:cs typeface="+mn-ea"/>
                <a:sym typeface="+mn-lt"/>
              </a:rPr>
              <a:t>1.数量</a:t>
            </a:r>
            <a:r>
              <a:rPr lang="zh-CN" kern="0" noProof="0" dirty="0">
                <a:ln w="0">
                  <a:noFill/>
                </a:ln>
                <a:solidFill>
                  <a:schemeClr val="tx1">
                    <a:lumMod val="75000"/>
                    <a:lumOff val="25000"/>
                  </a:schemeClr>
                </a:solidFill>
                <a:effectLst/>
                <a:uLnTx/>
                <a:uFillTx/>
                <a:cs typeface="+mn-ea"/>
                <a:sym typeface="+mn-lt"/>
              </a:rPr>
              <a:t>。</a:t>
            </a:r>
            <a:r>
              <a:rPr kern="0" noProof="0" dirty="0">
                <a:ln w="0">
                  <a:noFill/>
                </a:ln>
                <a:solidFill>
                  <a:schemeClr val="tx1">
                    <a:lumMod val="75000"/>
                    <a:lumOff val="25000"/>
                  </a:schemeClr>
                </a:solidFill>
                <a:effectLst/>
                <a:uLnTx/>
                <a:uFillTx/>
                <a:cs typeface="+mn-ea"/>
                <a:sym typeface="+mn-lt"/>
              </a:rPr>
              <a:t>市人社局2023年设置的社保经办服务岗位规划数量为40个，实际岗位数量39个，小于岗位规划数量。2023年年初申报项目专项资金时预算2023年所需政府购买服务人员数量为40人/月，实际2023年1-2月在职服务人员39人、3-6月在职服务人员38人、7月在职服务人员37人、8-9月在职服务人员38人、10月在岗服务人员37人、11-12月在岗服务人员36人，中途人员数量调整为退休或因病离职，全年每月平均在岗人员38人，未超过年初预算人数分。依据市人社局提供的辅助岗位人员2022年及2023年线上、线下经办业务统计表，2022年政府购买服务岗位人员线上、线下共计办理服务220613件，2023年办理服务340526件，2023年社保经办岗位人员经办业务量较前一年呈增长趋势。</a:t>
            </a:r>
            <a:endParaRPr lang="zh-CN" altLang="en-US">
              <a:cs typeface="+mn-ea"/>
              <a:sym typeface="+mn-lt"/>
            </a:endParaRPr>
          </a:p>
        </p:txBody>
      </p:sp>
      <p:sp>
        <p:nvSpPr>
          <p:cNvPr id="25" name="矩形 24"/>
          <p:cNvSpPr/>
          <p:nvPr/>
        </p:nvSpPr>
        <p:spPr>
          <a:xfrm>
            <a:off x="789305" y="524510"/>
            <a:ext cx="10168890" cy="4059555"/>
          </a:xfrm>
          <a:prstGeom prst="rect">
            <a:avLst/>
          </a:prstGeom>
        </p:spPr>
        <p:txBody>
          <a:bodyPr wrap="square">
            <a:noAutofit/>
          </a:bodyPr>
          <a:lstStyle/>
          <a:p>
            <a:pPr marR="0" lvl="0" indent="508000" algn="l" defTabSz="914400" rtl="0" fontAlgn="auto">
              <a:lnSpc>
                <a:spcPct val="150000"/>
              </a:lnSpc>
              <a:spcBef>
                <a:spcPts val="0"/>
              </a:spcBef>
              <a:spcAft>
                <a:spcPts val="0"/>
              </a:spcAft>
              <a:buClrTx/>
              <a:buSzTx/>
              <a:buFontTx/>
              <a:buNone/>
              <a:defRPr/>
              <a:extLst>
                <a:ext uri="{35155182-B16C-46BC-9424-99874614C6A1}">
                  <wpsdc:indentchars xmlns:wpsdc="http://www.wps.cn/officeDocument/2017/drawingmlCustomData" val="200" checksum="282533468"/>
                </a:ext>
              </a:extLst>
            </a:pPr>
            <a:endParaRPr kumimoji="0" sz="2000" i="0" u="none" strike="noStrike" kern="0" cap="none" spc="0" normalizeH="0" baseline="0" noProof="0" dirty="0">
              <a:ln w="0">
                <a:noFill/>
              </a:ln>
              <a:solidFill>
                <a:schemeClr val="tx1">
                  <a:lumMod val="75000"/>
                  <a:lumOff val="25000"/>
                </a:schemeClr>
              </a:solidFill>
              <a:effectLst/>
              <a:uLnTx/>
              <a:uFillTx/>
              <a:cs typeface="+mn-ea"/>
              <a:sym typeface="+mn-lt"/>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rot="10800000" flipH="1">
            <a:off x="275809" y="327218"/>
            <a:ext cx="355381" cy="88900"/>
            <a:chOff x="4381719" y="-1168400"/>
            <a:chExt cx="355381" cy="88900"/>
          </a:xfrm>
        </p:grpSpPr>
        <p:cxnSp>
          <p:nvCxnSpPr>
            <p:cNvPr id="32" name="直接连接符 31"/>
            <p:cNvCxnSpPr/>
            <p:nvPr/>
          </p:nvCxnSpPr>
          <p:spPr>
            <a:xfrm>
              <a:off x="4483100" y="-1168400"/>
              <a:ext cx="254000" cy="0"/>
            </a:xfrm>
            <a:prstGeom prst="line">
              <a:avLst/>
            </a:prstGeom>
            <a:ln w="28575" cap="rnd">
              <a:solidFill>
                <a:srgbClr val="3FA4DE"/>
              </a:solidFill>
              <a:round/>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4381719" y="-1079500"/>
              <a:ext cx="355381" cy="0"/>
            </a:xfrm>
            <a:prstGeom prst="line">
              <a:avLst/>
            </a:prstGeom>
            <a:ln w="28575" cap="rnd">
              <a:solidFill>
                <a:srgbClr val="3FA4DE"/>
              </a:solidFill>
              <a:round/>
            </a:ln>
          </p:spPr>
          <p:style>
            <a:lnRef idx="1">
              <a:schemeClr val="accent1"/>
            </a:lnRef>
            <a:fillRef idx="0">
              <a:schemeClr val="accent1"/>
            </a:fillRef>
            <a:effectRef idx="0">
              <a:schemeClr val="accent1"/>
            </a:effectRef>
            <a:fontRef idx="minor">
              <a:schemeClr val="tx1"/>
            </a:fontRef>
          </p:style>
        </p:cxnSp>
      </p:grpSp>
      <p:sp>
        <p:nvSpPr>
          <p:cNvPr id="153" name="文本框 152" descr="e7d195523061f1c09e9d68d7cf438b91ef959ecb14fc25d26BBA7F7DBC18E55DFF4014AF651F0BF2569D4B6C1DA7F1A4683A481403BD872FC687266AD13265C1DE7C373772FD8728ABDD69ADD03BFF5BE2862BC891DBB79EC0B81FB75486405D5064442904236646CF49102BEE5E1B895458B641CA0D6C7889FDD78D23C2B1BC47745F4B67C4FF437063ECD1606ECED6"/>
          <p:cNvSpPr txBox="1"/>
          <p:nvPr/>
        </p:nvSpPr>
        <p:spPr>
          <a:xfrm>
            <a:off x="905510" y="0"/>
            <a:ext cx="3893820" cy="645160"/>
          </a:xfrm>
          <a:prstGeom prst="rect">
            <a:avLst/>
          </a:prstGeom>
          <a:noFill/>
        </p:spPr>
        <p:txBody>
          <a:bodyPr wrap="square" rtlCol="0">
            <a:spAutoFit/>
          </a:bodyPr>
          <a:lstStyle>
            <a:defPPr>
              <a:defRPr lang="en-US"/>
            </a:defPPr>
            <a:lvl1pPr>
              <a:defRPr sz="2000" b="1">
                <a:solidFill>
                  <a:schemeClr val="accent1"/>
                </a:solidFill>
                <a:latin typeface="+mj-lt"/>
                <a:ea typeface="+mj-ea"/>
              </a:defRPr>
            </a:lvl1pPr>
          </a:lstStyle>
          <a:p>
            <a:pPr marL="0" marR="0" lvl="0" indent="0" algn="l" defTabSz="457200" rtl="0" eaLnBrk="1" fontAlgn="auto" latinLnBrk="0" hangingPunct="1">
              <a:lnSpc>
                <a:spcPct val="150000"/>
              </a:lnSpc>
              <a:spcBef>
                <a:spcPts val="0"/>
              </a:spcBef>
              <a:spcAft>
                <a:spcPts val="0"/>
              </a:spcAft>
              <a:buClrTx/>
              <a:buSzTx/>
              <a:buFontTx/>
              <a:buNone/>
              <a:defRPr/>
            </a:pPr>
            <a:endParaRPr lang="zh-CN" altLang="zh-CN" sz="2400" b="0" noProof="0">
              <a:ln>
                <a:noFill/>
              </a:ln>
              <a:solidFill>
                <a:schemeClr val="tx1">
                  <a:lumMod val="75000"/>
                  <a:lumOff val="25000"/>
                </a:schemeClr>
              </a:solidFill>
              <a:effectLst/>
              <a:uLnTx/>
              <a:uFillTx/>
              <a:latin typeface="+mn-lt"/>
              <a:ea typeface="+mn-ea"/>
              <a:cs typeface="+mn-ea"/>
              <a:sym typeface="+mn-lt"/>
            </a:endParaRPr>
          </a:p>
        </p:txBody>
      </p:sp>
      <p:sp>
        <p:nvSpPr>
          <p:cNvPr id="14" name="圆角矩形 13"/>
          <p:cNvSpPr/>
          <p:nvPr/>
        </p:nvSpPr>
        <p:spPr>
          <a:xfrm>
            <a:off x="503555" y="504825"/>
            <a:ext cx="11101070" cy="5763895"/>
          </a:xfrm>
          <a:prstGeom prst="roundRect">
            <a:avLst>
              <a:gd name="adj" fmla="val 6924"/>
            </a:avLst>
          </a:prstGeom>
          <a:solidFill>
            <a:schemeClr val="bg1"/>
          </a:solidFill>
          <a:ln>
            <a:noFill/>
          </a:ln>
          <a:effectLst>
            <a:outerShdw blurRad="330200" dist="38100" dir="2700000" algn="tl" rotWithShape="0">
              <a:srgbClr val="012FA7">
                <a:alpha val="1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5" name="矩形 24"/>
          <p:cNvSpPr/>
          <p:nvPr/>
        </p:nvSpPr>
        <p:spPr>
          <a:xfrm>
            <a:off x="967740" y="753110"/>
            <a:ext cx="9942830" cy="5659755"/>
          </a:xfrm>
          <a:prstGeom prst="rect">
            <a:avLst/>
          </a:prstGeom>
        </p:spPr>
        <p:txBody>
          <a:bodyPr wrap="square">
            <a:noAutofit/>
          </a:bodyPr>
          <a:lstStyle/>
          <a:p>
            <a:pPr marR="0" lvl="0" indent="0" algn="l" defTabSz="914400" rtl="0" fontAlgn="auto">
              <a:lnSpc>
                <a:spcPct val="150000"/>
              </a:lnSpc>
              <a:spcBef>
                <a:spcPts val="0"/>
              </a:spcBef>
              <a:spcAft>
                <a:spcPts val="0"/>
              </a:spcAft>
              <a:buClrTx/>
              <a:buSzTx/>
              <a:buFontTx/>
              <a:buNone/>
              <a:defRPr/>
            </a:pPr>
            <a:r>
              <a:rPr kumimoji="0" i="0" u="none" strike="noStrike" kern="0" cap="none" spc="0" normalizeH="0" baseline="0" noProof="0" dirty="0">
                <a:ln w="0">
                  <a:noFill/>
                </a:ln>
                <a:solidFill>
                  <a:schemeClr val="tx1">
                    <a:lumMod val="75000"/>
                    <a:lumOff val="25000"/>
                  </a:schemeClr>
                </a:solidFill>
                <a:effectLst/>
                <a:uLnTx/>
                <a:uFillTx/>
                <a:cs typeface="+mn-ea"/>
                <a:sym typeface="+mn-lt"/>
              </a:rPr>
              <a:t> </a:t>
            </a:r>
            <a:r>
              <a:rPr kumimoji="0" lang="en-US" i="0" u="none" strike="noStrike" kern="0" cap="none" spc="0" normalizeH="0" baseline="0" noProof="0" dirty="0">
                <a:ln w="0">
                  <a:noFill/>
                </a:ln>
                <a:solidFill>
                  <a:schemeClr val="tx1">
                    <a:lumMod val="75000"/>
                    <a:lumOff val="25000"/>
                  </a:schemeClr>
                </a:solidFill>
                <a:effectLst/>
                <a:uLnTx/>
                <a:uFillTx/>
                <a:cs typeface="+mn-ea"/>
                <a:sym typeface="+mn-lt"/>
              </a:rPr>
              <a:t>      </a:t>
            </a:r>
            <a:r>
              <a:rPr kumimoji="0" sz="1800" i="0" u="none" strike="noStrike" kern="0" cap="none" spc="0" normalizeH="0" baseline="0" noProof="0" dirty="0">
                <a:ln w="0">
                  <a:noFill/>
                </a:ln>
                <a:solidFill>
                  <a:schemeClr val="tx1">
                    <a:lumMod val="75000"/>
                    <a:lumOff val="25000"/>
                  </a:schemeClr>
                </a:solidFill>
                <a:effectLst/>
                <a:uLnTx/>
                <a:uFillTx/>
                <a:cs typeface="+mn-ea"/>
                <a:sym typeface="+mn-lt"/>
              </a:rPr>
              <a:t>2.成本控制。市人社局与人力资源公司签订的劳务派遣协议约定社保经办岗位人员工资标准由市人社局确定，2023年核定人员月应发工资分别2480元、2900元、3000元、3100元、3600元五个标准。2023年市人社局申报政府购买服务专项资金预算216万元（4500元/人/月），财政下拨专项资金180万元，实际发生服务成本175.18万元（约3841.61元/人/月 ），2023年服务岗位发生的实际成本小于年初预算成本，剩余资金财政盘活收回。</a:t>
            </a:r>
            <a:endParaRPr kumimoji="0" sz="1800" i="0" u="none" strike="noStrike" kern="0" cap="none" spc="0" normalizeH="0" baseline="0" noProof="0" dirty="0">
              <a:ln w="0">
                <a:noFill/>
              </a:ln>
              <a:solidFill>
                <a:schemeClr val="tx1">
                  <a:lumMod val="75000"/>
                  <a:lumOff val="25000"/>
                </a:schemeClr>
              </a:solidFill>
              <a:effectLst/>
              <a:uLnTx/>
              <a:uFillTx/>
              <a:cs typeface="+mn-ea"/>
              <a:sym typeface="+mn-lt"/>
            </a:endParaRPr>
          </a:p>
          <a:p>
            <a:pPr marR="0" lvl="0" indent="0" algn="l" defTabSz="914400" rtl="0" fontAlgn="auto">
              <a:lnSpc>
                <a:spcPct val="150000"/>
              </a:lnSpc>
              <a:spcBef>
                <a:spcPts val="0"/>
              </a:spcBef>
              <a:spcAft>
                <a:spcPts val="0"/>
              </a:spcAft>
              <a:buClrTx/>
              <a:buSzTx/>
              <a:buFontTx/>
              <a:buNone/>
              <a:defRPr/>
            </a:pPr>
            <a:r>
              <a:rPr kumimoji="0" lang="en-US" sz="1800" i="0" u="none" strike="noStrike" kern="0" cap="none" spc="0" normalizeH="0" baseline="0" noProof="0" dirty="0">
                <a:ln w="0">
                  <a:noFill/>
                </a:ln>
                <a:solidFill>
                  <a:schemeClr val="tx1">
                    <a:lumMod val="75000"/>
                    <a:lumOff val="25000"/>
                  </a:schemeClr>
                </a:solidFill>
                <a:effectLst/>
                <a:uLnTx/>
                <a:uFillTx/>
                <a:cs typeface="+mn-ea"/>
                <a:sym typeface="+mn-lt"/>
              </a:rPr>
              <a:t>      </a:t>
            </a:r>
            <a:r>
              <a:rPr kumimoji="0" sz="1800" i="0" u="none" strike="noStrike" kern="0" cap="none" spc="0" normalizeH="0" baseline="0" noProof="0" dirty="0">
                <a:ln w="0">
                  <a:noFill/>
                </a:ln>
                <a:solidFill>
                  <a:schemeClr val="tx1">
                    <a:lumMod val="75000"/>
                    <a:lumOff val="25000"/>
                  </a:schemeClr>
                </a:solidFill>
                <a:effectLst/>
                <a:uLnTx/>
                <a:uFillTx/>
                <a:cs typeface="+mn-ea"/>
                <a:sym typeface="+mn-lt"/>
              </a:rPr>
              <a:t>3.质量。经查看市人社局2022至2023年投诉统计台账，2022年投诉社会保险经办服务大厅人员6起，其中服务人员态度恶劣类4起，推卸责任不作为类2起，2023年投诉社会保险经办服务大厅人员6起，其中服务人员态度恶劣类1起，工作人员不在岗类4起，推卸责任不作为类1起，2023年社保大厅共经办人员收到投诉次数与2022年收到投诉次数一致。市人社局2023年年终对政府购买服务岗位人员进行了全年考核，全年考核得分构成为：全年（年度）考核＝考勤得分（全年12个月考勤总分＋12)*40%+业绩考核得分（全年12个月业绩考核总分＋12)*40%+组织领导打分*20%，人均考核得分96.95分。</a:t>
            </a:r>
            <a:endParaRPr kumimoji="0" sz="1800" i="0" u="none" strike="noStrike" kern="0" cap="none" spc="0" normalizeH="0" baseline="0" noProof="0" dirty="0">
              <a:ln w="0">
                <a:noFill/>
              </a:ln>
              <a:solidFill>
                <a:schemeClr val="tx1">
                  <a:lumMod val="75000"/>
                  <a:lumOff val="25000"/>
                </a:schemeClr>
              </a:solidFill>
              <a:effectLst/>
              <a:uLnTx/>
              <a:uFillTx/>
              <a:cs typeface="+mn-ea"/>
              <a:sym typeface="+mn-lt"/>
            </a:endParaRPr>
          </a:p>
          <a:p>
            <a:pPr marL="0" marR="0" lvl="0" indent="0" algn="l" defTabSz="914400" rtl="0" eaLnBrk="1" fontAlgn="auto" latinLnBrk="0" hangingPunct="1">
              <a:lnSpc>
                <a:spcPct val="150000"/>
              </a:lnSpc>
              <a:spcBef>
                <a:spcPts val="0"/>
              </a:spcBef>
              <a:spcAft>
                <a:spcPts val="0"/>
              </a:spcAft>
              <a:buClrTx/>
              <a:buSzTx/>
              <a:buFontTx/>
              <a:buNone/>
              <a:defRPr/>
            </a:pPr>
            <a:endParaRPr kumimoji="0" lang="zh-CN" sz="1600" i="0" u="none" strike="noStrike" kern="0" cap="none" spc="0" normalizeH="0" baseline="0" noProof="0" dirty="0">
              <a:ln w="0">
                <a:noFill/>
              </a:ln>
              <a:solidFill>
                <a:schemeClr val="tx1">
                  <a:lumMod val="75000"/>
                  <a:lumOff val="25000"/>
                </a:schemeClr>
              </a:solidFill>
              <a:effectLst/>
              <a:uLnTx/>
              <a:uFillTx/>
              <a:ea typeface="+mn-lt"/>
              <a:cs typeface="+mn-lt"/>
              <a:sym typeface="+mn-lt"/>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spd="med">
        <p:fade/>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0.xml><?xml version="1.0" encoding="utf-8"?>
<p:tagLst xmlns:p="http://schemas.openxmlformats.org/presentationml/2006/main">
  <p:tag name="KSO_WM_DIAGRAM_VIRTUALLY_FRAME" val="{&quot;height&quot;:419.4,&quot;left&quot;:64.3,&quot;top&quot;:111.2,&quot;width&quot;:830.2}"/>
</p:tagLst>
</file>

<file path=ppt/tags/tag101.xml><?xml version="1.0" encoding="utf-8"?>
<p:tagLst xmlns:p="http://schemas.openxmlformats.org/presentationml/2006/main">
  <p:tag name="KSO_WM_BEAUTIFY_FLAG" val="#wm#"/>
  <p:tag name="KSO_WM_TEMPLATE_CATEGORY" val="custom"/>
  <p:tag name="KSO_WM_TEMPLATE_INDEX" val="20205081"/>
</p:tagLst>
</file>

<file path=ppt/tags/tag102.xml><?xml version="1.0" encoding="utf-8"?>
<p:tagLst xmlns:p="http://schemas.openxmlformats.org/presentationml/2006/main">
  <p:tag name="KSO_WM_BEAUTIFY_FLAG" val="#wm#"/>
  <p:tag name="KSO_WM_TEMPLATE_CATEGORY" val="custom"/>
  <p:tag name="KSO_WM_TEMPLATE_INDEX" val="20205081"/>
</p:tagLst>
</file>

<file path=ppt/tags/tag103.xml><?xml version="1.0" encoding="utf-8"?>
<p:tagLst xmlns:p="http://schemas.openxmlformats.org/presentationml/2006/main">
  <p:tag name="KSO_WM_BEAUTIFY_FLAG" val="#wm#"/>
  <p:tag name="KSO_WM_TEMPLATE_CATEGORY" val="custom"/>
  <p:tag name="KSO_WM_TEMPLATE_INDEX" val="20205081"/>
</p:tagLst>
</file>

<file path=ppt/tags/tag104.xml><?xml version="1.0" encoding="utf-8"?>
<p:tagLst xmlns:p="http://schemas.openxmlformats.org/presentationml/2006/main">
  <p:tag name="KSO_WM_BEAUTIFY_FLAG" val="#wm#"/>
  <p:tag name="KSO_WM_TEMPLATE_CATEGORY" val="custom"/>
  <p:tag name="KSO_WM_TEMPLATE_INDEX" val="20205081"/>
</p:tagLst>
</file>

<file path=ppt/tags/tag105.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06.xml><?xml version="1.0" encoding="utf-8"?>
<p:tagLst xmlns:p="http://schemas.openxmlformats.org/presentationml/2006/main">
  <p:tag name="COMMONDATA" val="eyJoZGlkIjoiYWU3MTgzNWQxMGZiODNhMWIyYjExZDM1MWJjOTBhMTIifQ=="/>
  <p:tag name="commondata" val="eyJoZGlkIjoiNzdhYTEyM2Q0NWE2ZjYwMDhmNTU4OWRmYTczMGMzNTUifQ=="/>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0.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71.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72.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73.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74.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75.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76.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77.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78.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79.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0.xml><?xml version="1.0" encoding="utf-8"?>
<p:tagLst xmlns:p="http://schemas.openxmlformats.org/presentationml/2006/main">
  <p:tag name="KSO_WM_BEAUTIFY_FLAG" val="#wm#"/>
  <p:tag name="KSO_WM_TEMPLATE_CATEGORY" val="custom"/>
  <p:tag name="KSO_WM_TEMPLATE_INDEX" val="20205081"/>
</p:tagLst>
</file>

<file path=ppt/tags/tag81.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82.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83.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84.xml><?xml version="1.0" encoding="utf-8"?>
<p:tagLst xmlns:p="http://schemas.openxmlformats.org/presentationml/2006/main">
  <p:tag name="KSO_WM_DIAGRAM_VIRTUALLY_FRAME" val="{&quot;height&quot;:394.8,&quot;left&quot;:72.45,&quot;top&quot;:86.65,&quot;width&quot;:546.2}"/>
</p:tagLst>
</file>

<file path=ppt/tags/tag85.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86.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87.xml><?xml version="1.0" encoding="utf-8"?>
<p:tagLst xmlns:p="http://schemas.openxmlformats.org/presentationml/2006/main">
  <p:tag name="TABLE_ENDDRAG_ORIGIN_RECT" val="675*213"/>
  <p:tag name="TABLE_ENDDRAG_RECT" val="129*264*675*213"/>
</p:tagLst>
</file>

<file path=ppt/tags/tag88.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89.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0.xml><?xml version="1.0" encoding="utf-8"?>
<p:tagLst xmlns:p="http://schemas.openxmlformats.org/presentationml/2006/main">
  <p:tag name="KSO_WM_DIAGRAM_VIRTUALLY_FRAME" val="{&quot;height&quot;:419.4,&quot;left&quot;:49.7,&quot;top&quot;:111.2,&quot;width&quot;:844.8}"/>
</p:tagLst>
</file>

<file path=ppt/tags/tag91.xml><?xml version="1.0" encoding="utf-8"?>
<p:tagLst xmlns:p="http://schemas.openxmlformats.org/presentationml/2006/main">
  <p:tag name="KSO_WM_DIAGRAM_VIRTUALLY_FRAME" val="{&quot;height&quot;:419.4,&quot;left&quot;:49.7,&quot;top&quot;:111.2,&quot;width&quot;:844.8}"/>
</p:tagLst>
</file>

<file path=ppt/tags/tag92.xml><?xml version="1.0" encoding="utf-8"?>
<p:tagLst xmlns:p="http://schemas.openxmlformats.org/presentationml/2006/main">
  <p:tag name="KSO_WM_DIAGRAM_VIRTUALLY_FRAME" val="{&quot;height&quot;:419.4,&quot;left&quot;:49.7,&quot;top&quot;:111.2,&quot;width&quot;:844.8}"/>
</p:tagLst>
</file>

<file path=ppt/tags/tag93.xml><?xml version="1.0" encoding="utf-8"?>
<p:tagLst xmlns:p="http://schemas.openxmlformats.org/presentationml/2006/main">
  <p:tag name="KSO_WM_DIAGRAM_VIRTUALLY_FRAME" val="{&quot;height&quot;:419.4,&quot;left&quot;:49.7,&quot;top&quot;:111.2,&quot;width&quot;:844.8}"/>
</p:tagLst>
</file>

<file path=ppt/tags/tag94.xml><?xml version="1.0" encoding="utf-8"?>
<p:tagLst xmlns:p="http://schemas.openxmlformats.org/presentationml/2006/main">
  <p:tag name="KSO_WM_DIAGRAM_VIRTUALLY_FRAME" val="{&quot;height&quot;:419.4,&quot;left&quot;:49.7,&quot;top&quot;:111.2,&quot;width&quot;:844.8}"/>
</p:tagLst>
</file>

<file path=ppt/tags/tag95.xml><?xml version="1.0" encoding="utf-8"?>
<p:tagLst xmlns:p="http://schemas.openxmlformats.org/presentationml/2006/main">
  <p:tag name="KSO_WM_DIAGRAM_VIRTUALLY_FRAME" val="{&quot;height&quot;:419.4,&quot;left&quot;:49.7,&quot;top&quot;:111.2,&quot;width&quot;:844.8}"/>
</p:tagLst>
</file>

<file path=ppt/tags/tag96.xml><?xml version="1.0" encoding="utf-8"?>
<p:tagLst xmlns:p="http://schemas.openxmlformats.org/presentationml/2006/main">
  <p:tag name="KSO_WM_DIAGRAM_VIRTUALLY_FRAME" val="{&quot;height&quot;:419.4,&quot;left&quot;:49.7,&quot;top&quot;:111.2,&quot;width&quot;:844.8}"/>
</p:tagLst>
</file>

<file path=ppt/tags/tag97.xml><?xml version="1.0" encoding="utf-8"?>
<p:tagLst xmlns:p="http://schemas.openxmlformats.org/presentationml/2006/main">
  <p:tag name="KSO_WM_DIAGRAM_VIRTUALLY_FRAME" val="{&quot;height&quot;:419.4,&quot;left&quot;:49.7,&quot;top&quot;:111.2,&quot;width&quot;:844.8}"/>
</p:tagLst>
</file>

<file path=ppt/tags/tag98.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99.xml><?xml version="1.0" encoding="utf-8"?>
<p:tagLst xmlns:p="http://schemas.openxmlformats.org/presentationml/2006/main">
  <p:tag name="KSO_WM_DIAGRAM_VIRTUALLY_FRAME" val="{&quot;height&quot;:419.4,&quot;left&quot;:64.3,&quot;top&quot;:111.2,&quot;width&quot;:830.2}"/>
</p:tagLst>
</file>

<file path=ppt/theme/theme1.xml><?xml version="1.0" encoding="utf-8"?>
<a:theme xmlns:a="http://schemas.openxmlformats.org/drawingml/2006/main" name="第一PPT，www.1ppt.com">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bjw1xxqr">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阿里巴巴普惠体"/>
        <a:ea typeface=""/>
        <a:cs typeface=""/>
        <a:font script="Jpan" typeface="ＭＳ Ｐゴシック"/>
        <a:font script="Hang" typeface="맑은 고딕"/>
        <a:font script="Hans" typeface="阿里巴巴普惠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阿里巴巴普惠体"/>
        <a:ea typeface=""/>
        <a:cs typeface=""/>
        <a:font script="Jpan" typeface="ＭＳ Ｐゴシック"/>
        <a:font script="Hang" typeface="맑은 고딕"/>
        <a:font script="Hans" typeface="阿里巴巴普惠体"/>
        <a:font script="Hant" typeface="新細明體"/>
        <a:font script="Arab" typeface="阿里巴巴普惠体"/>
        <a:font script="Hebr" typeface="阿里巴巴普惠体"/>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阿里巴巴普惠体"/>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阿里巴巴普惠体"/>
        <a:ea typeface=""/>
        <a:cs typeface=""/>
        <a:font script="Jpan" typeface="ＭＳ Ｐゴシック"/>
        <a:font script="Hang" typeface="맑은 고딕"/>
        <a:font script="Hans" typeface="阿里巴巴普惠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阿里巴巴普惠体"/>
        <a:ea typeface=""/>
        <a:cs typeface=""/>
        <a:font script="Jpan" typeface="ＭＳ Ｐゴシック"/>
        <a:font script="Hang" typeface="맑은 고딕"/>
        <a:font script="Hans" typeface="阿里巴巴普惠体"/>
        <a:font script="Hant" typeface="新細明體"/>
        <a:font script="Arab" typeface="阿里巴巴普惠体"/>
        <a:font script="Hebr" typeface="阿里巴巴普惠体"/>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阿里巴巴普惠体"/>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11032</Words>
  <Application>WPS 演示</Application>
  <PresentationFormat>自定义</PresentationFormat>
  <Paragraphs>282</Paragraphs>
  <Slides>23</Slides>
  <Notes>0</Notes>
  <HiddenSlides>0</HiddenSlides>
  <MMClips>0</MMClips>
  <ScaleCrop>false</ScaleCrop>
  <HeadingPairs>
    <vt:vector size="6" baseType="variant">
      <vt:variant>
        <vt:lpstr>已用的字体</vt:lpstr>
      </vt:variant>
      <vt:variant>
        <vt:i4>11</vt:i4>
      </vt:variant>
      <vt:variant>
        <vt:lpstr>主题</vt:lpstr>
      </vt:variant>
      <vt:variant>
        <vt:i4>2</vt:i4>
      </vt:variant>
      <vt:variant>
        <vt:lpstr>幻灯片标题</vt:lpstr>
      </vt:variant>
      <vt:variant>
        <vt:i4>23</vt:i4>
      </vt:variant>
    </vt:vector>
  </HeadingPairs>
  <TitlesOfParts>
    <vt:vector size="36" baseType="lpstr">
      <vt:lpstr>Arial</vt:lpstr>
      <vt:lpstr>宋体</vt:lpstr>
      <vt:lpstr>Wingdings</vt:lpstr>
      <vt:lpstr>阿里巴巴普惠体</vt:lpstr>
      <vt:lpstr>Wingdings</vt:lpstr>
      <vt:lpstr>微软雅黑</vt:lpstr>
      <vt:lpstr>Arial Unicode MS</vt:lpstr>
      <vt:lpstr>Century Gothic</vt:lpstr>
      <vt:lpstr>方正细谭黑简体</vt:lpstr>
      <vt:lpstr>Calibri</vt:lpstr>
      <vt:lpstr>黑体</vt:lpstr>
      <vt:lpstr>第一PPT，www.1ppt.com</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五、存在的主要问题</vt:lpstr>
      <vt:lpstr>五、存在的主要问题</vt:lpstr>
      <vt:lpstr>六、下一步工作建议</vt:lpstr>
      <vt:lpstr>PowerPoint 演示文稿</vt:lpstr>
    </vt:vector>
  </TitlesOfParts>
  <Company>第一PPT，www.1ppt.com</Company>
  <LinksUpToDate>false</LinksUpToDate>
  <SharedDoc>false</SharedDoc>
  <HyperlinksChanged>false</HyperlinksChanged>
  <AppVersion>14.0000</AppVersion>
  <Manager>第一PPT</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蓝色极简</dc:title>
  <dc:creator>第一PPT</dc:creator>
  <cp:keywords>www.1ppt.com</cp:keywords>
  <dc:description>www.1ppt.com</dc:description>
  <cp:lastModifiedBy>WPS_1593685638</cp:lastModifiedBy>
  <cp:revision>189</cp:revision>
  <dcterms:created xsi:type="dcterms:W3CDTF">2019-06-19T02:08:00Z</dcterms:created>
  <dcterms:modified xsi:type="dcterms:W3CDTF">2024-10-12T00:36:41Z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2052-12.1.0.18543</vt:lpwstr>
  </property>
  <property fmtid="{D5CDD505-2E9C-101B-9397-08002B2CF9AE}" pid="3" name="ICV">
    <vt:lpwstr>8C422C780EBB44349C58A08381C5DBF0_13</vt:lpwstr>
  </property>
</Properties>
</file>