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0"/>
  </p:notesMasterIdLst>
  <p:sldIdLst>
    <p:sldId id="457" r:id="rId2"/>
    <p:sldId id="450" r:id="rId3"/>
    <p:sldId id="405" r:id="rId4"/>
    <p:sldId id="506" r:id="rId5"/>
    <p:sldId id="505" r:id="rId6"/>
    <p:sldId id="513" r:id="rId7"/>
    <p:sldId id="463" r:id="rId8"/>
    <p:sldId id="480" r:id="rId9"/>
    <p:sldId id="507" r:id="rId10"/>
    <p:sldId id="485" r:id="rId11"/>
    <p:sldId id="508" r:id="rId12"/>
    <p:sldId id="486" r:id="rId13"/>
    <p:sldId id="509" r:id="rId14"/>
    <p:sldId id="489" r:id="rId15"/>
    <p:sldId id="510" r:id="rId16"/>
    <p:sldId id="511" r:id="rId17"/>
    <p:sldId id="512" r:id="rId18"/>
    <p:sldId id="504" r:id="rId19"/>
  </p:sldIdLst>
  <p:sldSz cx="12193588" cy="6858000"/>
  <p:notesSz cx="6858000" cy="9144000"/>
  <p:embeddedFontLst>
    <p:embeddedFont>
      <p:font typeface="DFGothic-EB" panose="02010600030101010101" charset="-128"/>
      <p:regular r:id="rId21"/>
    </p:embeddedFont>
    <p:embeddedFont>
      <p:font typeface="Agency FB" panose="020B0503020202020204" pitchFamily="34" charset="0"/>
      <p:regular r:id="rId22"/>
      <p:bold r:id="rId23"/>
    </p:embeddedFont>
    <p:embeddedFont>
      <p:font typeface="Impact" panose="020B0806030902050204" pitchFamily="34" charset="0"/>
      <p:regular r:id="rId24"/>
    </p:embeddedFont>
    <p:embeddedFont>
      <p:font typeface="黑体" panose="02010609060101010101" pitchFamily="49" charset="-122"/>
      <p:regular r:id="rId25"/>
    </p:embeddedFont>
    <p:embeddedFont>
      <p:font typeface="微软雅黑" panose="020B0503020204020204" pitchFamily="34" charset="-122"/>
      <p:regular r:id="rId26"/>
      <p:bold r:id="rId27"/>
    </p:embeddedFont>
  </p:embeddedFontLst>
  <p:custDataLst>
    <p:tags r:id="rId28"/>
  </p:custDataLst>
  <p:defaultTextStyle>
    <a:defPPr>
      <a:defRPr lang="zh-CN"/>
    </a:defPPr>
    <a:lvl1pPr marL="0" algn="l" defTabSz="1219261" rtl="0" eaLnBrk="1" latinLnBrk="0" hangingPunct="1">
      <a:defRPr sz="2400" kern="1200">
        <a:solidFill>
          <a:schemeClr val="tx1"/>
        </a:solidFill>
        <a:latin typeface="+mn-lt"/>
        <a:ea typeface="+mn-ea"/>
        <a:cs typeface="+mn-cs"/>
      </a:defRPr>
    </a:lvl1pPr>
    <a:lvl2pPr marL="609630" algn="l" defTabSz="1219261" rtl="0" eaLnBrk="1" latinLnBrk="0" hangingPunct="1">
      <a:defRPr sz="2400" kern="1200">
        <a:solidFill>
          <a:schemeClr val="tx1"/>
        </a:solidFill>
        <a:latin typeface="+mn-lt"/>
        <a:ea typeface="+mn-ea"/>
        <a:cs typeface="+mn-cs"/>
      </a:defRPr>
    </a:lvl2pPr>
    <a:lvl3pPr marL="1219261" algn="l" defTabSz="1219261" rtl="0" eaLnBrk="1" latinLnBrk="0" hangingPunct="1">
      <a:defRPr sz="2400" kern="1200">
        <a:solidFill>
          <a:schemeClr val="tx1"/>
        </a:solidFill>
        <a:latin typeface="+mn-lt"/>
        <a:ea typeface="+mn-ea"/>
        <a:cs typeface="+mn-cs"/>
      </a:defRPr>
    </a:lvl3pPr>
    <a:lvl4pPr marL="1828891" algn="l" defTabSz="1219261" rtl="0" eaLnBrk="1" latinLnBrk="0" hangingPunct="1">
      <a:defRPr sz="2400" kern="1200">
        <a:solidFill>
          <a:schemeClr val="tx1"/>
        </a:solidFill>
        <a:latin typeface="+mn-lt"/>
        <a:ea typeface="+mn-ea"/>
        <a:cs typeface="+mn-cs"/>
      </a:defRPr>
    </a:lvl4pPr>
    <a:lvl5pPr marL="2438522" algn="l" defTabSz="1219261" rtl="0" eaLnBrk="1" latinLnBrk="0" hangingPunct="1">
      <a:defRPr sz="2400" kern="1200">
        <a:solidFill>
          <a:schemeClr val="tx1"/>
        </a:solidFill>
        <a:latin typeface="+mn-lt"/>
        <a:ea typeface="+mn-ea"/>
        <a:cs typeface="+mn-cs"/>
      </a:defRPr>
    </a:lvl5pPr>
    <a:lvl6pPr marL="3048152" algn="l" defTabSz="1219261" rtl="0" eaLnBrk="1" latinLnBrk="0" hangingPunct="1">
      <a:defRPr sz="2400" kern="1200">
        <a:solidFill>
          <a:schemeClr val="tx1"/>
        </a:solidFill>
        <a:latin typeface="+mn-lt"/>
        <a:ea typeface="+mn-ea"/>
        <a:cs typeface="+mn-cs"/>
      </a:defRPr>
    </a:lvl6pPr>
    <a:lvl7pPr marL="3657783" algn="l" defTabSz="1219261" rtl="0" eaLnBrk="1" latinLnBrk="0" hangingPunct="1">
      <a:defRPr sz="2400" kern="1200">
        <a:solidFill>
          <a:schemeClr val="tx1"/>
        </a:solidFill>
        <a:latin typeface="+mn-lt"/>
        <a:ea typeface="+mn-ea"/>
        <a:cs typeface="+mn-cs"/>
      </a:defRPr>
    </a:lvl7pPr>
    <a:lvl8pPr marL="4267413" algn="l" defTabSz="1219261" rtl="0" eaLnBrk="1" latinLnBrk="0" hangingPunct="1">
      <a:defRPr sz="2400" kern="1200">
        <a:solidFill>
          <a:schemeClr val="tx1"/>
        </a:solidFill>
        <a:latin typeface="+mn-lt"/>
        <a:ea typeface="+mn-ea"/>
        <a:cs typeface="+mn-cs"/>
      </a:defRPr>
    </a:lvl8pPr>
    <a:lvl9pPr marL="4877044" algn="l" defTabSz="1219261"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6C9A"/>
    <a:srgbClr val="3574A0"/>
    <a:srgbClr val="F1F1F1"/>
    <a:srgbClr val="E9E9E9"/>
    <a:srgbClr val="E93F30"/>
    <a:srgbClr val="626262"/>
    <a:srgbClr val="00BBFE"/>
    <a:srgbClr val="14CFB0"/>
    <a:srgbClr val="DCDCDC"/>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56" autoAdjust="0"/>
    <p:restoredTop sz="94660"/>
  </p:normalViewPr>
  <p:slideViewPr>
    <p:cSldViewPr>
      <p:cViewPr varScale="1">
        <p:scale>
          <a:sx n="86" d="100"/>
          <a:sy n="86" d="100"/>
        </p:scale>
        <p:origin x="489" y="45"/>
      </p:cViewPr>
      <p:guideLst>
        <p:guide orient="horz" pos="2160"/>
        <p:guide pos="3841"/>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25AC2B-765E-4D76-BEFC-1DFA59EE77C7}" type="datetimeFigureOut">
              <a:rPr lang="zh-CN" altLang="en-US" smtClean="0"/>
              <a:t>2024/9/26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92A23D-2E84-40F3-83EC-A04ED12AC247}" type="slidenum">
              <a:rPr lang="zh-CN" altLang="en-US" smtClean="0"/>
              <a:t>‹#›</a:t>
            </a:fld>
            <a:endParaRPr lang="zh-CN" altLang="en-US"/>
          </a:p>
        </p:txBody>
      </p:sp>
    </p:spTree>
    <p:extLst>
      <p:ext uri="{BB962C8B-B14F-4D97-AF65-F5344CB8AC3E}">
        <p14:creationId xmlns:p14="http://schemas.microsoft.com/office/powerpoint/2010/main" val="3838973119"/>
      </p:ext>
    </p:extLst>
  </p:cSld>
  <p:clrMap bg1="lt1" tx1="dk1" bg2="lt2" tx2="dk2" accent1="accent1" accent2="accent2" accent3="accent3" accent4="accent4" accent5="accent5" accent6="accent6" hlink="hlink" folHlink="folHlink"/>
  <p:notesStyle>
    <a:lvl1pPr marL="0" algn="l" defTabSz="1219261" rtl="0" eaLnBrk="1" latinLnBrk="0" hangingPunct="1">
      <a:defRPr sz="1600" kern="1200">
        <a:solidFill>
          <a:schemeClr val="tx1"/>
        </a:solidFill>
        <a:latin typeface="+mn-lt"/>
        <a:ea typeface="+mn-ea"/>
        <a:cs typeface="+mn-cs"/>
      </a:defRPr>
    </a:lvl1pPr>
    <a:lvl2pPr marL="609630" algn="l" defTabSz="1219261" rtl="0" eaLnBrk="1" latinLnBrk="0" hangingPunct="1">
      <a:defRPr sz="1600" kern="1200">
        <a:solidFill>
          <a:schemeClr val="tx1"/>
        </a:solidFill>
        <a:latin typeface="+mn-lt"/>
        <a:ea typeface="+mn-ea"/>
        <a:cs typeface="+mn-cs"/>
      </a:defRPr>
    </a:lvl2pPr>
    <a:lvl3pPr marL="1219261" algn="l" defTabSz="1219261" rtl="0" eaLnBrk="1" latinLnBrk="0" hangingPunct="1">
      <a:defRPr sz="1600" kern="1200">
        <a:solidFill>
          <a:schemeClr val="tx1"/>
        </a:solidFill>
        <a:latin typeface="+mn-lt"/>
        <a:ea typeface="+mn-ea"/>
        <a:cs typeface="+mn-cs"/>
      </a:defRPr>
    </a:lvl3pPr>
    <a:lvl4pPr marL="1828891" algn="l" defTabSz="1219261" rtl="0" eaLnBrk="1" latinLnBrk="0" hangingPunct="1">
      <a:defRPr sz="1600" kern="1200">
        <a:solidFill>
          <a:schemeClr val="tx1"/>
        </a:solidFill>
        <a:latin typeface="+mn-lt"/>
        <a:ea typeface="+mn-ea"/>
        <a:cs typeface="+mn-cs"/>
      </a:defRPr>
    </a:lvl4pPr>
    <a:lvl5pPr marL="2438522" algn="l" defTabSz="1219261" rtl="0" eaLnBrk="1" latinLnBrk="0" hangingPunct="1">
      <a:defRPr sz="1600" kern="1200">
        <a:solidFill>
          <a:schemeClr val="tx1"/>
        </a:solidFill>
        <a:latin typeface="+mn-lt"/>
        <a:ea typeface="+mn-ea"/>
        <a:cs typeface="+mn-cs"/>
      </a:defRPr>
    </a:lvl5pPr>
    <a:lvl6pPr marL="3048152" algn="l" defTabSz="1219261" rtl="0" eaLnBrk="1" latinLnBrk="0" hangingPunct="1">
      <a:defRPr sz="1600" kern="1200">
        <a:solidFill>
          <a:schemeClr val="tx1"/>
        </a:solidFill>
        <a:latin typeface="+mn-lt"/>
        <a:ea typeface="+mn-ea"/>
        <a:cs typeface="+mn-cs"/>
      </a:defRPr>
    </a:lvl6pPr>
    <a:lvl7pPr marL="3657783" algn="l" defTabSz="1219261" rtl="0" eaLnBrk="1" latinLnBrk="0" hangingPunct="1">
      <a:defRPr sz="1600" kern="1200">
        <a:solidFill>
          <a:schemeClr val="tx1"/>
        </a:solidFill>
        <a:latin typeface="+mn-lt"/>
        <a:ea typeface="+mn-ea"/>
        <a:cs typeface="+mn-cs"/>
      </a:defRPr>
    </a:lvl7pPr>
    <a:lvl8pPr marL="4267413" algn="l" defTabSz="1219261" rtl="0" eaLnBrk="1" latinLnBrk="0" hangingPunct="1">
      <a:defRPr sz="1600" kern="1200">
        <a:solidFill>
          <a:schemeClr val="tx1"/>
        </a:solidFill>
        <a:latin typeface="+mn-lt"/>
        <a:ea typeface="+mn-ea"/>
        <a:cs typeface="+mn-cs"/>
      </a:defRPr>
    </a:lvl8pPr>
    <a:lvl9pPr marL="4877044" algn="l" defTabSz="1219261"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a:t>
            </a:fld>
            <a:endParaRPr lang="zh-CN" altLang="en-US"/>
          </a:p>
        </p:txBody>
      </p:sp>
    </p:spTree>
    <p:extLst>
      <p:ext uri="{BB962C8B-B14F-4D97-AF65-F5344CB8AC3E}">
        <p14:creationId xmlns:p14="http://schemas.microsoft.com/office/powerpoint/2010/main" val="19482987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t>10</a:t>
            </a:fld>
            <a:endParaRPr lang="zh-CN" altLang="en-US"/>
          </a:p>
        </p:txBody>
      </p:sp>
    </p:spTree>
    <p:extLst>
      <p:ext uri="{BB962C8B-B14F-4D97-AF65-F5344CB8AC3E}">
        <p14:creationId xmlns:p14="http://schemas.microsoft.com/office/powerpoint/2010/main" val="34540758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t>11</a:t>
            </a:fld>
            <a:endParaRPr lang="zh-CN" altLang="en-US"/>
          </a:p>
        </p:txBody>
      </p:sp>
    </p:spTree>
    <p:extLst>
      <p:ext uri="{BB962C8B-B14F-4D97-AF65-F5344CB8AC3E}">
        <p14:creationId xmlns:p14="http://schemas.microsoft.com/office/powerpoint/2010/main" val="37901312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t>12</a:t>
            </a:fld>
            <a:endParaRPr lang="zh-CN" altLang="en-US"/>
          </a:p>
        </p:txBody>
      </p:sp>
    </p:spTree>
    <p:extLst>
      <p:ext uri="{BB962C8B-B14F-4D97-AF65-F5344CB8AC3E}">
        <p14:creationId xmlns:p14="http://schemas.microsoft.com/office/powerpoint/2010/main" val="2219402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t>13</a:t>
            </a:fld>
            <a:endParaRPr lang="zh-CN" altLang="en-US"/>
          </a:p>
        </p:txBody>
      </p:sp>
    </p:spTree>
    <p:extLst>
      <p:ext uri="{BB962C8B-B14F-4D97-AF65-F5344CB8AC3E}">
        <p14:creationId xmlns:p14="http://schemas.microsoft.com/office/powerpoint/2010/main" val="26105474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t>14</a:t>
            </a:fld>
            <a:endParaRPr lang="zh-CN" altLang="en-US"/>
          </a:p>
        </p:txBody>
      </p:sp>
    </p:spTree>
    <p:extLst>
      <p:ext uri="{BB962C8B-B14F-4D97-AF65-F5344CB8AC3E}">
        <p14:creationId xmlns:p14="http://schemas.microsoft.com/office/powerpoint/2010/main" val="28215646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t>15</a:t>
            </a:fld>
            <a:endParaRPr lang="zh-CN" altLang="en-US"/>
          </a:p>
        </p:txBody>
      </p:sp>
    </p:spTree>
    <p:extLst>
      <p:ext uri="{BB962C8B-B14F-4D97-AF65-F5344CB8AC3E}">
        <p14:creationId xmlns:p14="http://schemas.microsoft.com/office/powerpoint/2010/main" val="39924809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t>16</a:t>
            </a:fld>
            <a:endParaRPr lang="zh-CN" altLang="en-US"/>
          </a:p>
        </p:txBody>
      </p:sp>
    </p:spTree>
    <p:extLst>
      <p:ext uri="{BB962C8B-B14F-4D97-AF65-F5344CB8AC3E}">
        <p14:creationId xmlns:p14="http://schemas.microsoft.com/office/powerpoint/2010/main" val="7374120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t>17</a:t>
            </a:fld>
            <a:endParaRPr lang="zh-CN" altLang="en-US"/>
          </a:p>
        </p:txBody>
      </p:sp>
    </p:spTree>
    <p:extLst>
      <p:ext uri="{BB962C8B-B14F-4D97-AF65-F5344CB8AC3E}">
        <p14:creationId xmlns:p14="http://schemas.microsoft.com/office/powerpoint/2010/main" val="211687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t>18</a:t>
            </a:fld>
            <a:endParaRPr lang="zh-CN" altLang="en-US"/>
          </a:p>
        </p:txBody>
      </p:sp>
    </p:spTree>
    <p:extLst>
      <p:ext uri="{BB962C8B-B14F-4D97-AF65-F5344CB8AC3E}">
        <p14:creationId xmlns:p14="http://schemas.microsoft.com/office/powerpoint/2010/main" val="3436992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t>2</a:t>
            </a:fld>
            <a:endParaRPr lang="zh-CN" altLang="en-US"/>
          </a:p>
        </p:txBody>
      </p:sp>
    </p:spTree>
    <p:extLst>
      <p:ext uri="{BB962C8B-B14F-4D97-AF65-F5344CB8AC3E}">
        <p14:creationId xmlns:p14="http://schemas.microsoft.com/office/powerpoint/2010/main" val="25373970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t>3</a:t>
            </a:fld>
            <a:endParaRPr lang="zh-CN" altLang="en-US"/>
          </a:p>
        </p:txBody>
      </p:sp>
    </p:spTree>
    <p:extLst>
      <p:ext uri="{BB962C8B-B14F-4D97-AF65-F5344CB8AC3E}">
        <p14:creationId xmlns:p14="http://schemas.microsoft.com/office/powerpoint/2010/main" val="2747053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t>4</a:t>
            </a:fld>
            <a:endParaRPr lang="zh-CN" altLang="en-US"/>
          </a:p>
        </p:txBody>
      </p:sp>
    </p:spTree>
    <p:extLst>
      <p:ext uri="{BB962C8B-B14F-4D97-AF65-F5344CB8AC3E}">
        <p14:creationId xmlns:p14="http://schemas.microsoft.com/office/powerpoint/2010/main" val="33052467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t>5</a:t>
            </a:fld>
            <a:endParaRPr lang="zh-CN" altLang="en-US"/>
          </a:p>
        </p:txBody>
      </p:sp>
    </p:spTree>
    <p:extLst>
      <p:ext uri="{BB962C8B-B14F-4D97-AF65-F5344CB8AC3E}">
        <p14:creationId xmlns:p14="http://schemas.microsoft.com/office/powerpoint/2010/main" val="40644090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t>6</a:t>
            </a:fld>
            <a:endParaRPr lang="zh-CN" altLang="en-US"/>
          </a:p>
        </p:txBody>
      </p:sp>
    </p:spTree>
    <p:extLst>
      <p:ext uri="{BB962C8B-B14F-4D97-AF65-F5344CB8AC3E}">
        <p14:creationId xmlns:p14="http://schemas.microsoft.com/office/powerpoint/2010/main" val="1256785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t>7</a:t>
            </a:fld>
            <a:endParaRPr lang="zh-CN" altLang="en-US"/>
          </a:p>
        </p:txBody>
      </p:sp>
    </p:spTree>
    <p:extLst>
      <p:ext uri="{BB962C8B-B14F-4D97-AF65-F5344CB8AC3E}">
        <p14:creationId xmlns:p14="http://schemas.microsoft.com/office/powerpoint/2010/main" val="18261354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t>8</a:t>
            </a:fld>
            <a:endParaRPr lang="zh-CN" altLang="en-US"/>
          </a:p>
        </p:txBody>
      </p:sp>
    </p:spTree>
    <p:extLst>
      <p:ext uri="{BB962C8B-B14F-4D97-AF65-F5344CB8AC3E}">
        <p14:creationId xmlns:p14="http://schemas.microsoft.com/office/powerpoint/2010/main" val="37488377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t>9</a:t>
            </a:fld>
            <a:endParaRPr lang="zh-CN" altLang="en-US"/>
          </a:p>
        </p:txBody>
      </p:sp>
    </p:spTree>
    <p:extLst>
      <p:ext uri="{BB962C8B-B14F-4D97-AF65-F5344CB8AC3E}">
        <p14:creationId xmlns:p14="http://schemas.microsoft.com/office/powerpoint/2010/main" val="17351530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519" y="2130426"/>
            <a:ext cx="10364550" cy="1470025"/>
          </a:xfrm>
        </p:spPr>
        <p:txBody>
          <a:bodyPr/>
          <a:lstStyle/>
          <a:p>
            <a:r>
              <a:rPr lang="zh-CN" altLang="en-US"/>
              <a:t>单击此处编辑母版标题样式</a:t>
            </a:r>
          </a:p>
        </p:txBody>
      </p:sp>
      <p:sp>
        <p:nvSpPr>
          <p:cNvPr id="3" name="副标题 2"/>
          <p:cNvSpPr>
            <a:spLocks noGrp="1"/>
          </p:cNvSpPr>
          <p:nvPr>
            <p:ph type="subTitle" idx="1"/>
          </p:nvPr>
        </p:nvSpPr>
        <p:spPr>
          <a:xfrm>
            <a:off x="1829038" y="3886200"/>
            <a:ext cx="8535512"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C52176E8-6A48-4E97-9525-644DD04CCE4C}" type="datetimeFigureOut">
              <a:rPr lang="zh-CN" altLang="en-US" smtClean="0"/>
              <a:t>2024/9/26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4427728-8E1F-439A-92FD-E286EC42A1EE}" type="slidenum">
              <a:rPr lang="zh-CN" altLang="en-US" smtClean="0"/>
              <a:t>‹#›</a:t>
            </a:fld>
            <a:endParaRPr lang="zh-CN" altLang="en-US"/>
          </a:p>
        </p:txBody>
      </p:sp>
    </p:spTree>
    <p:extLst>
      <p:ext uri="{BB962C8B-B14F-4D97-AF65-F5344CB8AC3E}">
        <p14:creationId xmlns:p14="http://schemas.microsoft.com/office/powerpoint/2010/main" val="19825516"/>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0309154"/>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5354038"/>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0726760"/>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4AF190-E6C3-4F71-9AD4-820770AEF1A8}" type="datetimeFigureOut">
              <a:rPr lang="zh-CN" altLang="en-US" smtClean="0"/>
              <a:t>2024/9/26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38513572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a:lum/>
          </a:blip>
          <a:srcRect/>
          <a:stretch>
            <a:fillRect t="-83000" b="-8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80" y="274639"/>
            <a:ext cx="10974229" cy="1143000"/>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609680" y="1600201"/>
            <a:ext cx="10974229"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79" y="6356351"/>
            <a:ext cx="2845171"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C52176E8-6A48-4E97-9525-644DD04CCE4C}" type="datetimeFigureOut">
              <a:rPr lang="zh-CN" altLang="en-US" smtClean="0"/>
              <a:t>2024/9/26</a:t>
            </a:fld>
            <a:endParaRPr lang="zh-CN" altLang="en-US"/>
          </a:p>
        </p:txBody>
      </p:sp>
      <p:sp>
        <p:nvSpPr>
          <p:cNvPr id="5" name="页脚占位符 4"/>
          <p:cNvSpPr>
            <a:spLocks noGrp="1"/>
          </p:cNvSpPr>
          <p:nvPr>
            <p:ph type="ftr" sz="quarter" idx="3"/>
          </p:nvPr>
        </p:nvSpPr>
        <p:spPr>
          <a:xfrm>
            <a:off x="4166143" y="6356351"/>
            <a:ext cx="3861303"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8738" y="6356351"/>
            <a:ext cx="2845171"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24427728-8E1F-439A-92FD-E286EC42A1EE}" type="slidenum">
              <a:rPr lang="zh-CN" altLang="en-US" smtClean="0"/>
              <a:t>‹#›</a:t>
            </a:fld>
            <a:endParaRPr lang="zh-CN" altLang="en-US"/>
          </a:p>
        </p:txBody>
      </p:sp>
    </p:spTree>
    <p:extLst>
      <p:ext uri="{BB962C8B-B14F-4D97-AF65-F5344CB8AC3E}">
        <p14:creationId xmlns:p14="http://schemas.microsoft.com/office/powerpoint/2010/main" val="2046351590"/>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6" r:id="rId4"/>
    <p:sldLayoutId id="2147483657" r:id="rId5"/>
  </p:sldLayoutIdLst>
  <p:transition spd="slow">
    <p:push dir="u"/>
  </p:transition>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96" y="0"/>
            <a:ext cx="7536159" cy="6858000"/>
          </a:xfrm>
          <a:custGeom>
            <a:avLst/>
            <a:gdLst/>
            <a:ahLst/>
            <a:cxnLst/>
            <a:rect l="l" t="t" r="r" b="b"/>
            <a:pathLst>
              <a:path w="4539899" h="5143500">
                <a:moveTo>
                  <a:pt x="0" y="0"/>
                </a:moveTo>
                <a:lnTo>
                  <a:pt x="4539899" y="0"/>
                </a:lnTo>
                <a:lnTo>
                  <a:pt x="2848703" y="5143500"/>
                </a:lnTo>
                <a:lnTo>
                  <a:pt x="0" y="5143500"/>
                </a:ln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 name="矩形 6"/>
          <p:cNvSpPr/>
          <p:nvPr/>
        </p:nvSpPr>
        <p:spPr>
          <a:xfrm rot="17544677">
            <a:off x="2872217" y="4421981"/>
            <a:ext cx="5238243" cy="60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0" name="矩形 9"/>
          <p:cNvSpPr/>
          <p:nvPr/>
        </p:nvSpPr>
        <p:spPr>
          <a:xfrm rot="17544677">
            <a:off x="3928334" y="2885811"/>
            <a:ext cx="5238243" cy="6096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8" name="TextBox 7"/>
          <p:cNvSpPr txBox="1"/>
          <p:nvPr/>
        </p:nvSpPr>
        <p:spPr>
          <a:xfrm>
            <a:off x="264146" y="985886"/>
            <a:ext cx="6577582"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2023</a:t>
            </a:r>
            <a:r>
              <a:rPr lang="zh-CN" altLang="en-US" sz="3200" b="1" dirty="0">
                <a:solidFill>
                  <a:schemeClr val="bg1"/>
                </a:solidFill>
                <a:latin typeface="微软雅黑" panose="020B0503020204020204" pitchFamily="34" charset="-122"/>
                <a:ea typeface="微软雅黑" panose="020B0503020204020204" pitchFamily="34" charset="-122"/>
              </a:rPr>
              <a:t>年度武山县财政运行综合绩效</a:t>
            </a:r>
          </a:p>
        </p:txBody>
      </p:sp>
      <p:sp>
        <p:nvSpPr>
          <p:cNvPr id="12" name="TextBox 11"/>
          <p:cNvSpPr txBox="1"/>
          <p:nvPr/>
        </p:nvSpPr>
        <p:spPr>
          <a:xfrm>
            <a:off x="8157852" y="3844363"/>
            <a:ext cx="3344043" cy="995209"/>
          </a:xfrm>
          <a:prstGeom prst="rect">
            <a:avLst/>
          </a:prstGeom>
          <a:noFill/>
        </p:spPr>
        <p:txBody>
          <a:bodyPr wrap="square" rtlCol="0">
            <a:spAutoFit/>
          </a:bodyPr>
          <a:lstStyle/>
          <a:p>
            <a:r>
              <a:rPr lang="zh-CN" altLang="en-US" sz="5867" b="1" dirty="0">
                <a:blipFill>
                  <a:blip r:embed="rId3"/>
                  <a:stretch>
                    <a:fillRect/>
                  </a:stretch>
                </a:blipFill>
                <a:latin typeface="微软雅黑" panose="020B0503020204020204" pitchFamily="34" charset="-122"/>
                <a:ea typeface="微软雅黑" panose="020B0503020204020204" pitchFamily="34" charset="-122"/>
              </a:rPr>
              <a:t>评价报告</a:t>
            </a:r>
          </a:p>
        </p:txBody>
      </p:sp>
      <p:grpSp>
        <p:nvGrpSpPr>
          <p:cNvPr id="2" name="组合 1"/>
          <p:cNvGrpSpPr/>
          <p:nvPr/>
        </p:nvGrpSpPr>
        <p:grpSpPr>
          <a:xfrm>
            <a:off x="5015094" y="2115745"/>
            <a:ext cx="2293467" cy="2293467"/>
            <a:chOff x="5015094" y="2115745"/>
            <a:chExt cx="2293467" cy="2293467"/>
          </a:xfrm>
        </p:grpSpPr>
        <p:sp>
          <p:nvSpPr>
            <p:cNvPr id="9" name="椭圆 8"/>
            <p:cNvSpPr/>
            <p:nvPr/>
          </p:nvSpPr>
          <p:spPr>
            <a:xfrm>
              <a:off x="5015094" y="2115745"/>
              <a:ext cx="2293467" cy="2293467"/>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sp>
          <p:nvSpPr>
            <p:cNvPr id="11" name="椭圆 10"/>
            <p:cNvSpPr/>
            <p:nvPr/>
          </p:nvSpPr>
          <p:spPr>
            <a:xfrm>
              <a:off x="5221919" y="2329409"/>
              <a:ext cx="1879816" cy="1879816"/>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sp>
        <p:nvSpPr>
          <p:cNvPr id="15" name="文本框 14"/>
          <p:cNvSpPr txBox="1"/>
          <p:nvPr/>
        </p:nvSpPr>
        <p:spPr>
          <a:xfrm>
            <a:off x="9131059" y="5626308"/>
            <a:ext cx="1319592" cy="369332"/>
          </a:xfrm>
          <a:prstGeom prst="rect">
            <a:avLst/>
          </a:prstGeom>
          <a:noFill/>
        </p:spPr>
        <p:txBody>
          <a:bodyPr wrap="none" rtlCol="0">
            <a:spAutoFit/>
          </a:bodyPr>
          <a:lstStyle/>
          <a:p>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2024</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9</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月</a:t>
            </a:r>
          </a:p>
        </p:txBody>
      </p:sp>
      <p:sp>
        <p:nvSpPr>
          <p:cNvPr id="17" name="Text Box 65"/>
          <p:cNvSpPr txBox="1">
            <a:spLocks noChangeArrowheads="1"/>
          </p:cNvSpPr>
          <p:nvPr/>
        </p:nvSpPr>
        <p:spPr bwMode="auto">
          <a:xfrm>
            <a:off x="8079817" y="5048274"/>
            <a:ext cx="3422077" cy="369332"/>
          </a:xfrm>
          <a:prstGeom prst="rect">
            <a:avLst/>
          </a:prstGeom>
          <a:noFill/>
          <a:ln w="9525">
            <a:noFill/>
            <a:miter lim="800000"/>
            <a:headEnd/>
            <a:tailEnd/>
          </a:ln>
        </p:spPr>
        <p:txBody>
          <a:bodyPr wrap="square">
            <a:spAutoFit/>
          </a:bodyPr>
          <a:lstStyle/>
          <a:p>
            <a:pPr defTabSz="914400" fontAlgn="base">
              <a:spcBef>
                <a:spcPct val="0"/>
              </a:spcBef>
              <a:spcAft>
                <a:spcPct val="0"/>
              </a:spcAft>
            </a:pPr>
            <a:r>
              <a:rPr lang="zh-CN" altLang="en-US" sz="1800" b="1" dirty="0">
                <a:solidFill>
                  <a:schemeClr val="tx1">
                    <a:lumMod val="75000"/>
                    <a:lumOff val="25000"/>
                  </a:schemeClr>
                </a:solidFill>
                <a:latin typeface="微软雅黑" pitchFamily="34" charset="-122"/>
                <a:ea typeface="微软雅黑" pitchFamily="34" charset="-122"/>
              </a:rPr>
              <a:t>甘肃天一会计师事务有限公司</a:t>
            </a:r>
          </a:p>
        </p:txBody>
      </p:sp>
    </p:spTree>
    <p:extLst>
      <p:ext uri="{BB962C8B-B14F-4D97-AF65-F5344CB8AC3E}">
        <p14:creationId xmlns:p14="http://schemas.microsoft.com/office/powerpoint/2010/main" val="136618524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000"/>
                            </p:stCondLst>
                            <p:childTnLst>
                              <p:par>
                                <p:cTn id="17" presetID="35"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2000"/>
                                        <p:tgtEl>
                                          <p:spTgt spid="2"/>
                                        </p:tgtEl>
                                      </p:cBhvr>
                                    </p:animEffect>
                                    <p:anim calcmode="lin" valueType="num">
                                      <p:cBhvr>
                                        <p:cTn id="20" dur="2000" fill="hold"/>
                                        <p:tgtEl>
                                          <p:spTgt spid="2"/>
                                        </p:tgtEl>
                                        <p:attrNameLst>
                                          <p:attrName>style.rotation</p:attrName>
                                        </p:attrNameLst>
                                      </p:cBhvr>
                                      <p:tavLst>
                                        <p:tav tm="0">
                                          <p:val>
                                            <p:fltVal val="720"/>
                                          </p:val>
                                        </p:tav>
                                        <p:tav tm="100000">
                                          <p:val>
                                            <p:fltVal val="0"/>
                                          </p:val>
                                        </p:tav>
                                      </p:tavLst>
                                    </p:anim>
                                    <p:anim calcmode="lin" valueType="num">
                                      <p:cBhvr>
                                        <p:cTn id="21" dur="2000" fill="hold"/>
                                        <p:tgtEl>
                                          <p:spTgt spid="2"/>
                                        </p:tgtEl>
                                        <p:attrNameLst>
                                          <p:attrName>ppt_h</p:attrName>
                                        </p:attrNameLst>
                                      </p:cBhvr>
                                      <p:tavLst>
                                        <p:tav tm="0">
                                          <p:val>
                                            <p:fltVal val="0"/>
                                          </p:val>
                                        </p:tav>
                                        <p:tav tm="100000">
                                          <p:val>
                                            <p:strVal val="#ppt_h"/>
                                          </p:val>
                                        </p:tav>
                                      </p:tavLst>
                                    </p:anim>
                                    <p:anim calcmode="lin" valueType="num">
                                      <p:cBhvr>
                                        <p:cTn id="22" dur="2000" fill="hold"/>
                                        <p:tgtEl>
                                          <p:spTgt spid="2"/>
                                        </p:tgtEl>
                                        <p:attrNameLst>
                                          <p:attrName>ppt_w</p:attrName>
                                        </p:attrNameLst>
                                      </p:cBhvr>
                                      <p:tavLst>
                                        <p:tav tm="0">
                                          <p:val>
                                            <p:fltVal val="0"/>
                                          </p:val>
                                        </p:tav>
                                        <p:tav tm="100000">
                                          <p:val>
                                            <p:strVal val="#ppt_w"/>
                                          </p:val>
                                        </p:tav>
                                      </p:tavLst>
                                    </p:anim>
                                  </p:childTnLst>
                                </p:cTn>
                              </p:par>
                            </p:childTnLst>
                          </p:cTn>
                        </p:par>
                        <p:par>
                          <p:cTn id="23" fill="hold">
                            <p:stCondLst>
                              <p:cond delay="3000"/>
                            </p:stCondLst>
                            <p:childTnLst>
                              <p:par>
                                <p:cTn id="24" presetID="2" presetClass="entr" presetSubtype="1" fill="hold" grpId="0" nodeType="afterEffect">
                                  <p:stCondLst>
                                    <p:cond delay="0"/>
                                  </p:stCondLst>
                                  <p:iterate type="lt">
                                    <p:tmPct val="10000"/>
                                  </p:iterate>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0-#ppt_h/2"/>
                                          </p:val>
                                        </p:tav>
                                        <p:tav tm="100000">
                                          <p:val>
                                            <p:strVal val="#ppt_y"/>
                                          </p:val>
                                        </p:tav>
                                      </p:tavLst>
                                    </p:anim>
                                  </p:childTnLst>
                                </p:cTn>
                              </p:par>
                            </p:childTnLst>
                          </p:cTn>
                        </p:par>
                        <p:par>
                          <p:cTn id="28" fill="hold">
                            <p:stCondLst>
                              <p:cond delay="4300"/>
                            </p:stCondLst>
                            <p:childTnLst>
                              <p:par>
                                <p:cTn id="29" presetID="2" presetClass="entr" presetSubtype="4" fill="hold" grpId="0" nodeType="afterEffect">
                                  <p:stCondLst>
                                    <p:cond delay="0"/>
                                  </p:stCondLst>
                                  <p:iterate type="lt">
                                    <p:tmPct val="10000"/>
                                  </p:iterate>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par>
                          <p:cTn id="33" fill="hold">
                            <p:stCondLst>
                              <p:cond delay="4950"/>
                            </p:stCondLst>
                            <p:childTnLst>
                              <p:par>
                                <p:cTn id="34" presetID="2" presetClass="entr" presetSubtype="12" fill="hold" grpId="0" nodeType="afterEffect">
                                  <p:stCondLst>
                                    <p:cond delay="0"/>
                                  </p:stCondLst>
                                  <p:iterate type="lt">
                                    <p:tmPct val="10000"/>
                                  </p:iterate>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0-#ppt_w/2"/>
                                          </p:val>
                                        </p:tav>
                                        <p:tav tm="100000">
                                          <p:val>
                                            <p:strVal val="#ppt_x"/>
                                          </p:val>
                                        </p:tav>
                                      </p:tavLst>
                                    </p:anim>
                                    <p:anim calcmode="lin" valueType="num">
                                      <p:cBhvr additive="base">
                                        <p:cTn id="3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10" grpId="0" animBg="1"/>
      <p:bldP spid="8" grpId="0"/>
      <p:bldP spid="12"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558133" y="485550"/>
            <a:ext cx="2646878" cy="584775"/>
          </a:xfrm>
          <a:prstGeom prst="rect">
            <a:avLst/>
          </a:prstGeom>
        </p:spPr>
        <p:txBody>
          <a:bodyPr wrap="none">
            <a:spAutoFit/>
          </a:bodyPr>
          <a:lstStyle/>
          <a:p>
            <a:r>
              <a:rPr lang="zh-CN" altLang="en-US" sz="3200" b="1" dirty="0">
                <a:solidFill>
                  <a:schemeClr val="tx1">
                    <a:lumMod val="75000"/>
                    <a:lumOff val="25000"/>
                  </a:schemeClr>
                </a:solidFill>
                <a:latin typeface="微软雅黑" pitchFamily="34" charset="-122"/>
                <a:ea typeface="微软雅黑" pitchFamily="34" charset="-122"/>
              </a:rPr>
              <a:t>主要经验做法</a:t>
            </a:r>
          </a:p>
        </p:txBody>
      </p:sp>
      <p:grpSp>
        <p:nvGrpSpPr>
          <p:cNvPr id="12" name="组合 11"/>
          <p:cNvGrpSpPr/>
          <p:nvPr/>
        </p:nvGrpSpPr>
        <p:grpSpPr>
          <a:xfrm>
            <a:off x="647808" y="277876"/>
            <a:ext cx="709466" cy="813683"/>
            <a:chOff x="5614907" y="726922"/>
            <a:chExt cx="860049" cy="986388"/>
          </a:xfrm>
        </p:grpSpPr>
        <p:sp>
          <p:nvSpPr>
            <p:cNvPr id="70" name="椭圆 69"/>
            <p:cNvSpPr/>
            <p:nvPr/>
          </p:nvSpPr>
          <p:spPr>
            <a:xfrm>
              <a:off x="5614907" y="779869"/>
              <a:ext cx="860049"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grpSp>
          <p:nvGrpSpPr>
            <p:cNvPr id="71" name="组合 70"/>
            <p:cNvGrpSpPr/>
            <p:nvPr/>
          </p:nvGrpSpPr>
          <p:grpSpPr>
            <a:xfrm>
              <a:off x="5666588" y="726922"/>
              <a:ext cx="775742" cy="986388"/>
              <a:chOff x="5568579" y="696894"/>
              <a:chExt cx="775742" cy="986388"/>
            </a:xfrm>
          </p:grpSpPr>
          <p:sp>
            <p:nvSpPr>
              <p:cNvPr id="72" name="椭圆 71"/>
              <p:cNvSpPr/>
              <p:nvPr/>
            </p:nvSpPr>
            <p:spPr>
              <a:xfrm flipV="1">
                <a:off x="5583078" y="816717"/>
                <a:ext cx="746745" cy="746745"/>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3" name="矩形 72"/>
              <p:cNvSpPr/>
              <p:nvPr/>
            </p:nvSpPr>
            <p:spPr>
              <a:xfrm>
                <a:off x="5568579" y="696894"/>
                <a:ext cx="775742" cy="986388"/>
              </a:xfrm>
              <a:prstGeom prst="rect">
                <a:avLst/>
              </a:prstGeom>
            </p:spPr>
            <p:txBody>
              <a:bodyPr wrap="none" anchor="ctr">
                <a:spAutoFit/>
              </a:bodyPr>
              <a:lstStyle/>
              <a:p>
                <a:pPr algn="ctr">
                  <a:lnSpc>
                    <a:spcPct val="150000"/>
                  </a:lnSpc>
                </a:pPr>
                <a:r>
                  <a:rPr lang="zh-CN" altLang="en-US" sz="5333"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rPr>
                  <a:t>四</a:t>
                </a:r>
                <a:endParaRPr lang="zh-CN" altLang="en-US" sz="8000"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endParaRPr>
              </a:p>
            </p:txBody>
          </p:sp>
        </p:grpSp>
      </p:grpSp>
      <p:sp>
        <p:nvSpPr>
          <p:cNvPr id="82" name="文本框 24"/>
          <p:cNvSpPr txBox="1">
            <a:spLocks noChangeArrowheads="1"/>
          </p:cNvSpPr>
          <p:nvPr/>
        </p:nvSpPr>
        <p:spPr bwMode="auto">
          <a:xfrm>
            <a:off x="2095025" y="1718894"/>
            <a:ext cx="42199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en-US" altLang="zh-CN" sz="1800" b="1" dirty="0">
                <a:solidFill>
                  <a:srgbClr val="25262A"/>
                </a:solidFill>
                <a:latin typeface="微软雅黑" panose="020B0503020204020204" pitchFamily="34" charset="-122"/>
                <a:ea typeface="微软雅黑" panose="020B0503020204020204" pitchFamily="34" charset="-122"/>
              </a:rPr>
              <a:t>(</a:t>
            </a:r>
            <a:r>
              <a:rPr lang="zh-CN" altLang="en-US" sz="1800" b="1" dirty="0">
                <a:solidFill>
                  <a:srgbClr val="25262A"/>
                </a:solidFill>
                <a:latin typeface="微软雅黑" panose="020B0503020204020204" pitchFamily="34" charset="-122"/>
                <a:ea typeface="微软雅黑" panose="020B0503020204020204" pitchFamily="34" charset="-122"/>
              </a:rPr>
              <a:t>四</a:t>
            </a:r>
            <a:r>
              <a:rPr lang="en-US" altLang="zh-CN" sz="1800" b="1" dirty="0">
                <a:solidFill>
                  <a:srgbClr val="25262A"/>
                </a:solidFill>
                <a:latin typeface="微软雅黑" panose="020B0503020204020204" pitchFamily="34" charset="-122"/>
                <a:ea typeface="微软雅黑" panose="020B0503020204020204" pitchFamily="34" charset="-122"/>
              </a:rPr>
              <a:t>)</a:t>
            </a:r>
            <a:r>
              <a:rPr lang="zh-CN" altLang="en-US" sz="1800" b="1" dirty="0">
                <a:solidFill>
                  <a:srgbClr val="25262A"/>
                </a:solidFill>
                <a:latin typeface="微软雅黑" panose="020B0503020204020204" pitchFamily="34" charset="-122"/>
                <a:ea typeface="微软雅黑" panose="020B0503020204020204" pitchFamily="34" charset="-122"/>
              </a:rPr>
              <a:t>筑防线严监管，加强债务风险管控</a:t>
            </a:r>
          </a:p>
        </p:txBody>
      </p:sp>
      <p:sp>
        <p:nvSpPr>
          <p:cNvPr id="83" name="文本框 82"/>
          <p:cNvSpPr txBox="1"/>
          <p:nvPr/>
        </p:nvSpPr>
        <p:spPr>
          <a:xfrm>
            <a:off x="2095025" y="2159983"/>
            <a:ext cx="9690401" cy="1323439"/>
          </a:xfrm>
          <a:prstGeom prst="rect">
            <a:avLst/>
          </a:prstGeom>
          <a:noFill/>
        </p:spPr>
        <p:txBody>
          <a:bodyPr wrap="square">
            <a:spAutoFit/>
          </a:bodyPr>
          <a:lstStyle/>
          <a:p>
            <a:pPr algn="jus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树立底线思维和风险意识，用足用好依法举债“前门”，严堵新增债务“后门”，构筑防范违规举债坚固“围墙”，切实加强债务管理，强化预算约束，将到期债券本息纳入预算管理，建立常态化监督机制，加强动态监控，全年共偿还政府债券本息</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28022.77</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万元，完成年度债务化解任务。</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2023</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年末债务率</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79.29%</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，地方政府债务风险等级为绿色，风险总体可控。同时，结合专项债券支持政策，聚焦发展短板弱项，谋划储备实施了一批打基础、利长远、熟化程度高的重大优质项目，为推动高质量发展奠定了基础。</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84" name="组合 83"/>
          <p:cNvGrpSpPr/>
          <p:nvPr/>
        </p:nvGrpSpPr>
        <p:grpSpPr>
          <a:xfrm>
            <a:off x="1002541" y="2094684"/>
            <a:ext cx="833437" cy="966788"/>
            <a:chOff x="6662738" y="1924050"/>
            <a:chExt cx="833437" cy="966788"/>
          </a:xfrm>
        </p:grpSpPr>
        <p:sp>
          <p:nvSpPr>
            <p:cNvPr id="85" name="六边形 84"/>
            <p:cNvSpPr/>
            <p:nvPr/>
          </p:nvSpPr>
          <p:spPr>
            <a:xfrm rot="5400000">
              <a:off x="6596063" y="1990725"/>
              <a:ext cx="966788" cy="833437"/>
            </a:xfrm>
            <a:prstGeom prst="hexagon">
              <a:avLst/>
            </a:prstGeom>
            <a:blipFill>
              <a:blip r:embed="rId3"/>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86" name="组合 85"/>
            <p:cNvGrpSpPr/>
            <p:nvPr/>
          </p:nvGrpSpPr>
          <p:grpSpPr>
            <a:xfrm>
              <a:off x="6906879" y="2167205"/>
              <a:ext cx="419417" cy="432840"/>
              <a:chOff x="4487863" y="2698751"/>
              <a:chExt cx="198437" cy="204788"/>
            </a:xfrm>
            <a:solidFill>
              <a:schemeClr val="bg1"/>
            </a:solidFill>
          </p:grpSpPr>
          <p:sp>
            <p:nvSpPr>
              <p:cNvPr id="87" name="Freeform 454"/>
              <p:cNvSpPr>
                <a:spLocks/>
              </p:cNvSpPr>
              <p:nvPr/>
            </p:nvSpPr>
            <p:spPr bwMode="auto">
              <a:xfrm>
                <a:off x="4613275" y="2889251"/>
                <a:ext cx="23812" cy="14288"/>
              </a:xfrm>
              <a:custGeom>
                <a:avLst/>
                <a:gdLst>
                  <a:gd name="T0" fmla="*/ 0 w 15"/>
                  <a:gd name="T1" fmla="*/ 9 h 9"/>
                  <a:gd name="T2" fmla="*/ 15 w 15"/>
                  <a:gd name="T3" fmla="*/ 9 h 9"/>
                  <a:gd name="T4" fmla="*/ 15 w 15"/>
                  <a:gd name="T5" fmla="*/ 5 h 9"/>
                  <a:gd name="T6" fmla="*/ 9 w 15"/>
                  <a:gd name="T7" fmla="*/ 0 h 9"/>
                  <a:gd name="T8" fmla="*/ 0 w 15"/>
                  <a:gd name="T9" fmla="*/ 9 h 9"/>
                </a:gdLst>
                <a:ahLst/>
                <a:cxnLst>
                  <a:cxn ang="0">
                    <a:pos x="T0" y="T1"/>
                  </a:cxn>
                  <a:cxn ang="0">
                    <a:pos x="T2" y="T3"/>
                  </a:cxn>
                  <a:cxn ang="0">
                    <a:pos x="T4" y="T5"/>
                  </a:cxn>
                  <a:cxn ang="0">
                    <a:pos x="T6" y="T7"/>
                  </a:cxn>
                  <a:cxn ang="0">
                    <a:pos x="T8" y="T9"/>
                  </a:cxn>
                </a:cxnLst>
                <a:rect l="0" t="0" r="r" b="b"/>
                <a:pathLst>
                  <a:path w="15" h="9">
                    <a:moveTo>
                      <a:pt x="0" y="9"/>
                    </a:moveTo>
                    <a:lnTo>
                      <a:pt x="15" y="9"/>
                    </a:lnTo>
                    <a:lnTo>
                      <a:pt x="15" y="5"/>
                    </a:lnTo>
                    <a:lnTo>
                      <a:pt x="9"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8" name="Freeform 455"/>
              <p:cNvSpPr>
                <a:spLocks/>
              </p:cNvSpPr>
              <p:nvPr/>
            </p:nvSpPr>
            <p:spPr bwMode="auto">
              <a:xfrm>
                <a:off x="4487863" y="2698751"/>
                <a:ext cx="149225" cy="204788"/>
              </a:xfrm>
              <a:custGeom>
                <a:avLst/>
                <a:gdLst>
                  <a:gd name="T0" fmla="*/ 11 w 94"/>
                  <a:gd name="T1" fmla="*/ 118 h 129"/>
                  <a:gd name="T2" fmla="*/ 11 w 94"/>
                  <a:gd name="T3" fmla="*/ 38 h 129"/>
                  <a:gd name="T4" fmla="*/ 38 w 94"/>
                  <a:gd name="T5" fmla="*/ 38 h 129"/>
                  <a:gd name="T6" fmla="*/ 38 w 94"/>
                  <a:gd name="T7" fmla="*/ 11 h 129"/>
                  <a:gd name="T8" fmla="*/ 83 w 94"/>
                  <a:gd name="T9" fmla="*/ 11 h 129"/>
                  <a:gd name="T10" fmla="*/ 83 w 94"/>
                  <a:gd name="T11" fmla="*/ 52 h 129"/>
                  <a:gd name="T12" fmla="*/ 88 w 94"/>
                  <a:gd name="T13" fmla="*/ 57 h 129"/>
                  <a:gd name="T14" fmla="*/ 94 w 94"/>
                  <a:gd name="T15" fmla="*/ 52 h 129"/>
                  <a:gd name="T16" fmla="*/ 94 w 94"/>
                  <a:gd name="T17" fmla="*/ 0 h 129"/>
                  <a:gd name="T18" fmla="*/ 28 w 94"/>
                  <a:gd name="T19" fmla="*/ 0 h 129"/>
                  <a:gd name="T20" fmla="*/ 28 w 94"/>
                  <a:gd name="T21" fmla="*/ 1 h 129"/>
                  <a:gd name="T22" fmla="*/ 0 w 94"/>
                  <a:gd name="T23" fmla="*/ 28 h 129"/>
                  <a:gd name="T24" fmla="*/ 0 w 94"/>
                  <a:gd name="T25" fmla="*/ 129 h 129"/>
                  <a:gd name="T26" fmla="*/ 57 w 94"/>
                  <a:gd name="T27" fmla="*/ 129 h 129"/>
                  <a:gd name="T28" fmla="*/ 46 w 94"/>
                  <a:gd name="T29" fmla="*/ 118 h 129"/>
                  <a:gd name="T30" fmla="*/ 11 w 94"/>
                  <a:gd name="T31" fmla="*/ 11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4" h="129">
                    <a:moveTo>
                      <a:pt x="11" y="118"/>
                    </a:moveTo>
                    <a:lnTo>
                      <a:pt x="11" y="38"/>
                    </a:lnTo>
                    <a:lnTo>
                      <a:pt x="38" y="38"/>
                    </a:lnTo>
                    <a:lnTo>
                      <a:pt x="38" y="11"/>
                    </a:lnTo>
                    <a:lnTo>
                      <a:pt x="83" y="11"/>
                    </a:lnTo>
                    <a:lnTo>
                      <a:pt x="83" y="52"/>
                    </a:lnTo>
                    <a:lnTo>
                      <a:pt x="88" y="57"/>
                    </a:lnTo>
                    <a:lnTo>
                      <a:pt x="94" y="52"/>
                    </a:lnTo>
                    <a:lnTo>
                      <a:pt x="94" y="0"/>
                    </a:lnTo>
                    <a:lnTo>
                      <a:pt x="28" y="0"/>
                    </a:lnTo>
                    <a:lnTo>
                      <a:pt x="28" y="1"/>
                    </a:lnTo>
                    <a:lnTo>
                      <a:pt x="0" y="28"/>
                    </a:lnTo>
                    <a:lnTo>
                      <a:pt x="0" y="129"/>
                    </a:lnTo>
                    <a:lnTo>
                      <a:pt x="57" y="129"/>
                    </a:lnTo>
                    <a:lnTo>
                      <a:pt x="46" y="118"/>
                    </a:lnTo>
                    <a:lnTo>
                      <a:pt x="11"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9" name="Freeform 456"/>
              <p:cNvSpPr>
                <a:spLocks/>
              </p:cNvSpPr>
              <p:nvPr/>
            </p:nvSpPr>
            <p:spPr bwMode="auto">
              <a:xfrm>
                <a:off x="4570413" y="2781301"/>
                <a:ext cx="115887" cy="115888"/>
              </a:xfrm>
              <a:custGeom>
                <a:avLst/>
                <a:gdLst>
                  <a:gd name="T0" fmla="*/ 57 w 73"/>
                  <a:gd name="T1" fmla="*/ 73 h 73"/>
                  <a:gd name="T2" fmla="*/ 73 w 73"/>
                  <a:gd name="T3" fmla="*/ 57 h 73"/>
                  <a:gd name="T4" fmla="*/ 52 w 73"/>
                  <a:gd name="T5" fmla="*/ 37 h 73"/>
                  <a:gd name="T6" fmla="*/ 73 w 73"/>
                  <a:gd name="T7" fmla="*/ 16 h 73"/>
                  <a:gd name="T8" fmla="*/ 57 w 73"/>
                  <a:gd name="T9" fmla="*/ 0 h 73"/>
                  <a:gd name="T10" fmla="*/ 36 w 73"/>
                  <a:gd name="T11" fmla="*/ 21 h 73"/>
                  <a:gd name="T12" fmla="*/ 16 w 73"/>
                  <a:gd name="T13" fmla="*/ 0 h 73"/>
                  <a:gd name="T14" fmla="*/ 0 w 73"/>
                  <a:gd name="T15" fmla="*/ 16 h 73"/>
                  <a:gd name="T16" fmla="*/ 20 w 73"/>
                  <a:gd name="T17" fmla="*/ 37 h 73"/>
                  <a:gd name="T18" fmla="*/ 0 w 73"/>
                  <a:gd name="T19" fmla="*/ 57 h 73"/>
                  <a:gd name="T20" fmla="*/ 16 w 73"/>
                  <a:gd name="T21" fmla="*/ 73 h 73"/>
                  <a:gd name="T22" fmla="*/ 36 w 73"/>
                  <a:gd name="T23" fmla="*/ 53 h 73"/>
                  <a:gd name="T24" fmla="*/ 57 w 73"/>
                  <a:gd name="T25"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73">
                    <a:moveTo>
                      <a:pt x="57" y="73"/>
                    </a:moveTo>
                    <a:lnTo>
                      <a:pt x="73" y="57"/>
                    </a:lnTo>
                    <a:lnTo>
                      <a:pt x="52" y="37"/>
                    </a:lnTo>
                    <a:lnTo>
                      <a:pt x="73" y="16"/>
                    </a:lnTo>
                    <a:lnTo>
                      <a:pt x="57" y="0"/>
                    </a:lnTo>
                    <a:lnTo>
                      <a:pt x="36" y="21"/>
                    </a:lnTo>
                    <a:lnTo>
                      <a:pt x="16" y="0"/>
                    </a:lnTo>
                    <a:lnTo>
                      <a:pt x="0" y="16"/>
                    </a:lnTo>
                    <a:lnTo>
                      <a:pt x="20" y="37"/>
                    </a:lnTo>
                    <a:lnTo>
                      <a:pt x="0" y="57"/>
                    </a:lnTo>
                    <a:lnTo>
                      <a:pt x="16" y="73"/>
                    </a:lnTo>
                    <a:lnTo>
                      <a:pt x="36" y="53"/>
                    </a:lnTo>
                    <a:lnTo>
                      <a:pt x="57"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grpSp>
        <p:nvGrpSpPr>
          <p:cNvPr id="90" name="组合 89"/>
          <p:cNvGrpSpPr/>
          <p:nvPr/>
        </p:nvGrpSpPr>
        <p:grpSpPr>
          <a:xfrm>
            <a:off x="1010400" y="4149080"/>
            <a:ext cx="833437" cy="966788"/>
            <a:chOff x="6662738" y="3413125"/>
            <a:chExt cx="833437" cy="966788"/>
          </a:xfrm>
        </p:grpSpPr>
        <p:sp>
          <p:nvSpPr>
            <p:cNvPr id="91" name="六边形 90"/>
            <p:cNvSpPr/>
            <p:nvPr/>
          </p:nvSpPr>
          <p:spPr>
            <a:xfrm rot="5400000">
              <a:off x="6596063" y="3479800"/>
              <a:ext cx="966788" cy="833437"/>
            </a:xfrm>
            <a:prstGeom prst="hexagon">
              <a:avLst/>
            </a:prstGeom>
            <a:blipFill>
              <a:blip r:embed="rId3"/>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2" name="Freeform 459"/>
            <p:cNvSpPr>
              <a:spLocks/>
            </p:cNvSpPr>
            <p:nvPr/>
          </p:nvSpPr>
          <p:spPr bwMode="auto">
            <a:xfrm>
              <a:off x="6915150" y="3697288"/>
              <a:ext cx="280988" cy="388937"/>
            </a:xfrm>
            <a:custGeom>
              <a:avLst/>
              <a:gdLst>
                <a:gd name="T0" fmla="*/ 93391859 w 92"/>
                <a:gd name="T1" fmla="*/ 1095663091 h 127"/>
                <a:gd name="T2" fmla="*/ 93391859 w 92"/>
                <a:gd name="T3" fmla="*/ 346490805 h 127"/>
                <a:gd name="T4" fmla="*/ 345554156 w 92"/>
                <a:gd name="T5" fmla="*/ 346490805 h 127"/>
                <a:gd name="T6" fmla="*/ 345554156 w 92"/>
                <a:gd name="T7" fmla="*/ 103010118 h 127"/>
                <a:gd name="T8" fmla="*/ 756483835 w 92"/>
                <a:gd name="T9" fmla="*/ 103010118 h 127"/>
                <a:gd name="T10" fmla="*/ 756483835 w 92"/>
                <a:gd name="T11" fmla="*/ 309033415 h 127"/>
                <a:gd name="T12" fmla="*/ 821859358 w 92"/>
                <a:gd name="T13" fmla="*/ 374586143 h 127"/>
                <a:gd name="T14" fmla="*/ 859215491 w 92"/>
                <a:gd name="T15" fmla="*/ 402678420 h 127"/>
                <a:gd name="T16" fmla="*/ 859215491 w 92"/>
                <a:gd name="T17" fmla="*/ 0 h 127"/>
                <a:gd name="T18" fmla="*/ 252162296 w 92"/>
                <a:gd name="T19" fmla="*/ 0 h 127"/>
                <a:gd name="T20" fmla="*/ 252162296 w 92"/>
                <a:gd name="T21" fmla="*/ 0 h 127"/>
                <a:gd name="T22" fmla="*/ 0 w 92"/>
                <a:gd name="T23" fmla="*/ 252845800 h 127"/>
                <a:gd name="T24" fmla="*/ 0 w 92"/>
                <a:gd name="T25" fmla="*/ 1189308096 h 127"/>
                <a:gd name="T26" fmla="*/ 663088921 w 92"/>
                <a:gd name="T27" fmla="*/ 1189308096 h 127"/>
                <a:gd name="T28" fmla="*/ 663088921 w 92"/>
                <a:gd name="T29" fmla="*/ 1095663091 h 127"/>
                <a:gd name="T30" fmla="*/ 93391859 w 92"/>
                <a:gd name="T31" fmla="*/ 1095663091 h 12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2" h="127">
                  <a:moveTo>
                    <a:pt x="10" y="117"/>
                  </a:moveTo>
                  <a:lnTo>
                    <a:pt x="10" y="37"/>
                  </a:lnTo>
                  <a:lnTo>
                    <a:pt x="37" y="37"/>
                  </a:lnTo>
                  <a:lnTo>
                    <a:pt x="37" y="11"/>
                  </a:lnTo>
                  <a:lnTo>
                    <a:pt x="81" y="11"/>
                  </a:lnTo>
                  <a:lnTo>
                    <a:pt x="81" y="33"/>
                  </a:lnTo>
                  <a:lnTo>
                    <a:pt x="88" y="40"/>
                  </a:lnTo>
                  <a:lnTo>
                    <a:pt x="92" y="43"/>
                  </a:lnTo>
                  <a:lnTo>
                    <a:pt x="92" y="0"/>
                  </a:lnTo>
                  <a:lnTo>
                    <a:pt x="27" y="0"/>
                  </a:lnTo>
                  <a:lnTo>
                    <a:pt x="0" y="27"/>
                  </a:lnTo>
                  <a:lnTo>
                    <a:pt x="0" y="127"/>
                  </a:lnTo>
                  <a:lnTo>
                    <a:pt x="71" y="127"/>
                  </a:lnTo>
                  <a:lnTo>
                    <a:pt x="71" y="117"/>
                  </a:lnTo>
                  <a:lnTo>
                    <a:pt x="10" y="1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3" name="Freeform 460"/>
            <p:cNvSpPr>
              <a:spLocks/>
            </p:cNvSpPr>
            <p:nvPr/>
          </p:nvSpPr>
          <p:spPr bwMode="auto">
            <a:xfrm>
              <a:off x="7031038" y="3844925"/>
              <a:ext cx="274637" cy="241300"/>
            </a:xfrm>
            <a:custGeom>
              <a:avLst/>
              <a:gdLst>
                <a:gd name="T0" fmla="*/ 410567057 w 90"/>
                <a:gd name="T1" fmla="*/ 0 h 79"/>
                <a:gd name="T2" fmla="*/ 410567057 w 90"/>
                <a:gd name="T3" fmla="*/ 270860777 h 79"/>
                <a:gd name="T4" fmla="*/ 0 w 90"/>
                <a:gd name="T5" fmla="*/ 270860777 h 79"/>
                <a:gd name="T6" fmla="*/ 0 w 90"/>
                <a:gd name="T7" fmla="*/ 457660576 h 79"/>
                <a:gd name="T8" fmla="*/ 410567057 w 90"/>
                <a:gd name="T9" fmla="*/ 457660576 h 79"/>
                <a:gd name="T10" fmla="*/ 410567057 w 90"/>
                <a:gd name="T11" fmla="*/ 737858747 h 79"/>
                <a:gd name="T12" fmla="*/ 839794173 w 90"/>
                <a:gd name="T13" fmla="*/ 373599597 h 79"/>
                <a:gd name="T14" fmla="*/ 410567057 w 90"/>
                <a:gd name="T15" fmla="*/ 0 h 7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0" h="79">
                  <a:moveTo>
                    <a:pt x="44" y="0"/>
                  </a:moveTo>
                  <a:lnTo>
                    <a:pt x="44" y="29"/>
                  </a:lnTo>
                  <a:lnTo>
                    <a:pt x="0" y="29"/>
                  </a:lnTo>
                  <a:lnTo>
                    <a:pt x="0" y="49"/>
                  </a:lnTo>
                  <a:lnTo>
                    <a:pt x="44" y="49"/>
                  </a:lnTo>
                  <a:lnTo>
                    <a:pt x="44" y="79"/>
                  </a:lnTo>
                  <a:lnTo>
                    <a:pt x="90" y="40"/>
                  </a:lnTo>
                  <a:lnTo>
                    <a:pt x="4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94" name="文本框 33"/>
          <p:cNvSpPr txBox="1">
            <a:spLocks noChangeArrowheads="1"/>
          </p:cNvSpPr>
          <p:nvPr/>
        </p:nvSpPr>
        <p:spPr bwMode="auto">
          <a:xfrm>
            <a:off x="2095025" y="3930725"/>
            <a:ext cx="50818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en-US" altLang="zh-CN" sz="1800" b="1" dirty="0">
                <a:solidFill>
                  <a:srgbClr val="25262A"/>
                </a:solidFill>
                <a:latin typeface="微软雅黑" panose="020B0503020204020204" pitchFamily="34" charset="-122"/>
                <a:ea typeface="微软雅黑" panose="020B0503020204020204" pitchFamily="34" charset="-122"/>
              </a:rPr>
              <a:t>(</a:t>
            </a:r>
            <a:r>
              <a:rPr lang="zh-CN" altLang="en-US" sz="1800" b="1" dirty="0">
                <a:solidFill>
                  <a:srgbClr val="25262A"/>
                </a:solidFill>
                <a:latin typeface="微软雅黑" panose="020B0503020204020204" pitchFamily="34" charset="-122"/>
                <a:ea typeface="微软雅黑" panose="020B0503020204020204" pitchFamily="34" charset="-122"/>
              </a:rPr>
              <a:t>五</a:t>
            </a:r>
            <a:r>
              <a:rPr lang="en-US" altLang="zh-CN" sz="1800" b="1" dirty="0">
                <a:solidFill>
                  <a:srgbClr val="25262A"/>
                </a:solidFill>
                <a:latin typeface="微软雅黑" panose="020B0503020204020204" pitchFamily="34" charset="-122"/>
                <a:ea typeface="微软雅黑" panose="020B0503020204020204" pitchFamily="34" charset="-122"/>
              </a:rPr>
              <a:t>)</a:t>
            </a:r>
            <a:r>
              <a:rPr lang="zh-CN" altLang="en-US" sz="1800" b="1" dirty="0">
                <a:solidFill>
                  <a:srgbClr val="25262A"/>
                </a:solidFill>
                <a:latin typeface="微软雅黑" panose="020B0503020204020204" pitchFamily="34" charset="-122"/>
                <a:ea typeface="微软雅黑" panose="020B0503020204020204" pitchFamily="34" charset="-122"/>
              </a:rPr>
              <a:t>建机制促规范，财政管理提质增效</a:t>
            </a:r>
          </a:p>
        </p:txBody>
      </p:sp>
      <p:sp>
        <p:nvSpPr>
          <p:cNvPr id="95" name="文本框 94"/>
          <p:cNvSpPr txBox="1"/>
          <p:nvPr/>
        </p:nvSpPr>
        <p:spPr>
          <a:xfrm>
            <a:off x="2075863" y="4383261"/>
            <a:ext cx="9637555" cy="1815882"/>
          </a:xfrm>
          <a:prstGeom prst="rect">
            <a:avLst/>
          </a:prstGeom>
          <a:noFill/>
        </p:spPr>
        <p:txBody>
          <a:bodyPr wrap="square">
            <a:spAutoFit/>
          </a:bodyPr>
          <a:lstStyle/>
          <a:p>
            <a:pPr algn="jus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不断深化预算管理改革，持续推进预算管理一体化建设，实现对预算管理全流程的动态反映和有效控制；不断加强预算绩效管理，按照全方位、全过程、全覆盖的要求，突出预算绩效源头管理，强化预算绩效监控，组织开展绩效自评与财政重点支出评价，预算管理的规范化、精细化水平有了新的提高；不断加大财会监督力度，建立财会监督联席会议制度，组织召开财会监督工作协调小组成员单位联席会议，集中力量对重点部门、重点单位的会计核算、财务管理、内控制度建设开展专项检查，对公务接待“三单一票一函”“一事一结”制度落实和公务用车购置费、车辆运行维护费管理使用情况开展专项检查。财会监督在推进全面从严治党、维护中央政令畅通、规范财经秩序、促进经济社会健康运行方面发挥了重要作用。</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239410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par>
                          <p:cTn id="15" fill="hold">
                            <p:stCondLst>
                              <p:cond delay="500"/>
                            </p:stCondLst>
                            <p:childTnLst>
                              <p:par>
                                <p:cTn id="16" presetID="2" presetClass="entr" presetSubtype="1" fill="hold" nodeType="afterEffect">
                                  <p:stCondLst>
                                    <p:cond delay="0"/>
                                  </p:stCondLst>
                                  <p:childTnLst>
                                    <p:set>
                                      <p:cBhvr>
                                        <p:cTn id="17" dur="1" fill="hold">
                                          <p:stCondLst>
                                            <p:cond delay="0"/>
                                          </p:stCondLst>
                                        </p:cTn>
                                        <p:tgtEl>
                                          <p:spTgt spid="84"/>
                                        </p:tgtEl>
                                        <p:attrNameLst>
                                          <p:attrName>style.visibility</p:attrName>
                                        </p:attrNameLst>
                                      </p:cBhvr>
                                      <p:to>
                                        <p:strVal val="visible"/>
                                      </p:to>
                                    </p:set>
                                    <p:anim calcmode="lin" valueType="num">
                                      <p:cBhvr additive="base">
                                        <p:cTn id="18" dur="500" fill="hold"/>
                                        <p:tgtEl>
                                          <p:spTgt spid="84"/>
                                        </p:tgtEl>
                                        <p:attrNameLst>
                                          <p:attrName>ppt_x</p:attrName>
                                        </p:attrNameLst>
                                      </p:cBhvr>
                                      <p:tavLst>
                                        <p:tav tm="0">
                                          <p:val>
                                            <p:strVal val="#ppt_x"/>
                                          </p:val>
                                        </p:tav>
                                        <p:tav tm="100000">
                                          <p:val>
                                            <p:strVal val="#ppt_x"/>
                                          </p:val>
                                        </p:tav>
                                      </p:tavLst>
                                    </p:anim>
                                    <p:anim calcmode="lin" valueType="num">
                                      <p:cBhvr additive="base">
                                        <p:cTn id="19" dur="500" fill="hold"/>
                                        <p:tgtEl>
                                          <p:spTgt spid="84"/>
                                        </p:tgtEl>
                                        <p:attrNameLst>
                                          <p:attrName>ppt_y</p:attrName>
                                        </p:attrNameLst>
                                      </p:cBhvr>
                                      <p:tavLst>
                                        <p:tav tm="0">
                                          <p:val>
                                            <p:strVal val="0-#ppt_h/2"/>
                                          </p:val>
                                        </p:tav>
                                        <p:tav tm="100000">
                                          <p:val>
                                            <p:strVal val="#ppt_y"/>
                                          </p:val>
                                        </p:tav>
                                      </p:tavLst>
                                    </p:anim>
                                  </p:childTnLst>
                                </p:cTn>
                              </p:par>
                            </p:childTnLst>
                          </p:cTn>
                        </p:par>
                        <p:par>
                          <p:cTn id="20" fill="hold">
                            <p:stCondLst>
                              <p:cond delay="1000"/>
                            </p:stCondLst>
                            <p:childTnLst>
                              <p:par>
                                <p:cTn id="21" presetID="2" presetClass="entr" presetSubtype="1" fill="hold" nodeType="afterEffect">
                                  <p:stCondLst>
                                    <p:cond delay="0"/>
                                  </p:stCondLst>
                                  <p:childTnLst>
                                    <p:set>
                                      <p:cBhvr>
                                        <p:cTn id="22" dur="1" fill="hold">
                                          <p:stCondLst>
                                            <p:cond delay="0"/>
                                          </p:stCondLst>
                                        </p:cTn>
                                        <p:tgtEl>
                                          <p:spTgt spid="90"/>
                                        </p:tgtEl>
                                        <p:attrNameLst>
                                          <p:attrName>style.visibility</p:attrName>
                                        </p:attrNameLst>
                                      </p:cBhvr>
                                      <p:to>
                                        <p:strVal val="visible"/>
                                      </p:to>
                                    </p:set>
                                    <p:anim calcmode="lin" valueType="num">
                                      <p:cBhvr additive="base">
                                        <p:cTn id="23" dur="500" fill="hold"/>
                                        <p:tgtEl>
                                          <p:spTgt spid="90"/>
                                        </p:tgtEl>
                                        <p:attrNameLst>
                                          <p:attrName>ppt_x</p:attrName>
                                        </p:attrNameLst>
                                      </p:cBhvr>
                                      <p:tavLst>
                                        <p:tav tm="0">
                                          <p:val>
                                            <p:strVal val="#ppt_x"/>
                                          </p:val>
                                        </p:tav>
                                        <p:tav tm="100000">
                                          <p:val>
                                            <p:strVal val="#ppt_x"/>
                                          </p:val>
                                        </p:tav>
                                      </p:tavLst>
                                    </p:anim>
                                    <p:anim calcmode="lin" valueType="num">
                                      <p:cBhvr additive="base">
                                        <p:cTn id="24" dur="500" fill="hold"/>
                                        <p:tgtEl>
                                          <p:spTgt spid="90"/>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wipe(left)">
                                      <p:cBhvr>
                                        <p:cTn id="27" dur="500"/>
                                        <p:tgtEl>
                                          <p:spTgt spid="9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wipe(left)">
                                      <p:cBhvr>
                                        <p:cTn id="30" dur="500"/>
                                        <p:tgtEl>
                                          <p:spTgt spid="95"/>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wipe(left)">
                                      <p:cBhvr>
                                        <p:cTn id="33" dur="500"/>
                                        <p:tgtEl>
                                          <p:spTgt spid="82"/>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83"/>
                                        </p:tgtEl>
                                        <p:attrNameLst>
                                          <p:attrName>style.visibility</p:attrName>
                                        </p:attrNameLst>
                                      </p:cBhvr>
                                      <p:to>
                                        <p:strVal val="visible"/>
                                      </p:to>
                                    </p:set>
                                    <p:animEffect transition="in" filter="wipe(left)">
                                      <p:cBhvr>
                                        <p:cTn id="36"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2" grpId="0"/>
      <p:bldP spid="83" grpId="0"/>
      <p:bldP spid="94" grpId="0"/>
      <p:bldP spid="9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558133" y="485550"/>
            <a:ext cx="3057247" cy="584775"/>
          </a:xfrm>
          <a:prstGeom prst="rect">
            <a:avLst/>
          </a:prstGeom>
        </p:spPr>
        <p:txBody>
          <a:bodyPr wrap="none">
            <a:spAutoFit/>
          </a:bodyPr>
          <a:lstStyle/>
          <a:p>
            <a:r>
              <a:rPr lang="zh-CN" altLang="en-US" sz="3200" b="1" dirty="0">
                <a:solidFill>
                  <a:schemeClr val="tx1">
                    <a:lumMod val="75000"/>
                    <a:lumOff val="25000"/>
                  </a:schemeClr>
                </a:solidFill>
                <a:latin typeface="微软雅黑" pitchFamily="34" charset="-122"/>
                <a:ea typeface="微软雅黑" pitchFamily="34" charset="-122"/>
              </a:rPr>
              <a:t>存在的主要问题</a:t>
            </a:r>
          </a:p>
        </p:txBody>
      </p:sp>
      <p:grpSp>
        <p:nvGrpSpPr>
          <p:cNvPr id="12" name="组合 11"/>
          <p:cNvGrpSpPr/>
          <p:nvPr/>
        </p:nvGrpSpPr>
        <p:grpSpPr>
          <a:xfrm>
            <a:off x="647805" y="285304"/>
            <a:ext cx="709466" cy="813683"/>
            <a:chOff x="5614910" y="735926"/>
            <a:chExt cx="860050" cy="986388"/>
          </a:xfrm>
        </p:grpSpPr>
        <p:sp>
          <p:nvSpPr>
            <p:cNvPr id="70" name="椭圆 69"/>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grpSp>
          <p:nvGrpSpPr>
            <p:cNvPr id="71" name="组合 70"/>
            <p:cNvGrpSpPr/>
            <p:nvPr/>
          </p:nvGrpSpPr>
          <p:grpSpPr>
            <a:xfrm>
              <a:off x="5674714" y="735926"/>
              <a:ext cx="775742" cy="986388"/>
              <a:chOff x="5576705" y="705898"/>
              <a:chExt cx="775742" cy="986388"/>
            </a:xfrm>
          </p:grpSpPr>
          <p:sp>
            <p:nvSpPr>
              <p:cNvPr id="72" name="椭圆 71"/>
              <p:cNvSpPr/>
              <p:nvPr/>
            </p:nvSpPr>
            <p:spPr>
              <a:xfrm flipV="1">
                <a:off x="5583078" y="816717"/>
                <a:ext cx="746745" cy="746745"/>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3" name="矩形 72"/>
              <p:cNvSpPr/>
              <p:nvPr/>
            </p:nvSpPr>
            <p:spPr>
              <a:xfrm>
                <a:off x="5576705" y="705898"/>
                <a:ext cx="775742" cy="986388"/>
              </a:xfrm>
              <a:prstGeom prst="rect">
                <a:avLst/>
              </a:prstGeom>
            </p:spPr>
            <p:txBody>
              <a:bodyPr wrap="none" anchor="ctr">
                <a:spAutoFit/>
              </a:bodyPr>
              <a:lstStyle/>
              <a:p>
                <a:pPr algn="ctr">
                  <a:lnSpc>
                    <a:spcPct val="150000"/>
                  </a:lnSpc>
                </a:pPr>
                <a:r>
                  <a:rPr lang="zh-CN" altLang="en-US" sz="5333"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rPr>
                  <a:t>五</a:t>
                </a:r>
                <a:endParaRPr lang="zh-CN" altLang="en-US" sz="8000"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endParaRPr>
              </a:p>
            </p:txBody>
          </p:sp>
        </p:grpSp>
      </p:grpSp>
      <p:sp>
        <p:nvSpPr>
          <p:cNvPr id="40" name="对角圆角矩形 39"/>
          <p:cNvSpPr/>
          <p:nvPr/>
        </p:nvSpPr>
        <p:spPr>
          <a:xfrm>
            <a:off x="2549068" y="1270234"/>
            <a:ext cx="8653467" cy="2970542"/>
          </a:xfrm>
          <a:prstGeom prst="round2DiagRect">
            <a:avLst/>
          </a:prstGeom>
          <a:solidFill>
            <a:srgbClr val="F7F7F7"/>
          </a:solidFill>
          <a:ln>
            <a:noFill/>
          </a:ln>
          <a:effectLst>
            <a:outerShdw blurRad="1651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0632" tIns="40316" rIns="80632" bIns="40316" rtlCol="0" anchor="ctr"/>
          <a:lstStyle/>
          <a:p>
            <a:pPr algn="ctr"/>
            <a:endParaRPr lang="zh-CN" altLang="en-US"/>
          </a:p>
        </p:txBody>
      </p:sp>
      <p:grpSp>
        <p:nvGrpSpPr>
          <p:cNvPr id="41" name="组合 40"/>
          <p:cNvGrpSpPr/>
          <p:nvPr/>
        </p:nvGrpSpPr>
        <p:grpSpPr>
          <a:xfrm>
            <a:off x="898684" y="2068041"/>
            <a:ext cx="1603489" cy="1360959"/>
            <a:chOff x="7109111" y="2548965"/>
            <a:chExt cx="2397222" cy="2093640"/>
          </a:xfrm>
        </p:grpSpPr>
        <p:grpSp>
          <p:nvGrpSpPr>
            <p:cNvPr id="42" name="组合 41"/>
            <p:cNvGrpSpPr/>
            <p:nvPr/>
          </p:nvGrpSpPr>
          <p:grpSpPr>
            <a:xfrm>
              <a:off x="7109111" y="2548965"/>
              <a:ext cx="2397222" cy="2093640"/>
              <a:chOff x="1511944" y="2420246"/>
              <a:chExt cx="2627152" cy="2294453"/>
            </a:xfrm>
            <a:effectLst>
              <a:outerShdw blurRad="203200" dist="38100" dir="3780000" sx="103000" sy="103000" algn="t" rotWithShape="0">
                <a:prstClr val="black">
                  <a:alpha val="25000"/>
                </a:prstClr>
              </a:outerShdw>
            </a:effectLst>
          </p:grpSpPr>
          <p:sp>
            <p:nvSpPr>
              <p:cNvPr id="45"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43" name="Freeform 7"/>
            <p:cNvSpPr>
              <a:spLocks/>
            </p:cNvSpPr>
            <p:nvPr/>
          </p:nvSpPr>
          <p:spPr bwMode="auto">
            <a:xfrm>
              <a:off x="7420792" y="2825471"/>
              <a:ext cx="1773861" cy="1540628"/>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blipFill>
              <a:blip r:embed="rId3"/>
              <a:stretch>
                <a:fillRect/>
              </a:stretch>
            </a:blipFill>
            <a:ln w="7938" cap="flat">
              <a:noFill/>
              <a:prstDash val="solid"/>
              <a:miter lim="800000"/>
              <a:headEnd/>
              <a:tailEnd/>
            </a:ln>
            <a:effectLst>
              <a:innerShdw blurRad="152400">
                <a:schemeClr val="tx1">
                  <a:lumMod val="65000"/>
                  <a:lumOff val="35000"/>
                  <a:alpha val="41000"/>
                </a:schemeClr>
              </a:innerShdw>
            </a:effectLst>
          </p:spPr>
          <p:txBody>
            <a:bodyPr vert="horz" wrap="square" lIns="91440" tIns="45720" rIns="91440" bIns="45720" numCol="1" anchor="t" anchorCtr="0" compatLnSpc="1">
              <a:prstTxWarp prst="textNoShape">
                <a:avLst/>
              </a:prstTxWarp>
            </a:bodyPr>
            <a:lstStyle/>
            <a:p>
              <a:endParaRPr lang="zh-CN" altLang="en-US"/>
            </a:p>
          </p:txBody>
        </p:sp>
      </p:grpSp>
      <p:sp>
        <p:nvSpPr>
          <p:cNvPr id="47" name="矩形 30"/>
          <p:cNvSpPr>
            <a:spLocks noChangeArrowheads="1"/>
          </p:cNvSpPr>
          <p:nvPr/>
        </p:nvSpPr>
        <p:spPr bwMode="auto">
          <a:xfrm>
            <a:off x="2855508" y="1321214"/>
            <a:ext cx="7975538" cy="2911945"/>
          </a:xfrm>
          <a:prstGeom prst="rect">
            <a:avLst/>
          </a:prstGeom>
          <a:noFill/>
          <a:ln w="9525">
            <a:noFill/>
            <a:miter lim="800000"/>
            <a:headEnd/>
            <a:tailEnd/>
          </a:ln>
        </p:spPr>
        <p:txBody>
          <a:bodyPr wrap="square" lIns="137153" tIns="68577" rIns="137153" bIns="68577">
            <a:spAutoFit/>
          </a:bodyPr>
          <a:lstStyle/>
          <a:p>
            <a:pPr lvl="0">
              <a:lnSpc>
                <a:spcPct val="130000"/>
              </a:lnSpc>
            </a:pPr>
            <a:r>
              <a:rPr lang="en-US" altLang="zh-CN" sz="1400" b="1" dirty="0">
                <a:solidFill>
                  <a:schemeClr val="tx1">
                    <a:lumMod val="75000"/>
                    <a:lumOff val="25000"/>
                  </a:schemeClr>
                </a:solidFill>
                <a:latin typeface="微软雅黑" pitchFamily="34" charset="-122"/>
                <a:ea typeface="微软雅黑" pitchFamily="34" charset="-122"/>
              </a:rPr>
              <a:t>(</a:t>
            </a:r>
            <a:r>
              <a:rPr lang="zh-CN" altLang="en-US" sz="1400" b="1" dirty="0">
                <a:solidFill>
                  <a:schemeClr val="tx1">
                    <a:lumMod val="75000"/>
                    <a:lumOff val="25000"/>
                  </a:schemeClr>
                </a:solidFill>
                <a:latin typeface="微软雅黑" pitchFamily="34" charset="-122"/>
                <a:ea typeface="微软雅黑" pitchFamily="34" charset="-122"/>
              </a:rPr>
              <a:t>一</a:t>
            </a:r>
            <a:r>
              <a:rPr lang="en-US" altLang="zh-CN" sz="1400" b="1" dirty="0">
                <a:solidFill>
                  <a:schemeClr val="tx1">
                    <a:lumMod val="75000"/>
                    <a:lumOff val="25000"/>
                  </a:schemeClr>
                </a:solidFill>
                <a:latin typeface="微软雅黑" pitchFamily="34" charset="-122"/>
                <a:ea typeface="微软雅黑" pitchFamily="34" charset="-122"/>
              </a:rPr>
              <a:t>)</a:t>
            </a:r>
            <a:r>
              <a:rPr lang="zh-CN" altLang="en-US" sz="1400" b="1" dirty="0">
                <a:solidFill>
                  <a:schemeClr val="tx1">
                    <a:lumMod val="75000"/>
                    <a:lumOff val="25000"/>
                  </a:schemeClr>
                </a:solidFill>
                <a:latin typeface="微软雅黑" pitchFamily="34" charset="-122"/>
                <a:ea typeface="微软雅黑" pitchFamily="34" charset="-122"/>
              </a:rPr>
              <a:t>县域经济总量小，财政平衡能力弱</a:t>
            </a:r>
          </a:p>
          <a:p>
            <a:pPr lvl="0">
              <a:lnSpc>
                <a:spcPct val="130000"/>
              </a:lnSpc>
            </a:pPr>
            <a:r>
              <a:rPr lang="zh-CN" altLang="en-US" sz="1400" b="1" dirty="0">
                <a:solidFill>
                  <a:schemeClr val="tx1">
                    <a:lumMod val="75000"/>
                    <a:lumOff val="25000"/>
                  </a:schemeClr>
                </a:solidFill>
                <a:latin typeface="微软雅黑" pitchFamily="34" charset="-122"/>
                <a:ea typeface="微软雅黑" pitchFamily="34" charset="-122"/>
              </a:rPr>
              <a:t>     </a:t>
            </a:r>
            <a:r>
              <a:rPr lang="zh-CN" altLang="en-US" sz="1400" dirty="0">
                <a:solidFill>
                  <a:schemeClr val="tx1">
                    <a:lumMod val="75000"/>
                    <a:lumOff val="25000"/>
                  </a:schemeClr>
                </a:solidFill>
                <a:latin typeface="微软雅黑" pitchFamily="34" charset="-122"/>
                <a:ea typeface="微软雅黑" pitchFamily="34" charset="-122"/>
              </a:rPr>
              <a:t>近年来，县域经济总量虽不断发展壮大、经济规模总量虽保持了不断攀升态势，但总量小、结构不合理的局面还没有得到根本改观。</a:t>
            </a:r>
            <a:r>
              <a:rPr lang="en-US" altLang="zh-CN" sz="1400" dirty="0">
                <a:solidFill>
                  <a:schemeClr val="tx1">
                    <a:lumMod val="75000"/>
                    <a:lumOff val="25000"/>
                  </a:schemeClr>
                </a:solidFill>
                <a:latin typeface="微软雅黑" pitchFamily="34" charset="-122"/>
                <a:ea typeface="微软雅黑" pitchFamily="34" charset="-122"/>
              </a:rPr>
              <a:t>GDP</a:t>
            </a:r>
            <a:r>
              <a:rPr lang="zh-CN" altLang="en-US" sz="1400" dirty="0">
                <a:solidFill>
                  <a:schemeClr val="tx1">
                    <a:lumMod val="75000"/>
                    <a:lumOff val="25000"/>
                  </a:schemeClr>
                </a:solidFill>
                <a:latin typeface="微软雅黑" pitchFamily="34" charset="-122"/>
                <a:ea typeface="微软雅黑" pitchFamily="34" charset="-122"/>
              </a:rPr>
              <a:t>总量</a:t>
            </a:r>
            <a:r>
              <a:rPr lang="en-US" altLang="zh-CN" sz="1400" dirty="0">
                <a:solidFill>
                  <a:schemeClr val="tx1">
                    <a:lumMod val="75000"/>
                    <a:lumOff val="25000"/>
                  </a:schemeClr>
                </a:solidFill>
                <a:latin typeface="微软雅黑" pitchFamily="34" charset="-122"/>
                <a:ea typeface="微软雅黑" pitchFamily="34" charset="-122"/>
              </a:rPr>
              <a:t>2021</a:t>
            </a:r>
            <a:r>
              <a:rPr lang="zh-CN" altLang="en-US" sz="1400" dirty="0">
                <a:solidFill>
                  <a:schemeClr val="tx1">
                    <a:lumMod val="75000"/>
                    <a:lumOff val="25000"/>
                  </a:schemeClr>
                </a:solidFill>
                <a:latin typeface="微软雅黑" pitchFamily="34" charset="-122"/>
                <a:ea typeface="微软雅黑" pitchFamily="34" charset="-122"/>
              </a:rPr>
              <a:t>年至</a:t>
            </a:r>
            <a:r>
              <a:rPr lang="en-US" altLang="zh-CN" sz="1400" dirty="0">
                <a:solidFill>
                  <a:schemeClr val="tx1">
                    <a:lumMod val="75000"/>
                    <a:lumOff val="25000"/>
                  </a:schemeClr>
                </a:solidFill>
                <a:latin typeface="微软雅黑" pitchFamily="34" charset="-122"/>
                <a:ea typeface="微软雅黑" pitchFamily="34" charset="-122"/>
              </a:rPr>
              <a:t>2023</a:t>
            </a:r>
            <a:r>
              <a:rPr lang="zh-CN" altLang="en-US" sz="1400" dirty="0">
                <a:solidFill>
                  <a:schemeClr val="tx1">
                    <a:lumMod val="75000"/>
                    <a:lumOff val="25000"/>
                  </a:schemeClr>
                </a:solidFill>
                <a:latin typeface="微软雅黑" pitchFamily="34" charset="-122"/>
                <a:ea typeface="微软雅黑" pitchFamily="34" charset="-122"/>
              </a:rPr>
              <a:t>年均居天水市第</a:t>
            </a:r>
            <a:r>
              <a:rPr lang="en-US" altLang="zh-CN" sz="1400" dirty="0">
                <a:solidFill>
                  <a:schemeClr val="tx1">
                    <a:lumMod val="75000"/>
                    <a:lumOff val="25000"/>
                  </a:schemeClr>
                </a:solidFill>
                <a:latin typeface="微软雅黑" pitchFamily="34" charset="-122"/>
                <a:ea typeface="微软雅黑" pitchFamily="34" charset="-122"/>
              </a:rPr>
              <a:t>5</a:t>
            </a:r>
            <a:r>
              <a:rPr lang="zh-CN" altLang="en-US" sz="1400" dirty="0">
                <a:solidFill>
                  <a:schemeClr val="tx1">
                    <a:lumMod val="75000"/>
                    <a:lumOff val="25000"/>
                  </a:schemeClr>
                </a:solidFill>
                <a:latin typeface="微软雅黑" pitchFamily="34" charset="-122"/>
                <a:ea typeface="微软雅黑" pitchFamily="34" charset="-122"/>
              </a:rPr>
              <a:t>位，排全省第</a:t>
            </a:r>
            <a:r>
              <a:rPr lang="en-US" altLang="zh-CN" sz="1400" dirty="0">
                <a:solidFill>
                  <a:schemeClr val="tx1">
                    <a:lumMod val="75000"/>
                    <a:lumOff val="25000"/>
                  </a:schemeClr>
                </a:solidFill>
                <a:latin typeface="微软雅黑" pitchFamily="34" charset="-122"/>
                <a:ea typeface="微软雅黑" pitchFamily="34" charset="-122"/>
              </a:rPr>
              <a:t>46</a:t>
            </a:r>
            <a:r>
              <a:rPr lang="zh-CN" altLang="en-US" sz="1400" dirty="0">
                <a:solidFill>
                  <a:schemeClr val="tx1">
                    <a:lumMod val="75000"/>
                    <a:lumOff val="25000"/>
                  </a:schemeClr>
                </a:solidFill>
                <a:latin typeface="微软雅黑" pitchFamily="34" charset="-122"/>
                <a:ea typeface="微软雅黑" pitchFamily="34" charset="-122"/>
              </a:rPr>
              <a:t>位。主要原因在于：一是自然资源禀赋不足，经济发展空间集聚性差，企业规模偏小，骨干工业企业少，工业经济占比低，传统农业占比虽重，但质量效益不高，精深加工能力偏弱，产业链条偏短，市场竞争力不强，抗风险能力较弱；二是新兴产业发展面临市场、技术、人才、资金等要素制约，收入结构单一状况短期内难以改变，重点税源仍处于发育期。</a:t>
            </a:r>
            <a:r>
              <a:rPr lang="en-US" altLang="zh-CN" sz="1400" dirty="0">
                <a:solidFill>
                  <a:schemeClr val="tx1">
                    <a:lumMod val="75000"/>
                    <a:lumOff val="25000"/>
                  </a:schemeClr>
                </a:solidFill>
                <a:latin typeface="微软雅黑" pitchFamily="34" charset="-122"/>
                <a:ea typeface="微软雅黑" pitchFamily="34" charset="-122"/>
              </a:rPr>
              <a:t>2023</a:t>
            </a:r>
            <a:r>
              <a:rPr lang="zh-CN" altLang="en-US" sz="1400" dirty="0">
                <a:solidFill>
                  <a:schemeClr val="tx1">
                    <a:lumMod val="75000"/>
                    <a:lumOff val="25000"/>
                  </a:schemeClr>
                </a:solidFill>
                <a:latin typeface="微软雅黑" pitchFamily="34" charset="-122"/>
                <a:ea typeface="微软雅黑" pitchFamily="34" charset="-122"/>
              </a:rPr>
              <a:t>年，来自第一产业财政收入约占</a:t>
            </a:r>
            <a:r>
              <a:rPr lang="en-US" altLang="zh-CN" sz="1400" dirty="0">
                <a:solidFill>
                  <a:schemeClr val="tx1">
                    <a:lumMod val="75000"/>
                    <a:lumOff val="25000"/>
                  </a:schemeClr>
                </a:solidFill>
                <a:latin typeface="微软雅黑" pitchFamily="34" charset="-122"/>
                <a:ea typeface="微软雅黑" pitchFamily="34" charset="-122"/>
              </a:rPr>
              <a:t>0.14%</a:t>
            </a:r>
            <a:r>
              <a:rPr lang="zh-CN" altLang="en-US" sz="1400" dirty="0">
                <a:solidFill>
                  <a:schemeClr val="tx1">
                    <a:lumMod val="75000"/>
                    <a:lumOff val="25000"/>
                  </a:schemeClr>
                </a:solidFill>
                <a:latin typeface="微软雅黑" pitchFamily="34" charset="-122"/>
                <a:ea typeface="微软雅黑" pitchFamily="34" charset="-122"/>
              </a:rPr>
              <a:t>，来自第二产业的财政收入约</a:t>
            </a:r>
            <a:r>
              <a:rPr lang="en-US" altLang="zh-CN" sz="1400" dirty="0">
                <a:solidFill>
                  <a:schemeClr val="tx1">
                    <a:lumMod val="75000"/>
                    <a:lumOff val="25000"/>
                  </a:schemeClr>
                </a:solidFill>
                <a:latin typeface="微软雅黑" pitchFamily="34" charset="-122"/>
                <a:ea typeface="微软雅黑" pitchFamily="34" charset="-122"/>
              </a:rPr>
              <a:t>27.10%</a:t>
            </a:r>
            <a:r>
              <a:rPr lang="zh-CN" altLang="en-US" sz="1400" dirty="0">
                <a:solidFill>
                  <a:schemeClr val="tx1">
                    <a:lumMod val="75000"/>
                    <a:lumOff val="25000"/>
                  </a:schemeClr>
                </a:solidFill>
                <a:latin typeface="微软雅黑" pitchFamily="34" charset="-122"/>
                <a:ea typeface="微软雅黑" pitchFamily="34" charset="-122"/>
              </a:rPr>
              <a:t>，来自第三产业的财政收入约占</a:t>
            </a:r>
            <a:r>
              <a:rPr lang="en-US" altLang="zh-CN" sz="1400" dirty="0">
                <a:solidFill>
                  <a:schemeClr val="tx1">
                    <a:lumMod val="75000"/>
                    <a:lumOff val="25000"/>
                  </a:schemeClr>
                </a:solidFill>
                <a:latin typeface="微软雅黑" pitchFamily="34" charset="-122"/>
                <a:ea typeface="微软雅黑" pitchFamily="34" charset="-122"/>
              </a:rPr>
              <a:t>37.26%</a:t>
            </a:r>
            <a:r>
              <a:rPr lang="zh-CN" altLang="en-US" sz="1400" dirty="0">
                <a:solidFill>
                  <a:schemeClr val="tx1">
                    <a:lumMod val="75000"/>
                    <a:lumOff val="25000"/>
                  </a:schemeClr>
                </a:solidFill>
                <a:latin typeface="微软雅黑" pitchFamily="34" charset="-122"/>
                <a:ea typeface="微软雅黑" pitchFamily="34" charset="-122"/>
              </a:rPr>
              <a:t>，非税收入占比高达约</a:t>
            </a:r>
            <a:r>
              <a:rPr lang="en-US" altLang="zh-CN" sz="1400" dirty="0">
                <a:solidFill>
                  <a:schemeClr val="tx1">
                    <a:lumMod val="75000"/>
                    <a:lumOff val="25000"/>
                  </a:schemeClr>
                </a:solidFill>
                <a:latin typeface="微软雅黑" pitchFamily="34" charset="-122"/>
                <a:ea typeface="微软雅黑" pitchFamily="34" charset="-122"/>
              </a:rPr>
              <a:t>49.86%</a:t>
            </a:r>
            <a:r>
              <a:rPr lang="zh-CN" altLang="en-US" sz="1400" dirty="0">
                <a:solidFill>
                  <a:schemeClr val="tx1">
                    <a:lumMod val="75000"/>
                    <a:lumOff val="25000"/>
                  </a:schemeClr>
                </a:solidFill>
                <a:latin typeface="微软雅黑" pitchFamily="34" charset="-122"/>
                <a:ea typeface="微软雅黑" pitchFamily="34" charset="-122"/>
              </a:rPr>
              <a:t>。财政增收明显缺乏支撑点；三是财政支出的重点主要在兜牢“三保”底线方面，财政资金在推动县域经济发展、引导资本投入方面的能力明显不足。</a:t>
            </a:r>
          </a:p>
        </p:txBody>
      </p:sp>
      <p:sp>
        <p:nvSpPr>
          <p:cNvPr id="48" name="对角圆角矩形 47"/>
          <p:cNvSpPr/>
          <p:nvPr/>
        </p:nvSpPr>
        <p:spPr>
          <a:xfrm>
            <a:off x="1558133" y="4406083"/>
            <a:ext cx="8408902" cy="2373841"/>
          </a:xfrm>
          <a:prstGeom prst="round2DiagRect">
            <a:avLst/>
          </a:prstGeom>
          <a:solidFill>
            <a:srgbClr val="F7F7F7"/>
          </a:solidFill>
          <a:ln>
            <a:noFill/>
          </a:ln>
          <a:effectLst>
            <a:outerShdw blurRad="1651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0632" tIns="40316" rIns="80632" bIns="40316" rtlCol="0" anchor="ctr"/>
          <a:lstStyle/>
          <a:p>
            <a:pPr algn="ctr"/>
            <a:endParaRPr lang="zh-CN" altLang="en-US" dirty="0"/>
          </a:p>
        </p:txBody>
      </p:sp>
      <p:grpSp>
        <p:nvGrpSpPr>
          <p:cNvPr id="50" name="组合 49"/>
          <p:cNvGrpSpPr/>
          <p:nvPr/>
        </p:nvGrpSpPr>
        <p:grpSpPr>
          <a:xfrm>
            <a:off x="10029301" y="4856306"/>
            <a:ext cx="1603489" cy="1360959"/>
            <a:chOff x="7109111" y="2548965"/>
            <a:chExt cx="2397222" cy="2093640"/>
          </a:xfrm>
        </p:grpSpPr>
        <p:grpSp>
          <p:nvGrpSpPr>
            <p:cNvPr id="51" name="组合 50"/>
            <p:cNvGrpSpPr/>
            <p:nvPr/>
          </p:nvGrpSpPr>
          <p:grpSpPr>
            <a:xfrm>
              <a:off x="7109111" y="2548965"/>
              <a:ext cx="2397222" cy="2093640"/>
              <a:chOff x="1511944" y="2420246"/>
              <a:chExt cx="2627152" cy="2294453"/>
            </a:xfrm>
            <a:effectLst>
              <a:outerShdw blurRad="203200" dist="38100" dir="3780000" sx="103000" sy="103000" algn="t" rotWithShape="0">
                <a:prstClr val="black">
                  <a:alpha val="25000"/>
                </a:prstClr>
              </a:outerShdw>
            </a:effectLst>
          </p:grpSpPr>
          <p:sp>
            <p:nvSpPr>
              <p:cNvPr id="54"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52" name="Freeform 7"/>
            <p:cNvSpPr>
              <a:spLocks/>
            </p:cNvSpPr>
            <p:nvPr/>
          </p:nvSpPr>
          <p:spPr bwMode="auto">
            <a:xfrm>
              <a:off x="7420792" y="2825471"/>
              <a:ext cx="1773861" cy="1540628"/>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blipFill>
              <a:blip r:embed="rId3"/>
              <a:stretch>
                <a:fillRect/>
              </a:stretch>
            </a:blipFill>
            <a:ln w="7938" cap="flat">
              <a:noFill/>
              <a:prstDash val="solid"/>
              <a:miter lim="800000"/>
              <a:headEnd/>
              <a:tailEnd/>
            </a:ln>
            <a:effectLst>
              <a:innerShdw blurRad="152400">
                <a:schemeClr val="tx1">
                  <a:lumMod val="65000"/>
                  <a:lumOff val="35000"/>
                  <a:alpha val="41000"/>
                </a:schemeClr>
              </a:innerShdw>
            </a:effectLst>
          </p:spPr>
          <p:txBody>
            <a:bodyPr vert="horz" wrap="square" lIns="91440" tIns="45720" rIns="91440" bIns="45720" numCol="1" anchor="t" anchorCtr="0" compatLnSpc="1">
              <a:prstTxWarp prst="textNoShape">
                <a:avLst/>
              </a:prstTxWarp>
            </a:bodyPr>
            <a:lstStyle/>
            <a:p>
              <a:endParaRPr lang="zh-CN" altLang="en-US"/>
            </a:p>
          </p:txBody>
        </p:sp>
      </p:grpSp>
      <p:sp>
        <p:nvSpPr>
          <p:cNvPr id="2" name="矩形 30">
            <a:extLst>
              <a:ext uri="{FF2B5EF4-FFF2-40B4-BE49-F238E27FC236}">
                <a16:creationId xmlns:a16="http://schemas.microsoft.com/office/drawing/2014/main" id="{17298338-C8B3-A994-2AC2-BEF7AEEE7D82}"/>
              </a:ext>
            </a:extLst>
          </p:cNvPr>
          <p:cNvSpPr>
            <a:spLocks noChangeArrowheads="1"/>
          </p:cNvSpPr>
          <p:nvPr/>
        </p:nvSpPr>
        <p:spPr bwMode="auto">
          <a:xfrm>
            <a:off x="1774815" y="4398466"/>
            <a:ext cx="7975538" cy="2351792"/>
          </a:xfrm>
          <a:prstGeom prst="rect">
            <a:avLst/>
          </a:prstGeom>
          <a:noFill/>
          <a:ln w="9525">
            <a:noFill/>
            <a:miter lim="800000"/>
            <a:headEnd/>
            <a:tailEnd/>
          </a:ln>
        </p:spPr>
        <p:txBody>
          <a:bodyPr wrap="square" lIns="137153" tIns="68577" rIns="137153" bIns="68577">
            <a:spAutoFit/>
          </a:bodyPr>
          <a:lstStyle/>
          <a:p>
            <a:pPr lvl="0">
              <a:lnSpc>
                <a:spcPct val="130000"/>
              </a:lnSpc>
            </a:pPr>
            <a:r>
              <a:rPr lang="en-US" altLang="zh-CN" sz="1400" b="1" dirty="0">
                <a:solidFill>
                  <a:schemeClr val="tx1">
                    <a:lumMod val="75000"/>
                    <a:lumOff val="25000"/>
                  </a:schemeClr>
                </a:solidFill>
                <a:latin typeface="微软雅黑" pitchFamily="34" charset="-122"/>
                <a:ea typeface="微软雅黑" pitchFamily="34" charset="-122"/>
              </a:rPr>
              <a:t>(</a:t>
            </a:r>
            <a:r>
              <a:rPr lang="zh-CN" altLang="en-US" sz="1400" b="1" dirty="0">
                <a:solidFill>
                  <a:schemeClr val="tx1">
                    <a:lumMod val="75000"/>
                    <a:lumOff val="25000"/>
                  </a:schemeClr>
                </a:solidFill>
                <a:latin typeface="微软雅黑" pitchFamily="34" charset="-122"/>
                <a:ea typeface="微软雅黑" pitchFamily="34" charset="-122"/>
              </a:rPr>
              <a:t>二</a:t>
            </a:r>
            <a:r>
              <a:rPr lang="en-US" altLang="zh-CN" sz="1400" b="1" dirty="0">
                <a:solidFill>
                  <a:schemeClr val="tx1">
                    <a:lumMod val="75000"/>
                    <a:lumOff val="25000"/>
                  </a:schemeClr>
                </a:solidFill>
                <a:latin typeface="微软雅黑" pitchFamily="34" charset="-122"/>
                <a:ea typeface="微软雅黑" pitchFamily="34" charset="-122"/>
              </a:rPr>
              <a:t>)</a:t>
            </a:r>
            <a:r>
              <a:rPr lang="zh-CN" altLang="en-US" sz="1400" b="1" dirty="0">
                <a:solidFill>
                  <a:schemeClr val="tx1">
                    <a:lumMod val="75000"/>
                    <a:lumOff val="25000"/>
                  </a:schemeClr>
                </a:solidFill>
                <a:latin typeface="微软雅黑" pitchFamily="34" charset="-122"/>
                <a:ea typeface="微软雅黑" pitchFamily="34" charset="-122"/>
              </a:rPr>
              <a:t>财政自给率较低，财力依赖程度高</a:t>
            </a:r>
          </a:p>
          <a:p>
            <a:pPr lvl="0">
              <a:lnSpc>
                <a:spcPct val="130000"/>
              </a:lnSpc>
            </a:pPr>
            <a:r>
              <a:rPr lang="zh-CN" altLang="en-US" sz="1400" dirty="0">
                <a:solidFill>
                  <a:schemeClr val="tx1">
                    <a:lumMod val="75000"/>
                    <a:lumOff val="25000"/>
                  </a:schemeClr>
                </a:solidFill>
                <a:latin typeface="微软雅黑" pitchFamily="34" charset="-122"/>
                <a:ea typeface="微软雅黑" pitchFamily="34" charset="-122"/>
              </a:rPr>
              <a:t>一是由于县域经济在总量、增速方面处于弱势，导致财政为经济发展加力赋能的能力不强；</a:t>
            </a:r>
          </a:p>
          <a:p>
            <a:pPr lvl="0">
              <a:lnSpc>
                <a:spcPct val="130000"/>
              </a:lnSpc>
            </a:pPr>
            <a:r>
              <a:rPr lang="zh-CN" altLang="en-US" sz="1400" dirty="0">
                <a:solidFill>
                  <a:schemeClr val="tx1">
                    <a:lumMod val="75000"/>
                    <a:lumOff val="25000"/>
                  </a:schemeClr>
                </a:solidFill>
                <a:latin typeface="微软雅黑" pitchFamily="34" charset="-122"/>
                <a:ea typeface="微软雅黑" pitchFamily="34" charset="-122"/>
              </a:rPr>
              <a:t>二是发展主体性欠缺，财政支出主要依赖中央财政转移支付。经测算，</a:t>
            </a:r>
            <a:r>
              <a:rPr lang="en-US" altLang="zh-CN" sz="1400" dirty="0">
                <a:solidFill>
                  <a:schemeClr val="tx1">
                    <a:lumMod val="75000"/>
                    <a:lumOff val="25000"/>
                  </a:schemeClr>
                </a:solidFill>
                <a:latin typeface="微软雅黑" pitchFamily="34" charset="-122"/>
                <a:ea typeface="微软雅黑" pitchFamily="34" charset="-122"/>
              </a:rPr>
              <a:t>2021-2023</a:t>
            </a:r>
            <a:r>
              <a:rPr lang="zh-CN" altLang="en-US" sz="1400" dirty="0">
                <a:solidFill>
                  <a:schemeClr val="tx1">
                    <a:lumMod val="75000"/>
                    <a:lumOff val="25000"/>
                  </a:schemeClr>
                </a:solidFill>
                <a:latin typeface="微软雅黑" pitchFamily="34" charset="-122"/>
                <a:ea typeface="微软雅黑" pitchFamily="34" charset="-122"/>
              </a:rPr>
              <a:t>年，县级财政自给率分别为</a:t>
            </a:r>
            <a:r>
              <a:rPr lang="en-US" altLang="zh-CN" sz="1400" dirty="0">
                <a:solidFill>
                  <a:schemeClr val="tx1">
                    <a:lumMod val="75000"/>
                    <a:lumOff val="25000"/>
                  </a:schemeClr>
                </a:solidFill>
                <a:latin typeface="微软雅黑" pitchFamily="34" charset="-122"/>
                <a:ea typeface="微软雅黑" pitchFamily="34" charset="-122"/>
              </a:rPr>
              <a:t>8.44%</a:t>
            </a:r>
            <a:r>
              <a:rPr lang="zh-CN" altLang="en-US" sz="1400" dirty="0">
                <a:solidFill>
                  <a:schemeClr val="tx1">
                    <a:lumMod val="75000"/>
                    <a:lumOff val="25000"/>
                  </a:schemeClr>
                </a:solidFill>
                <a:latin typeface="微软雅黑" pitchFamily="34" charset="-122"/>
                <a:ea typeface="微软雅黑" pitchFamily="34" charset="-122"/>
              </a:rPr>
              <a:t>、</a:t>
            </a:r>
            <a:r>
              <a:rPr lang="en-US" altLang="zh-CN" sz="1400" dirty="0">
                <a:solidFill>
                  <a:schemeClr val="tx1">
                    <a:lumMod val="75000"/>
                    <a:lumOff val="25000"/>
                  </a:schemeClr>
                </a:solidFill>
                <a:latin typeface="微软雅黑" pitchFamily="34" charset="-122"/>
                <a:ea typeface="微软雅黑" pitchFamily="34" charset="-122"/>
              </a:rPr>
              <a:t>7.19%</a:t>
            </a:r>
            <a:r>
              <a:rPr lang="zh-CN" altLang="en-US" sz="1400" dirty="0">
                <a:solidFill>
                  <a:schemeClr val="tx1">
                    <a:lumMod val="75000"/>
                    <a:lumOff val="25000"/>
                  </a:schemeClr>
                </a:solidFill>
                <a:latin typeface="微软雅黑" pitchFamily="34" charset="-122"/>
                <a:ea typeface="微软雅黑" pitchFamily="34" charset="-122"/>
              </a:rPr>
              <a:t>和</a:t>
            </a:r>
            <a:r>
              <a:rPr lang="en-US" altLang="zh-CN" sz="1400" dirty="0">
                <a:solidFill>
                  <a:schemeClr val="tx1">
                    <a:lumMod val="75000"/>
                    <a:lumOff val="25000"/>
                  </a:schemeClr>
                </a:solidFill>
                <a:latin typeface="微软雅黑" pitchFamily="34" charset="-122"/>
                <a:ea typeface="微软雅黑" pitchFamily="34" charset="-122"/>
              </a:rPr>
              <a:t>7.99%</a:t>
            </a:r>
            <a:r>
              <a:rPr lang="zh-CN" altLang="en-US" sz="1400" dirty="0">
                <a:solidFill>
                  <a:schemeClr val="tx1">
                    <a:lumMod val="75000"/>
                    <a:lumOff val="25000"/>
                  </a:schemeClr>
                </a:solidFill>
                <a:latin typeface="微软雅黑" pitchFamily="34" charset="-122"/>
                <a:ea typeface="微软雅黑" pitchFamily="34" charset="-122"/>
              </a:rPr>
              <a:t>。</a:t>
            </a:r>
            <a:r>
              <a:rPr lang="en-US" altLang="zh-CN" sz="1400" dirty="0">
                <a:solidFill>
                  <a:schemeClr val="tx1">
                    <a:lumMod val="75000"/>
                    <a:lumOff val="25000"/>
                  </a:schemeClr>
                </a:solidFill>
                <a:latin typeface="微软雅黑" pitchFamily="34" charset="-122"/>
                <a:ea typeface="微软雅黑" pitchFamily="34" charset="-122"/>
              </a:rPr>
              <a:t>2023</a:t>
            </a:r>
            <a:r>
              <a:rPr lang="zh-CN" altLang="en-US" sz="1400" dirty="0">
                <a:solidFill>
                  <a:schemeClr val="tx1">
                    <a:lumMod val="75000"/>
                    <a:lumOff val="25000"/>
                  </a:schemeClr>
                </a:solidFill>
                <a:latin typeface="微软雅黑" pitchFamily="34" charset="-122"/>
                <a:ea typeface="微软雅黑" pitchFamily="34" charset="-122"/>
              </a:rPr>
              <a:t>年地方一般公共预算收入仅为</a:t>
            </a:r>
            <a:r>
              <a:rPr lang="en-US" altLang="zh-CN" sz="1400" dirty="0">
                <a:solidFill>
                  <a:schemeClr val="tx1">
                    <a:lumMod val="75000"/>
                    <a:lumOff val="25000"/>
                  </a:schemeClr>
                </a:solidFill>
                <a:latin typeface="微软雅黑" pitchFamily="34" charset="-122"/>
                <a:ea typeface="微软雅黑" pitchFamily="34" charset="-122"/>
              </a:rPr>
              <a:t>29319</a:t>
            </a:r>
            <a:r>
              <a:rPr lang="zh-CN" altLang="en-US" sz="1400" dirty="0">
                <a:solidFill>
                  <a:schemeClr val="tx1">
                    <a:lumMod val="75000"/>
                    <a:lumOff val="25000"/>
                  </a:schemeClr>
                </a:solidFill>
                <a:latin typeface="微软雅黑" pitchFamily="34" charset="-122"/>
                <a:ea typeface="微软雅黑" pitchFamily="34" charset="-122"/>
              </a:rPr>
              <a:t>万元，而一般公共预算支出高达</a:t>
            </a:r>
            <a:r>
              <a:rPr lang="en-US" altLang="zh-CN" sz="1400" dirty="0">
                <a:solidFill>
                  <a:schemeClr val="tx1">
                    <a:lumMod val="75000"/>
                    <a:lumOff val="25000"/>
                  </a:schemeClr>
                </a:solidFill>
                <a:latin typeface="微软雅黑" pitchFamily="34" charset="-122"/>
                <a:ea typeface="微软雅黑" pitchFamily="34" charset="-122"/>
              </a:rPr>
              <a:t>367147</a:t>
            </a:r>
            <a:r>
              <a:rPr lang="zh-CN" altLang="en-US" sz="1400" dirty="0">
                <a:solidFill>
                  <a:schemeClr val="tx1">
                    <a:lumMod val="75000"/>
                    <a:lumOff val="25000"/>
                  </a:schemeClr>
                </a:solidFill>
                <a:latin typeface="微软雅黑" pitchFamily="34" charset="-122"/>
                <a:ea typeface="微软雅黑" pitchFamily="34" charset="-122"/>
              </a:rPr>
              <a:t>万元；</a:t>
            </a:r>
          </a:p>
          <a:p>
            <a:pPr lvl="0">
              <a:lnSpc>
                <a:spcPct val="130000"/>
              </a:lnSpc>
            </a:pPr>
            <a:r>
              <a:rPr lang="zh-CN" altLang="en-US" sz="1400" dirty="0">
                <a:solidFill>
                  <a:schemeClr val="tx1">
                    <a:lumMod val="75000"/>
                    <a:lumOff val="25000"/>
                  </a:schemeClr>
                </a:solidFill>
                <a:latin typeface="微软雅黑" pitchFamily="34" charset="-122"/>
                <a:ea typeface="微软雅黑" pitchFamily="34" charset="-122"/>
              </a:rPr>
              <a:t>三是“三保”刚性支出逐年增长，可用财力增量有限，财政收支平衡的难度越来越大；</a:t>
            </a:r>
          </a:p>
          <a:p>
            <a:pPr lvl="0">
              <a:lnSpc>
                <a:spcPct val="130000"/>
              </a:lnSpc>
            </a:pPr>
            <a:r>
              <a:rPr lang="zh-CN" altLang="en-US" sz="1400" dirty="0">
                <a:solidFill>
                  <a:schemeClr val="tx1">
                    <a:lumMod val="75000"/>
                    <a:lumOff val="25000"/>
                  </a:schemeClr>
                </a:solidFill>
                <a:latin typeface="微软雅黑" pitchFamily="34" charset="-122"/>
                <a:ea typeface="微软雅黑" pitchFamily="34" charset="-122"/>
              </a:rPr>
              <a:t>四是民生基础设施历史欠账较大，基础设施建设需持续投入，收支矛盾凸显，入不敷出问题越来越突出，财政保障压力持续加大，预算支出对转移支付表现出极强依赖性。</a:t>
            </a:r>
          </a:p>
        </p:txBody>
      </p:sp>
    </p:spTree>
    <p:extLst>
      <p:ext uri="{BB962C8B-B14F-4D97-AF65-F5344CB8AC3E}">
        <p14:creationId xmlns:p14="http://schemas.microsoft.com/office/powerpoint/2010/main" val="73763503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fade">
                                      <p:cBhvr>
                                        <p:cTn id="18" dur="500"/>
                                        <p:tgtEl>
                                          <p:spTgt spid="41"/>
                                        </p:tgtEl>
                                      </p:cBhvr>
                                    </p:animEffect>
                                  </p:childTnLst>
                                </p:cTn>
                              </p:par>
                            </p:childTnLst>
                          </p:cTn>
                        </p:par>
                        <p:par>
                          <p:cTn id="19" fill="hold">
                            <p:stCondLst>
                              <p:cond delay="1000"/>
                            </p:stCondLst>
                            <p:childTnLst>
                              <p:par>
                                <p:cTn id="20" presetID="12" presetClass="entr" presetSubtype="8" fill="hold" grpId="0"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p:tgtEl>
                                          <p:spTgt spid="40"/>
                                        </p:tgtEl>
                                        <p:attrNameLst>
                                          <p:attrName>ppt_x</p:attrName>
                                        </p:attrNameLst>
                                      </p:cBhvr>
                                      <p:tavLst>
                                        <p:tav tm="0">
                                          <p:val>
                                            <p:strVal val="#ppt_x-#ppt_w*1.125000"/>
                                          </p:val>
                                        </p:tav>
                                        <p:tav tm="100000">
                                          <p:val>
                                            <p:strVal val="#ppt_x"/>
                                          </p:val>
                                        </p:tav>
                                      </p:tavLst>
                                    </p:anim>
                                    <p:animEffect transition="in" filter="wipe(right)">
                                      <p:cBhvr>
                                        <p:cTn id="23" dur="500"/>
                                        <p:tgtEl>
                                          <p:spTgt spid="40"/>
                                        </p:tgtEl>
                                      </p:cBhvr>
                                    </p:animEffect>
                                  </p:childTnLst>
                                </p:cTn>
                              </p:par>
                            </p:childTnLst>
                          </p:cTn>
                        </p:par>
                        <p:par>
                          <p:cTn id="24" fill="hold">
                            <p:stCondLst>
                              <p:cond delay="1500"/>
                            </p:stCondLst>
                            <p:childTnLst>
                              <p:par>
                                <p:cTn id="25" presetID="12" presetClass="entr" presetSubtype="1"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1000"/>
                                        <p:tgtEl>
                                          <p:spTgt spid="47"/>
                                        </p:tgtEl>
                                        <p:attrNameLst>
                                          <p:attrName>ppt_y</p:attrName>
                                        </p:attrNameLst>
                                      </p:cBhvr>
                                      <p:tavLst>
                                        <p:tav tm="0">
                                          <p:val>
                                            <p:strVal val="#ppt_y-#ppt_h*1.125000"/>
                                          </p:val>
                                        </p:tav>
                                        <p:tav tm="100000">
                                          <p:val>
                                            <p:strVal val="#ppt_y"/>
                                          </p:val>
                                        </p:tav>
                                      </p:tavLst>
                                    </p:anim>
                                    <p:animEffect transition="in" filter="wipe(down)">
                                      <p:cBhvr>
                                        <p:cTn id="28" dur="1000"/>
                                        <p:tgtEl>
                                          <p:spTgt spid="47"/>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childTnLst>
                          </p:cTn>
                        </p:par>
                        <p:par>
                          <p:cTn id="33" fill="hold">
                            <p:stCondLst>
                              <p:cond delay="3000"/>
                            </p:stCondLst>
                            <p:childTnLst>
                              <p:par>
                                <p:cTn id="34" presetID="12" presetClass="entr" presetSubtype="2" fill="hold" grpId="0" nodeType="afterEffect">
                                  <p:stCondLst>
                                    <p:cond delay="0"/>
                                  </p:stCondLst>
                                  <p:childTnLst>
                                    <p:set>
                                      <p:cBhvr>
                                        <p:cTn id="35" dur="1" fill="hold">
                                          <p:stCondLst>
                                            <p:cond delay="0"/>
                                          </p:stCondLst>
                                        </p:cTn>
                                        <p:tgtEl>
                                          <p:spTgt spid="48"/>
                                        </p:tgtEl>
                                        <p:attrNameLst>
                                          <p:attrName>style.visibility</p:attrName>
                                        </p:attrNameLst>
                                      </p:cBhvr>
                                      <p:to>
                                        <p:strVal val="visible"/>
                                      </p:to>
                                    </p:set>
                                    <p:anim calcmode="lin" valueType="num">
                                      <p:cBhvr additive="base">
                                        <p:cTn id="36" dur="500"/>
                                        <p:tgtEl>
                                          <p:spTgt spid="48"/>
                                        </p:tgtEl>
                                        <p:attrNameLst>
                                          <p:attrName>ppt_x</p:attrName>
                                        </p:attrNameLst>
                                      </p:cBhvr>
                                      <p:tavLst>
                                        <p:tav tm="0">
                                          <p:val>
                                            <p:strVal val="#ppt_x+#ppt_w*1.125000"/>
                                          </p:val>
                                        </p:tav>
                                        <p:tav tm="100000">
                                          <p:val>
                                            <p:strVal val="#ppt_x"/>
                                          </p:val>
                                        </p:tav>
                                      </p:tavLst>
                                    </p:anim>
                                    <p:animEffect transition="in" filter="wipe(left)">
                                      <p:cBhvr>
                                        <p:cTn id="37" dur="500"/>
                                        <p:tgtEl>
                                          <p:spTgt spid="48"/>
                                        </p:tgtEl>
                                      </p:cBhvr>
                                    </p:animEffect>
                                  </p:childTnLst>
                                </p:cTn>
                              </p:par>
                            </p:childTnLst>
                          </p:cTn>
                        </p:par>
                        <p:par>
                          <p:cTn id="38" fill="hold">
                            <p:stCondLst>
                              <p:cond delay="3500"/>
                            </p:stCondLst>
                            <p:childTnLst>
                              <p:par>
                                <p:cTn id="39" presetID="12" presetClass="entr" presetSubtype="1"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p:tgtEl>
                                          <p:spTgt spid="2"/>
                                        </p:tgtEl>
                                        <p:attrNameLst>
                                          <p:attrName>ppt_y</p:attrName>
                                        </p:attrNameLst>
                                      </p:cBhvr>
                                      <p:tavLst>
                                        <p:tav tm="0">
                                          <p:val>
                                            <p:strVal val="#ppt_y-#ppt_h*1.125000"/>
                                          </p:val>
                                        </p:tav>
                                        <p:tav tm="100000">
                                          <p:val>
                                            <p:strVal val="#ppt_y"/>
                                          </p:val>
                                        </p:tav>
                                      </p:tavLst>
                                    </p:anim>
                                    <p:animEffect transition="in" filter="wipe(down)">
                                      <p:cBhvr>
                                        <p:cTn id="42"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0" grpId="0" animBg="1"/>
      <p:bldP spid="47" grpId="0"/>
      <p:bldP spid="48" grpId="0" animBg="1"/>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558133" y="485550"/>
            <a:ext cx="3057247" cy="584775"/>
          </a:xfrm>
          <a:prstGeom prst="rect">
            <a:avLst/>
          </a:prstGeom>
        </p:spPr>
        <p:txBody>
          <a:bodyPr wrap="none">
            <a:spAutoFit/>
          </a:bodyPr>
          <a:lstStyle/>
          <a:p>
            <a:r>
              <a:rPr lang="zh-CN" altLang="en-US" sz="3200" b="1" dirty="0">
                <a:solidFill>
                  <a:schemeClr val="tx1">
                    <a:lumMod val="75000"/>
                    <a:lumOff val="25000"/>
                  </a:schemeClr>
                </a:solidFill>
                <a:latin typeface="微软雅黑" pitchFamily="34" charset="-122"/>
                <a:ea typeface="微软雅黑" pitchFamily="34" charset="-122"/>
              </a:rPr>
              <a:t>存在的主要问题</a:t>
            </a:r>
          </a:p>
        </p:txBody>
      </p:sp>
      <p:grpSp>
        <p:nvGrpSpPr>
          <p:cNvPr id="12" name="组合 11"/>
          <p:cNvGrpSpPr/>
          <p:nvPr/>
        </p:nvGrpSpPr>
        <p:grpSpPr>
          <a:xfrm>
            <a:off x="647805" y="269443"/>
            <a:ext cx="709466" cy="813683"/>
            <a:chOff x="5614910" y="716699"/>
            <a:chExt cx="860050" cy="986388"/>
          </a:xfrm>
        </p:grpSpPr>
        <p:sp>
          <p:nvSpPr>
            <p:cNvPr id="70" name="椭圆 69"/>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grpSp>
          <p:nvGrpSpPr>
            <p:cNvPr id="71" name="组合 70"/>
            <p:cNvGrpSpPr/>
            <p:nvPr/>
          </p:nvGrpSpPr>
          <p:grpSpPr>
            <a:xfrm>
              <a:off x="5652090" y="716699"/>
              <a:ext cx="775742" cy="986388"/>
              <a:chOff x="5554081" y="686671"/>
              <a:chExt cx="775742" cy="986388"/>
            </a:xfrm>
          </p:grpSpPr>
          <p:sp>
            <p:nvSpPr>
              <p:cNvPr id="72" name="椭圆 71"/>
              <p:cNvSpPr/>
              <p:nvPr/>
            </p:nvSpPr>
            <p:spPr>
              <a:xfrm flipV="1">
                <a:off x="5583078" y="816717"/>
                <a:ext cx="746745" cy="746745"/>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3" name="矩形 72"/>
              <p:cNvSpPr/>
              <p:nvPr/>
            </p:nvSpPr>
            <p:spPr>
              <a:xfrm>
                <a:off x="5554081" y="686671"/>
                <a:ext cx="775742" cy="986388"/>
              </a:xfrm>
              <a:prstGeom prst="rect">
                <a:avLst/>
              </a:prstGeom>
            </p:spPr>
            <p:txBody>
              <a:bodyPr wrap="none" anchor="ctr">
                <a:spAutoFit/>
              </a:bodyPr>
              <a:lstStyle/>
              <a:p>
                <a:pPr algn="ctr">
                  <a:lnSpc>
                    <a:spcPct val="150000"/>
                  </a:lnSpc>
                </a:pPr>
                <a:r>
                  <a:rPr lang="zh-CN" altLang="en-US" sz="5333"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rPr>
                  <a:t>五</a:t>
                </a:r>
                <a:endParaRPr lang="zh-CN" altLang="en-US" sz="8000"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endParaRPr>
              </a:p>
            </p:txBody>
          </p:sp>
        </p:grpSp>
      </p:grpSp>
      <p:sp>
        <p:nvSpPr>
          <p:cNvPr id="40" name="对角圆角矩形 39"/>
          <p:cNvSpPr/>
          <p:nvPr/>
        </p:nvSpPr>
        <p:spPr>
          <a:xfrm>
            <a:off x="2488815" y="1268760"/>
            <a:ext cx="9224603" cy="5472608"/>
          </a:xfrm>
          <a:prstGeom prst="round2DiagRect">
            <a:avLst/>
          </a:prstGeom>
          <a:solidFill>
            <a:srgbClr val="F7F7F7"/>
          </a:solidFill>
          <a:ln>
            <a:noFill/>
          </a:ln>
          <a:effectLst>
            <a:outerShdw blurRad="1651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0632" tIns="40316" rIns="80632" bIns="40316" rtlCol="0" anchor="ctr"/>
          <a:lstStyle/>
          <a:p>
            <a:pPr algn="ctr"/>
            <a:endParaRPr lang="zh-CN" altLang="en-US" dirty="0"/>
          </a:p>
        </p:txBody>
      </p:sp>
      <p:grpSp>
        <p:nvGrpSpPr>
          <p:cNvPr id="41" name="组合 40"/>
          <p:cNvGrpSpPr/>
          <p:nvPr/>
        </p:nvGrpSpPr>
        <p:grpSpPr>
          <a:xfrm>
            <a:off x="656400" y="3068960"/>
            <a:ext cx="1603489" cy="1360959"/>
            <a:chOff x="7109111" y="2548965"/>
            <a:chExt cx="2397222" cy="2093640"/>
          </a:xfrm>
        </p:grpSpPr>
        <p:grpSp>
          <p:nvGrpSpPr>
            <p:cNvPr id="42" name="组合 41"/>
            <p:cNvGrpSpPr/>
            <p:nvPr/>
          </p:nvGrpSpPr>
          <p:grpSpPr>
            <a:xfrm>
              <a:off x="7109111" y="2548965"/>
              <a:ext cx="2397222" cy="2093640"/>
              <a:chOff x="1511944" y="2420246"/>
              <a:chExt cx="2627152" cy="2294453"/>
            </a:xfrm>
            <a:effectLst>
              <a:outerShdw blurRad="203200" dist="38100" dir="3780000" sx="103000" sy="103000" algn="t" rotWithShape="0">
                <a:prstClr val="black">
                  <a:alpha val="25000"/>
                </a:prstClr>
              </a:outerShdw>
            </a:effectLst>
          </p:grpSpPr>
          <p:sp>
            <p:nvSpPr>
              <p:cNvPr id="45"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43" name="Freeform 7"/>
            <p:cNvSpPr>
              <a:spLocks/>
            </p:cNvSpPr>
            <p:nvPr/>
          </p:nvSpPr>
          <p:spPr bwMode="auto">
            <a:xfrm>
              <a:off x="7420792" y="2825471"/>
              <a:ext cx="1773861" cy="1540628"/>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blipFill>
              <a:blip r:embed="rId3"/>
              <a:stretch>
                <a:fillRect/>
              </a:stretch>
            </a:blipFill>
            <a:ln w="7938" cap="flat">
              <a:noFill/>
              <a:prstDash val="solid"/>
              <a:miter lim="800000"/>
              <a:headEnd/>
              <a:tailEnd/>
            </a:ln>
            <a:effectLst>
              <a:innerShdw blurRad="152400">
                <a:schemeClr val="tx1">
                  <a:lumMod val="65000"/>
                  <a:lumOff val="35000"/>
                  <a:alpha val="41000"/>
                </a:schemeClr>
              </a:innerShdw>
            </a:effectLst>
          </p:spPr>
          <p:txBody>
            <a:bodyPr vert="horz" wrap="square" lIns="91440" tIns="45720" rIns="91440" bIns="45720" numCol="1" anchor="t" anchorCtr="0" compatLnSpc="1">
              <a:prstTxWarp prst="textNoShape">
                <a:avLst/>
              </a:prstTxWarp>
            </a:bodyPr>
            <a:lstStyle/>
            <a:p>
              <a:endParaRPr lang="zh-CN" altLang="en-US"/>
            </a:p>
          </p:txBody>
        </p:sp>
      </p:grpSp>
      <p:sp>
        <p:nvSpPr>
          <p:cNvPr id="47" name="矩形 30"/>
          <p:cNvSpPr>
            <a:spLocks noChangeArrowheads="1"/>
          </p:cNvSpPr>
          <p:nvPr/>
        </p:nvSpPr>
        <p:spPr bwMode="auto">
          <a:xfrm>
            <a:off x="2996660" y="1661196"/>
            <a:ext cx="8208912" cy="4592405"/>
          </a:xfrm>
          <a:prstGeom prst="rect">
            <a:avLst/>
          </a:prstGeom>
          <a:noFill/>
          <a:ln w="9525">
            <a:noFill/>
            <a:miter lim="800000"/>
            <a:headEnd/>
            <a:tailEnd/>
          </a:ln>
        </p:spPr>
        <p:txBody>
          <a:bodyPr wrap="square" lIns="137153" tIns="68577" rIns="137153" bIns="68577">
            <a:spAutoFit/>
          </a:bodyPr>
          <a:lstStyle/>
          <a:p>
            <a:pPr lvl="0">
              <a:lnSpc>
                <a:spcPct val="130000"/>
              </a:lnSpc>
            </a:pPr>
            <a:r>
              <a:rPr lang="zh-CN" altLang="en-US" sz="1400" b="1" dirty="0">
                <a:solidFill>
                  <a:schemeClr val="tx1">
                    <a:lumMod val="75000"/>
                    <a:lumOff val="25000"/>
                  </a:schemeClr>
                </a:solidFill>
                <a:latin typeface="微软雅黑" pitchFamily="34" charset="-122"/>
                <a:ea typeface="微软雅黑" pitchFamily="34" charset="-122"/>
              </a:rPr>
              <a:t>（三</a:t>
            </a:r>
            <a:r>
              <a:rPr lang="en-US" altLang="zh-CN" sz="1400" b="1" dirty="0">
                <a:solidFill>
                  <a:schemeClr val="tx1">
                    <a:lumMod val="75000"/>
                    <a:lumOff val="25000"/>
                  </a:schemeClr>
                </a:solidFill>
                <a:latin typeface="微软雅黑" pitchFamily="34" charset="-122"/>
                <a:ea typeface="微软雅黑" pitchFamily="34" charset="-122"/>
              </a:rPr>
              <a:t>)</a:t>
            </a:r>
            <a:r>
              <a:rPr lang="zh-CN" altLang="en-US" sz="1400" b="1" dirty="0">
                <a:solidFill>
                  <a:schemeClr val="tx1">
                    <a:lumMod val="75000"/>
                    <a:lumOff val="25000"/>
                  </a:schemeClr>
                </a:solidFill>
                <a:latin typeface="微软雅黑" pitchFamily="34" charset="-122"/>
                <a:ea typeface="微软雅黑" pitchFamily="34" charset="-122"/>
              </a:rPr>
              <a:t>预算体系不够完善，预算执行不够严格</a:t>
            </a:r>
          </a:p>
          <a:p>
            <a:pPr lvl="0">
              <a:lnSpc>
                <a:spcPct val="130000"/>
              </a:lnSpc>
            </a:pPr>
            <a:r>
              <a:rPr lang="zh-CN" altLang="en-US" sz="1400" dirty="0">
                <a:solidFill>
                  <a:schemeClr val="tx1">
                    <a:lumMod val="75000"/>
                    <a:lumOff val="25000"/>
                  </a:schemeClr>
                </a:solidFill>
                <a:latin typeface="微软雅黑" pitchFamily="34" charset="-122"/>
                <a:ea typeface="微软雅黑" pitchFamily="34" charset="-122"/>
              </a:rPr>
              <a:t>        一是政府性基金预决算差异较大，且预算编制不够完善。</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武山县</a:t>
            </a:r>
            <a:r>
              <a:rPr lang="en-US" altLang="zh-CN" sz="1400" dirty="0">
                <a:solidFill>
                  <a:schemeClr val="tx1">
                    <a:lumMod val="75000"/>
                    <a:lumOff val="25000"/>
                  </a:schemeClr>
                </a:solidFill>
                <a:latin typeface="微软雅黑" pitchFamily="34" charset="-122"/>
                <a:ea typeface="微软雅黑" pitchFamily="34" charset="-122"/>
              </a:rPr>
              <a:t>2023</a:t>
            </a:r>
            <a:r>
              <a:rPr lang="zh-CN" altLang="en-US" sz="1400" dirty="0">
                <a:solidFill>
                  <a:schemeClr val="tx1">
                    <a:lumMod val="75000"/>
                    <a:lumOff val="25000"/>
                  </a:schemeClr>
                </a:solidFill>
                <a:latin typeface="微软雅黑" pitchFamily="34" charset="-122"/>
                <a:ea typeface="微软雅黑" pitchFamily="34" charset="-122"/>
              </a:rPr>
              <a:t>年预算执行及其他财政收支报告</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反映，有</a:t>
            </a:r>
            <a:r>
              <a:rPr lang="en-US" altLang="zh-CN" sz="1400" dirty="0">
                <a:solidFill>
                  <a:schemeClr val="tx1">
                    <a:lumMod val="75000"/>
                    <a:lumOff val="25000"/>
                  </a:schemeClr>
                </a:solidFill>
                <a:latin typeface="微软雅黑" pitchFamily="34" charset="-122"/>
                <a:ea typeface="微软雅黑" pitchFamily="34" charset="-122"/>
              </a:rPr>
              <a:t>2671</a:t>
            </a:r>
            <a:r>
              <a:rPr lang="zh-CN" altLang="en-US" sz="1400" dirty="0">
                <a:solidFill>
                  <a:schemeClr val="tx1">
                    <a:lumMod val="75000"/>
                    <a:lumOff val="25000"/>
                  </a:schemeClr>
                </a:solidFill>
                <a:latin typeface="微软雅黑" pitchFamily="34" charset="-122"/>
                <a:ea typeface="微软雅黑" pitchFamily="34" charset="-122"/>
              </a:rPr>
              <a:t>万元的上年结余资金未纳入年初预算，年底通过预算调整纳入预算；</a:t>
            </a:r>
          </a:p>
          <a:p>
            <a:pPr lvl="0">
              <a:lnSpc>
                <a:spcPct val="130000"/>
              </a:lnSpc>
            </a:pPr>
            <a:r>
              <a:rPr lang="zh-CN" altLang="en-US" sz="1400" dirty="0">
                <a:solidFill>
                  <a:schemeClr val="tx1">
                    <a:lumMod val="75000"/>
                    <a:lumOff val="25000"/>
                  </a:schemeClr>
                </a:solidFill>
                <a:latin typeface="微软雅黑" pitchFamily="34" charset="-122"/>
                <a:ea typeface="微软雅黑" pitchFamily="34" charset="-122"/>
              </a:rPr>
              <a:t>        二是国有资本经营预算尚处于起步阶段，制度基础不够健全，相关企业有</a:t>
            </a:r>
            <a:r>
              <a:rPr lang="en-US" altLang="zh-CN" sz="1400" dirty="0">
                <a:solidFill>
                  <a:schemeClr val="tx1">
                    <a:lumMod val="75000"/>
                    <a:lumOff val="25000"/>
                  </a:schemeClr>
                </a:solidFill>
                <a:latin typeface="微软雅黑" pitchFamily="34" charset="-122"/>
                <a:ea typeface="微软雅黑" pitchFamily="34" charset="-122"/>
              </a:rPr>
              <a:t>932.16</a:t>
            </a:r>
            <a:r>
              <a:rPr lang="zh-CN" altLang="en-US" sz="1400" dirty="0">
                <a:solidFill>
                  <a:schemeClr val="tx1">
                    <a:lumMod val="75000"/>
                    <a:lumOff val="25000"/>
                  </a:schemeClr>
                </a:solidFill>
                <a:latin typeface="微软雅黑" pitchFamily="34" charset="-122"/>
                <a:ea typeface="微软雅黑" pitchFamily="34" charset="-122"/>
              </a:rPr>
              <a:t>万元的国有资本经营收入未及时上缴财政；</a:t>
            </a:r>
          </a:p>
          <a:p>
            <a:pPr lvl="0">
              <a:lnSpc>
                <a:spcPct val="130000"/>
              </a:lnSpc>
            </a:pPr>
            <a:r>
              <a:rPr lang="zh-CN" altLang="en-US" sz="1400" dirty="0">
                <a:solidFill>
                  <a:schemeClr val="tx1">
                    <a:lumMod val="75000"/>
                    <a:lumOff val="25000"/>
                  </a:schemeClr>
                </a:solidFill>
                <a:latin typeface="微软雅黑" pitchFamily="34" charset="-122"/>
                <a:ea typeface="微软雅黑" pitchFamily="34" charset="-122"/>
              </a:rPr>
              <a:t>        三是预算单位主体责任落实不到位。</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武山县</a:t>
            </a:r>
            <a:r>
              <a:rPr lang="en-US" altLang="zh-CN" sz="1400" dirty="0">
                <a:solidFill>
                  <a:schemeClr val="tx1">
                    <a:lumMod val="75000"/>
                    <a:lumOff val="25000"/>
                  </a:schemeClr>
                </a:solidFill>
                <a:latin typeface="微软雅黑" pitchFamily="34" charset="-122"/>
                <a:ea typeface="微软雅黑" pitchFamily="34" charset="-122"/>
              </a:rPr>
              <a:t>2023</a:t>
            </a:r>
            <a:r>
              <a:rPr lang="zh-CN" altLang="en-US" sz="1400" dirty="0">
                <a:solidFill>
                  <a:schemeClr val="tx1">
                    <a:lumMod val="75000"/>
                    <a:lumOff val="25000"/>
                  </a:schemeClr>
                </a:solidFill>
                <a:latin typeface="微软雅黑" pitchFamily="34" charset="-122"/>
                <a:ea typeface="微软雅黑" pitchFamily="34" charset="-122"/>
              </a:rPr>
              <a:t>年预算执行及其他财政收支报告</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反映，由于部门之间缺乏有效协调配合，有</a:t>
            </a:r>
            <a:r>
              <a:rPr lang="en-US" altLang="zh-CN" sz="1400" dirty="0">
                <a:solidFill>
                  <a:schemeClr val="tx1">
                    <a:lumMod val="75000"/>
                    <a:lumOff val="25000"/>
                  </a:schemeClr>
                </a:solidFill>
                <a:latin typeface="微软雅黑" pitchFamily="34" charset="-122"/>
                <a:ea typeface="微软雅黑" pitchFamily="34" charset="-122"/>
              </a:rPr>
              <a:t>257.75</a:t>
            </a:r>
            <a:r>
              <a:rPr lang="zh-CN" altLang="en-US" sz="1400" dirty="0">
                <a:solidFill>
                  <a:schemeClr val="tx1">
                    <a:lumMod val="75000"/>
                    <a:lumOff val="25000"/>
                  </a:schemeClr>
                </a:solidFill>
                <a:latin typeface="微软雅黑" pitchFamily="34" charset="-122"/>
                <a:ea typeface="微软雅黑" pitchFamily="34" charset="-122"/>
              </a:rPr>
              <a:t>万元城市基础设施配套费、</a:t>
            </a:r>
            <a:r>
              <a:rPr lang="en-US" altLang="zh-CN" sz="1400" dirty="0">
                <a:solidFill>
                  <a:schemeClr val="tx1">
                    <a:lumMod val="75000"/>
                    <a:lumOff val="25000"/>
                  </a:schemeClr>
                </a:solidFill>
                <a:latin typeface="微软雅黑" pitchFamily="34" charset="-122"/>
                <a:ea typeface="微软雅黑" pitchFamily="34" charset="-122"/>
              </a:rPr>
              <a:t>137.96</a:t>
            </a:r>
            <a:r>
              <a:rPr lang="zh-CN" altLang="en-US" sz="1400" dirty="0">
                <a:solidFill>
                  <a:schemeClr val="tx1">
                    <a:lumMod val="75000"/>
                    <a:lumOff val="25000"/>
                  </a:schemeClr>
                </a:solidFill>
                <a:latin typeface="微软雅黑" pitchFamily="34" charset="-122"/>
                <a:ea typeface="微软雅黑" pitchFamily="34" charset="-122"/>
              </a:rPr>
              <a:t>万元的水土保持补偿费、</a:t>
            </a:r>
            <a:r>
              <a:rPr lang="en-US" altLang="zh-CN" sz="1400" dirty="0">
                <a:solidFill>
                  <a:schemeClr val="tx1">
                    <a:lumMod val="75000"/>
                    <a:lumOff val="25000"/>
                  </a:schemeClr>
                </a:solidFill>
                <a:latin typeface="微软雅黑" pitchFamily="34" charset="-122"/>
                <a:ea typeface="微软雅黑" pitchFamily="34" charset="-122"/>
              </a:rPr>
              <a:t>66.68</a:t>
            </a:r>
            <a:r>
              <a:rPr lang="zh-CN" altLang="en-US" sz="1400" dirty="0">
                <a:solidFill>
                  <a:schemeClr val="tx1">
                    <a:lumMod val="75000"/>
                    <a:lumOff val="25000"/>
                  </a:schemeClr>
                </a:solidFill>
                <a:latin typeface="微软雅黑" pitchFamily="34" charset="-122"/>
                <a:ea typeface="微软雅黑" pitchFamily="34" charset="-122"/>
              </a:rPr>
              <a:t>万元的污水处理费，共计</a:t>
            </a:r>
            <a:r>
              <a:rPr lang="en-US" altLang="zh-CN" sz="1400" dirty="0">
                <a:solidFill>
                  <a:schemeClr val="tx1">
                    <a:lumMod val="75000"/>
                    <a:lumOff val="25000"/>
                  </a:schemeClr>
                </a:solidFill>
                <a:latin typeface="微软雅黑" pitchFamily="34" charset="-122"/>
                <a:ea typeface="微软雅黑" pitchFamily="34" charset="-122"/>
              </a:rPr>
              <a:t>462.39</a:t>
            </a:r>
            <a:r>
              <a:rPr lang="zh-CN" altLang="en-US" sz="1400" dirty="0">
                <a:solidFill>
                  <a:schemeClr val="tx1">
                    <a:lumMod val="75000"/>
                    <a:lumOff val="25000"/>
                  </a:schemeClr>
                </a:solidFill>
                <a:latin typeface="微软雅黑" pitchFamily="34" charset="-122"/>
                <a:ea typeface="微软雅黑" pitchFamily="34" charset="-122"/>
              </a:rPr>
              <a:t>万元非税收入入库不及时。相关预算主体单位未完全参与到年度预算的编制中来，作为政府预算重要组成部分的政府性基金预算、国有资本经营预算，在统筹政府性基金收入、国有资本经营收益方面的作用发挥不够充分到位；</a:t>
            </a:r>
          </a:p>
          <a:p>
            <a:pPr lvl="0">
              <a:lnSpc>
                <a:spcPct val="130000"/>
              </a:lnSpc>
            </a:pPr>
            <a:r>
              <a:rPr lang="zh-CN" altLang="en-US" sz="1400" dirty="0">
                <a:solidFill>
                  <a:schemeClr val="tx1">
                    <a:lumMod val="75000"/>
                    <a:lumOff val="25000"/>
                  </a:schemeClr>
                </a:solidFill>
                <a:latin typeface="微软雅黑" pitchFamily="34" charset="-122"/>
                <a:ea typeface="微软雅黑" pitchFamily="34" charset="-122"/>
              </a:rPr>
              <a:t>        四是专项债券资金支付进度缓慢。</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武山县</a:t>
            </a:r>
            <a:r>
              <a:rPr lang="en-US" altLang="zh-CN" sz="1400" dirty="0">
                <a:solidFill>
                  <a:schemeClr val="tx1">
                    <a:lumMod val="75000"/>
                    <a:lumOff val="25000"/>
                  </a:schemeClr>
                </a:solidFill>
                <a:latin typeface="微软雅黑" pitchFamily="34" charset="-122"/>
                <a:ea typeface="微软雅黑" pitchFamily="34" charset="-122"/>
              </a:rPr>
              <a:t>2023</a:t>
            </a:r>
            <a:r>
              <a:rPr lang="zh-CN" altLang="en-US" sz="1400" dirty="0">
                <a:solidFill>
                  <a:schemeClr val="tx1">
                    <a:lumMod val="75000"/>
                    <a:lumOff val="25000"/>
                  </a:schemeClr>
                </a:solidFill>
                <a:latin typeface="微软雅黑" pitchFamily="34" charset="-122"/>
                <a:ea typeface="微软雅黑" pitchFamily="34" charset="-122"/>
              </a:rPr>
              <a:t>年预算执行及其他财政收支报告</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反映，武山县</a:t>
            </a:r>
            <a:r>
              <a:rPr lang="en-US" altLang="zh-CN" sz="1400" dirty="0">
                <a:solidFill>
                  <a:schemeClr val="tx1">
                    <a:lumMod val="75000"/>
                    <a:lumOff val="25000"/>
                  </a:schemeClr>
                </a:solidFill>
                <a:latin typeface="微软雅黑" pitchFamily="34" charset="-122"/>
                <a:ea typeface="微软雅黑" pitchFamily="34" charset="-122"/>
              </a:rPr>
              <a:t>2023</a:t>
            </a:r>
            <a:r>
              <a:rPr lang="zh-CN" altLang="en-US" sz="1400" dirty="0">
                <a:solidFill>
                  <a:schemeClr val="tx1">
                    <a:lumMod val="75000"/>
                    <a:lumOff val="25000"/>
                  </a:schemeClr>
                </a:solidFill>
                <a:latin typeface="微软雅黑" pitchFamily="34" charset="-122"/>
                <a:ea typeface="微软雅黑" pitchFamily="34" charset="-122"/>
              </a:rPr>
              <a:t>年妇幼保健计划生育服务中心妇儿保健中心建设项目，投入专项债券资金</a:t>
            </a:r>
            <a:r>
              <a:rPr lang="en-US" altLang="zh-CN" sz="1400" dirty="0">
                <a:solidFill>
                  <a:schemeClr val="tx1">
                    <a:lumMod val="75000"/>
                    <a:lumOff val="25000"/>
                  </a:schemeClr>
                </a:solidFill>
                <a:latin typeface="微软雅黑" pitchFamily="34" charset="-122"/>
                <a:ea typeface="微软雅黑" pitchFamily="34" charset="-122"/>
              </a:rPr>
              <a:t>9000</a:t>
            </a:r>
            <a:r>
              <a:rPr lang="zh-CN" altLang="en-US" sz="1400" dirty="0">
                <a:solidFill>
                  <a:schemeClr val="tx1">
                    <a:lumMod val="75000"/>
                    <a:lumOff val="25000"/>
                  </a:schemeClr>
                </a:solidFill>
                <a:latin typeface="微软雅黑" pitchFamily="34" charset="-122"/>
                <a:ea typeface="微软雅黑" pitchFamily="34" charset="-122"/>
              </a:rPr>
              <a:t>万元。由于建设进度慢，截至</a:t>
            </a:r>
            <a:r>
              <a:rPr lang="en-US" altLang="zh-CN" sz="1400" dirty="0">
                <a:solidFill>
                  <a:schemeClr val="tx1">
                    <a:lumMod val="75000"/>
                    <a:lumOff val="25000"/>
                  </a:schemeClr>
                </a:solidFill>
                <a:latin typeface="微软雅黑" pitchFamily="34" charset="-122"/>
                <a:ea typeface="微软雅黑" pitchFamily="34" charset="-122"/>
              </a:rPr>
              <a:t>2024</a:t>
            </a:r>
            <a:r>
              <a:rPr lang="zh-CN" altLang="en-US" sz="1400" dirty="0">
                <a:solidFill>
                  <a:schemeClr val="tx1">
                    <a:lumMod val="75000"/>
                    <a:lumOff val="25000"/>
                  </a:schemeClr>
                </a:solidFill>
                <a:latin typeface="微软雅黑" pitchFamily="34" charset="-122"/>
                <a:ea typeface="微软雅黑" pitchFamily="34" charset="-122"/>
              </a:rPr>
              <a:t>年</a:t>
            </a:r>
            <a:r>
              <a:rPr lang="en-US" altLang="zh-CN" sz="1400" dirty="0">
                <a:solidFill>
                  <a:schemeClr val="tx1">
                    <a:lumMod val="75000"/>
                    <a:lumOff val="25000"/>
                  </a:schemeClr>
                </a:solidFill>
                <a:latin typeface="微软雅黑" pitchFamily="34" charset="-122"/>
                <a:ea typeface="微软雅黑" pitchFamily="34" charset="-122"/>
              </a:rPr>
              <a:t>4</a:t>
            </a:r>
            <a:r>
              <a:rPr lang="zh-CN" altLang="en-US" sz="1400" dirty="0">
                <a:solidFill>
                  <a:schemeClr val="tx1">
                    <a:lumMod val="75000"/>
                    <a:lumOff val="25000"/>
                  </a:schemeClr>
                </a:solidFill>
                <a:latin typeface="微软雅黑" pitchFamily="34" charset="-122"/>
                <a:ea typeface="微软雅黑" pitchFamily="34" charset="-122"/>
              </a:rPr>
              <a:t>月底尚有</a:t>
            </a:r>
            <a:r>
              <a:rPr lang="en-US" altLang="zh-CN" sz="1400" dirty="0">
                <a:solidFill>
                  <a:schemeClr val="tx1">
                    <a:lumMod val="75000"/>
                    <a:lumOff val="25000"/>
                  </a:schemeClr>
                </a:solidFill>
                <a:latin typeface="微软雅黑" pitchFamily="34" charset="-122"/>
                <a:ea typeface="微软雅黑" pitchFamily="34" charset="-122"/>
              </a:rPr>
              <a:t>4474.03</a:t>
            </a:r>
            <a:r>
              <a:rPr lang="zh-CN" altLang="en-US" sz="1400" dirty="0">
                <a:solidFill>
                  <a:schemeClr val="tx1">
                    <a:lumMod val="75000"/>
                    <a:lumOff val="25000"/>
                  </a:schemeClr>
                </a:solidFill>
                <a:latin typeface="微软雅黑" pitchFamily="34" charset="-122"/>
                <a:ea typeface="微软雅黑" pitchFamily="34" charset="-122"/>
              </a:rPr>
              <a:t>万元未支出，而且存在个别标段招投标未完成；</a:t>
            </a:r>
          </a:p>
          <a:p>
            <a:pPr lvl="0">
              <a:lnSpc>
                <a:spcPct val="130000"/>
              </a:lnSpc>
            </a:pPr>
            <a:r>
              <a:rPr lang="zh-CN" altLang="en-US" sz="1400" dirty="0">
                <a:solidFill>
                  <a:schemeClr val="tx1">
                    <a:lumMod val="75000"/>
                    <a:lumOff val="25000"/>
                  </a:schemeClr>
                </a:solidFill>
                <a:latin typeface="微软雅黑" pitchFamily="34" charset="-122"/>
                <a:ea typeface="微软雅黑" pitchFamily="34" charset="-122"/>
              </a:rPr>
              <a:t>        五是财政存量资金清理盘活不够及时。财政核算中心代管户结余结转资金以及超过两年未支出专项资金共计</a:t>
            </a:r>
            <a:r>
              <a:rPr lang="en-US" altLang="zh-CN" sz="1400" dirty="0">
                <a:solidFill>
                  <a:schemeClr val="tx1">
                    <a:lumMod val="75000"/>
                    <a:lumOff val="25000"/>
                  </a:schemeClr>
                </a:solidFill>
                <a:latin typeface="微软雅黑" pitchFamily="34" charset="-122"/>
                <a:ea typeface="微软雅黑" pitchFamily="34" charset="-122"/>
              </a:rPr>
              <a:t>867.95</a:t>
            </a:r>
            <a:r>
              <a:rPr lang="zh-CN" altLang="en-US" sz="1400" dirty="0">
                <a:solidFill>
                  <a:schemeClr val="tx1">
                    <a:lumMod val="75000"/>
                    <a:lumOff val="25000"/>
                  </a:schemeClr>
                </a:solidFill>
                <a:latin typeface="微软雅黑" pitchFamily="34" charset="-122"/>
                <a:ea typeface="微软雅黑" pitchFamily="34" charset="-122"/>
              </a:rPr>
              <a:t>万元未及时清理盘活；六是绩效管理有待加强。部分预算单位绩效管理相关制度办法、操作规范、实施细则尚不健全，绩效目标填报尚存在不完整、不合理的情形。</a:t>
            </a:r>
          </a:p>
        </p:txBody>
      </p:sp>
    </p:spTree>
    <p:extLst>
      <p:ext uri="{BB962C8B-B14F-4D97-AF65-F5344CB8AC3E}">
        <p14:creationId xmlns:p14="http://schemas.microsoft.com/office/powerpoint/2010/main" val="223783829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fade">
                                      <p:cBhvr>
                                        <p:cTn id="18" dur="500"/>
                                        <p:tgtEl>
                                          <p:spTgt spid="41"/>
                                        </p:tgtEl>
                                      </p:cBhvr>
                                    </p:animEffect>
                                  </p:childTnLst>
                                </p:cTn>
                              </p:par>
                            </p:childTnLst>
                          </p:cTn>
                        </p:par>
                        <p:par>
                          <p:cTn id="19" fill="hold">
                            <p:stCondLst>
                              <p:cond delay="1000"/>
                            </p:stCondLst>
                            <p:childTnLst>
                              <p:par>
                                <p:cTn id="20" presetID="12" presetClass="entr" presetSubtype="8" fill="hold" grpId="0"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p:tgtEl>
                                          <p:spTgt spid="40"/>
                                        </p:tgtEl>
                                        <p:attrNameLst>
                                          <p:attrName>ppt_x</p:attrName>
                                        </p:attrNameLst>
                                      </p:cBhvr>
                                      <p:tavLst>
                                        <p:tav tm="0">
                                          <p:val>
                                            <p:strVal val="#ppt_x-#ppt_w*1.125000"/>
                                          </p:val>
                                        </p:tav>
                                        <p:tav tm="100000">
                                          <p:val>
                                            <p:strVal val="#ppt_x"/>
                                          </p:val>
                                        </p:tav>
                                      </p:tavLst>
                                    </p:anim>
                                    <p:animEffect transition="in" filter="wipe(right)">
                                      <p:cBhvr>
                                        <p:cTn id="23" dur="500"/>
                                        <p:tgtEl>
                                          <p:spTgt spid="40"/>
                                        </p:tgtEl>
                                      </p:cBhvr>
                                    </p:animEffect>
                                  </p:childTnLst>
                                </p:cTn>
                              </p:par>
                            </p:childTnLst>
                          </p:cTn>
                        </p:par>
                        <p:par>
                          <p:cTn id="24" fill="hold">
                            <p:stCondLst>
                              <p:cond delay="1500"/>
                            </p:stCondLst>
                            <p:childTnLst>
                              <p:par>
                                <p:cTn id="25" presetID="12" presetClass="entr" presetSubtype="1"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1000"/>
                                        <p:tgtEl>
                                          <p:spTgt spid="47"/>
                                        </p:tgtEl>
                                        <p:attrNameLst>
                                          <p:attrName>ppt_y</p:attrName>
                                        </p:attrNameLst>
                                      </p:cBhvr>
                                      <p:tavLst>
                                        <p:tav tm="0">
                                          <p:val>
                                            <p:strVal val="#ppt_y-#ppt_h*1.125000"/>
                                          </p:val>
                                        </p:tav>
                                        <p:tav tm="100000">
                                          <p:val>
                                            <p:strVal val="#ppt_y"/>
                                          </p:val>
                                        </p:tav>
                                      </p:tavLst>
                                    </p:anim>
                                    <p:animEffect transition="in" filter="wipe(down)">
                                      <p:cBhvr>
                                        <p:cTn id="28"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0" grpId="0" animBg="1"/>
      <p:bldP spid="4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558133" y="485550"/>
            <a:ext cx="3057247" cy="584775"/>
          </a:xfrm>
          <a:prstGeom prst="rect">
            <a:avLst/>
          </a:prstGeom>
        </p:spPr>
        <p:txBody>
          <a:bodyPr wrap="none">
            <a:spAutoFit/>
          </a:bodyPr>
          <a:lstStyle/>
          <a:p>
            <a:r>
              <a:rPr lang="zh-CN" altLang="en-US" sz="3200" b="1" dirty="0">
                <a:solidFill>
                  <a:schemeClr val="tx1">
                    <a:lumMod val="75000"/>
                    <a:lumOff val="25000"/>
                  </a:schemeClr>
                </a:solidFill>
                <a:latin typeface="微软雅黑" pitchFamily="34" charset="-122"/>
                <a:ea typeface="微软雅黑" pitchFamily="34" charset="-122"/>
              </a:rPr>
              <a:t>存在的主要问题</a:t>
            </a:r>
          </a:p>
        </p:txBody>
      </p:sp>
      <p:grpSp>
        <p:nvGrpSpPr>
          <p:cNvPr id="12" name="组合 11"/>
          <p:cNvGrpSpPr/>
          <p:nvPr/>
        </p:nvGrpSpPr>
        <p:grpSpPr>
          <a:xfrm>
            <a:off x="647805" y="256641"/>
            <a:ext cx="709466" cy="813683"/>
            <a:chOff x="5614910" y="701180"/>
            <a:chExt cx="860050" cy="986388"/>
          </a:xfrm>
        </p:grpSpPr>
        <p:sp>
          <p:nvSpPr>
            <p:cNvPr id="70" name="椭圆 69"/>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grpSp>
          <p:nvGrpSpPr>
            <p:cNvPr id="71" name="组合 70"/>
            <p:cNvGrpSpPr/>
            <p:nvPr/>
          </p:nvGrpSpPr>
          <p:grpSpPr>
            <a:xfrm>
              <a:off x="5675654" y="701180"/>
              <a:ext cx="775742" cy="986388"/>
              <a:chOff x="5577645" y="671152"/>
              <a:chExt cx="775742" cy="986388"/>
            </a:xfrm>
          </p:grpSpPr>
          <p:sp>
            <p:nvSpPr>
              <p:cNvPr id="72" name="椭圆 71"/>
              <p:cNvSpPr/>
              <p:nvPr/>
            </p:nvSpPr>
            <p:spPr>
              <a:xfrm flipV="1">
                <a:off x="5583078" y="816717"/>
                <a:ext cx="746745" cy="746745"/>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3" name="矩形 72"/>
              <p:cNvSpPr/>
              <p:nvPr/>
            </p:nvSpPr>
            <p:spPr>
              <a:xfrm>
                <a:off x="5577645" y="671152"/>
                <a:ext cx="775742" cy="986388"/>
              </a:xfrm>
              <a:prstGeom prst="rect">
                <a:avLst/>
              </a:prstGeom>
            </p:spPr>
            <p:txBody>
              <a:bodyPr wrap="none" anchor="ctr">
                <a:spAutoFit/>
              </a:bodyPr>
              <a:lstStyle/>
              <a:p>
                <a:pPr algn="ctr">
                  <a:lnSpc>
                    <a:spcPct val="150000"/>
                  </a:lnSpc>
                </a:pPr>
                <a:r>
                  <a:rPr lang="zh-CN" altLang="en-US" sz="5333"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rPr>
                  <a:t>五</a:t>
                </a:r>
                <a:endParaRPr lang="zh-CN" altLang="en-US" sz="8000"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endParaRPr>
              </a:p>
            </p:txBody>
          </p:sp>
        </p:grpSp>
      </p:grpSp>
      <p:sp>
        <p:nvSpPr>
          <p:cNvPr id="40" name="对角圆角矩形 39"/>
          <p:cNvSpPr/>
          <p:nvPr/>
        </p:nvSpPr>
        <p:spPr>
          <a:xfrm>
            <a:off x="2365681" y="2060848"/>
            <a:ext cx="8839891" cy="3816424"/>
          </a:xfrm>
          <a:prstGeom prst="round2DiagRect">
            <a:avLst/>
          </a:prstGeom>
          <a:solidFill>
            <a:srgbClr val="F7F7F7"/>
          </a:solidFill>
          <a:ln>
            <a:noFill/>
          </a:ln>
          <a:effectLst>
            <a:outerShdw blurRad="1651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0632" tIns="40316" rIns="80632" bIns="40316" rtlCol="0" anchor="ctr"/>
          <a:lstStyle/>
          <a:p>
            <a:pPr algn="ctr"/>
            <a:endParaRPr lang="zh-CN" altLang="en-US" dirty="0"/>
          </a:p>
        </p:txBody>
      </p:sp>
      <p:grpSp>
        <p:nvGrpSpPr>
          <p:cNvPr id="41" name="组合 40"/>
          <p:cNvGrpSpPr/>
          <p:nvPr/>
        </p:nvGrpSpPr>
        <p:grpSpPr>
          <a:xfrm>
            <a:off x="656400" y="3068960"/>
            <a:ext cx="1603489" cy="1360959"/>
            <a:chOff x="7109111" y="2548965"/>
            <a:chExt cx="2397222" cy="2093640"/>
          </a:xfrm>
        </p:grpSpPr>
        <p:grpSp>
          <p:nvGrpSpPr>
            <p:cNvPr id="42" name="组合 41"/>
            <p:cNvGrpSpPr/>
            <p:nvPr/>
          </p:nvGrpSpPr>
          <p:grpSpPr>
            <a:xfrm>
              <a:off x="7109111" y="2548965"/>
              <a:ext cx="2397222" cy="2093640"/>
              <a:chOff x="1511944" y="2420246"/>
              <a:chExt cx="2627152" cy="2294453"/>
            </a:xfrm>
            <a:effectLst>
              <a:outerShdw blurRad="203200" dist="38100" dir="3780000" sx="103000" sy="103000" algn="t" rotWithShape="0">
                <a:prstClr val="black">
                  <a:alpha val="25000"/>
                </a:prstClr>
              </a:outerShdw>
            </a:effectLst>
          </p:grpSpPr>
          <p:sp>
            <p:nvSpPr>
              <p:cNvPr id="45"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43" name="Freeform 7"/>
            <p:cNvSpPr>
              <a:spLocks/>
            </p:cNvSpPr>
            <p:nvPr/>
          </p:nvSpPr>
          <p:spPr bwMode="auto">
            <a:xfrm>
              <a:off x="7420792" y="2825471"/>
              <a:ext cx="1773861" cy="1540628"/>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blipFill>
              <a:blip r:embed="rId3"/>
              <a:stretch>
                <a:fillRect/>
              </a:stretch>
            </a:blipFill>
            <a:ln w="7938" cap="flat">
              <a:noFill/>
              <a:prstDash val="solid"/>
              <a:miter lim="800000"/>
              <a:headEnd/>
              <a:tailEnd/>
            </a:ln>
            <a:effectLst>
              <a:innerShdw blurRad="152400">
                <a:schemeClr val="tx1">
                  <a:lumMod val="65000"/>
                  <a:lumOff val="35000"/>
                  <a:alpha val="41000"/>
                </a:schemeClr>
              </a:innerShdw>
            </a:effectLst>
          </p:spPr>
          <p:txBody>
            <a:bodyPr vert="horz" wrap="square" lIns="91440" tIns="45720" rIns="91440" bIns="45720" numCol="1" anchor="t" anchorCtr="0" compatLnSpc="1">
              <a:prstTxWarp prst="textNoShape">
                <a:avLst/>
              </a:prstTxWarp>
            </a:bodyPr>
            <a:lstStyle/>
            <a:p>
              <a:endParaRPr lang="zh-CN" altLang="en-US"/>
            </a:p>
          </p:txBody>
        </p:sp>
      </p:grpSp>
      <p:sp>
        <p:nvSpPr>
          <p:cNvPr id="47" name="矩形 30"/>
          <p:cNvSpPr>
            <a:spLocks noChangeArrowheads="1"/>
          </p:cNvSpPr>
          <p:nvPr/>
        </p:nvSpPr>
        <p:spPr bwMode="auto">
          <a:xfrm>
            <a:off x="2681170" y="2513087"/>
            <a:ext cx="8208912" cy="2911945"/>
          </a:xfrm>
          <a:prstGeom prst="rect">
            <a:avLst/>
          </a:prstGeom>
          <a:noFill/>
          <a:ln w="9525">
            <a:noFill/>
            <a:miter lim="800000"/>
            <a:headEnd/>
            <a:tailEnd/>
          </a:ln>
        </p:spPr>
        <p:txBody>
          <a:bodyPr wrap="square" lIns="137153" tIns="68577" rIns="137153" bIns="68577">
            <a:spAutoFit/>
          </a:bodyPr>
          <a:lstStyle/>
          <a:p>
            <a:pPr lvl="0">
              <a:lnSpc>
                <a:spcPct val="130000"/>
              </a:lnSpc>
            </a:pPr>
            <a:r>
              <a:rPr lang="en-US" altLang="zh-CN" sz="1400" b="1" dirty="0">
                <a:solidFill>
                  <a:schemeClr val="tx1">
                    <a:lumMod val="75000"/>
                    <a:lumOff val="25000"/>
                  </a:schemeClr>
                </a:solidFill>
                <a:latin typeface="微软雅黑" pitchFamily="34" charset="-122"/>
                <a:ea typeface="微软雅黑" pitchFamily="34" charset="-122"/>
              </a:rPr>
              <a:t>(</a:t>
            </a:r>
            <a:r>
              <a:rPr lang="zh-CN" altLang="en-US" sz="1400" b="1" dirty="0">
                <a:solidFill>
                  <a:schemeClr val="tx1">
                    <a:lumMod val="75000"/>
                    <a:lumOff val="25000"/>
                  </a:schemeClr>
                </a:solidFill>
                <a:latin typeface="微软雅黑" pitchFamily="34" charset="-122"/>
                <a:ea typeface="微软雅黑" pitchFamily="34" charset="-122"/>
              </a:rPr>
              <a:t>四</a:t>
            </a:r>
            <a:r>
              <a:rPr lang="en-US" altLang="zh-CN" sz="1400" b="1" dirty="0">
                <a:solidFill>
                  <a:schemeClr val="tx1">
                    <a:lumMod val="75000"/>
                    <a:lumOff val="25000"/>
                  </a:schemeClr>
                </a:solidFill>
                <a:latin typeface="微软雅黑" pitchFamily="34" charset="-122"/>
                <a:ea typeface="微软雅黑" pitchFamily="34" charset="-122"/>
              </a:rPr>
              <a:t>)</a:t>
            </a:r>
            <a:r>
              <a:rPr lang="zh-CN" altLang="en-US" sz="1400" b="1" dirty="0">
                <a:solidFill>
                  <a:schemeClr val="tx1">
                    <a:lumMod val="75000"/>
                    <a:lumOff val="25000"/>
                  </a:schemeClr>
                </a:solidFill>
                <a:latin typeface="微软雅黑" pitchFamily="34" charset="-122"/>
                <a:ea typeface="微软雅黑" pitchFamily="34" charset="-122"/>
              </a:rPr>
              <a:t>财政可持续性有待增强，风险管控能力有待提高</a:t>
            </a:r>
          </a:p>
          <a:p>
            <a:pPr lvl="0">
              <a:lnSpc>
                <a:spcPct val="130000"/>
              </a:lnSpc>
            </a:pPr>
            <a:r>
              <a:rPr lang="zh-CN" altLang="en-US" sz="1400" dirty="0">
                <a:solidFill>
                  <a:schemeClr val="tx1">
                    <a:lumMod val="75000"/>
                    <a:lumOff val="25000"/>
                  </a:schemeClr>
                </a:solidFill>
                <a:latin typeface="微软雅黑" pitchFamily="34" charset="-122"/>
                <a:ea typeface="微软雅黑" pitchFamily="34" charset="-122"/>
              </a:rPr>
              <a:t>      一是收入结构不够合理。</a:t>
            </a:r>
            <a:r>
              <a:rPr lang="en-US" altLang="zh-CN" sz="1400" dirty="0">
                <a:solidFill>
                  <a:schemeClr val="tx1">
                    <a:lumMod val="75000"/>
                    <a:lumOff val="25000"/>
                  </a:schemeClr>
                </a:solidFill>
                <a:latin typeface="微软雅黑" pitchFamily="34" charset="-122"/>
                <a:ea typeface="微软雅黑" pitchFamily="34" charset="-122"/>
              </a:rPr>
              <a:t>2023</a:t>
            </a:r>
            <a:r>
              <a:rPr lang="zh-CN" altLang="en-US" sz="1400" dirty="0">
                <a:solidFill>
                  <a:schemeClr val="tx1">
                    <a:lumMod val="75000"/>
                    <a:lumOff val="25000"/>
                  </a:schemeClr>
                </a:solidFill>
                <a:latin typeface="微软雅黑" pitchFamily="34" charset="-122"/>
                <a:ea typeface="微软雅黑" pitchFamily="34" charset="-122"/>
              </a:rPr>
              <a:t>年地方一般公共预算收入</a:t>
            </a:r>
            <a:r>
              <a:rPr lang="en-US" altLang="zh-CN" sz="1400" dirty="0">
                <a:solidFill>
                  <a:schemeClr val="tx1">
                    <a:lumMod val="75000"/>
                    <a:lumOff val="25000"/>
                  </a:schemeClr>
                </a:solidFill>
                <a:latin typeface="微软雅黑" pitchFamily="34" charset="-122"/>
                <a:ea typeface="微软雅黑" pitchFamily="34" charset="-122"/>
              </a:rPr>
              <a:t>29319</a:t>
            </a:r>
            <a:r>
              <a:rPr lang="zh-CN" altLang="en-US" sz="1400" dirty="0">
                <a:solidFill>
                  <a:schemeClr val="tx1">
                    <a:lumMod val="75000"/>
                    <a:lumOff val="25000"/>
                  </a:schemeClr>
                </a:solidFill>
                <a:latin typeface="微软雅黑" pitchFamily="34" charset="-122"/>
                <a:ea typeface="微软雅黑" pitchFamily="34" charset="-122"/>
              </a:rPr>
              <a:t>万元，占一般公共预算支出</a:t>
            </a:r>
            <a:r>
              <a:rPr lang="en-US" altLang="zh-CN" sz="1400" dirty="0">
                <a:solidFill>
                  <a:schemeClr val="tx1">
                    <a:lumMod val="75000"/>
                    <a:lumOff val="25000"/>
                  </a:schemeClr>
                </a:solidFill>
                <a:latin typeface="微软雅黑" pitchFamily="34" charset="-122"/>
                <a:ea typeface="微软雅黑" pitchFamily="34" charset="-122"/>
              </a:rPr>
              <a:t>367147</a:t>
            </a:r>
            <a:r>
              <a:rPr lang="zh-CN" altLang="en-US" sz="1400" dirty="0">
                <a:solidFill>
                  <a:schemeClr val="tx1">
                    <a:lumMod val="75000"/>
                    <a:lumOff val="25000"/>
                  </a:schemeClr>
                </a:solidFill>
                <a:latin typeface="微软雅黑" pitchFamily="34" charset="-122"/>
                <a:ea typeface="微软雅黑" pitchFamily="34" charset="-122"/>
              </a:rPr>
              <a:t>万元的</a:t>
            </a:r>
            <a:r>
              <a:rPr lang="en-US" altLang="zh-CN" sz="1400" dirty="0">
                <a:solidFill>
                  <a:schemeClr val="tx1">
                    <a:lumMod val="75000"/>
                    <a:lumOff val="25000"/>
                  </a:schemeClr>
                </a:solidFill>
                <a:latin typeface="微软雅黑" pitchFamily="34" charset="-122"/>
                <a:ea typeface="微软雅黑" pitchFamily="34" charset="-122"/>
              </a:rPr>
              <a:t>8%</a:t>
            </a:r>
            <a:r>
              <a:rPr lang="zh-CN" altLang="en-US" sz="1400" dirty="0">
                <a:solidFill>
                  <a:schemeClr val="tx1">
                    <a:lumMod val="75000"/>
                    <a:lumOff val="25000"/>
                  </a:schemeClr>
                </a:solidFill>
                <a:latin typeface="微软雅黑" pitchFamily="34" charset="-122"/>
                <a:ea typeface="微软雅黑" pitchFamily="34" charset="-122"/>
              </a:rPr>
              <a:t>，</a:t>
            </a:r>
            <a:r>
              <a:rPr lang="en-US" altLang="zh-CN" sz="1400" dirty="0">
                <a:solidFill>
                  <a:schemeClr val="tx1">
                    <a:lumMod val="75000"/>
                    <a:lumOff val="25000"/>
                  </a:schemeClr>
                </a:solidFill>
                <a:latin typeface="微软雅黑" pitchFamily="34" charset="-122"/>
                <a:ea typeface="微软雅黑" pitchFamily="34" charset="-122"/>
              </a:rPr>
              <a:t>92%</a:t>
            </a:r>
            <a:r>
              <a:rPr lang="zh-CN" altLang="en-US" sz="1400" dirty="0">
                <a:solidFill>
                  <a:schemeClr val="tx1">
                    <a:lumMod val="75000"/>
                    <a:lumOff val="25000"/>
                  </a:schemeClr>
                </a:solidFill>
                <a:latin typeface="微软雅黑" pitchFamily="34" charset="-122"/>
                <a:ea typeface="微软雅黑" pitchFamily="34" charset="-122"/>
              </a:rPr>
              <a:t>来源于上级转移支付；地方一般公共预算收入中，税收收入</a:t>
            </a:r>
            <a:r>
              <a:rPr lang="en-US" altLang="zh-CN" sz="1400" dirty="0">
                <a:solidFill>
                  <a:schemeClr val="tx1">
                    <a:lumMod val="75000"/>
                    <a:lumOff val="25000"/>
                  </a:schemeClr>
                </a:solidFill>
                <a:latin typeface="微软雅黑" pitchFamily="34" charset="-122"/>
                <a:ea typeface="微软雅黑" pitchFamily="34" charset="-122"/>
              </a:rPr>
              <a:t>14702</a:t>
            </a:r>
            <a:r>
              <a:rPr lang="zh-CN" altLang="en-US" sz="1400" dirty="0">
                <a:solidFill>
                  <a:schemeClr val="tx1">
                    <a:lumMod val="75000"/>
                    <a:lumOff val="25000"/>
                  </a:schemeClr>
                </a:solidFill>
                <a:latin typeface="微软雅黑" pitchFamily="34" charset="-122"/>
                <a:ea typeface="微软雅黑" pitchFamily="34" charset="-122"/>
              </a:rPr>
              <a:t>万元，占</a:t>
            </a:r>
            <a:r>
              <a:rPr lang="en-US" altLang="zh-CN" sz="1400" dirty="0">
                <a:solidFill>
                  <a:schemeClr val="tx1">
                    <a:lumMod val="75000"/>
                    <a:lumOff val="25000"/>
                  </a:schemeClr>
                </a:solidFill>
                <a:latin typeface="微软雅黑" pitchFamily="34" charset="-122"/>
                <a:ea typeface="微软雅黑" pitchFamily="34" charset="-122"/>
              </a:rPr>
              <a:t>50.14%</a:t>
            </a:r>
            <a:r>
              <a:rPr lang="zh-CN" altLang="en-US" sz="1400" dirty="0">
                <a:solidFill>
                  <a:schemeClr val="tx1">
                    <a:lumMod val="75000"/>
                    <a:lumOff val="25000"/>
                  </a:schemeClr>
                </a:solidFill>
                <a:latin typeface="微软雅黑" pitchFamily="34" charset="-122"/>
                <a:ea typeface="微软雅黑" pitchFamily="34" charset="-122"/>
              </a:rPr>
              <a:t>。非税收入</a:t>
            </a:r>
            <a:r>
              <a:rPr lang="en-US" altLang="zh-CN" sz="1400" dirty="0">
                <a:solidFill>
                  <a:schemeClr val="tx1">
                    <a:lumMod val="75000"/>
                    <a:lumOff val="25000"/>
                  </a:schemeClr>
                </a:solidFill>
                <a:latin typeface="微软雅黑" pitchFamily="34" charset="-122"/>
                <a:ea typeface="微软雅黑" pitchFamily="34" charset="-122"/>
              </a:rPr>
              <a:t>14617</a:t>
            </a:r>
            <a:r>
              <a:rPr lang="zh-CN" altLang="en-US" sz="1400" dirty="0">
                <a:solidFill>
                  <a:schemeClr val="tx1">
                    <a:lumMod val="75000"/>
                    <a:lumOff val="25000"/>
                  </a:schemeClr>
                </a:solidFill>
                <a:latin typeface="微软雅黑" pitchFamily="34" charset="-122"/>
                <a:ea typeface="微软雅黑" pitchFamily="34" charset="-122"/>
              </a:rPr>
              <a:t>万元，占</a:t>
            </a:r>
            <a:r>
              <a:rPr lang="en-US" altLang="zh-CN" sz="1400" dirty="0">
                <a:solidFill>
                  <a:schemeClr val="tx1">
                    <a:lumMod val="75000"/>
                    <a:lumOff val="25000"/>
                  </a:schemeClr>
                </a:solidFill>
                <a:latin typeface="微软雅黑" pitchFamily="34" charset="-122"/>
                <a:ea typeface="微软雅黑" pitchFamily="34" charset="-122"/>
              </a:rPr>
              <a:t>49.86%</a:t>
            </a:r>
            <a:r>
              <a:rPr lang="zh-CN" altLang="en-US" sz="1400" dirty="0">
                <a:solidFill>
                  <a:schemeClr val="tx1">
                    <a:lumMod val="75000"/>
                    <a:lumOff val="25000"/>
                  </a:schemeClr>
                </a:solidFill>
                <a:latin typeface="微软雅黑" pitchFamily="34" charset="-122"/>
                <a:ea typeface="微软雅黑" pitchFamily="34" charset="-122"/>
              </a:rPr>
              <a:t>。非税收入中，行政事业性收费收入、罚没收入接近</a:t>
            </a:r>
            <a:r>
              <a:rPr lang="en-US" altLang="zh-CN" sz="1400" dirty="0">
                <a:solidFill>
                  <a:schemeClr val="tx1">
                    <a:lumMod val="75000"/>
                    <a:lumOff val="25000"/>
                  </a:schemeClr>
                </a:solidFill>
                <a:latin typeface="微软雅黑" pitchFamily="34" charset="-122"/>
                <a:ea typeface="微软雅黑" pitchFamily="34" charset="-122"/>
              </a:rPr>
              <a:t>20%</a:t>
            </a:r>
            <a:r>
              <a:rPr lang="zh-CN" altLang="en-US" sz="1400" dirty="0">
                <a:solidFill>
                  <a:schemeClr val="tx1">
                    <a:lumMod val="75000"/>
                    <a:lumOff val="25000"/>
                  </a:schemeClr>
                </a:solidFill>
                <a:latin typeface="微软雅黑" pitchFamily="34" charset="-122"/>
                <a:ea typeface="微软雅黑" pitchFamily="34" charset="-122"/>
              </a:rPr>
              <a:t>；</a:t>
            </a:r>
          </a:p>
          <a:p>
            <a:pPr lvl="0">
              <a:lnSpc>
                <a:spcPct val="130000"/>
              </a:lnSpc>
            </a:pPr>
            <a:r>
              <a:rPr lang="zh-CN" altLang="en-US" sz="1400" dirty="0">
                <a:solidFill>
                  <a:schemeClr val="tx1">
                    <a:lumMod val="75000"/>
                    <a:lumOff val="25000"/>
                  </a:schemeClr>
                </a:solidFill>
                <a:latin typeface="微软雅黑" pitchFamily="34" charset="-122"/>
                <a:ea typeface="微软雅黑" pitchFamily="34" charset="-122"/>
              </a:rPr>
              <a:t>      二是财政暂付款出现“增肥”现象。</a:t>
            </a:r>
            <a:r>
              <a:rPr lang="en-US" altLang="zh-CN" sz="1400" dirty="0">
                <a:solidFill>
                  <a:schemeClr val="tx1">
                    <a:lumMod val="75000"/>
                    <a:lumOff val="25000"/>
                  </a:schemeClr>
                </a:solidFill>
                <a:latin typeface="微软雅黑" pitchFamily="34" charset="-122"/>
                <a:ea typeface="微软雅黑" pitchFamily="34" charset="-122"/>
              </a:rPr>
              <a:t>2023</a:t>
            </a:r>
            <a:r>
              <a:rPr lang="zh-CN" altLang="en-US" sz="1400" dirty="0">
                <a:solidFill>
                  <a:schemeClr val="tx1">
                    <a:lumMod val="75000"/>
                    <a:lumOff val="25000"/>
                  </a:schemeClr>
                </a:solidFill>
                <a:latin typeface="微软雅黑" pitchFamily="34" charset="-122"/>
                <a:ea typeface="微软雅黑" pitchFamily="34" charset="-122"/>
              </a:rPr>
              <a:t>年新增暂付款</a:t>
            </a:r>
            <a:r>
              <a:rPr lang="en-US" altLang="zh-CN" sz="1400" dirty="0">
                <a:solidFill>
                  <a:schemeClr val="tx1">
                    <a:lumMod val="75000"/>
                    <a:lumOff val="25000"/>
                  </a:schemeClr>
                </a:solidFill>
                <a:latin typeface="微软雅黑" pitchFamily="34" charset="-122"/>
                <a:ea typeface="微软雅黑" pitchFamily="34" charset="-122"/>
              </a:rPr>
              <a:t>14236</a:t>
            </a:r>
            <a:r>
              <a:rPr lang="zh-CN" altLang="en-US" sz="1400" dirty="0">
                <a:solidFill>
                  <a:schemeClr val="tx1">
                    <a:lumMod val="75000"/>
                    <a:lumOff val="25000"/>
                  </a:schemeClr>
                </a:solidFill>
                <a:latin typeface="微软雅黑" pitchFamily="34" charset="-122"/>
                <a:ea typeface="微软雅黑" pitchFamily="34" charset="-122"/>
              </a:rPr>
              <a:t>万元，增长幅度达</a:t>
            </a:r>
            <a:r>
              <a:rPr lang="en-US" altLang="zh-CN" sz="1400" dirty="0">
                <a:solidFill>
                  <a:schemeClr val="tx1">
                    <a:lumMod val="75000"/>
                    <a:lumOff val="25000"/>
                  </a:schemeClr>
                </a:solidFill>
                <a:latin typeface="微软雅黑" pitchFamily="34" charset="-122"/>
                <a:ea typeface="微软雅黑" pitchFamily="34" charset="-122"/>
              </a:rPr>
              <a:t>93.15%</a:t>
            </a:r>
            <a:r>
              <a:rPr lang="zh-CN" altLang="en-US" sz="1400" dirty="0">
                <a:solidFill>
                  <a:schemeClr val="tx1">
                    <a:lumMod val="75000"/>
                    <a:lumOff val="25000"/>
                  </a:schemeClr>
                </a:solidFill>
                <a:latin typeface="微软雅黑" pitchFamily="34" charset="-122"/>
                <a:ea typeface="微软雅黑" pitchFamily="34" charset="-122"/>
              </a:rPr>
              <a:t>；</a:t>
            </a:r>
          </a:p>
          <a:p>
            <a:pPr lvl="0">
              <a:lnSpc>
                <a:spcPct val="130000"/>
              </a:lnSpc>
            </a:pPr>
            <a:r>
              <a:rPr lang="zh-CN" altLang="en-US" sz="1400" dirty="0">
                <a:solidFill>
                  <a:schemeClr val="tx1">
                    <a:lumMod val="75000"/>
                    <a:lumOff val="25000"/>
                  </a:schemeClr>
                </a:solidFill>
                <a:latin typeface="微软雅黑" pitchFamily="34" charset="-122"/>
                <a:ea typeface="微软雅黑" pitchFamily="34" charset="-122"/>
              </a:rPr>
              <a:t>      三是年度间预算衔接和稳定难度进一步加大，</a:t>
            </a:r>
            <a:r>
              <a:rPr lang="en-US" altLang="zh-CN" sz="1400" dirty="0">
                <a:solidFill>
                  <a:schemeClr val="tx1">
                    <a:lumMod val="75000"/>
                    <a:lumOff val="25000"/>
                  </a:schemeClr>
                </a:solidFill>
                <a:latin typeface="微软雅黑" pitchFamily="34" charset="-122"/>
                <a:ea typeface="微软雅黑" pitchFamily="34" charset="-122"/>
              </a:rPr>
              <a:t>2023</a:t>
            </a:r>
            <a:r>
              <a:rPr lang="zh-CN" altLang="en-US" sz="1400" dirty="0">
                <a:solidFill>
                  <a:schemeClr val="tx1">
                    <a:lumMod val="75000"/>
                    <a:lumOff val="25000"/>
                  </a:schemeClr>
                </a:solidFill>
                <a:latin typeface="微软雅黑" pitchFamily="34" charset="-122"/>
                <a:ea typeface="微软雅黑" pitchFamily="34" charset="-122"/>
              </a:rPr>
              <a:t>年年初</a:t>
            </a:r>
            <a:r>
              <a:rPr lang="en-US" altLang="zh-CN" sz="1400" dirty="0">
                <a:solidFill>
                  <a:schemeClr val="tx1">
                    <a:lumMod val="75000"/>
                    <a:lumOff val="25000"/>
                  </a:schemeClr>
                </a:solidFill>
                <a:latin typeface="微软雅黑" pitchFamily="34" charset="-122"/>
                <a:ea typeface="微软雅黑" pitchFamily="34" charset="-122"/>
              </a:rPr>
              <a:t>6623</a:t>
            </a:r>
            <a:r>
              <a:rPr lang="zh-CN" altLang="en-US" sz="1400" dirty="0">
                <a:solidFill>
                  <a:schemeClr val="tx1">
                    <a:lumMod val="75000"/>
                    <a:lumOff val="25000"/>
                  </a:schemeClr>
                </a:solidFill>
                <a:latin typeface="微软雅黑" pitchFamily="34" charset="-122"/>
                <a:ea typeface="微软雅黑" pitchFamily="34" charset="-122"/>
              </a:rPr>
              <a:t>万元预算稳定调节基金当年全部动用，当年预算超收部分统筹用于债务偿还和暂付款化解，年末再未补充；</a:t>
            </a:r>
          </a:p>
          <a:p>
            <a:pPr lvl="0">
              <a:lnSpc>
                <a:spcPct val="130000"/>
              </a:lnSpc>
            </a:pPr>
            <a:r>
              <a:rPr lang="zh-CN" altLang="en-US" sz="1400" dirty="0">
                <a:solidFill>
                  <a:schemeClr val="tx1">
                    <a:lumMod val="75000"/>
                    <a:lumOff val="25000"/>
                  </a:schemeClr>
                </a:solidFill>
                <a:latin typeface="微软雅黑" pitchFamily="34" charset="-122"/>
                <a:ea typeface="微软雅黑" pitchFamily="34" charset="-122"/>
              </a:rPr>
              <a:t>      四是偿债压力持续加大。截至</a:t>
            </a:r>
            <a:r>
              <a:rPr lang="en-US" altLang="zh-CN" sz="1400" dirty="0">
                <a:solidFill>
                  <a:schemeClr val="tx1">
                    <a:lumMod val="75000"/>
                    <a:lumOff val="25000"/>
                  </a:schemeClr>
                </a:solidFill>
                <a:latin typeface="微软雅黑" pitchFamily="34" charset="-122"/>
                <a:ea typeface="微软雅黑" pitchFamily="34" charset="-122"/>
              </a:rPr>
              <a:t>2023</a:t>
            </a:r>
            <a:r>
              <a:rPr lang="zh-CN" altLang="en-US" sz="1400" dirty="0">
                <a:solidFill>
                  <a:schemeClr val="tx1">
                    <a:lumMod val="75000"/>
                    <a:lumOff val="25000"/>
                  </a:schemeClr>
                </a:solidFill>
                <a:latin typeface="微软雅黑" pitchFamily="34" charset="-122"/>
                <a:ea typeface="微软雅黑" pitchFamily="34" charset="-122"/>
              </a:rPr>
              <a:t>年末，政府负有偿还责任的债务余额</a:t>
            </a:r>
            <a:r>
              <a:rPr lang="en-US" altLang="zh-CN" sz="1400" dirty="0">
                <a:solidFill>
                  <a:schemeClr val="tx1">
                    <a:lumMod val="75000"/>
                    <a:lumOff val="25000"/>
                  </a:schemeClr>
                </a:solidFill>
                <a:latin typeface="微软雅黑" pitchFamily="34" charset="-122"/>
                <a:ea typeface="微软雅黑" pitchFamily="34" charset="-122"/>
              </a:rPr>
              <a:t>302616</a:t>
            </a:r>
            <a:r>
              <a:rPr lang="zh-CN" altLang="en-US" sz="1400" dirty="0">
                <a:solidFill>
                  <a:schemeClr val="tx1">
                    <a:lumMod val="75000"/>
                    <a:lumOff val="25000"/>
                  </a:schemeClr>
                </a:solidFill>
                <a:latin typeface="微软雅黑" pitchFamily="34" charset="-122"/>
                <a:ea typeface="微软雅黑" pitchFamily="34" charset="-122"/>
              </a:rPr>
              <a:t>万元，逼近</a:t>
            </a:r>
            <a:r>
              <a:rPr lang="en-US" altLang="zh-CN" sz="1400" dirty="0">
                <a:solidFill>
                  <a:schemeClr val="tx1">
                    <a:lumMod val="75000"/>
                    <a:lumOff val="25000"/>
                  </a:schemeClr>
                </a:solidFill>
                <a:latin typeface="微软雅黑" pitchFamily="34" charset="-122"/>
                <a:ea typeface="微软雅黑" pitchFamily="34" charset="-122"/>
              </a:rPr>
              <a:t>310123</a:t>
            </a:r>
            <a:r>
              <a:rPr lang="zh-CN" altLang="en-US" sz="1400" dirty="0">
                <a:solidFill>
                  <a:schemeClr val="tx1">
                    <a:lumMod val="75000"/>
                    <a:lumOff val="25000"/>
                  </a:schemeClr>
                </a:solidFill>
                <a:latin typeface="微软雅黑" pitchFamily="34" charset="-122"/>
                <a:ea typeface="微软雅黑" pitchFamily="34" charset="-122"/>
              </a:rPr>
              <a:t>万元的债务限额。专项债券余额</a:t>
            </a:r>
            <a:r>
              <a:rPr lang="en-US" altLang="zh-CN" sz="1400" dirty="0">
                <a:solidFill>
                  <a:schemeClr val="tx1">
                    <a:lumMod val="75000"/>
                    <a:lumOff val="25000"/>
                  </a:schemeClr>
                </a:solidFill>
                <a:latin typeface="微软雅黑" pitchFamily="34" charset="-122"/>
                <a:ea typeface="微软雅黑" pitchFamily="34" charset="-122"/>
              </a:rPr>
              <a:t>234040</a:t>
            </a:r>
            <a:r>
              <a:rPr lang="zh-CN" altLang="en-US" sz="1400" dirty="0">
                <a:solidFill>
                  <a:schemeClr val="tx1">
                    <a:lumMod val="75000"/>
                    <a:lumOff val="25000"/>
                  </a:schemeClr>
                </a:solidFill>
                <a:latin typeface="微软雅黑" pitchFamily="34" charset="-122"/>
                <a:ea typeface="微软雅黑" pitchFamily="34" charset="-122"/>
              </a:rPr>
              <a:t>万元，逼近</a:t>
            </a:r>
            <a:r>
              <a:rPr lang="en-US" altLang="zh-CN" sz="1400" dirty="0">
                <a:solidFill>
                  <a:schemeClr val="tx1">
                    <a:lumMod val="75000"/>
                    <a:lumOff val="25000"/>
                  </a:schemeClr>
                </a:solidFill>
                <a:latin typeface="微软雅黑" pitchFamily="34" charset="-122"/>
                <a:ea typeface="微软雅黑" pitchFamily="34" charset="-122"/>
              </a:rPr>
              <a:t>238800</a:t>
            </a:r>
            <a:r>
              <a:rPr lang="zh-CN" altLang="en-US" sz="1400" dirty="0">
                <a:solidFill>
                  <a:schemeClr val="tx1">
                    <a:lumMod val="75000"/>
                    <a:lumOff val="25000"/>
                  </a:schemeClr>
                </a:solidFill>
                <a:latin typeface="微软雅黑" pitchFamily="34" charset="-122"/>
                <a:ea typeface="微软雅黑" pitchFamily="34" charset="-122"/>
              </a:rPr>
              <a:t>万元的债务限额。财政运行压力出现持续加大态势，可持续性有待增强。</a:t>
            </a:r>
          </a:p>
        </p:txBody>
      </p:sp>
    </p:spTree>
    <p:extLst>
      <p:ext uri="{BB962C8B-B14F-4D97-AF65-F5344CB8AC3E}">
        <p14:creationId xmlns:p14="http://schemas.microsoft.com/office/powerpoint/2010/main" val="222439140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fade">
                                      <p:cBhvr>
                                        <p:cTn id="18" dur="500"/>
                                        <p:tgtEl>
                                          <p:spTgt spid="41"/>
                                        </p:tgtEl>
                                      </p:cBhvr>
                                    </p:animEffect>
                                  </p:childTnLst>
                                </p:cTn>
                              </p:par>
                            </p:childTnLst>
                          </p:cTn>
                        </p:par>
                        <p:par>
                          <p:cTn id="19" fill="hold">
                            <p:stCondLst>
                              <p:cond delay="1000"/>
                            </p:stCondLst>
                            <p:childTnLst>
                              <p:par>
                                <p:cTn id="20" presetID="12" presetClass="entr" presetSubtype="8" fill="hold" grpId="0"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p:tgtEl>
                                          <p:spTgt spid="40"/>
                                        </p:tgtEl>
                                        <p:attrNameLst>
                                          <p:attrName>ppt_x</p:attrName>
                                        </p:attrNameLst>
                                      </p:cBhvr>
                                      <p:tavLst>
                                        <p:tav tm="0">
                                          <p:val>
                                            <p:strVal val="#ppt_x-#ppt_w*1.125000"/>
                                          </p:val>
                                        </p:tav>
                                        <p:tav tm="100000">
                                          <p:val>
                                            <p:strVal val="#ppt_x"/>
                                          </p:val>
                                        </p:tav>
                                      </p:tavLst>
                                    </p:anim>
                                    <p:animEffect transition="in" filter="wipe(right)">
                                      <p:cBhvr>
                                        <p:cTn id="23" dur="500"/>
                                        <p:tgtEl>
                                          <p:spTgt spid="40"/>
                                        </p:tgtEl>
                                      </p:cBhvr>
                                    </p:animEffect>
                                  </p:childTnLst>
                                </p:cTn>
                              </p:par>
                            </p:childTnLst>
                          </p:cTn>
                        </p:par>
                        <p:par>
                          <p:cTn id="24" fill="hold">
                            <p:stCondLst>
                              <p:cond delay="1500"/>
                            </p:stCondLst>
                            <p:childTnLst>
                              <p:par>
                                <p:cTn id="25" presetID="12" presetClass="entr" presetSubtype="1"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1000"/>
                                        <p:tgtEl>
                                          <p:spTgt spid="47"/>
                                        </p:tgtEl>
                                        <p:attrNameLst>
                                          <p:attrName>ppt_y</p:attrName>
                                        </p:attrNameLst>
                                      </p:cBhvr>
                                      <p:tavLst>
                                        <p:tav tm="0">
                                          <p:val>
                                            <p:strVal val="#ppt_y-#ppt_h*1.125000"/>
                                          </p:val>
                                        </p:tav>
                                        <p:tav tm="100000">
                                          <p:val>
                                            <p:strVal val="#ppt_y"/>
                                          </p:val>
                                        </p:tav>
                                      </p:tavLst>
                                    </p:anim>
                                    <p:animEffect transition="in" filter="wipe(down)">
                                      <p:cBhvr>
                                        <p:cTn id="28"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0" grpId="0" animBg="1"/>
      <p:bldP spid="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558133" y="485550"/>
            <a:ext cx="1826141" cy="584775"/>
          </a:xfrm>
          <a:prstGeom prst="rect">
            <a:avLst/>
          </a:prstGeom>
        </p:spPr>
        <p:txBody>
          <a:bodyPr wrap="none">
            <a:spAutoFit/>
          </a:bodyPr>
          <a:lstStyle/>
          <a:p>
            <a:r>
              <a:rPr lang="zh-CN" altLang="en-US" sz="3200" b="1" dirty="0">
                <a:solidFill>
                  <a:schemeClr val="tx1">
                    <a:lumMod val="75000"/>
                    <a:lumOff val="25000"/>
                  </a:schemeClr>
                </a:solidFill>
                <a:latin typeface="微软雅黑" pitchFamily="34" charset="-122"/>
                <a:ea typeface="微软雅黑" pitchFamily="34" charset="-122"/>
              </a:rPr>
              <a:t>意见建议</a:t>
            </a:r>
          </a:p>
        </p:txBody>
      </p:sp>
      <p:grpSp>
        <p:nvGrpSpPr>
          <p:cNvPr id="12" name="组合 11"/>
          <p:cNvGrpSpPr/>
          <p:nvPr/>
        </p:nvGrpSpPr>
        <p:grpSpPr>
          <a:xfrm>
            <a:off x="647805" y="277876"/>
            <a:ext cx="709466" cy="813683"/>
            <a:chOff x="5614910" y="726922"/>
            <a:chExt cx="860050" cy="986388"/>
          </a:xfrm>
        </p:grpSpPr>
        <p:sp>
          <p:nvSpPr>
            <p:cNvPr id="70" name="椭圆 69"/>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grpSp>
          <p:nvGrpSpPr>
            <p:cNvPr id="71" name="组合 70"/>
            <p:cNvGrpSpPr/>
            <p:nvPr/>
          </p:nvGrpSpPr>
          <p:grpSpPr>
            <a:xfrm>
              <a:off x="5675654" y="726922"/>
              <a:ext cx="775742" cy="986388"/>
              <a:chOff x="5577645" y="696894"/>
              <a:chExt cx="775742" cy="986388"/>
            </a:xfrm>
          </p:grpSpPr>
          <p:sp>
            <p:nvSpPr>
              <p:cNvPr id="72" name="椭圆 71"/>
              <p:cNvSpPr/>
              <p:nvPr/>
            </p:nvSpPr>
            <p:spPr>
              <a:xfrm flipV="1">
                <a:off x="5583078" y="816717"/>
                <a:ext cx="746745" cy="746745"/>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3" name="矩形 72"/>
              <p:cNvSpPr/>
              <p:nvPr/>
            </p:nvSpPr>
            <p:spPr>
              <a:xfrm>
                <a:off x="5577645" y="696894"/>
                <a:ext cx="775742" cy="986388"/>
              </a:xfrm>
              <a:prstGeom prst="rect">
                <a:avLst/>
              </a:prstGeom>
            </p:spPr>
            <p:txBody>
              <a:bodyPr wrap="none" anchor="ctr">
                <a:spAutoFit/>
              </a:bodyPr>
              <a:lstStyle/>
              <a:p>
                <a:pPr algn="ctr">
                  <a:lnSpc>
                    <a:spcPct val="150000"/>
                  </a:lnSpc>
                </a:pPr>
                <a:r>
                  <a:rPr lang="zh-CN" altLang="en-US" sz="5333"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rPr>
                  <a:t>六</a:t>
                </a:r>
                <a:endParaRPr lang="zh-CN" altLang="en-US" sz="8000"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endParaRPr>
              </a:p>
            </p:txBody>
          </p:sp>
        </p:grpSp>
      </p:grpSp>
      <p:sp>
        <p:nvSpPr>
          <p:cNvPr id="9" name="原创设计师QQ598969553          _3"/>
          <p:cNvSpPr/>
          <p:nvPr/>
        </p:nvSpPr>
        <p:spPr>
          <a:xfrm>
            <a:off x="697913" y="1844824"/>
            <a:ext cx="2590569" cy="3858793"/>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89">
              <a:solidFill>
                <a:srgbClr val="FFFFFF"/>
              </a:solidFill>
              <a:latin typeface="Calibri"/>
              <a:ea typeface="宋体" panose="02010600030101010101" pitchFamily="2" charset="-122"/>
            </a:endParaRPr>
          </a:p>
        </p:txBody>
      </p:sp>
      <p:grpSp>
        <p:nvGrpSpPr>
          <p:cNvPr id="10" name="原创设计师QQ598969553          _4"/>
          <p:cNvGrpSpPr/>
          <p:nvPr/>
        </p:nvGrpSpPr>
        <p:grpSpPr>
          <a:xfrm>
            <a:off x="1199050" y="3812788"/>
            <a:ext cx="1876516" cy="1876517"/>
            <a:chOff x="4184106" y="2952206"/>
            <a:chExt cx="3823790" cy="3823790"/>
          </a:xfrm>
        </p:grpSpPr>
        <p:sp>
          <p:nvSpPr>
            <p:cNvPr id="13" name="椭圆 12"/>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89">
                <a:solidFill>
                  <a:srgbClr val="FFFFFF"/>
                </a:solidFill>
                <a:latin typeface="Calibri"/>
                <a:ea typeface="宋体" panose="02010600030101010101" pitchFamily="2" charset="-122"/>
              </a:endParaRPr>
            </a:p>
          </p:txBody>
        </p:sp>
        <p:grpSp>
          <p:nvGrpSpPr>
            <p:cNvPr id="14" name="组合 13"/>
            <p:cNvGrpSpPr/>
            <p:nvPr/>
          </p:nvGrpSpPr>
          <p:grpSpPr>
            <a:xfrm>
              <a:off x="4710169" y="3478269"/>
              <a:ext cx="2771663" cy="2771663"/>
              <a:chOff x="2193191" y="1899415"/>
              <a:chExt cx="2421376" cy="2421376"/>
            </a:xfrm>
            <a:effectLst/>
          </p:grpSpPr>
          <p:sp>
            <p:nvSpPr>
              <p:cNvPr id="15" name="椭圆 14"/>
              <p:cNvSpPr/>
              <p:nvPr/>
            </p:nvSpPr>
            <p:spPr>
              <a:xfrm>
                <a:off x="2193191" y="1899415"/>
                <a:ext cx="2421376" cy="2421376"/>
              </a:xfrm>
              <a:prstGeom prst="ellipse">
                <a:avLst/>
              </a:prstGeom>
              <a:solidFill>
                <a:srgbClr val="3574A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89">
                  <a:solidFill>
                    <a:srgbClr val="FFFFFF"/>
                  </a:solidFill>
                  <a:latin typeface="Calibri"/>
                  <a:ea typeface="宋体" panose="02010600030101010101" pitchFamily="2" charset="-122"/>
                </a:endParaRPr>
              </a:p>
            </p:txBody>
          </p:sp>
          <p:sp>
            <p:nvSpPr>
              <p:cNvPr id="16" name="椭圆 15"/>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89">
                  <a:solidFill>
                    <a:srgbClr val="FFFFFF"/>
                  </a:solidFill>
                  <a:latin typeface="Calibri"/>
                  <a:ea typeface="宋体" panose="02010600030101010101" pitchFamily="2" charset="-122"/>
                </a:endParaRPr>
              </a:p>
            </p:txBody>
          </p:sp>
        </p:grpSp>
      </p:grpSp>
      <p:sp>
        <p:nvSpPr>
          <p:cNvPr id="19" name="文本框 11"/>
          <p:cNvSpPr txBox="1"/>
          <p:nvPr/>
        </p:nvSpPr>
        <p:spPr bwMode="auto">
          <a:xfrm>
            <a:off x="960442" y="2492896"/>
            <a:ext cx="2061409" cy="923330"/>
          </a:xfrm>
          <a:prstGeom prst="rect">
            <a:avLst/>
          </a:prstGeom>
          <a:noFill/>
        </p:spPr>
        <p:txBody>
          <a:bodyPr wrap="square">
            <a:spAutoFit/>
          </a:bodyPr>
          <a:lstStyle/>
          <a:p>
            <a:pPr algn="ctr">
              <a:defRPr/>
            </a:pPr>
            <a:r>
              <a:rPr lang="zh-CN" altLang="en-US" sz="1800" b="1" spc="100" dirty="0">
                <a:solidFill>
                  <a:srgbClr val="3574A0"/>
                </a:solidFill>
                <a:latin typeface="微软雅黑" panose="020B0503020204020204" pitchFamily="34" charset="-122"/>
                <a:ea typeface="微软雅黑" panose="020B0503020204020204" pitchFamily="34" charset="-122"/>
              </a:rPr>
              <a:t>因地制宜发展特色产业，推动县域经济增量提质</a:t>
            </a:r>
          </a:p>
        </p:txBody>
      </p:sp>
      <p:cxnSp>
        <p:nvCxnSpPr>
          <p:cNvPr id="20" name="原创设计师QQ598969553          _6"/>
          <p:cNvCxnSpPr/>
          <p:nvPr/>
        </p:nvCxnSpPr>
        <p:spPr>
          <a:xfrm>
            <a:off x="1417935" y="3717032"/>
            <a:ext cx="131505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2" name="文本框 37"/>
          <p:cNvSpPr txBox="1"/>
          <p:nvPr/>
        </p:nvSpPr>
        <p:spPr>
          <a:xfrm>
            <a:off x="1505865" y="4413292"/>
            <a:ext cx="1262885" cy="646331"/>
          </a:xfrm>
          <a:prstGeom prst="rect">
            <a:avLst/>
          </a:prstGeom>
          <a:noFill/>
        </p:spPr>
        <p:txBody>
          <a:bodyPr wrap="square" rtlCol="0">
            <a:spAutoFit/>
          </a:bodyPr>
          <a:lstStyle/>
          <a:p>
            <a:pPr algn="ctr"/>
            <a:r>
              <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rPr>
              <a:t>（一）</a:t>
            </a:r>
          </a:p>
        </p:txBody>
      </p:sp>
      <p:sp>
        <p:nvSpPr>
          <p:cNvPr id="38" name="原创设计师QQ598969553          _14"/>
          <p:cNvSpPr txBox="1"/>
          <p:nvPr/>
        </p:nvSpPr>
        <p:spPr bwMode="auto">
          <a:xfrm>
            <a:off x="3384274" y="1391256"/>
            <a:ext cx="7848872" cy="5029390"/>
          </a:xfrm>
          <a:prstGeom prst="rect">
            <a:avLst/>
          </a:prstGeom>
          <a:noFill/>
        </p:spPr>
        <p:txBody>
          <a:bodyPr wrap="square" lIns="91440" tIns="45720" rIns="91440" bIns="45720">
            <a:spAutoFit/>
          </a:bodyPr>
          <a:lstStyle/>
          <a:p>
            <a:pPr>
              <a:lnSpc>
                <a:spcPct val="150000"/>
              </a:lnSpc>
              <a:defRPr/>
            </a:pPr>
            <a:r>
              <a:rPr lang="zh-CN" altLang="en-US" sz="1800" b="1" dirty="0">
                <a:solidFill>
                  <a:schemeClr val="tx1">
                    <a:lumMod val="75000"/>
                    <a:lumOff val="25000"/>
                  </a:schemeClr>
                </a:solidFill>
                <a:latin typeface="微软雅黑" pitchFamily="34" charset="-122"/>
                <a:ea typeface="微软雅黑" pitchFamily="34" charset="-122"/>
              </a:rPr>
              <a:t>       </a:t>
            </a:r>
            <a:r>
              <a:rPr lang="zh-CN" altLang="en-US" sz="1800" dirty="0">
                <a:solidFill>
                  <a:schemeClr val="tx1">
                    <a:lumMod val="75000"/>
                    <a:lumOff val="25000"/>
                  </a:schemeClr>
                </a:solidFill>
                <a:latin typeface="微软雅黑" pitchFamily="34" charset="-122"/>
                <a:ea typeface="微软雅黑" pitchFamily="34" charset="-122"/>
              </a:rPr>
              <a:t>县域经济发展的根本出路在产业支撑，县域经济高质量发展的基本内涵是经济可持续发展，经济可持续发展的基础在于产业发展，产业发展必须建立在实体经济基础上。武山县作为种植业大县，一要积极构建以实体经济为主导的产业体系，稳中求进、循序渐进。充分利用自身优势培育发展特色经济和支柱产业，强化产业平台支撑，通过建平台、优产业、强链条，探索农业生产组织化、规模化、智慧化经营模式，推动合作社、农业公司和现代农业发展有机衔接，构建农业经营发展新格局，激发乡村振兴的内在自发动力；二要重视产业路径的选择。在重视发展一产的同时，要积极培育二、三产业，延长农业产业链条，引来源头活水，打造增收洼地；三要注重产业结构调整，要依托本地资源，延伸特色产业链条，提升产品价值，畅通要素市场，构建横向延伸、纵向拓展、有效连接城镇与乡村的产业链条，为县域经济高质量发展奠定坚实的物质基础。</a:t>
            </a:r>
          </a:p>
        </p:txBody>
      </p:sp>
    </p:spTree>
    <p:extLst>
      <p:ext uri="{BB962C8B-B14F-4D97-AF65-F5344CB8AC3E}">
        <p14:creationId xmlns:p14="http://schemas.microsoft.com/office/powerpoint/2010/main" val="1095666012"/>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par>
                                    <p:cTn id="15" presetID="2" presetClass="entr" presetSubtype="4" accel="62000" fill="hold" grpId="0" nodeType="withEffect" p14:presetBounceEnd="40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40000">
                                          <p:cBhvr additive="base">
                                            <p:cTn id="17" dur="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21"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heel(1)">
                                          <p:cBhvr>
                                            <p:cTn id="22" dur="500"/>
                                            <p:tgtEl>
                                              <p:spTgt spid="10"/>
                                            </p:tgtEl>
                                          </p:cBhvr>
                                        </p:animEffect>
                                      </p:childTnLst>
                                    </p:cTn>
                                  </p:par>
                                </p:childTnLst>
                              </p:cTn>
                            </p:par>
                            <p:par>
                              <p:cTn id="23" fill="hold">
                                <p:stCondLst>
                                  <p:cond delay="1000"/>
                                </p:stCondLst>
                                <p:childTnLst>
                                  <p:par>
                                    <p:cTn id="24" presetID="16" presetClass="entr" presetSubtype="37"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barn(outVertical)">
                                          <p:cBhvr>
                                            <p:cTn id="26" dur="500"/>
                                            <p:tgtEl>
                                              <p:spTgt spid="20"/>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barn(outVertical)">
                                          <p:cBhvr>
                                            <p:cTn id="2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animBg="1"/>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par>
                                    <p:cTn id="15" presetID="2" presetClass="entr" presetSubtype="4" accel="6200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21"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heel(1)">
                                          <p:cBhvr>
                                            <p:cTn id="22" dur="500"/>
                                            <p:tgtEl>
                                              <p:spTgt spid="10"/>
                                            </p:tgtEl>
                                          </p:cBhvr>
                                        </p:animEffect>
                                      </p:childTnLst>
                                    </p:cTn>
                                  </p:par>
                                </p:childTnLst>
                              </p:cTn>
                            </p:par>
                            <p:par>
                              <p:cTn id="23" fill="hold">
                                <p:stCondLst>
                                  <p:cond delay="1000"/>
                                </p:stCondLst>
                                <p:childTnLst>
                                  <p:par>
                                    <p:cTn id="24" presetID="16" presetClass="entr" presetSubtype="37"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barn(outVertical)">
                                          <p:cBhvr>
                                            <p:cTn id="26" dur="500"/>
                                            <p:tgtEl>
                                              <p:spTgt spid="20"/>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barn(outVertical)">
                                          <p:cBhvr>
                                            <p:cTn id="2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animBg="1"/>
          <p:bldP spid="38"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原创设计师QQ598969553          _7"/>
          <p:cNvSpPr/>
          <p:nvPr/>
        </p:nvSpPr>
        <p:spPr>
          <a:xfrm>
            <a:off x="9353926" y="1709614"/>
            <a:ext cx="1918635" cy="3595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89">
              <a:solidFill>
                <a:srgbClr val="FFFFFF"/>
              </a:solidFill>
              <a:latin typeface="Calibri"/>
              <a:ea typeface="宋体" panose="02010600030101010101" pitchFamily="2" charset="-122"/>
            </a:endParaRPr>
          </a:p>
        </p:txBody>
      </p:sp>
      <p:grpSp>
        <p:nvGrpSpPr>
          <p:cNvPr id="22" name="原创设计师QQ598969553          _8"/>
          <p:cNvGrpSpPr/>
          <p:nvPr/>
        </p:nvGrpSpPr>
        <p:grpSpPr>
          <a:xfrm>
            <a:off x="9374983" y="1785027"/>
            <a:ext cx="1876516" cy="1876517"/>
            <a:chOff x="4184106" y="2952206"/>
            <a:chExt cx="3823790" cy="3823790"/>
          </a:xfrm>
        </p:grpSpPr>
        <p:sp>
          <p:nvSpPr>
            <p:cNvPr id="23" name="椭圆 22"/>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89">
                <a:solidFill>
                  <a:srgbClr val="FFFFFF"/>
                </a:solidFill>
                <a:latin typeface="Calibri"/>
                <a:ea typeface="宋体" panose="02010600030101010101" pitchFamily="2" charset="-122"/>
              </a:endParaRPr>
            </a:p>
          </p:txBody>
        </p:sp>
        <p:grpSp>
          <p:nvGrpSpPr>
            <p:cNvPr id="24" name="组合 23"/>
            <p:cNvGrpSpPr/>
            <p:nvPr/>
          </p:nvGrpSpPr>
          <p:grpSpPr>
            <a:xfrm>
              <a:off x="4710164" y="3478267"/>
              <a:ext cx="2771663" cy="2771663"/>
              <a:chOff x="2193186" y="1899414"/>
              <a:chExt cx="2421376" cy="2421376"/>
            </a:xfrm>
            <a:effectLst/>
          </p:grpSpPr>
          <p:sp>
            <p:nvSpPr>
              <p:cNvPr id="25" name="椭圆 24"/>
              <p:cNvSpPr/>
              <p:nvPr/>
            </p:nvSpPr>
            <p:spPr>
              <a:xfrm>
                <a:off x="2193186" y="1899414"/>
                <a:ext cx="2421376" cy="2421376"/>
              </a:xfrm>
              <a:prstGeom prst="ellipse">
                <a:avLst/>
              </a:prstGeom>
              <a:solidFill>
                <a:srgbClr val="076C9A"/>
              </a:solidFill>
              <a:ln w="31750">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89">
                  <a:solidFill>
                    <a:srgbClr val="FFFFFF"/>
                  </a:solidFill>
                  <a:latin typeface="Calibri"/>
                  <a:ea typeface="宋体" panose="02010600030101010101" pitchFamily="2" charset="-122"/>
                </a:endParaRPr>
              </a:p>
            </p:txBody>
          </p:sp>
          <p:sp>
            <p:nvSpPr>
              <p:cNvPr id="26" name="椭圆 25"/>
              <p:cNvSpPr/>
              <p:nvPr/>
            </p:nvSpPr>
            <p:spPr>
              <a:xfrm>
                <a:off x="2386802" y="2093026"/>
                <a:ext cx="2034160" cy="2034160"/>
              </a:xfrm>
              <a:prstGeom prst="ellipse">
                <a:avLst/>
              </a:prstGeom>
              <a:solidFill>
                <a:schemeClr val="bg1">
                  <a:lumMod val="95000"/>
                </a:schemeClr>
              </a:solidFill>
              <a:ln w="50800">
                <a:noFill/>
              </a:ln>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89">
                  <a:solidFill>
                    <a:srgbClr val="FFFFFF"/>
                  </a:solidFill>
                  <a:latin typeface="Calibri"/>
                  <a:ea typeface="宋体" panose="02010600030101010101" pitchFamily="2" charset="-122"/>
                </a:endParaRPr>
              </a:p>
            </p:txBody>
          </p:sp>
        </p:grpSp>
      </p:grpSp>
      <p:sp>
        <p:nvSpPr>
          <p:cNvPr id="29" name="文本框 30"/>
          <p:cNvSpPr txBox="1"/>
          <p:nvPr/>
        </p:nvSpPr>
        <p:spPr bwMode="auto">
          <a:xfrm>
            <a:off x="9481170" y="3933261"/>
            <a:ext cx="1676752" cy="1200329"/>
          </a:xfrm>
          <a:prstGeom prst="rect">
            <a:avLst/>
          </a:prstGeom>
          <a:noFill/>
        </p:spPr>
        <p:txBody>
          <a:bodyPr wrap="square">
            <a:spAutoFit/>
          </a:bodyPr>
          <a:lstStyle/>
          <a:p>
            <a:pPr algn="ctr">
              <a:defRPr/>
            </a:pPr>
            <a:r>
              <a:rPr lang="zh-CN" altLang="en-US" sz="1800" b="1" spc="100" dirty="0">
                <a:solidFill>
                  <a:srgbClr val="3574A0"/>
                </a:solidFill>
                <a:latin typeface="微软雅黑" panose="020B0503020204020204" pitchFamily="34" charset="-122"/>
                <a:ea typeface="微软雅黑" panose="020B0503020204020204" pitchFamily="34" charset="-122"/>
              </a:rPr>
              <a:t>积极培育壮大基础财源，不断提升财政综合实力</a:t>
            </a:r>
          </a:p>
        </p:txBody>
      </p:sp>
      <p:cxnSp>
        <p:nvCxnSpPr>
          <p:cNvPr id="30" name="原创设计师QQ598969553          _10"/>
          <p:cNvCxnSpPr/>
          <p:nvPr/>
        </p:nvCxnSpPr>
        <p:spPr>
          <a:xfrm>
            <a:off x="9655714" y="3797402"/>
            <a:ext cx="131505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5" name="文本框 41"/>
          <p:cNvSpPr txBox="1"/>
          <p:nvPr/>
        </p:nvSpPr>
        <p:spPr>
          <a:xfrm>
            <a:off x="9681566" y="2393056"/>
            <a:ext cx="1262885" cy="646331"/>
          </a:xfrm>
          <a:prstGeom prst="rect">
            <a:avLst/>
          </a:prstGeom>
          <a:noFill/>
        </p:spPr>
        <p:txBody>
          <a:bodyPr wrap="square" rtlCol="0">
            <a:spAutoFit/>
          </a:bodyPr>
          <a:lstStyle/>
          <a:p>
            <a:pPr algn="ctr"/>
            <a:r>
              <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rPr>
              <a:t>（二）</a:t>
            </a:r>
          </a:p>
        </p:txBody>
      </p:sp>
      <p:sp>
        <p:nvSpPr>
          <p:cNvPr id="37" name="原创设计师QQ598969553          _13"/>
          <p:cNvSpPr txBox="1"/>
          <p:nvPr/>
        </p:nvSpPr>
        <p:spPr bwMode="auto">
          <a:xfrm>
            <a:off x="817824" y="1697832"/>
            <a:ext cx="8223991" cy="4198393"/>
          </a:xfrm>
          <a:prstGeom prst="rect">
            <a:avLst/>
          </a:prstGeom>
          <a:noFill/>
        </p:spPr>
        <p:txBody>
          <a:bodyPr wrap="square" lIns="91440" tIns="45720" rIns="91440" bIns="45720">
            <a:spAutoFit/>
          </a:bodyPr>
          <a:lstStyle/>
          <a:p>
            <a:pPr algn="just">
              <a:lnSpc>
                <a:spcPct val="150000"/>
              </a:lnSpc>
              <a:defRPr/>
            </a:pPr>
            <a:r>
              <a:rPr lang="zh-CN" altLang="en-US" sz="1800" dirty="0">
                <a:solidFill>
                  <a:schemeClr val="tx1">
                    <a:lumMod val="75000"/>
                    <a:lumOff val="25000"/>
                  </a:schemeClr>
                </a:solidFill>
                <a:latin typeface="微软雅黑" pitchFamily="34" charset="-122"/>
                <a:ea typeface="微软雅黑" pitchFamily="34" charset="-122"/>
              </a:rPr>
              <a:t>       要按照尽力而为、量力而行的原则，突出财政政策的前瞻性、针对性、可持续性，积极稳妥做好财政资源的统筹，有力有效培育壮大财源基础，提升县域经济综合能力，助力县域经济平稳运行。一要扎实推进县域新型工业化。加快建材产业园建设，推动传统优势产业做大做强。要加快种植业、养殖业等传统产业的智能化、绿色化、融合化升级步伐，促进县域传统制造业向好、绿、新方向转变，夯实县域经济发展的基础。二要重视项目成果的转化。加强对重点项目的服务管理，向重点工程、重大项目要税收。要对重点工程纳税情况进行梳理，督促应纳税企业及时足额缴纳应缴纳的税收，确保应收尽收。三要强化部门主体责任。提高各预算主体单位的预算理念和责任意识，增强财源建设的责任感和紧迫感，切实把财源建设摆在更加突出位置，促进经济运行和财税收入持续稳健增长。</a:t>
            </a:r>
          </a:p>
        </p:txBody>
      </p:sp>
      <p:sp>
        <p:nvSpPr>
          <p:cNvPr id="2" name="矩形 1">
            <a:extLst>
              <a:ext uri="{FF2B5EF4-FFF2-40B4-BE49-F238E27FC236}">
                <a16:creationId xmlns:a16="http://schemas.microsoft.com/office/drawing/2014/main" id="{CCFCEE09-9FC0-3CBB-DA90-371AD0A471BB}"/>
              </a:ext>
            </a:extLst>
          </p:cNvPr>
          <p:cNvSpPr/>
          <p:nvPr/>
        </p:nvSpPr>
        <p:spPr>
          <a:xfrm>
            <a:off x="1718677" y="684346"/>
            <a:ext cx="1826141" cy="584775"/>
          </a:xfrm>
          <a:prstGeom prst="rect">
            <a:avLst/>
          </a:prstGeom>
        </p:spPr>
        <p:txBody>
          <a:bodyPr wrap="none">
            <a:spAutoFit/>
          </a:bodyPr>
          <a:lstStyle/>
          <a:p>
            <a:r>
              <a:rPr lang="zh-CN" altLang="en-US" sz="3200" b="1" dirty="0">
                <a:solidFill>
                  <a:schemeClr val="tx1">
                    <a:lumMod val="75000"/>
                    <a:lumOff val="25000"/>
                  </a:schemeClr>
                </a:solidFill>
                <a:latin typeface="微软雅黑" pitchFamily="34" charset="-122"/>
                <a:ea typeface="微软雅黑" pitchFamily="34" charset="-122"/>
              </a:rPr>
              <a:t>意见建议</a:t>
            </a:r>
          </a:p>
        </p:txBody>
      </p:sp>
      <p:grpSp>
        <p:nvGrpSpPr>
          <p:cNvPr id="3" name="组合 2">
            <a:extLst>
              <a:ext uri="{FF2B5EF4-FFF2-40B4-BE49-F238E27FC236}">
                <a16:creationId xmlns:a16="http://schemas.microsoft.com/office/drawing/2014/main" id="{80316100-0473-D2AF-37C3-DDC90D499F68}"/>
              </a:ext>
            </a:extLst>
          </p:cNvPr>
          <p:cNvGrpSpPr/>
          <p:nvPr/>
        </p:nvGrpSpPr>
        <p:grpSpPr>
          <a:xfrm>
            <a:off x="808349" y="476672"/>
            <a:ext cx="709466" cy="813683"/>
            <a:chOff x="5614910" y="726922"/>
            <a:chExt cx="860050" cy="986388"/>
          </a:xfrm>
        </p:grpSpPr>
        <p:sp>
          <p:nvSpPr>
            <p:cNvPr id="4" name="椭圆 3">
              <a:extLst>
                <a:ext uri="{FF2B5EF4-FFF2-40B4-BE49-F238E27FC236}">
                  <a16:creationId xmlns:a16="http://schemas.microsoft.com/office/drawing/2014/main" id="{D6B4B660-532A-FBAE-E82E-D756BFC6A709}"/>
                </a:ext>
              </a:extLst>
            </p:cNvPr>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grpSp>
          <p:nvGrpSpPr>
            <p:cNvPr id="5" name="组合 4">
              <a:extLst>
                <a:ext uri="{FF2B5EF4-FFF2-40B4-BE49-F238E27FC236}">
                  <a16:creationId xmlns:a16="http://schemas.microsoft.com/office/drawing/2014/main" id="{11FA35A0-A4C0-8EA3-C39C-1E0D1E5A935E}"/>
                </a:ext>
              </a:extLst>
            </p:cNvPr>
            <p:cNvGrpSpPr/>
            <p:nvPr/>
          </p:nvGrpSpPr>
          <p:grpSpPr>
            <a:xfrm>
              <a:off x="5675654" y="726922"/>
              <a:ext cx="775742" cy="986388"/>
              <a:chOff x="5577645" y="696894"/>
              <a:chExt cx="775742" cy="986388"/>
            </a:xfrm>
          </p:grpSpPr>
          <p:sp>
            <p:nvSpPr>
              <p:cNvPr id="6" name="椭圆 5">
                <a:extLst>
                  <a:ext uri="{FF2B5EF4-FFF2-40B4-BE49-F238E27FC236}">
                    <a16:creationId xmlns:a16="http://schemas.microsoft.com/office/drawing/2014/main" id="{6C352375-F242-5613-76FF-E887F25FFFC8}"/>
                  </a:ext>
                </a:extLst>
              </p:cNvPr>
              <p:cNvSpPr/>
              <p:nvPr/>
            </p:nvSpPr>
            <p:spPr>
              <a:xfrm flipV="1">
                <a:off x="5583078" y="816717"/>
                <a:ext cx="746745" cy="746745"/>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 name="矩形 6">
                <a:extLst>
                  <a:ext uri="{FF2B5EF4-FFF2-40B4-BE49-F238E27FC236}">
                    <a16:creationId xmlns:a16="http://schemas.microsoft.com/office/drawing/2014/main" id="{EB62A90E-02EC-6135-C143-32EF72FC551A}"/>
                  </a:ext>
                </a:extLst>
              </p:cNvPr>
              <p:cNvSpPr/>
              <p:nvPr/>
            </p:nvSpPr>
            <p:spPr>
              <a:xfrm>
                <a:off x="5577645" y="696894"/>
                <a:ext cx="775742" cy="986388"/>
              </a:xfrm>
              <a:prstGeom prst="rect">
                <a:avLst/>
              </a:prstGeom>
            </p:spPr>
            <p:txBody>
              <a:bodyPr wrap="none" anchor="ctr">
                <a:spAutoFit/>
              </a:bodyPr>
              <a:lstStyle/>
              <a:p>
                <a:pPr algn="ctr">
                  <a:lnSpc>
                    <a:spcPct val="150000"/>
                  </a:lnSpc>
                </a:pPr>
                <a:r>
                  <a:rPr lang="zh-CN" altLang="en-US" sz="5333"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rPr>
                  <a:t>六</a:t>
                </a:r>
                <a:endParaRPr lang="zh-CN" altLang="en-US" sz="8000"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endParaRPr>
              </a:p>
            </p:txBody>
          </p:sp>
        </p:grpSp>
      </p:grpSp>
    </p:spTree>
    <p:extLst>
      <p:ext uri="{BB962C8B-B14F-4D97-AF65-F5344CB8AC3E}">
        <p14:creationId xmlns:p14="http://schemas.microsoft.com/office/powerpoint/2010/main" val="869629075"/>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2000" fill="hold" grpId="0" nodeType="withEffect" p14:presetBounceEnd="40000">
                                      <p:stCondLst>
                                        <p:cond delay="200"/>
                                      </p:stCondLst>
                                      <p:childTnLst>
                                        <p:set>
                                          <p:cBhvr>
                                            <p:cTn id="6" dur="1" fill="hold">
                                              <p:stCondLst>
                                                <p:cond delay="0"/>
                                              </p:stCondLst>
                                            </p:cTn>
                                            <p:tgtEl>
                                              <p:spTgt spid="21"/>
                                            </p:tgtEl>
                                            <p:attrNameLst>
                                              <p:attrName>style.visibility</p:attrName>
                                            </p:attrNameLst>
                                          </p:cBhvr>
                                          <p:to>
                                            <p:strVal val="visible"/>
                                          </p:to>
                                        </p:set>
                                        <p:anim calcmode="lin" valueType="num" p14:bounceEnd="40000">
                                          <p:cBhvr additive="base">
                                            <p:cTn id="7" dur="50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700"/>
                                </p:stCondLst>
                                <p:childTnLst>
                                  <p:par>
                                    <p:cTn id="10" presetID="21" presetClass="entr" presetSubtype="1"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heel(1)">
                                          <p:cBhvr>
                                            <p:cTn id="12" dur="500"/>
                                            <p:tgtEl>
                                              <p:spTgt spid="22"/>
                                            </p:tgtEl>
                                          </p:cBhvr>
                                        </p:animEffect>
                                      </p:childTnLst>
                                    </p:cTn>
                                  </p:par>
                                </p:childTnLst>
                              </p:cTn>
                            </p:par>
                            <p:par>
                              <p:cTn id="13" fill="hold">
                                <p:stCondLst>
                                  <p:cond delay="1200"/>
                                </p:stCondLst>
                                <p:childTnLst>
                                  <p:par>
                                    <p:cTn id="14" presetID="16" presetClass="entr" presetSubtype="37"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barn(outVertical)">
                                          <p:cBhvr>
                                            <p:cTn id="16" dur="500"/>
                                            <p:tgtEl>
                                              <p:spTgt spid="30"/>
                                            </p:tgtEl>
                                          </p:cBhvr>
                                        </p:animEffect>
                                      </p:childTnLst>
                                    </p:cTn>
                                  </p:par>
                                </p:childTnLst>
                              </p:cTn>
                            </p:par>
                            <p:par>
                              <p:cTn id="17" fill="hold">
                                <p:stCondLst>
                                  <p:cond delay="1700"/>
                                </p:stCondLst>
                                <p:childTnLst>
                                  <p:par>
                                    <p:cTn id="18" presetID="16" presetClass="entr" presetSubtype="37"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barn(outVertical)">
                                          <p:cBhvr>
                                            <p:cTn id="20" dur="500"/>
                                            <p:tgtEl>
                                              <p:spTgt spid="37"/>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1000"/>
                                            <p:tgtEl>
                                              <p:spTgt spid="3"/>
                                            </p:tgtEl>
                                          </p:cBhvr>
                                        </p:animEffect>
                                        <p:anim calcmode="lin" valueType="num">
                                          <p:cBhvr>
                                            <p:cTn id="26" dur="1000" fill="hold"/>
                                            <p:tgtEl>
                                              <p:spTgt spid="3"/>
                                            </p:tgtEl>
                                            <p:attrNameLst>
                                              <p:attrName>ppt_x</p:attrName>
                                            </p:attrNameLst>
                                          </p:cBhvr>
                                          <p:tavLst>
                                            <p:tav tm="0">
                                              <p:val>
                                                <p:strVal val="#ppt_x"/>
                                              </p:val>
                                            </p:tav>
                                            <p:tav tm="100000">
                                              <p:val>
                                                <p:strVal val="#ppt_x"/>
                                              </p:val>
                                            </p:tav>
                                          </p:tavLst>
                                        </p:anim>
                                        <p:anim calcmode="lin" valueType="num">
                                          <p:cBhvr>
                                            <p:cTn id="2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left)">
                                          <p:cBhvr>
                                            <p:cTn id="3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7" grpId="0"/>
          <p:bldP spid="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2000" fill="hold" grpId="0" nodeType="withEffect">
                                      <p:stCondLst>
                                        <p:cond delay="20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700"/>
                                </p:stCondLst>
                                <p:childTnLst>
                                  <p:par>
                                    <p:cTn id="10" presetID="21" presetClass="entr" presetSubtype="1"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heel(1)">
                                          <p:cBhvr>
                                            <p:cTn id="12" dur="500"/>
                                            <p:tgtEl>
                                              <p:spTgt spid="22"/>
                                            </p:tgtEl>
                                          </p:cBhvr>
                                        </p:animEffect>
                                      </p:childTnLst>
                                    </p:cTn>
                                  </p:par>
                                </p:childTnLst>
                              </p:cTn>
                            </p:par>
                            <p:par>
                              <p:cTn id="13" fill="hold">
                                <p:stCondLst>
                                  <p:cond delay="1200"/>
                                </p:stCondLst>
                                <p:childTnLst>
                                  <p:par>
                                    <p:cTn id="14" presetID="16" presetClass="entr" presetSubtype="37"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barn(outVertical)">
                                          <p:cBhvr>
                                            <p:cTn id="16" dur="500"/>
                                            <p:tgtEl>
                                              <p:spTgt spid="30"/>
                                            </p:tgtEl>
                                          </p:cBhvr>
                                        </p:animEffect>
                                      </p:childTnLst>
                                    </p:cTn>
                                  </p:par>
                                </p:childTnLst>
                              </p:cTn>
                            </p:par>
                            <p:par>
                              <p:cTn id="17" fill="hold">
                                <p:stCondLst>
                                  <p:cond delay="1700"/>
                                </p:stCondLst>
                                <p:childTnLst>
                                  <p:par>
                                    <p:cTn id="18" presetID="16" presetClass="entr" presetSubtype="37"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barn(outVertical)">
                                          <p:cBhvr>
                                            <p:cTn id="20" dur="500"/>
                                            <p:tgtEl>
                                              <p:spTgt spid="37"/>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1000"/>
                                            <p:tgtEl>
                                              <p:spTgt spid="3"/>
                                            </p:tgtEl>
                                          </p:cBhvr>
                                        </p:animEffect>
                                        <p:anim calcmode="lin" valueType="num">
                                          <p:cBhvr>
                                            <p:cTn id="26" dur="1000" fill="hold"/>
                                            <p:tgtEl>
                                              <p:spTgt spid="3"/>
                                            </p:tgtEl>
                                            <p:attrNameLst>
                                              <p:attrName>ppt_x</p:attrName>
                                            </p:attrNameLst>
                                          </p:cBhvr>
                                          <p:tavLst>
                                            <p:tav tm="0">
                                              <p:val>
                                                <p:strVal val="#ppt_x"/>
                                              </p:val>
                                            </p:tav>
                                            <p:tav tm="100000">
                                              <p:val>
                                                <p:strVal val="#ppt_x"/>
                                              </p:val>
                                            </p:tav>
                                          </p:tavLst>
                                        </p:anim>
                                        <p:anim calcmode="lin" valueType="num">
                                          <p:cBhvr>
                                            <p:cTn id="2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left)">
                                          <p:cBhvr>
                                            <p:cTn id="3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7" grpId="0"/>
          <p:bldP spid="2"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561242" y="589571"/>
            <a:ext cx="1826141" cy="584775"/>
          </a:xfrm>
          <a:prstGeom prst="rect">
            <a:avLst/>
          </a:prstGeom>
        </p:spPr>
        <p:txBody>
          <a:bodyPr wrap="none">
            <a:spAutoFit/>
          </a:bodyPr>
          <a:lstStyle/>
          <a:p>
            <a:r>
              <a:rPr lang="zh-CN" altLang="en-US" sz="3200" b="1" dirty="0">
                <a:solidFill>
                  <a:schemeClr val="tx1">
                    <a:lumMod val="75000"/>
                    <a:lumOff val="25000"/>
                  </a:schemeClr>
                </a:solidFill>
                <a:latin typeface="微软雅黑" pitchFamily="34" charset="-122"/>
                <a:ea typeface="微软雅黑" pitchFamily="34" charset="-122"/>
              </a:rPr>
              <a:t>意见建议</a:t>
            </a:r>
          </a:p>
        </p:txBody>
      </p:sp>
      <p:sp>
        <p:nvSpPr>
          <p:cNvPr id="9" name="原创设计师QQ598969553          _3"/>
          <p:cNvSpPr/>
          <p:nvPr/>
        </p:nvSpPr>
        <p:spPr>
          <a:xfrm>
            <a:off x="784173" y="1966103"/>
            <a:ext cx="1918635" cy="3595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89">
              <a:solidFill>
                <a:srgbClr val="FFFFFF"/>
              </a:solidFill>
              <a:latin typeface="Calibri"/>
              <a:ea typeface="宋体" panose="02010600030101010101" pitchFamily="2" charset="-122"/>
            </a:endParaRPr>
          </a:p>
        </p:txBody>
      </p:sp>
      <p:grpSp>
        <p:nvGrpSpPr>
          <p:cNvPr id="10" name="原创设计师QQ598969553          _4"/>
          <p:cNvGrpSpPr/>
          <p:nvPr/>
        </p:nvGrpSpPr>
        <p:grpSpPr>
          <a:xfrm>
            <a:off x="773642" y="3601199"/>
            <a:ext cx="1876516" cy="1876517"/>
            <a:chOff x="4184106" y="2952206"/>
            <a:chExt cx="3823790" cy="3823790"/>
          </a:xfrm>
        </p:grpSpPr>
        <p:sp>
          <p:nvSpPr>
            <p:cNvPr id="13" name="椭圆 12"/>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89">
                <a:solidFill>
                  <a:srgbClr val="FFFFFF"/>
                </a:solidFill>
                <a:latin typeface="Calibri"/>
                <a:ea typeface="宋体" panose="02010600030101010101" pitchFamily="2" charset="-122"/>
              </a:endParaRPr>
            </a:p>
          </p:txBody>
        </p:sp>
        <p:grpSp>
          <p:nvGrpSpPr>
            <p:cNvPr id="14" name="组合 13"/>
            <p:cNvGrpSpPr/>
            <p:nvPr/>
          </p:nvGrpSpPr>
          <p:grpSpPr>
            <a:xfrm>
              <a:off x="4710169" y="3478269"/>
              <a:ext cx="2771663" cy="2771663"/>
              <a:chOff x="2193191" y="1899415"/>
              <a:chExt cx="2421376" cy="2421376"/>
            </a:xfrm>
            <a:effectLst/>
          </p:grpSpPr>
          <p:sp>
            <p:nvSpPr>
              <p:cNvPr id="15" name="椭圆 14"/>
              <p:cNvSpPr/>
              <p:nvPr/>
            </p:nvSpPr>
            <p:spPr>
              <a:xfrm>
                <a:off x="2193191" y="1899415"/>
                <a:ext cx="2421376" cy="2421376"/>
              </a:xfrm>
              <a:prstGeom prst="ellipse">
                <a:avLst/>
              </a:prstGeom>
              <a:solidFill>
                <a:srgbClr val="3574A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89">
                  <a:solidFill>
                    <a:srgbClr val="FFFFFF"/>
                  </a:solidFill>
                  <a:latin typeface="Calibri"/>
                  <a:ea typeface="宋体" panose="02010600030101010101" pitchFamily="2" charset="-122"/>
                </a:endParaRPr>
              </a:p>
            </p:txBody>
          </p:sp>
          <p:sp>
            <p:nvSpPr>
              <p:cNvPr id="16" name="椭圆 15"/>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89">
                  <a:solidFill>
                    <a:srgbClr val="FFFFFF"/>
                  </a:solidFill>
                  <a:latin typeface="Calibri"/>
                  <a:ea typeface="宋体" panose="02010600030101010101" pitchFamily="2" charset="-122"/>
                </a:endParaRPr>
              </a:p>
            </p:txBody>
          </p:sp>
        </p:grpSp>
      </p:grpSp>
      <p:sp>
        <p:nvSpPr>
          <p:cNvPr id="19" name="文本框 11"/>
          <p:cNvSpPr txBox="1"/>
          <p:nvPr/>
        </p:nvSpPr>
        <p:spPr bwMode="auto">
          <a:xfrm>
            <a:off x="820563" y="2389393"/>
            <a:ext cx="1892776" cy="923330"/>
          </a:xfrm>
          <a:prstGeom prst="rect">
            <a:avLst/>
          </a:prstGeom>
          <a:noFill/>
        </p:spPr>
        <p:txBody>
          <a:bodyPr wrap="square">
            <a:spAutoFit/>
          </a:bodyPr>
          <a:lstStyle/>
          <a:p>
            <a:pPr algn="ctr">
              <a:defRPr/>
            </a:pPr>
            <a:r>
              <a:rPr lang="zh-CN" altLang="en-US" sz="1800" b="1" spc="100" dirty="0">
                <a:solidFill>
                  <a:srgbClr val="3574A0"/>
                </a:solidFill>
                <a:latin typeface="微软雅黑" panose="020B0503020204020204" pitchFamily="34" charset="-122"/>
                <a:ea typeface="微软雅黑" panose="020B0503020204020204" pitchFamily="34" charset="-122"/>
              </a:rPr>
              <a:t>调整优化财政支出结构，统筹做好财力资源配置</a:t>
            </a:r>
          </a:p>
        </p:txBody>
      </p:sp>
      <p:cxnSp>
        <p:nvCxnSpPr>
          <p:cNvPr id="20" name="原创设计师QQ598969553          _6"/>
          <p:cNvCxnSpPr/>
          <p:nvPr/>
        </p:nvCxnSpPr>
        <p:spPr>
          <a:xfrm>
            <a:off x="1073937" y="3640693"/>
            <a:ext cx="131505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2" name="文本框 37"/>
          <p:cNvSpPr txBox="1"/>
          <p:nvPr/>
        </p:nvSpPr>
        <p:spPr>
          <a:xfrm>
            <a:off x="1080456" y="4213306"/>
            <a:ext cx="1262885" cy="646331"/>
          </a:xfrm>
          <a:prstGeom prst="rect">
            <a:avLst/>
          </a:prstGeom>
          <a:noFill/>
        </p:spPr>
        <p:txBody>
          <a:bodyPr wrap="square" rtlCol="0">
            <a:spAutoFit/>
          </a:bodyPr>
          <a:lstStyle/>
          <a:p>
            <a:pPr algn="ctr"/>
            <a:r>
              <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rPr>
              <a:t>（三）</a:t>
            </a:r>
          </a:p>
        </p:txBody>
      </p:sp>
      <p:sp>
        <p:nvSpPr>
          <p:cNvPr id="38" name="原创设计师QQ598969553          _14"/>
          <p:cNvSpPr txBox="1"/>
          <p:nvPr/>
        </p:nvSpPr>
        <p:spPr bwMode="auto">
          <a:xfrm>
            <a:off x="2698808" y="1194093"/>
            <a:ext cx="9251721" cy="5548057"/>
          </a:xfrm>
          <a:prstGeom prst="rect">
            <a:avLst/>
          </a:prstGeom>
          <a:noFill/>
        </p:spPr>
        <p:txBody>
          <a:bodyPr wrap="square" lIns="91440" tIns="45720" rIns="91440" bIns="45720">
            <a:spAutoFit/>
          </a:bodyPr>
          <a:lstStyle/>
          <a:p>
            <a:pPr>
              <a:lnSpc>
                <a:spcPct val="150000"/>
              </a:lnSpc>
              <a:defRPr/>
            </a:pPr>
            <a:r>
              <a:rPr lang="zh-CN" altLang="en-US" sz="1400" b="1" dirty="0">
                <a:solidFill>
                  <a:schemeClr val="tx1">
                    <a:lumMod val="75000"/>
                    <a:lumOff val="25000"/>
                  </a:schemeClr>
                </a:solidFill>
                <a:latin typeface="微软雅黑" pitchFamily="34" charset="-122"/>
                <a:ea typeface="微软雅黑" pitchFamily="34" charset="-122"/>
              </a:rPr>
              <a:t>      </a:t>
            </a:r>
            <a:r>
              <a:rPr lang="zh-CN" altLang="en-US" sz="1400" dirty="0">
                <a:solidFill>
                  <a:schemeClr val="tx1">
                    <a:lumMod val="75000"/>
                    <a:lumOff val="25000"/>
                  </a:schemeClr>
                </a:solidFill>
                <a:latin typeface="微软雅黑" pitchFamily="34" charset="-122"/>
                <a:ea typeface="微软雅黑" pitchFamily="34" charset="-122"/>
              </a:rPr>
              <a:t>要树立过“紧日子”思想，建立工作长效机制，统筹资源整合，优化财政支出结构，压减一般性支出，从严控制“三公”经费，削减低效无效支出，切实把过紧日子要求落实落细。</a:t>
            </a:r>
          </a:p>
          <a:p>
            <a:pPr>
              <a:lnSpc>
                <a:spcPct val="150000"/>
              </a:lnSpc>
              <a:defRPr/>
            </a:pPr>
            <a:r>
              <a:rPr lang="zh-CN" altLang="en-US" sz="1400" dirty="0">
                <a:solidFill>
                  <a:schemeClr val="tx1">
                    <a:lumMod val="75000"/>
                    <a:lumOff val="25000"/>
                  </a:schemeClr>
                </a:solidFill>
                <a:latin typeface="微软雅黑" pitchFamily="34" charset="-122"/>
                <a:ea typeface="微软雅黑" pitchFamily="34" charset="-122"/>
              </a:rPr>
              <a:t>      一要树立“花钱必问效，无效必问责”的绩效管理理念，建立健全全过程预算绩效管理链条，将事前绩效评估、绩效目标管理、绩效运行监控、绩效评价实施和绩效结果应用贯穿预算编制、预算执行、预算监督全过程，提高预算管理水平；</a:t>
            </a:r>
          </a:p>
          <a:p>
            <a:pPr>
              <a:lnSpc>
                <a:spcPct val="150000"/>
              </a:lnSpc>
              <a:defRPr/>
            </a:pPr>
            <a:r>
              <a:rPr lang="zh-CN" altLang="en-US" sz="1400" dirty="0">
                <a:solidFill>
                  <a:schemeClr val="tx1">
                    <a:lumMod val="75000"/>
                    <a:lumOff val="25000"/>
                  </a:schemeClr>
                </a:solidFill>
                <a:latin typeface="微软雅黑" pitchFamily="34" charset="-122"/>
                <a:ea typeface="微软雅黑" pitchFamily="34" charset="-122"/>
              </a:rPr>
              <a:t>      二要积极探索零基预算改革，逐步打破“基数</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增长”的预算模式和部门利益固化格局，从严从紧编制预算。要严格落实“先预算后支出、无预算不支出”的要求，未纳入预算的收入不得安排支出，执行中要严格控制预算追加，除涉及重大政策变动、安全、应急性重大事项等需要追加经费外，一律不予追加支出预算。要加强国库资金支付审核，做好预算资金进度、用途及合规性的审核把关，全面压实过紧日子主体责任；</a:t>
            </a:r>
          </a:p>
          <a:p>
            <a:pPr>
              <a:lnSpc>
                <a:spcPct val="150000"/>
              </a:lnSpc>
              <a:defRPr/>
            </a:pPr>
            <a:r>
              <a:rPr lang="zh-CN" altLang="en-US" sz="1400" dirty="0">
                <a:solidFill>
                  <a:schemeClr val="tx1">
                    <a:lumMod val="75000"/>
                    <a:lumOff val="25000"/>
                  </a:schemeClr>
                </a:solidFill>
                <a:latin typeface="微软雅黑" pitchFamily="34" charset="-122"/>
                <a:ea typeface="微软雅黑" pitchFamily="34" charset="-122"/>
              </a:rPr>
              <a:t>      三要硬化预算执行约束，坚持“三保”优先，优先编制“三保”预算、优先执行“三保”支出、优先保障“三保”库款，合理安排财政支出规模，调整优化支出结构，坚决压减标准过高、不切实际以及非急需非刚性支出；</a:t>
            </a:r>
          </a:p>
          <a:p>
            <a:pPr>
              <a:lnSpc>
                <a:spcPct val="150000"/>
              </a:lnSpc>
              <a:defRPr/>
            </a:pPr>
            <a:r>
              <a:rPr lang="zh-CN" altLang="en-US" sz="1400" dirty="0">
                <a:solidFill>
                  <a:schemeClr val="tx1">
                    <a:lumMod val="75000"/>
                    <a:lumOff val="25000"/>
                  </a:schemeClr>
                </a:solidFill>
                <a:latin typeface="微软雅黑" pitchFamily="34" charset="-122"/>
                <a:ea typeface="微软雅黑" pitchFamily="34" charset="-122"/>
              </a:rPr>
              <a:t>      四要严控“三公”经费，控制行政运行成本，在确保正常运转前提下，进一步压缩部门经费，节约资金统筹用于各项重点支出；</a:t>
            </a:r>
          </a:p>
          <a:p>
            <a:pPr>
              <a:lnSpc>
                <a:spcPct val="150000"/>
              </a:lnSpc>
              <a:defRPr/>
            </a:pPr>
            <a:r>
              <a:rPr lang="zh-CN" altLang="en-US" sz="1400" dirty="0">
                <a:solidFill>
                  <a:schemeClr val="tx1">
                    <a:lumMod val="75000"/>
                    <a:lumOff val="25000"/>
                  </a:schemeClr>
                </a:solidFill>
                <a:latin typeface="微软雅黑" pitchFamily="34" charset="-122"/>
                <a:ea typeface="微软雅黑" pitchFamily="34" charset="-122"/>
              </a:rPr>
              <a:t>      五要盘活存量资源，建立健全财政存量资金清理盘活机制，常态化开展存量资金清理盘活工作，及时收回部门沉淀资金和不需要使用的财政专户资金，从严控制结余结转规模；</a:t>
            </a:r>
          </a:p>
          <a:p>
            <a:pPr>
              <a:lnSpc>
                <a:spcPct val="150000"/>
              </a:lnSpc>
              <a:defRPr/>
            </a:pPr>
            <a:r>
              <a:rPr lang="zh-CN" altLang="en-US" sz="1400" dirty="0">
                <a:solidFill>
                  <a:schemeClr val="tx1">
                    <a:lumMod val="75000"/>
                    <a:lumOff val="25000"/>
                  </a:schemeClr>
                </a:solidFill>
                <a:latin typeface="微软雅黑" pitchFamily="34" charset="-122"/>
                <a:ea typeface="微软雅黑" pitchFamily="34" charset="-122"/>
              </a:rPr>
              <a:t>      六要探索建立跨部门跨级次资产调剂统筹工作机制，优化在用资产使用管理，加强资产调剂力度，实现闲置资产整合利用，提高资产使用效率。</a:t>
            </a:r>
          </a:p>
        </p:txBody>
      </p:sp>
      <p:grpSp>
        <p:nvGrpSpPr>
          <p:cNvPr id="18" name="组合 17">
            <a:extLst>
              <a:ext uri="{FF2B5EF4-FFF2-40B4-BE49-F238E27FC236}">
                <a16:creationId xmlns:a16="http://schemas.microsoft.com/office/drawing/2014/main" id="{C483AFFB-0745-E77C-0D8B-13D5D0E8D22B}"/>
              </a:ext>
            </a:extLst>
          </p:cNvPr>
          <p:cNvGrpSpPr/>
          <p:nvPr/>
        </p:nvGrpSpPr>
        <p:grpSpPr>
          <a:xfrm>
            <a:off x="808349" y="476672"/>
            <a:ext cx="709466" cy="813683"/>
            <a:chOff x="5614910" y="726922"/>
            <a:chExt cx="860050" cy="986388"/>
          </a:xfrm>
        </p:grpSpPr>
        <p:sp>
          <p:nvSpPr>
            <p:cNvPr id="39" name="椭圆 38">
              <a:extLst>
                <a:ext uri="{FF2B5EF4-FFF2-40B4-BE49-F238E27FC236}">
                  <a16:creationId xmlns:a16="http://schemas.microsoft.com/office/drawing/2014/main" id="{A6B0BAE3-31AE-DBCC-1167-2546F49A952B}"/>
                </a:ext>
              </a:extLst>
            </p:cNvPr>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grpSp>
          <p:nvGrpSpPr>
            <p:cNvPr id="40" name="组合 39">
              <a:extLst>
                <a:ext uri="{FF2B5EF4-FFF2-40B4-BE49-F238E27FC236}">
                  <a16:creationId xmlns:a16="http://schemas.microsoft.com/office/drawing/2014/main" id="{91A2B90D-91F4-BF0C-23D3-BAD7787F9BE4}"/>
                </a:ext>
              </a:extLst>
            </p:cNvPr>
            <p:cNvGrpSpPr/>
            <p:nvPr/>
          </p:nvGrpSpPr>
          <p:grpSpPr>
            <a:xfrm>
              <a:off x="5675654" y="726922"/>
              <a:ext cx="775742" cy="986388"/>
              <a:chOff x="5577645" y="696894"/>
              <a:chExt cx="775742" cy="986388"/>
            </a:xfrm>
          </p:grpSpPr>
          <p:sp>
            <p:nvSpPr>
              <p:cNvPr id="41" name="椭圆 40">
                <a:extLst>
                  <a:ext uri="{FF2B5EF4-FFF2-40B4-BE49-F238E27FC236}">
                    <a16:creationId xmlns:a16="http://schemas.microsoft.com/office/drawing/2014/main" id="{B3358344-52C7-E6A2-D028-9AD862B8B374}"/>
                  </a:ext>
                </a:extLst>
              </p:cNvPr>
              <p:cNvSpPr/>
              <p:nvPr/>
            </p:nvSpPr>
            <p:spPr>
              <a:xfrm flipV="1">
                <a:off x="5583078" y="816717"/>
                <a:ext cx="746745" cy="746745"/>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42" name="矩形 41">
                <a:extLst>
                  <a:ext uri="{FF2B5EF4-FFF2-40B4-BE49-F238E27FC236}">
                    <a16:creationId xmlns:a16="http://schemas.microsoft.com/office/drawing/2014/main" id="{908DD4D6-754B-302F-02FC-EBB6C5127173}"/>
                  </a:ext>
                </a:extLst>
              </p:cNvPr>
              <p:cNvSpPr/>
              <p:nvPr/>
            </p:nvSpPr>
            <p:spPr>
              <a:xfrm>
                <a:off x="5577645" y="696894"/>
                <a:ext cx="775742" cy="986388"/>
              </a:xfrm>
              <a:prstGeom prst="rect">
                <a:avLst/>
              </a:prstGeom>
            </p:spPr>
            <p:txBody>
              <a:bodyPr wrap="none" anchor="ctr">
                <a:spAutoFit/>
              </a:bodyPr>
              <a:lstStyle/>
              <a:p>
                <a:pPr algn="ctr">
                  <a:lnSpc>
                    <a:spcPct val="150000"/>
                  </a:lnSpc>
                </a:pPr>
                <a:r>
                  <a:rPr lang="zh-CN" altLang="en-US" sz="5333"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rPr>
                  <a:t>六</a:t>
                </a:r>
                <a:endParaRPr lang="zh-CN" altLang="en-US" sz="8000"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endParaRPr>
              </a:p>
            </p:txBody>
          </p:sp>
        </p:grpSp>
      </p:grpSp>
    </p:spTree>
    <p:extLst>
      <p:ext uri="{BB962C8B-B14F-4D97-AF65-F5344CB8AC3E}">
        <p14:creationId xmlns:p14="http://schemas.microsoft.com/office/powerpoint/2010/main" val="54612577"/>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 presetClass="entr" presetSubtype="4" accel="62000" fill="hold" grpId="0" nodeType="withEffect" p14:presetBounceEnd="40000">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14:bounceEnd="40000">
                                          <p:cBhvr additive="base">
                                            <p:cTn id="10" dur="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1"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heel(1)">
                                          <p:cBhvr>
                                            <p:cTn id="15" dur="500"/>
                                            <p:tgtEl>
                                              <p:spTgt spid="10"/>
                                            </p:tgtEl>
                                          </p:cBhvr>
                                        </p:animEffect>
                                      </p:childTnLst>
                                    </p:cTn>
                                  </p:par>
                                </p:childTnLst>
                              </p:cTn>
                            </p:par>
                            <p:par>
                              <p:cTn id="16" fill="hold">
                                <p:stCondLst>
                                  <p:cond delay="1000"/>
                                </p:stCondLst>
                                <p:childTnLst>
                                  <p:par>
                                    <p:cTn id="17" presetID="16" presetClass="entr" presetSubtype="37"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barn(outVertical)">
                                          <p:cBhvr>
                                            <p:cTn id="19" dur="500"/>
                                            <p:tgtEl>
                                              <p:spTgt spid="20"/>
                                            </p:tgtEl>
                                          </p:cBhvr>
                                        </p:animEffect>
                                      </p:childTnLst>
                                    </p:cTn>
                                  </p:par>
                                  <p:par>
                                    <p:cTn id="20" presetID="16" presetClass="entr" presetSubtype="37"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barn(outVertical)">
                                          <p:cBhvr>
                                            <p:cTn id="22" dur="500"/>
                                            <p:tgtEl>
                                              <p:spTgt spid="38"/>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anim calcmode="lin" valueType="num">
                                          <p:cBhvr>
                                            <p:cTn id="28" dur="1000" fill="hold"/>
                                            <p:tgtEl>
                                              <p:spTgt spid="18"/>
                                            </p:tgtEl>
                                            <p:attrNameLst>
                                              <p:attrName>ppt_x</p:attrName>
                                            </p:attrNameLst>
                                          </p:cBhvr>
                                          <p:tavLst>
                                            <p:tav tm="0">
                                              <p:val>
                                                <p:strVal val="#ppt_x"/>
                                              </p:val>
                                            </p:tav>
                                            <p:tav tm="100000">
                                              <p:val>
                                                <p:strVal val="#ppt_x"/>
                                              </p:val>
                                            </p:tav>
                                          </p:tavLst>
                                        </p:anim>
                                        <p:anim calcmode="lin" valueType="num">
                                          <p:cBhvr>
                                            <p:cTn id="2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animBg="1"/>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 presetClass="entr" presetSubtype="4" accel="6200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1"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heel(1)">
                                          <p:cBhvr>
                                            <p:cTn id="15" dur="500"/>
                                            <p:tgtEl>
                                              <p:spTgt spid="10"/>
                                            </p:tgtEl>
                                          </p:cBhvr>
                                        </p:animEffect>
                                      </p:childTnLst>
                                    </p:cTn>
                                  </p:par>
                                </p:childTnLst>
                              </p:cTn>
                            </p:par>
                            <p:par>
                              <p:cTn id="16" fill="hold">
                                <p:stCondLst>
                                  <p:cond delay="1000"/>
                                </p:stCondLst>
                                <p:childTnLst>
                                  <p:par>
                                    <p:cTn id="17" presetID="16" presetClass="entr" presetSubtype="37"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barn(outVertical)">
                                          <p:cBhvr>
                                            <p:cTn id="19" dur="500"/>
                                            <p:tgtEl>
                                              <p:spTgt spid="20"/>
                                            </p:tgtEl>
                                          </p:cBhvr>
                                        </p:animEffect>
                                      </p:childTnLst>
                                    </p:cTn>
                                  </p:par>
                                  <p:par>
                                    <p:cTn id="20" presetID="16" presetClass="entr" presetSubtype="37"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barn(outVertical)">
                                          <p:cBhvr>
                                            <p:cTn id="22" dur="500"/>
                                            <p:tgtEl>
                                              <p:spTgt spid="38"/>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anim calcmode="lin" valueType="num">
                                          <p:cBhvr>
                                            <p:cTn id="28" dur="1000" fill="hold"/>
                                            <p:tgtEl>
                                              <p:spTgt spid="18"/>
                                            </p:tgtEl>
                                            <p:attrNameLst>
                                              <p:attrName>ppt_x</p:attrName>
                                            </p:attrNameLst>
                                          </p:cBhvr>
                                          <p:tavLst>
                                            <p:tav tm="0">
                                              <p:val>
                                                <p:strVal val="#ppt_x"/>
                                              </p:val>
                                            </p:tav>
                                            <p:tav tm="100000">
                                              <p:val>
                                                <p:strVal val="#ppt_x"/>
                                              </p:val>
                                            </p:tav>
                                          </p:tavLst>
                                        </p:anim>
                                        <p:anim calcmode="lin" valueType="num">
                                          <p:cBhvr>
                                            <p:cTn id="2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animBg="1"/>
          <p:bldP spid="3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548484" y="597636"/>
            <a:ext cx="1826141" cy="584775"/>
          </a:xfrm>
          <a:prstGeom prst="rect">
            <a:avLst/>
          </a:prstGeom>
        </p:spPr>
        <p:txBody>
          <a:bodyPr wrap="none">
            <a:spAutoFit/>
          </a:bodyPr>
          <a:lstStyle/>
          <a:p>
            <a:r>
              <a:rPr lang="zh-CN" altLang="en-US" sz="3200" b="1" dirty="0">
                <a:solidFill>
                  <a:schemeClr val="tx1">
                    <a:lumMod val="75000"/>
                    <a:lumOff val="25000"/>
                  </a:schemeClr>
                </a:solidFill>
                <a:latin typeface="微软雅黑" pitchFamily="34" charset="-122"/>
                <a:ea typeface="微软雅黑" pitchFamily="34" charset="-122"/>
              </a:rPr>
              <a:t>意见建议</a:t>
            </a:r>
          </a:p>
        </p:txBody>
      </p:sp>
      <p:sp>
        <p:nvSpPr>
          <p:cNvPr id="21" name="原创设计师QQ598969553          _7"/>
          <p:cNvSpPr/>
          <p:nvPr/>
        </p:nvSpPr>
        <p:spPr>
          <a:xfrm>
            <a:off x="9353926" y="1709614"/>
            <a:ext cx="1918635" cy="3595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89">
              <a:solidFill>
                <a:srgbClr val="FFFFFF"/>
              </a:solidFill>
              <a:latin typeface="Calibri"/>
              <a:ea typeface="宋体" panose="02010600030101010101" pitchFamily="2" charset="-122"/>
            </a:endParaRPr>
          </a:p>
        </p:txBody>
      </p:sp>
      <p:grpSp>
        <p:nvGrpSpPr>
          <p:cNvPr id="22" name="原创设计师QQ598969553          _8"/>
          <p:cNvGrpSpPr/>
          <p:nvPr/>
        </p:nvGrpSpPr>
        <p:grpSpPr>
          <a:xfrm>
            <a:off x="9374983" y="1785027"/>
            <a:ext cx="1876516" cy="1876517"/>
            <a:chOff x="4184106" y="2952206"/>
            <a:chExt cx="3823790" cy="3823790"/>
          </a:xfrm>
        </p:grpSpPr>
        <p:sp>
          <p:nvSpPr>
            <p:cNvPr id="23" name="椭圆 22"/>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89">
                <a:solidFill>
                  <a:srgbClr val="FFFFFF"/>
                </a:solidFill>
                <a:latin typeface="Calibri"/>
                <a:ea typeface="宋体" panose="02010600030101010101" pitchFamily="2" charset="-122"/>
              </a:endParaRPr>
            </a:p>
          </p:txBody>
        </p:sp>
        <p:grpSp>
          <p:nvGrpSpPr>
            <p:cNvPr id="24" name="组合 23"/>
            <p:cNvGrpSpPr/>
            <p:nvPr/>
          </p:nvGrpSpPr>
          <p:grpSpPr>
            <a:xfrm>
              <a:off x="4710164" y="3478267"/>
              <a:ext cx="2771663" cy="2771663"/>
              <a:chOff x="2193186" y="1899414"/>
              <a:chExt cx="2421376" cy="2421376"/>
            </a:xfrm>
            <a:effectLst/>
          </p:grpSpPr>
          <p:sp>
            <p:nvSpPr>
              <p:cNvPr id="25" name="椭圆 24"/>
              <p:cNvSpPr/>
              <p:nvPr/>
            </p:nvSpPr>
            <p:spPr>
              <a:xfrm>
                <a:off x="2193186" y="1899414"/>
                <a:ext cx="2421376" cy="2421376"/>
              </a:xfrm>
              <a:prstGeom prst="ellipse">
                <a:avLst/>
              </a:prstGeom>
              <a:solidFill>
                <a:srgbClr val="076C9A"/>
              </a:solidFill>
              <a:ln w="31750">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89">
                  <a:solidFill>
                    <a:srgbClr val="FFFFFF"/>
                  </a:solidFill>
                  <a:latin typeface="Calibri"/>
                  <a:ea typeface="宋体" panose="02010600030101010101" pitchFamily="2" charset="-122"/>
                </a:endParaRPr>
              </a:p>
            </p:txBody>
          </p:sp>
          <p:sp>
            <p:nvSpPr>
              <p:cNvPr id="26" name="椭圆 25"/>
              <p:cNvSpPr/>
              <p:nvPr/>
            </p:nvSpPr>
            <p:spPr>
              <a:xfrm>
                <a:off x="2386802" y="2093026"/>
                <a:ext cx="2034160" cy="2034160"/>
              </a:xfrm>
              <a:prstGeom prst="ellipse">
                <a:avLst/>
              </a:prstGeom>
              <a:solidFill>
                <a:schemeClr val="bg1">
                  <a:lumMod val="95000"/>
                </a:schemeClr>
              </a:solidFill>
              <a:ln w="50800">
                <a:noFill/>
              </a:ln>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89">
                  <a:solidFill>
                    <a:srgbClr val="FFFFFF"/>
                  </a:solidFill>
                  <a:latin typeface="Calibri"/>
                  <a:ea typeface="宋体" panose="02010600030101010101" pitchFamily="2" charset="-122"/>
                </a:endParaRPr>
              </a:p>
            </p:txBody>
          </p:sp>
        </p:grpSp>
      </p:grpSp>
      <p:sp>
        <p:nvSpPr>
          <p:cNvPr id="29" name="文本框 30"/>
          <p:cNvSpPr txBox="1"/>
          <p:nvPr/>
        </p:nvSpPr>
        <p:spPr bwMode="auto">
          <a:xfrm>
            <a:off x="9343607" y="3933261"/>
            <a:ext cx="1892776" cy="923330"/>
          </a:xfrm>
          <a:prstGeom prst="rect">
            <a:avLst/>
          </a:prstGeom>
          <a:noFill/>
        </p:spPr>
        <p:txBody>
          <a:bodyPr wrap="square">
            <a:spAutoFit/>
          </a:bodyPr>
          <a:lstStyle/>
          <a:p>
            <a:pPr algn="ctr">
              <a:defRPr/>
            </a:pPr>
            <a:r>
              <a:rPr lang="zh-CN" altLang="en-US" sz="1800" b="1" spc="100" dirty="0">
                <a:solidFill>
                  <a:srgbClr val="3574A0"/>
                </a:solidFill>
                <a:latin typeface="微软雅黑" panose="020B0503020204020204" pitchFamily="34" charset="-122"/>
                <a:ea typeface="微软雅黑" panose="020B0503020204020204" pitchFamily="34" charset="-122"/>
              </a:rPr>
              <a:t>持续深化预算管理改革，不断提高资金使用效益</a:t>
            </a:r>
          </a:p>
        </p:txBody>
      </p:sp>
      <p:cxnSp>
        <p:nvCxnSpPr>
          <p:cNvPr id="30" name="原创设计师QQ598969553          _10"/>
          <p:cNvCxnSpPr/>
          <p:nvPr/>
        </p:nvCxnSpPr>
        <p:spPr>
          <a:xfrm>
            <a:off x="9655714" y="3797402"/>
            <a:ext cx="131505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5" name="文本框 41"/>
          <p:cNvSpPr txBox="1"/>
          <p:nvPr/>
        </p:nvSpPr>
        <p:spPr>
          <a:xfrm>
            <a:off x="9681566" y="2393056"/>
            <a:ext cx="1262885" cy="646331"/>
          </a:xfrm>
          <a:prstGeom prst="rect">
            <a:avLst/>
          </a:prstGeom>
          <a:noFill/>
        </p:spPr>
        <p:txBody>
          <a:bodyPr wrap="square" rtlCol="0">
            <a:spAutoFit/>
          </a:bodyPr>
          <a:lstStyle/>
          <a:p>
            <a:pPr algn="ctr"/>
            <a:r>
              <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rPr>
              <a:t>（四）</a:t>
            </a:r>
          </a:p>
        </p:txBody>
      </p:sp>
      <p:sp>
        <p:nvSpPr>
          <p:cNvPr id="37" name="原创设计师QQ598969553          _13"/>
          <p:cNvSpPr txBox="1"/>
          <p:nvPr/>
        </p:nvSpPr>
        <p:spPr bwMode="auto">
          <a:xfrm>
            <a:off x="702398" y="1418566"/>
            <a:ext cx="8223991" cy="5029390"/>
          </a:xfrm>
          <a:prstGeom prst="rect">
            <a:avLst/>
          </a:prstGeom>
          <a:noFill/>
        </p:spPr>
        <p:txBody>
          <a:bodyPr wrap="square" lIns="91440" tIns="45720" rIns="91440" bIns="45720">
            <a:spAutoFit/>
          </a:bodyPr>
          <a:lstStyle/>
          <a:p>
            <a:pPr algn="just">
              <a:lnSpc>
                <a:spcPct val="150000"/>
              </a:lnSpc>
              <a:defRPr/>
            </a:pPr>
            <a:r>
              <a:rPr lang="zh-CN" altLang="en-US" sz="1800" b="1" dirty="0">
                <a:solidFill>
                  <a:schemeClr val="tx1">
                    <a:lumMod val="75000"/>
                    <a:lumOff val="25000"/>
                  </a:schemeClr>
                </a:solidFill>
                <a:latin typeface="微软雅黑" pitchFamily="34" charset="-122"/>
                <a:ea typeface="微软雅黑" pitchFamily="34" charset="-122"/>
              </a:rPr>
              <a:t>      </a:t>
            </a:r>
            <a:r>
              <a:rPr lang="zh-CN" altLang="en-US" sz="1800" dirty="0">
                <a:solidFill>
                  <a:schemeClr val="tx1">
                    <a:lumMod val="75000"/>
                    <a:lumOff val="25000"/>
                  </a:schemeClr>
                </a:solidFill>
                <a:latin typeface="微软雅黑" pitchFamily="34" charset="-122"/>
                <a:ea typeface="微软雅黑" pitchFamily="34" charset="-122"/>
              </a:rPr>
              <a:t>一要科学编制年度预算，不断提高预算编制的规范化、科学化、标准化、透明化水平。要探索建立预算支出标准化体系，突出保障重点，服务“六稳”工作、落实“三保”任务，把预算资金更多用在保障教育、社保、医疗等民生领域；</a:t>
            </a:r>
          </a:p>
          <a:p>
            <a:pPr algn="just">
              <a:lnSpc>
                <a:spcPct val="150000"/>
              </a:lnSpc>
              <a:defRPr/>
            </a:pPr>
            <a:r>
              <a:rPr lang="zh-CN" altLang="en-US" sz="1800" dirty="0">
                <a:solidFill>
                  <a:schemeClr val="tx1">
                    <a:lumMod val="75000"/>
                    <a:lumOff val="25000"/>
                  </a:schemeClr>
                </a:solidFill>
                <a:latin typeface="微软雅黑" pitchFamily="34" charset="-122"/>
                <a:ea typeface="微软雅黑" pitchFamily="34" charset="-122"/>
              </a:rPr>
              <a:t>      二要严格执行年度预算，不断提高预算管理的权威性和严肃性。切实落实预算部门和单位的预算执行主体责任，不断加大资金统筹力度，将有限的财政资金真正花在刀刃上、要紧处，保障大事要事紧事和重大民生项目落地见效；</a:t>
            </a:r>
          </a:p>
          <a:p>
            <a:pPr algn="just">
              <a:lnSpc>
                <a:spcPct val="150000"/>
              </a:lnSpc>
              <a:defRPr/>
            </a:pPr>
            <a:r>
              <a:rPr lang="zh-CN" altLang="en-US" sz="1800" dirty="0">
                <a:solidFill>
                  <a:schemeClr val="tx1">
                    <a:lumMod val="75000"/>
                    <a:lumOff val="25000"/>
                  </a:schemeClr>
                </a:solidFill>
                <a:latin typeface="微软雅黑" pitchFamily="34" charset="-122"/>
                <a:ea typeface="微软雅黑" pitchFamily="34" charset="-122"/>
              </a:rPr>
              <a:t>      三要加强预算绩效管理，提高预算管理的针对性和有效性。要结合年度预算编制，细化分解各项工作要求，系统设置预算管理、部门单位管理绩效目标、政策项目绩效目标，推动预算绩效、项目绩效、政策绩效与预算挂钩，对绩效目标偏离县委、县政府发展战略和年度重点任务的，以及重要性和紧迫性不强、实施条件不充分的，坚决不予安排预算。要加强对重点部门、重点资金、重点项目的预算监督和绩效监控，推动绩效管理走深走实。</a:t>
            </a:r>
          </a:p>
        </p:txBody>
      </p:sp>
      <p:grpSp>
        <p:nvGrpSpPr>
          <p:cNvPr id="2" name="组合 1">
            <a:extLst>
              <a:ext uri="{FF2B5EF4-FFF2-40B4-BE49-F238E27FC236}">
                <a16:creationId xmlns:a16="http://schemas.microsoft.com/office/drawing/2014/main" id="{9E73F70C-4D50-C0FE-2F4A-D39FBCF455C3}"/>
              </a:ext>
            </a:extLst>
          </p:cNvPr>
          <p:cNvGrpSpPr/>
          <p:nvPr/>
        </p:nvGrpSpPr>
        <p:grpSpPr>
          <a:xfrm>
            <a:off x="808349" y="476672"/>
            <a:ext cx="709466" cy="813683"/>
            <a:chOff x="5614910" y="726922"/>
            <a:chExt cx="860050" cy="986388"/>
          </a:xfrm>
        </p:grpSpPr>
        <p:sp>
          <p:nvSpPr>
            <p:cNvPr id="3" name="椭圆 2">
              <a:extLst>
                <a:ext uri="{FF2B5EF4-FFF2-40B4-BE49-F238E27FC236}">
                  <a16:creationId xmlns:a16="http://schemas.microsoft.com/office/drawing/2014/main" id="{8B6B1FB6-EAEA-BEE5-1B8A-5E1306C98797}"/>
                </a:ext>
              </a:extLst>
            </p:cNvPr>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grpSp>
          <p:nvGrpSpPr>
            <p:cNvPr id="4" name="组合 3">
              <a:extLst>
                <a:ext uri="{FF2B5EF4-FFF2-40B4-BE49-F238E27FC236}">
                  <a16:creationId xmlns:a16="http://schemas.microsoft.com/office/drawing/2014/main" id="{FC45E09B-EF2F-7409-FE23-C0B7B6B95269}"/>
                </a:ext>
              </a:extLst>
            </p:cNvPr>
            <p:cNvGrpSpPr/>
            <p:nvPr/>
          </p:nvGrpSpPr>
          <p:grpSpPr>
            <a:xfrm>
              <a:off x="5675654" y="726922"/>
              <a:ext cx="775742" cy="986388"/>
              <a:chOff x="5577645" y="696894"/>
              <a:chExt cx="775742" cy="986388"/>
            </a:xfrm>
          </p:grpSpPr>
          <p:sp>
            <p:nvSpPr>
              <p:cNvPr id="5" name="椭圆 4">
                <a:extLst>
                  <a:ext uri="{FF2B5EF4-FFF2-40B4-BE49-F238E27FC236}">
                    <a16:creationId xmlns:a16="http://schemas.microsoft.com/office/drawing/2014/main" id="{A748BE38-1230-B66D-E707-53D2DF930EED}"/>
                  </a:ext>
                </a:extLst>
              </p:cNvPr>
              <p:cNvSpPr/>
              <p:nvPr/>
            </p:nvSpPr>
            <p:spPr>
              <a:xfrm flipV="1">
                <a:off x="5583078" y="816717"/>
                <a:ext cx="746745" cy="746745"/>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6" name="矩形 5">
                <a:extLst>
                  <a:ext uri="{FF2B5EF4-FFF2-40B4-BE49-F238E27FC236}">
                    <a16:creationId xmlns:a16="http://schemas.microsoft.com/office/drawing/2014/main" id="{DDEA369E-6B0A-0815-06EE-16001BE9DABC}"/>
                  </a:ext>
                </a:extLst>
              </p:cNvPr>
              <p:cNvSpPr/>
              <p:nvPr/>
            </p:nvSpPr>
            <p:spPr>
              <a:xfrm>
                <a:off x="5577645" y="696894"/>
                <a:ext cx="775742" cy="986388"/>
              </a:xfrm>
              <a:prstGeom prst="rect">
                <a:avLst/>
              </a:prstGeom>
            </p:spPr>
            <p:txBody>
              <a:bodyPr wrap="none" anchor="ctr">
                <a:spAutoFit/>
              </a:bodyPr>
              <a:lstStyle/>
              <a:p>
                <a:pPr algn="ctr">
                  <a:lnSpc>
                    <a:spcPct val="150000"/>
                  </a:lnSpc>
                </a:pPr>
                <a:r>
                  <a:rPr lang="zh-CN" altLang="en-US" sz="5333"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rPr>
                  <a:t>六</a:t>
                </a:r>
                <a:endParaRPr lang="zh-CN" altLang="en-US" sz="8000"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endParaRPr>
              </a:p>
            </p:txBody>
          </p:sp>
        </p:grpSp>
      </p:grpSp>
    </p:spTree>
    <p:extLst>
      <p:ext uri="{BB962C8B-B14F-4D97-AF65-F5344CB8AC3E}">
        <p14:creationId xmlns:p14="http://schemas.microsoft.com/office/powerpoint/2010/main" val="162715772"/>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 presetClass="entr" presetSubtype="4" accel="62000" fill="hold" grpId="0" nodeType="withEffect" p14:presetBounceEnd="40000">
                                      <p:stCondLst>
                                        <p:cond delay="200"/>
                                      </p:stCondLst>
                                      <p:childTnLst>
                                        <p:set>
                                          <p:cBhvr>
                                            <p:cTn id="9" dur="1" fill="hold">
                                              <p:stCondLst>
                                                <p:cond delay="0"/>
                                              </p:stCondLst>
                                            </p:cTn>
                                            <p:tgtEl>
                                              <p:spTgt spid="21"/>
                                            </p:tgtEl>
                                            <p:attrNameLst>
                                              <p:attrName>style.visibility</p:attrName>
                                            </p:attrNameLst>
                                          </p:cBhvr>
                                          <p:to>
                                            <p:strVal val="visible"/>
                                          </p:to>
                                        </p:set>
                                        <p:anim calcmode="lin" valueType="num" p14:bounceEnd="40000">
                                          <p:cBhvr additive="base">
                                            <p:cTn id="10" dur="50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21"/>
                                            </p:tgtEl>
                                            <p:attrNameLst>
                                              <p:attrName>ppt_y</p:attrName>
                                            </p:attrNameLst>
                                          </p:cBhvr>
                                          <p:tavLst>
                                            <p:tav tm="0">
                                              <p:val>
                                                <p:strVal val="1+#ppt_h/2"/>
                                              </p:val>
                                            </p:tav>
                                            <p:tav tm="100000">
                                              <p:val>
                                                <p:strVal val="#ppt_y"/>
                                              </p:val>
                                            </p:tav>
                                          </p:tavLst>
                                        </p:anim>
                                      </p:childTnLst>
                                    </p:cTn>
                                  </p:par>
                                </p:childTnLst>
                              </p:cTn>
                            </p:par>
                            <p:par>
                              <p:cTn id="12" fill="hold">
                                <p:stCondLst>
                                  <p:cond delay="700"/>
                                </p:stCondLst>
                                <p:childTnLst>
                                  <p:par>
                                    <p:cTn id="13" presetID="21" presetClass="entr" presetSubtype="1"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heel(1)">
                                          <p:cBhvr>
                                            <p:cTn id="15" dur="500"/>
                                            <p:tgtEl>
                                              <p:spTgt spid="22"/>
                                            </p:tgtEl>
                                          </p:cBhvr>
                                        </p:animEffect>
                                      </p:childTnLst>
                                    </p:cTn>
                                  </p:par>
                                </p:childTnLst>
                              </p:cTn>
                            </p:par>
                            <p:par>
                              <p:cTn id="16" fill="hold">
                                <p:stCondLst>
                                  <p:cond delay="1200"/>
                                </p:stCondLst>
                                <p:childTnLst>
                                  <p:par>
                                    <p:cTn id="17" presetID="16" presetClass="entr" presetSubtype="37"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barn(outVertical)">
                                          <p:cBhvr>
                                            <p:cTn id="19" dur="500"/>
                                            <p:tgtEl>
                                              <p:spTgt spid="30"/>
                                            </p:tgtEl>
                                          </p:cBhvr>
                                        </p:animEffect>
                                      </p:childTnLst>
                                    </p:cTn>
                                  </p:par>
                                </p:childTnLst>
                              </p:cTn>
                            </p:par>
                            <p:par>
                              <p:cTn id="20" fill="hold">
                                <p:stCondLst>
                                  <p:cond delay="1700"/>
                                </p:stCondLst>
                                <p:childTnLst>
                                  <p:par>
                                    <p:cTn id="21" presetID="16" presetClass="entr" presetSubtype="37"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barn(outVertical)">
                                          <p:cBhvr>
                                            <p:cTn id="23" dur="500"/>
                                            <p:tgtEl>
                                              <p:spTgt spid="37"/>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animBg="1"/>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 presetClass="entr" presetSubtype="4" accel="62000" fill="hold" grpId="0" nodeType="withEffect">
                                      <p:stCondLst>
                                        <p:cond delay="200"/>
                                      </p:stCondLst>
                                      <p:childTnLst>
                                        <p:set>
                                          <p:cBhvr>
                                            <p:cTn id="9" dur="1" fill="hold">
                                              <p:stCondLst>
                                                <p:cond delay="0"/>
                                              </p:stCondLst>
                                            </p:cTn>
                                            <p:tgtEl>
                                              <p:spTgt spid="21"/>
                                            </p:tgtEl>
                                            <p:attrNameLst>
                                              <p:attrName>style.visibility</p:attrName>
                                            </p:attrNameLst>
                                          </p:cBhvr>
                                          <p:to>
                                            <p:strVal val="visible"/>
                                          </p:to>
                                        </p:set>
                                        <p:anim calcmode="lin" valueType="num">
                                          <p:cBhvr additive="base">
                                            <p:cTn id="10" dur="500" fill="hold"/>
                                            <p:tgtEl>
                                              <p:spTgt spid="21"/>
                                            </p:tgtEl>
                                            <p:attrNameLst>
                                              <p:attrName>ppt_x</p:attrName>
                                            </p:attrNameLst>
                                          </p:cBhvr>
                                          <p:tavLst>
                                            <p:tav tm="0">
                                              <p:val>
                                                <p:strVal val="#ppt_x"/>
                                              </p:val>
                                            </p:tav>
                                            <p:tav tm="100000">
                                              <p:val>
                                                <p:strVal val="#ppt_x"/>
                                              </p:val>
                                            </p:tav>
                                          </p:tavLst>
                                        </p:anim>
                                        <p:anim calcmode="lin" valueType="num">
                                          <p:cBhvr additive="base">
                                            <p:cTn id="11" dur="500" fill="hold"/>
                                            <p:tgtEl>
                                              <p:spTgt spid="21"/>
                                            </p:tgtEl>
                                            <p:attrNameLst>
                                              <p:attrName>ppt_y</p:attrName>
                                            </p:attrNameLst>
                                          </p:cBhvr>
                                          <p:tavLst>
                                            <p:tav tm="0">
                                              <p:val>
                                                <p:strVal val="1+#ppt_h/2"/>
                                              </p:val>
                                            </p:tav>
                                            <p:tav tm="100000">
                                              <p:val>
                                                <p:strVal val="#ppt_y"/>
                                              </p:val>
                                            </p:tav>
                                          </p:tavLst>
                                        </p:anim>
                                      </p:childTnLst>
                                    </p:cTn>
                                  </p:par>
                                </p:childTnLst>
                              </p:cTn>
                            </p:par>
                            <p:par>
                              <p:cTn id="12" fill="hold">
                                <p:stCondLst>
                                  <p:cond delay="700"/>
                                </p:stCondLst>
                                <p:childTnLst>
                                  <p:par>
                                    <p:cTn id="13" presetID="21" presetClass="entr" presetSubtype="1"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heel(1)">
                                          <p:cBhvr>
                                            <p:cTn id="15" dur="500"/>
                                            <p:tgtEl>
                                              <p:spTgt spid="22"/>
                                            </p:tgtEl>
                                          </p:cBhvr>
                                        </p:animEffect>
                                      </p:childTnLst>
                                    </p:cTn>
                                  </p:par>
                                </p:childTnLst>
                              </p:cTn>
                            </p:par>
                            <p:par>
                              <p:cTn id="16" fill="hold">
                                <p:stCondLst>
                                  <p:cond delay="1200"/>
                                </p:stCondLst>
                                <p:childTnLst>
                                  <p:par>
                                    <p:cTn id="17" presetID="16" presetClass="entr" presetSubtype="37"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barn(outVertical)">
                                          <p:cBhvr>
                                            <p:cTn id="19" dur="500"/>
                                            <p:tgtEl>
                                              <p:spTgt spid="30"/>
                                            </p:tgtEl>
                                          </p:cBhvr>
                                        </p:animEffect>
                                      </p:childTnLst>
                                    </p:cTn>
                                  </p:par>
                                </p:childTnLst>
                              </p:cTn>
                            </p:par>
                            <p:par>
                              <p:cTn id="20" fill="hold">
                                <p:stCondLst>
                                  <p:cond delay="1700"/>
                                </p:stCondLst>
                                <p:childTnLst>
                                  <p:par>
                                    <p:cTn id="21" presetID="16" presetClass="entr" presetSubtype="37"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barn(outVertical)">
                                          <p:cBhvr>
                                            <p:cTn id="23" dur="500"/>
                                            <p:tgtEl>
                                              <p:spTgt spid="37"/>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animBg="1"/>
          <p:bldP spid="37"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 name="组合 100"/>
          <p:cNvGrpSpPr>
            <a:grpSpLocks noChangeAspect="1"/>
          </p:cNvGrpSpPr>
          <p:nvPr/>
        </p:nvGrpSpPr>
        <p:grpSpPr>
          <a:xfrm>
            <a:off x="4276933" y="2155840"/>
            <a:ext cx="1746060" cy="1481431"/>
            <a:chOff x="5553262" y="2638733"/>
            <a:chExt cx="2397222" cy="2093640"/>
          </a:xfrm>
        </p:grpSpPr>
        <p:grpSp>
          <p:nvGrpSpPr>
            <p:cNvPr id="102" name="组合 101"/>
            <p:cNvGrpSpPr/>
            <p:nvPr/>
          </p:nvGrpSpPr>
          <p:grpSpPr>
            <a:xfrm>
              <a:off x="5553262" y="2638733"/>
              <a:ext cx="2397222" cy="2093640"/>
              <a:chOff x="5553262" y="2638733"/>
              <a:chExt cx="2397222" cy="2093640"/>
            </a:xfrm>
          </p:grpSpPr>
          <p:grpSp>
            <p:nvGrpSpPr>
              <p:cNvPr id="104" name="组合 103"/>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106"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sz="6600"/>
                </a:p>
              </p:txBody>
            </p:sp>
            <p:sp>
              <p:nvSpPr>
                <p:cNvPr id="107"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sz="6600"/>
                </a:p>
              </p:txBody>
            </p:sp>
          </p:grpSp>
          <p:sp>
            <p:nvSpPr>
              <p:cNvPr id="105"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blipFill>
                <a:blip r:embed="rId3"/>
                <a:stretch>
                  <a:fillRect/>
                </a:stretch>
              </a:blip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sz="6600"/>
              </a:p>
            </p:txBody>
          </p:sp>
        </p:grpSp>
        <p:sp>
          <p:nvSpPr>
            <p:cNvPr id="103" name="TextBox 85"/>
            <p:cNvSpPr txBox="1"/>
            <p:nvPr/>
          </p:nvSpPr>
          <p:spPr>
            <a:xfrm>
              <a:off x="6052849" y="2822541"/>
              <a:ext cx="1010289" cy="1565881"/>
            </a:xfrm>
            <a:prstGeom prst="rect">
              <a:avLst/>
            </a:prstGeom>
            <a:noFill/>
          </p:spPr>
          <p:txBody>
            <a:bodyPr wrap="square" rtlCol="0">
              <a:spAutoFit/>
            </a:bodyPr>
            <a:lstStyle/>
            <a:p>
              <a:r>
                <a:rPr lang="zh-CN" altLang="en-US" sz="6600" dirty="0">
                  <a:solidFill>
                    <a:schemeClr val="bg1"/>
                  </a:solidFill>
                  <a:latin typeface="DFGothic-EB" panose="02010609010101010101" pitchFamily="1" charset="-128"/>
                  <a:ea typeface="DFGothic-EB" panose="02010609010101010101" pitchFamily="1" charset="-128"/>
                </a:rPr>
                <a:t>报</a:t>
              </a:r>
            </a:p>
          </p:txBody>
        </p:sp>
      </p:grpSp>
      <p:grpSp>
        <p:nvGrpSpPr>
          <p:cNvPr id="108" name="组合 107"/>
          <p:cNvGrpSpPr>
            <a:grpSpLocks noChangeAspect="1"/>
          </p:cNvGrpSpPr>
          <p:nvPr/>
        </p:nvGrpSpPr>
        <p:grpSpPr>
          <a:xfrm>
            <a:off x="2640410" y="2180544"/>
            <a:ext cx="1764440" cy="1497025"/>
            <a:chOff x="5553262" y="2638733"/>
            <a:chExt cx="2397222" cy="2093640"/>
          </a:xfrm>
        </p:grpSpPr>
        <p:grpSp>
          <p:nvGrpSpPr>
            <p:cNvPr id="109" name="组合 108"/>
            <p:cNvGrpSpPr/>
            <p:nvPr/>
          </p:nvGrpSpPr>
          <p:grpSpPr>
            <a:xfrm>
              <a:off x="5553262" y="2638733"/>
              <a:ext cx="2397222" cy="2093640"/>
              <a:chOff x="5553262" y="2638733"/>
              <a:chExt cx="2397222" cy="2093640"/>
            </a:xfrm>
          </p:grpSpPr>
          <p:grpSp>
            <p:nvGrpSpPr>
              <p:cNvPr id="111" name="组合 110"/>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113"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sz="6600"/>
                </a:p>
              </p:txBody>
            </p:sp>
            <p:sp>
              <p:nvSpPr>
                <p:cNvPr id="114"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sz="6600"/>
                </a:p>
              </p:txBody>
            </p:sp>
          </p:grpSp>
          <p:sp>
            <p:nvSpPr>
              <p:cNvPr id="112"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blipFill>
                <a:blip r:embed="rId3"/>
                <a:stretch>
                  <a:fillRect/>
                </a:stretch>
              </a:blip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sz="6600"/>
              </a:p>
            </p:txBody>
          </p:sp>
        </p:grpSp>
        <p:sp>
          <p:nvSpPr>
            <p:cNvPr id="110" name="TextBox 85"/>
            <p:cNvSpPr txBox="1"/>
            <p:nvPr/>
          </p:nvSpPr>
          <p:spPr>
            <a:xfrm>
              <a:off x="6119039" y="2734602"/>
              <a:ext cx="1010287" cy="1549570"/>
            </a:xfrm>
            <a:prstGeom prst="rect">
              <a:avLst/>
            </a:prstGeom>
            <a:noFill/>
          </p:spPr>
          <p:txBody>
            <a:bodyPr wrap="square" rtlCol="0">
              <a:spAutoFit/>
            </a:bodyPr>
            <a:lstStyle/>
            <a:p>
              <a:r>
                <a:rPr lang="zh-CN" altLang="en-US" sz="6600" dirty="0">
                  <a:solidFill>
                    <a:schemeClr val="bg1"/>
                  </a:solidFill>
                  <a:latin typeface="DFGothic-EB" panose="02010609010101010101" pitchFamily="1" charset="-128"/>
                  <a:ea typeface="DFGothic-EB" panose="02010609010101010101" pitchFamily="1" charset="-128"/>
                </a:rPr>
                <a:t>汇</a:t>
              </a:r>
            </a:p>
          </p:txBody>
        </p:sp>
      </p:grpSp>
      <p:grpSp>
        <p:nvGrpSpPr>
          <p:cNvPr id="115" name="组合 114"/>
          <p:cNvGrpSpPr>
            <a:grpSpLocks noChangeAspect="1"/>
          </p:cNvGrpSpPr>
          <p:nvPr/>
        </p:nvGrpSpPr>
        <p:grpSpPr>
          <a:xfrm>
            <a:off x="5974769" y="2118425"/>
            <a:ext cx="1746060" cy="1481430"/>
            <a:chOff x="5553262" y="2638733"/>
            <a:chExt cx="2397222" cy="2093640"/>
          </a:xfrm>
        </p:grpSpPr>
        <p:grpSp>
          <p:nvGrpSpPr>
            <p:cNvPr id="116" name="组合 115"/>
            <p:cNvGrpSpPr/>
            <p:nvPr/>
          </p:nvGrpSpPr>
          <p:grpSpPr>
            <a:xfrm>
              <a:off x="5553262" y="2638733"/>
              <a:ext cx="2397222" cy="2093640"/>
              <a:chOff x="5553262" y="2638733"/>
              <a:chExt cx="2397222" cy="2093640"/>
            </a:xfrm>
          </p:grpSpPr>
          <p:grpSp>
            <p:nvGrpSpPr>
              <p:cNvPr id="118" name="组合 117"/>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120"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sz="6600"/>
                </a:p>
              </p:txBody>
            </p:sp>
            <p:sp>
              <p:nvSpPr>
                <p:cNvPr id="121"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sz="6600"/>
                </a:p>
              </p:txBody>
            </p:sp>
          </p:grpSp>
          <p:sp>
            <p:nvSpPr>
              <p:cNvPr id="119"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blipFill>
                <a:blip r:embed="rId3"/>
                <a:stretch>
                  <a:fillRect/>
                </a:stretch>
              </a:blip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sz="6600"/>
              </a:p>
            </p:txBody>
          </p:sp>
        </p:grpSp>
        <p:sp>
          <p:nvSpPr>
            <p:cNvPr id="117" name="TextBox 85"/>
            <p:cNvSpPr txBox="1"/>
            <p:nvPr/>
          </p:nvSpPr>
          <p:spPr>
            <a:xfrm>
              <a:off x="6089697" y="2718217"/>
              <a:ext cx="1010289" cy="1565882"/>
            </a:xfrm>
            <a:prstGeom prst="rect">
              <a:avLst/>
            </a:prstGeom>
            <a:noFill/>
          </p:spPr>
          <p:txBody>
            <a:bodyPr wrap="square" rtlCol="0">
              <a:spAutoFit/>
            </a:bodyPr>
            <a:lstStyle/>
            <a:p>
              <a:r>
                <a:rPr lang="zh-CN" altLang="en-US" sz="6600" dirty="0">
                  <a:solidFill>
                    <a:schemeClr val="bg1"/>
                  </a:solidFill>
                  <a:latin typeface="DFGothic-EB" panose="02010609010101010101" pitchFamily="1" charset="-128"/>
                  <a:ea typeface="DFGothic-EB" panose="02010609010101010101" pitchFamily="1" charset="-128"/>
                </a:rPr>
                <a:t>完</a:t>
              </a:r>
            </a:p>
          </p:txBody>
        </p:sp>
      </p:grpSp>
      <p:grpSp>
        <p:nvGrpSpPr>
          <p:cNvPr id="122" name="组合 121"/>
          <p:cNvGrpSpPr>
            <a:grpSpLocks noChangeAspect="1"/>
          </p:cNvGrpSpPr>
          <p:nvPr/>
        </p:nvGrpSpPr>
        <p:grpSpPr>
          <a:xfrm>
            <a:off x="7594983" y="2152826"/>
            <a:ext cx="1709043" cy="1450024"/>
            <a:chOff x="5553262" y="2638733"/>
            <a:chExt cx="2397222" cy="2093640"/>
          </a:xfrm>
        </p:grpSpPr>
        <p:grpSp>
          <p:nvGrpSpPr>
            <p:cNvPr id="123" name="组合 122"/>
            <p:cNvGrpSpPr/>
            <p:nvPr/>
          </p:nvGrpSpPr>
          <p:grpSpPr>
            <a:xfrm>
              <a:off x="5553262" y="2638733"/>
              <a:ext cx="2397222" cy="2093640"/>
              <a:chOff x="5553262" y="2638733"/>
              <a:chExt cx="2397222" cy="2093640"/>
            </a:xfrm>
          </p:grpSpPr>
          <p:grpSp>
            <p:nvGrpSpPr>
              <p:cNvPr id="125" name="组合 124"/>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12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sz="6600"/>
                </a:p>
              </p:txBody>
            </p:sp>
            <p:sp>
              <p:nvSpPr>
                <p:cNvPr id="12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sz="6600"/>
                </a:p>
              </p:txBody>
            </p:sp>
          </p:grpSp>
          <p:sp>
            <p:nvSpPr>
              <p:cNvPr id="126"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blipFill>
                <a:blip r:embed="rId3"/>
                <a:stretch>
                  <a:fillRect/>
                </a:stretch>
              </a:blip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sz="6600"/>
              </a:p>
            </p:txBody>
          </p:sp>
        </p:grpSp>
        <p:sp>
          <p:nvSpPr>
            <p:cNvPr id="124" name="TextBox 85"/>
            <p:cNvSpPr txBox="1"/>
            <p:nvPr/>
          </p:nvSpPr>
          <p:spPr>
            <a:xfrm>
              <a:off x="6063563" y="2782389"/>
              <a:ext cx="1010287" cy="1599798"/>
            </a:xfrm>
            <a:prstGeom prst="rect">
              <a:avLst/>
            </a:prstGeom>
            <a:noFill/>
          </p:spPr>
          <p:txBody>
            <a:bodyPr wrap="square" rtlCol="0">
              <a:spAutoFit/>
            </a:bodyPr>
            <a:lstStyle/>
            <a:p>
              <a:r>
                <a:rPr lang="zh-CN" altLang="en-US" sz="6600" dirty="0">
                  <a:solidFill>
                    <a:schemeClr val="bg1"/>
                  </a:solidFill>
                  <a:latin typeface="DFGothic-EB" panose="02010609010101010101" pitchFamily="1" charset="-128"/>
                  <a:ea typeface="DFGothic-EB" panose="02010609010101010101" pitchFamily="1" charset="-128"/>
                </a:rPr>
                <a:t>毕</a:t>
              </a:r>
            </a:p>
          </p:txBody>
        </p:sp>
      </p:grpSp>
      <p:sp>
        <p:nvSpPr>
          <p:cNvPr id="129" name="椭圆 128"/>
          <p:cNvSpPr/>
          <p:nvPr/>
        </p:nvSpPr>
        <p:spPr>
          <a:xfrm>
            <a:off x="3923159" y="4119065"/>
            <a:ext cx="366369" cy="366369"/>
          </a:xfrm>
          <a:prstGeom prst="ellipse">
            <a:avLst/>
          </a:prstGeom>
          <a:solidFill>
            <a:srgbClr val="076C9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0" name="组合 129"/>
          <p:cNvGrpSpPr/>
          <p:nvPr/>
        </p:nvGrpSpPr>
        <p:grpSpPr>
          <a:xfrm>
            <a:off x="7918855" y="3628700"/>
            <a:ext cx="831871" cy="831871"/>
            <a:chOff x="304800" y="673100"/>
            <a:chExt cx="4000500" cy="4000500"/>
          </a:xfrm>
          <a:effectLst>
            <a:outerShdw blurRad="317500" dist="190500" dir="8100000" algn="tr" rotWithShape="0">
              <a:prstClr val="black">
                <a:alpha val="50000"/>
              </a:prstClr>
            </a:outerShdw>
          </a:effectLst>
        </p:grpSpPr>
        <p:sp>
          <p:nvSpPr>
            <p:cNvPr id="131" name="同心圆 1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2" name="椭圆 1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3" name="椭圆 132"/>
          <p:cNvSpPr/>
          <p:nvPr/>
        </p:nvSpPr>
        <p:spPr>
          <a:xfrm>
            <a:off x="6857270" y="3721086"/>
            <a:ext cx="366369" cy="366369"/>
          </a:xfrm>
          <a:prstGeom prst="ellipse">
            <a:avLst/>
          </a:prstGeom>
          <a:solidFill>
            <a:srgbClr val="076C9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4" name="组合 133"/>
          <p:cNvGrpSpPr/>
          <p:nvPr/>
        </p:nvGrpSpPr>
        <p:grpSpPr>
          <a:xfrm>
            <a:off x="5881089" y="1902794"/>
            <a:ext cx="293036" cy="293036"/>
            <a:chOff x="304800" y="673100"/>
            <a:chExt cx="4000500" cy="4000500"/>
          </a:xfrm>
          <a:effectLst>
            <a:outerShdw blurRad="381000" dist="152400" dir="8100000" algn="tr" rotWithShape="0">
              <a:prstClr val="black">
                <a:alpha val="70000"/>
              </a:prstClr>
            </a:outerShdw>
          </a:effectLst>
        </p:grpSpPr>
        <p:sp>
          <p:nvSpPr>
            <p:cNvPr id="135" name="同心圆 1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6" name="椭圆 135"/>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7" name="组合 136"/>
          <p:cNvGrpSpPr/>
          <p:nvPr/>
        </p:nvGrpSpPr>
        <p:grpSpPr>
          <a:xfrm>
            <a:off x="3027236" y="3537136"/>
            <a:ext cx="383892" cy="383892"/>
            <a:chOff x="304800" y="673100"/>
            <a:chExt cx="4000500" cy="4000500"/>
          </a:xfrm>
          <a:effectLst>
            <a:outerShdw blurRad="381000" dist="152400" dir="8100000" algn="tr" rotWithShape="0">
              <a:prstClr val="black">
                <a:alpha val="70000"/>
              </a:prstClr>
            </a:outerShdw>
          </a:effectLst>
        </p:grpSpPr>
        <p:sp>
          <p:nvSpPr>
            <p:cNvPr id="138" name="同心圆 1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9" name="椭圆 13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0" name="椭圆 139"/>
          <p:cNvSpPr/>
          <p:nvPr/>
        </p:nvSpPr>
        <p:spPr>
          <a:xfrm>
            <a:off x="4163895" y="1871568"/>
            <a:ext cx="183185" cy="183185"/>
          </a:xfrm>
          <a:prstGeom prst="ellipse">
            <a:avLst/>
          </a:prstGeom>
          <a:solidFill>
            <a:srgbClr val="076C9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1" name="组合 140"/>
          <p:cNvGrpSpPr/>
          <p:nvPr/>
        </p:nvGrpSpPr>
        <p:grpSpPr>
          <a:xfrm>
            <a:off x="5748650" y="3337494"/>
            <a:ext cx="383892" cy="383892"/>
            <a:chOff x="304800" y="673100"/>
            <a:chExt cx="4000500" cy="4000500"/>
          </a:xfrm>
          <a:effectLst>
            <a:outerShdw blurRad="381000" dist="152400" dir="8100000" algn="tr" rotWithShape="0">
              <a:prstClr val="black">
                <a:alpha val="70000"/>
              </a:prstClr>
            </a:outerShdw>
          </a:effectLst>
        </p:grpSpPr>
        <p:sp>
          <p:nvSpPr>
            <p:cNvPr id="142" name="同心圆 1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3" name="椭圆 14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4" name="Text Box 65"/>
          <p:cNvSpPr txBox="1">
            <a:spLocks noChangeArrowheads="1"/>
          </p:cNvSpPr>
          <p:nvPr/>
        </p:nvSpPr>
        <p:spPr bwMode="auto">
          <a:xfrm>
            <a:off x="4126095" y="4921777"/>
            <a:ext cx="3629001" cy="400203"/>
          </a:xfrm>
          <a:prstGeom prst="rect">
            <a:avLst/>
          </a:prstGeom>
          <a:noFill/>
          <a:ln w="9525">
            <a:noFill/>
            <a:miter lim="800000"/>
            <a:headEnd/>
            <a:tailEnd/>
          </a:ln>
        </p:spPr>
        <p:txBody>
          <a:bodyPr wrap="square">
            <a:spAutoFit/>
          </a:bodyPr>
          <a:lstStyle/>
          <a:p>
            <a:pPr defTabSz="914400" fontAlgn="base">
              <a:spcBef>
                <a:spcPct val="0"/>
              </a:spcBef>
              <a:spcAft>
                <a:spcPct val="0"/>
              </a:spcAft>
            </a:pPr>
            <a:r>
              <a:rPr lang="zh-CN" altLang="en-US" sz="2000" b="1" dirty="0">
                <a:solidFill>
                  <a:srgbClr val="000000"/>
                </a:solidFill>
                <a:latin typeface="微软雅黑" pitchFamily="34" charset="-122"/>
                <a:ea typeface="微软雅黑" pitchFamily="34" charset="-122"/>
              </a:rPr>
              <a:t>甘肃天一会计师事务有限公司</a:t>
            </a:r>
          </a:p>
        </p:txBody>
      </p:sp>
    </p:spTree>
    <p:extLst>
      <p:ext uri="{BB962C8B-B14F-4D97-AF65-F5344CB8AC3E}">
        <p14:creationId xmlns:p14="http://schemas.microsoft.com/office/powerpoint/2010/main" val="3361112847"/>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52000" fill="hold" nodeType="withEffect" p14:presetBounceEnd="38000">
                                      <p:stCondLst>
                                        <p:cond delay="200"/>
                                      </p:stCondLst>
                                      <p:childTnLst>
                                        <p:set>
                                          <p:cBhvr>
                                            <p:cTn id="6" dur="1" fill="hold">
                                              <p:stCondLst>
                                                <p:cond delay="0"/>
                                              </p:stCondLst>
                                            </p:cTn>
                                            <p:tgtEl>
                                              <p:spTgt spid="101"/>
                                            </p:tgtEl>
                                            <p:attrNameLst>
                                              <p:attrName>style.visibility</p:attrName>
                                            </p:attrNameLst>
                                          </p:cBhvr>
                                          <p:to>
                                            <p:strVal val="visible"/>
                                          </p:to>
                                        </p:set>
                                        <p:anim calcmode="lin" valueType="num" p14:bounceEnd="38000">
                                          <p:cBhvr additive="base">
                                            <p:cTn id="7" dur="2000" fill="hold"/>
                                            <p:tgtEl>
                                              <p:spTgt spid="101"/>
                                            </p:tgtEl>
                                            <p:attrNameLst>
                                              <p:attrName>ppt_x</p:attrName>
                                            </p:attrNameLst>
                                          </p:cBhvr>
                                          <p:tavLst>
                                            <p:tav tm="0">
                                              <p:val>
                                                <p:strVal val="1+#ppt_w/2"/>
                                              </p:val>
                                            </p:tav>
                                            <p:tav tm="100000">
                                              <p:val>
                                                <p:strVal val="#ppt_x"/>
                                              </p:val>
                                            </p:tav>
                                          </p:tavLst>
                                        </p:anim>
                                        <p:anim calcmode="lin" valueType="num" p14:bounceEnd="38000">
                                          <p:cBhvr additive="base">
                                            <p:cTn id="8" dur="2000" fill="hold"/>
                                            <p:tgtEl>
                                              <p:spTgt spid="101"/>
                                            </p:tgtEl>
                                            <p:attrNameLst>
                                              <p:attrName>ppt_y</p:attrName>
                                            </p:attrNameLst>
                                          </p:cBhvr>
                                          <p:tavLst>
                                            <p:tav tm="0">
                                              <p:val>
                                                <p:strVal val="0-#ppt_h/2"/>
                                              </p:val>
                                            </p:tav>
                                            <p:tav tm="100000">
                                              <p:val>
                                                <p:strVal val="#ppt_y"/>
                                              </p:val>
                                            </p:tav>
                                          </p:tavLst>
                                        </p:anim>
                                      </p:childTnLst>
                                    </p:cTn>
                                  </p:par>
                                  <p:par>
                                    <p:cTn id="9" presetID="2" presetClass="entr" presetSubtype="3" accel="52000" fill="hold" nodeType="withEffect" p14:presetBounceEnd="38000">
                                      <p:stCondLst>
                                        <p:cond delay="200"/>
                                      </p:stCondLst>
                                      <p:childTnLst>
                                        <p:set>
                                          <p:cBhvr>
                                            <p:cTn id="10" dur="1" fill="hold">
                                              <p:stCondLst>
                                                <p:cond delay="0"/>
                                              </p:stCondLst>
                                            </p:cTn>
                                            <p:tgtEl>
                                              <p:spTgt spid="108"/>
                                            </p:tgtEl>
                                            <p:attrNameLst>
                                              <p:attrName>style.visibility</p:attrName>
                                            </p:attrNameLst>
                                          </p:cBhvr>
                                          <p:to>
                                            <p:strVal val="visible"/>
                                          </p:to>
                                        </p:set>
                                        <p:anim calcmode="lin" valueType="num" p14:bounceEnd="38000">
                                          <p:cBhvr additive="base">
                                            <p:cTn id="11" dur="2000" fill="hold"/>
                                            <p:tgtEl>
                                              <p:spTgt spid="108"/>
                                            </p:tgtEl>
                                            <p:attrNameLst>
                                              <p:attrName>ppt_x</p:attrName>
                                            </p:attrNameLst>
                                          </p:cBhvr>
                                          <p:tavLst>
                                            <p:tav tm="0">
                                              <p:val>
                                                <p:strVal val="1+#ppt_w/2"/>
                                              </p:val>
                                            </p:tav>
                                            <p:tav tm="100000">
                                              <p:val>
                                                <p:strVal val="#ppt_x"/>
                                              </p:val>
                                            </p:tav>
                                          </p:tavLst>
                                        </p:anim>
                                        <p:anim calcmode="lin" valueType="num" p14:bounceEnd="38000">
                                          <p:cBhvr additive="base">
                                            <p:cTn id="12" dur="2000" fill="hold"/>
                                            <p:tgtEl>
                                              <p:spTgt spid="108"/>
                                            </p:tgtEl>
                                            <p:attrNameLst>
                                              <p:attrName>ppt_y</p:attrName>
                                            </p:attrNameLst>
                                          </p:cBhvr>
                                          <p:tavLst>
                                            <p:tav tm="0">
                                              <p:val>
                                                <p:strVal val="0-#ppt_h/2"/>
                                              </p:val>
                                            </p:tav>
                                            <p:tav tm="100000">
                                              <p:val>
                                                <p:strVal val="#ppt_y"/>
                                              </p:val>
                                            </p:tav>
                                          </p:tavLst>
                                        </p:anim>
                                      </p:childTnLst>
                                    </p:cTn>
                                  </p:par>
                                  <p:par>
                                    <p:cTn id="13" presetID="2" presetClass="entr" presetSubtype="3" accel="52000" fill="hold" nodeType="withEffect" p14:presetBounceEnd="38000">
                                      <p:stCondLst>
                                        <p:cond delay="200"/>
                                      </p:stCondLst>
                                      <p:childTnLst>
                                        <p:set>
                                          <p:cBhvr>
                                            <p:cTn id="14" dur="1" fill="hold">
                                              <p:stCondLst>
                                                <p:cond delay="0"/>
                                              </p:stCondLst>
                                            </p:cTn>
                                            <p:tgtEl>
                                              <p:spTgt spid="115"/>
                                            </p:tgtEl>
                                            <p:attrNameLst>
                                              <p:attrName>style.visibility</p:attrName>
                                            </p:attrNameLst>
                                          </p:cBhvr>
                                          <p:to>
                                            <p:strVal val="visible"/>
                                          </p:to>
                                        </p:set>
                                        <p:anim calcmode="lin" valueType="num" p14:bounceEnd="38000">
                                          <p:cBhvr additive="base">
                                            <p:cTn id="15" dur="2000" fill="hold"/>
                                            <p:tgtEl>
                                              <p:spTgt spid="115"/>
                                            </p:tgtEl>
                                            <p:attrNameLst>
                                              <p:attrName>ppt_x</p:attrName>
                                            </p:attrNameLst>
                                          </p:cBhvr>
                                          <p:tavLst>
                                            <p:tav tm="0">
                                              <p:val>
                                                <p:strVal val="1+#ppt_w/2"/>
                                              </p:val>
                                            </p:tav>
                                            <p:tav tm="100000">
                                              <p:val>
                                                <p:strVal val="#ppt_x"/>
                                              </p:val>
                                            </p:tav>
                                          </p:tavLst>
                                        </p:anim>
                                        <p:anim calcmode="lin" valueType="num" p14:bounceEnd="38000">
                                          <p:cBhvr additive="base">
                                            <p:cTn id="16" dur="2000" fill="hold"/>
                                            <p:tgtEl>
                                              <p:spTgt spid="115"/>
                                            </p:tgtEl>
                                            <p:attrNameLst>
                                              <p:attrName>ppt_y</p:attrName>
                                            </p:attrNameLst>
                                          </p:cBhvr>
                                          <p:tavLst>
                                            <p:tav tm="0">
                                              <p:val>
                                                <p:strVal val="0-#ppt_h/2"/>
                                              </p:val>
                                            </p:tav>
                                            <p:tav tm="100000">
                                              <p:val>
                                                <p:strVal val="#ppt_y"/>
                                              </p:val>
                                            </p:tav>
                                          </p:tavLst>
                                        </p:anim>
                                      </p:childTnLst>
                                    </p:cTn>
                                  </p:par>
                                  <p:par>
                                    <p:cTn id="17" presetID="2" presetClass="entr" presetSubtype="3" accel="52000" fill="hold" nodeType="withEffect" p14:presetBounceEnd="38000">
                                      <p:stCondLst>
                                        <p:cond delay="200"/>
                                      </p:stCondLst>
                                      <p:childTnLst>
                                        <p:set>
                                          <p:cBhvr>
                                            <p:cTn id="18" dur="1" fill="hold">
                                              <p:stCondLst>
                                                <p:cond delay="0"/>
                                              </p:stCondLst>
                                            </p:cTn>
                                            <p:tgtEl>
                                              <p:spTgt spid="122"/>
                                            </p:tgtEl>
                                            <p:attrNameLst>
                                              <p:attrName>style.visibility</p:attrName>
                                            </p:attrNameLst>
                                          </p:cBhvr>
                                          <p:to>
                                            <p:strVal val="visible"/>
                                          </p:to>
                                        </p:set>
                                        <p:anim calcmode="lin" valueType="num" p14:bounceEnd="38000">
                                          <p:cBhvr additive="base">
                                            <p:cTn id="19" dur="2000" fill="hold"/>
                                            <p:tgtEl>
                                              <p:spTgt spid="122"/>
                                            </p:tgtEl>
                                            <p:attrNameLst>
                                              <p:attrName>ppt_x</p:attrName>
                                            </p:attrNameLst>
                                          </p:cBhvr>
                                          <p:tavLst>
                                            <p:tav tm="0">
                                              <p:val>
                                                <p:strVal val="1+#ppt_w/2"/>
                                              </p:val>
                                            </p:tav>
                                            <p:tav tm="100000">
                                              <p:val>
                                                <p:strVal val="#ppt_x"/>
                                              </p:val>
                                            </p:tav>
                                          </p:tavLst>
                                        </p:anim>
                                        <p:anim calcmode="lin" valueType="num" p14:bounceEnd="38000">
                                          <p:cBhvr additive="base">
                                            <p:cTn id="20" dur="2000" fill="hold"/>
                                            <p:tgtEl>
                                              <p:spTgt spid="122"/>
                                            </p:tgtEl>
                                            <p:attrNameLst>
                                              <p:attrName>ppt_y</p:attrName>
                                            </p:attrNameLst>
                                          </p:cBhvr>
                                          <p:tavLst>
                                            <p:tav tm="0">
                                              <p:val>
                                                <p:strVal val="0-#ppt_h/2"/>
                                              </p:val>
                                            </p:tav>
                                            <p:tav tm="100000">
                                              <p:val>
                                                <p:strVal val="#ppt_y"/>
                                              </p:val>
                                            </p:tav>
                                          </p:tavLst>
                                        </p:anim>
                                      </p:childTnLst>
                                    </p:cTn>
                                  </p:par>
                                  <p:par>
                                    <p:cTn id="21" presetID="1" presetClass="entr" presetSubtype="0" fill="hold" nodeType="withEffect">
                                      <p:stCondLst>
                                        <p:cond delay="600"/>
                                      </p:stCondLst>
                                      <p:childTnLst>
                                        <p:set>
                                          <p:cBhvr>
                                            <p:cTn id="22" dur="1" fill="hold">
                                              <p:stCondLst>
                                                <p:cond delay="0"/>
                                              </p:stCondLst>
                                            </p:cTn>
                                            <p:tgtEl>
                                              <p:spTgt spid="137"/>
                                            </p:tgtEl>
                                            <p:attrNameLst>
                                              <p:attrName>style.visibility</p:attrName>
                                            </p:attrNameLst>
                                          </p:cBhvr>
                                          <p:to>
                                            <p:strVal val="visible"/>
                                          </p:to>
                                        </p:set>
                                      </p:childTnLst>
                                    </p:cTn>
                                  </p:par>
                                  <p:par>
                                    <p:cTn id="23" presetID="53" presetClass="entr" presetSubtype="16" fill="hold" nodeType="withEffect">
                                      <p:stCondLst>
                                        <p:cond delay="600"/>
                                      </p:stCondLst>
                                      <p:childTnLst>
                                        <p:set>
                                          <p:cBhvr>
                                            <p:cTn id="24" dur="1" fill="hold">
                                              <p:stCondLst>
                                                <p:cond delay="0"/>
                                              </p:stCondLst>
                                            </p:cTn>
                                            <p:tgtEl>
                                              <p:spTgt spid="137"/>
                                            </p:tgtEl>
                                            <p:attrNameLst>
                                              <p:attrName>style.visibility</p:attrName>
                                            </p:attrNameLst>
                                          </p:cBhvr>
                                          <p:to>
                                            <p:strVal val="visible"/>
                                          </p:to>
                                        </p:set>
                                        <p:anim calcmode="lin" valueType="num">
                                          <p:cBhvr>
                                            <p:cTn id="25" dur="500" fill="hold"/>
                                            <p:tgtEl>
                                              <p:spTgt spid="137"/>
                                            </p:tgtEl>
                                            <p:attrNameLst>
                                              <p:attrName>ppt_w</p:attrName>
                                            </p:attrNameLst>
                                          </p:cBhvr>
                                          <p:tavLst>
                                            <p:tav tm="0">
                                              <p:val>
                                                <p:fltVal val="0"/>
                                              </p:val>
                                            </p:tav>
                                            <p:tav tm="100000">
                                              <p:val>
                                                <p:strVal val="#ppt_w"/>
                                              </p:val>
                                            </p:tav>
                                          </p:tavLst>
                                        </p:anim>
                                        <p:anim calcmode="lin" valueType="num">
                                          <p:cBhvr>
                                            <p:cTn id="26" dur="500" fill="hold"/>
                                            <p:tgtEl>
                                              <p:spTgt spid="137"/>
                                            </p:tgtEl>
                                            <p:attrNameLst>
                                              <p:attrName>ppt_h</p:attrName>
                                            </p:attrNameLst>
                                          </p:cBhvr>
                                          <p:tavLst>
                                            <p:tav tm="0">
                                              <p:val>
                                                <p:fltVal val="0"/>
                                              </p:val>
                                            </p:tav>
                                            <p:tav tm="100000">
                                              <p:val>
                                                <p:strVal val="#ppt_h"/>
                                              </p:val>
                                            </p:tav>
                                          </p:tavLst>
                                        </p:anim>
                                        <p:animEffect transition="in" filter="fade">
                                          <p:cBhvr>
                                            <p:cTn id="27" dur="500"/>
                                            <p:tgtEl>
                                              <p:spTgt spid="137"/>
                                            </p:tgtEl>
                                          </p:cBhvr>
                                        </p:animEffect>
                                      </p:childTnLst>
                                    </p:cTn>
                                  </p:par>
                                  <p:par>
                                    <p:cTn id="28" presetID="42" presetClass="path" presetSubtype="0" fill="hold" nodeType="withEffect">
                                      <p:stCondLst>
                                        <p:cond delay="600"/>
                                      </p:stCondLst>
                                      <p:childTnLst>
                                        <p:animMotion origin="layout" path="M 1.87866E-6 0 L 0.13501 0.28333 " pathEditMode="relative" rAng="0" ptsTypes="AA">
                                          <p:cBhvr>
                                            <p:cTn id="29" dur="500" spd="-100000" fill="hold"/>
                                            <p:tgtEl>
                                              <p:spTgt spid="137"/>
                                            </p:tgtEl>
                                            <p:attrNameLst>
                                              <p:attrName>ppt_x</p:attrName>
                                              <p:attrName>ppt_y</p:attrName>
                                            </p:attrNameLst>
                                          </p:cBhvr>
                                          <p:rCtr x="6744" y="14167"/>
                                        </p:animMotion>
                                      </p:childTnLst>
                                    </p:cTn>
                                  </p:par>
                                  <p:par>
                                    <p:cTn id="30" presetID="1" presetClass="entr" presetSubtype="0" fill="hold" grpId="0" nodeType="withEffect">
                                      <p:stCondLst>
                                        <p:cond delay="400"/>
                                      </p:stCondLst>
                                      <p:childTnLst>
                                        <p:set>
                                          <p:cBhvr>
                                            <p:cTn id="31" dur="1" fill="hold">
                                              <p:stCondLst>
                                                <p:cond delay="0"/>
                                              </p:stCondLst>
                                            </p:cTn>
                                            <p:tgtEl>
                                              <p:spTgt spid="129"/>
                                            </p:tgtEl>
                                            <p:attrNameLst>
                                              <p:attrName>style.visibility</p:attrName>
                                            </p:attrNameLst>
                                          </p:cBhvr>
                                          <p:to>
                                            <p:strVal val="visible"/>
                                          </p:to>
                                        </p:set>
                                      </p:childTnLst>
                                    </p:cTn>
                                  </p:par>
                                  <p:par>
                                    <p:cTn id="32" presetID="53" presetClass="entr" presetSubtype="16" fill="hold" grpId="1" nodeType="withEffect">
                                      <p:stCondLst>
                                        <p:cond delay="400"/>
                                      </p:stCondLst>
                                      <p:childTnLst>
                                        <p:set>
                                          <p:cBhvr>
                                            <p:cTn id="33" dur="1" fill="hold">
                                              <p:stCondLst>
                                                <p:cond delay="0"/>
                                              </p:stCondLst>
                                            </p:cTn>
                                            <p:tgtEl>
                                              <p:spTgt spid="129"/>
                                            </p:tgtEl>
                                            <p:attrNameLst>
                                              <p:attrName>style.visibility</p:attrName>
                                            </p:attrNameLst>
                                          </p:cBhvr>
                                          <p:to>
                                            <p:strVal val="visible"/>
                                          </p:to>
                                        </p:set>
                                        <p:anim calcmode="lin" valueType="num">
                                          <p:cBhvr>
                                            <p:cTn id="34" dur="500" fill="hold"/>
                                            <p:tgtEl>
                                              <p:spTgt spid="129"/>
                                            </p:tgtEl>
                                            <p:attrNameLst>
                                              <p:attrName>ppt_w</p:attrName>
                                            </p:attrNameLst>
                                          </p:cBhvr>
                                          <p:tavLst>
                                            <p:tav tm="0">
                                              <p:val>
                                                <p:fltVal val="0"/>
                                              </p:val>
                                            </p:tav>
                                            <p:tav tm="100000">
                                              <p:val>
                                                <p:strVal val="#ppt_w"/>
                                              </p:val>
                                            </p:tav>
                                          </p:tavLst>
                                        </p:anim>
                                        <p:anim calcmode="lin" valueType="num">
                                          <p:cBhvr>
                                            <p:cTn id="35" dur="500" fill="hold"/>
                                            <p:tgtEl>
                                              <p:spTgt spid="129"/>
                                            </p:tgtEl>
                                            <p:attrNameLst>
                                              <p:attrName>ppt_h</p:attrName>
                                            </p:attrNameLst>
                                          </p:cBhvr>
                                          <p:tavLst>
                                            <p:tav tm="0">
                                              <p:val>
                                                <p:fltVal val="0"/>
                                              </p:val>
                                            </p:tav>
                                            <p:tav tm="100000">
                                              <p:val>
                                                <p:strVal val="#ppt_h"/>
                                              </p:val>
                                            </p:tav>
                                          </p:tavLst>
                                        </p:anim>
                                        <p:animEffect transition="in" filter="fade">
                                          <p:cBhvr>
                                            <p:cTn id="36" dur="500"/>
                                            <p:tgtEl>
                                              <p:spTgt spid="129"/>
                                            </p:tgtEl>
                                          </p:cBhvr>
                                        </p:animEffect>
                                      </p:childTnLst>
                                    </p:cTn>
                                  </p:par>
                                  <p:par>
                                    <p:cTn id="37" presetID="42" presetClass="path" presetSubtype="0" fill="hold" grpId="2" nodeType="withEffect">
                                      <p:stCondLst>
                                        <p:cond delay="400"/>
                                      </p:stCondLst>
                                      <p:childTnLst>
                                        <p:animMotion origin="layout" path="M -4.91212E-6 -4.81481E-6 L 0.0625 0.20556 " pathEditMode="relative" rAng="0" ptsTypes="AA">
                                          <p:cBhvr>
                                            <p:cTn id="38" dur="500" spd="-100000" fill="hold"/>
                                            <p:tgtEl>
                                              <p:spTgt spid="129"/>
                                            </p:tgtEl>
                                            <p:attrNameLst>
                                              <p:attrName>ppt_x</p:attrName>
                                              <p:attrName>ppt_y</p:attrName>
                                            </p:attrNameLst>
                                          </p:cBhvr>
                                          <p:rCtr x="3125" y="10278"/>
                                        </p:animMotion>
                                      </p:childTnLst>
                                    </p:cTn>
                                  </p:par>
                                  <p:par>
                                    <p:cTn id="39" presetID="1" presetClass="entr" presetSubtype="0" fill="hold" grpId="0" nodeType="withEffect">
                                      <p:stCondLst>
                                        <p:cond delay="200"/>
                                      </p:stCondLst>
                                      <p:childTnLst>
                                        <p:set>
                                          <p:cBhvr>
                                            <p:cTn id="40" dur="1" fill="hold">
                                              <p:stCondLst>
                                                <p:cond delay="0"/>
                                              </p:stCondLst>
                                            </p:cTn>
                                            <p:tgtEl>
                                              <p:spTgt spid="140"/>
                                            </p:tgtEl>
                                            <p:attrNameLst>
                                              <p:attrName>style.visibility</p:attrName>
                                            </p:attrNameLst>
                                          </p:cBhvr>
                                          <p:to>
                                            <p:strVal val="visible"/>
                                          </p:to>
                                        </p:set>
                                      </p:childTnLst>
                                    </p:cTn>
                                  </p:par>
                                  <p:par>
                                    <p:cTn id="41" presetID="53" presetClass="entr" presetSubtype="16" fill="hold" grpId="1" nodeType="withEffect">
                                      <p:stCondLst>
                                        <p:cond delay="200"/>
                                      </p:stCondLst>
                                      <p:childTnLst>
                                        <p:set>
                                          <p:cBhvr>
                                            <p:cTn id="42" dur="1" fill="hold">
                                              <p:stCondLst>
                                                <p:cond delay="0"/>
                                              </p:stCondLst>
                                            </p:cTn>
                                            <p:tgtEl>
                                              <p:spTgt spid="140"/>
                                            </p:tgtEl>
                                            <p:attrNameLst>
                                              <p:attrName>style.visibility</p:attrName>
                                            </p:attrNameLst>
                                          </p:cBhvr>
                                          <p:to>
                                            <p:strVal val="visible"/>
                                          </p:to>
                                        </p:set>
                                        <p:anim calcmode="lin" valueType="num">
                                          <p:cBhvr>
                                            <p:cTn id="43" dur="500" fill="hold"/>
                                            <p:tgtEl>
                                              <p:spTgt spid="140"/>
                                            </p:tgtEl>
                                            <p:attrNameLst>
                                              <p:attrName>ppt_w</p:attrName>
                                            </p:attrNameLst>
                                          </p:cBhvr>
                                          <p:tavLst>
                                            <p:tav tm="0">
                                              <p:val>
                                                <p:fltVal val="0"/>
                                              </p:val>
                                            </p:tav>
                                            <p:tav tm="100000">
                                              <p:val>
                                                <p:strVal val="#ppt_w"/>
                                              </p:val>
                                            </p:tav>
                                          </p:tavLst>
                                        </p:anim>
                                        <p:anim calcmode="lin" valueType="num">
                                          <p:cBhvr>
                                            <p:cTn id="44" dur="500" fill="hold"/>
                                            <p:tgtEl>
                                              <p:spTgt spid="140"/>
                                            </p:tgtEl>
                                            <p:attrNameLst>
                                              <p:attrName>ppt_h</p:attrName>
                                            </p:attrNameLst>
                                          </p:cBhvr>
                                          <p:tavLst>
                                            <p:tav tm="0">
                                              <p:val>
                                                <p:fltVal val="0"/>
                                              </p:val>
                                            </p:tav>
                                            <p:tav tm="100000">
                                              <p:val>
                                                <p:strVal val="#ppt_h"/>
                                              </p:val>
                                            </p:tav>
                                          </p:tavLst>
                                        </p:anim>
                                        <p:animEffect transition="in" filter="fade">
                                          <p:cBhvr>
                                            <p:cTn id="45" dur="500"/>
                                            <p:tgtEl>
                                              <p:spTgt spid="140"/>
                                            </p:tgtEl>
                                          </p:cBhvr>
                                        </p:animEffect>
                                      </p:childTnLst>
                                    </p:cTn>
                                  </p:par>
                                  <p:par>
                                    <p:cTn id="46" presetID="42" presetClass="path" presetSubtype="0" fill="hold" grpId="2" nodeType="withEffect">
                                      <p:stCondLst>
                                        <p:cond delay="200"/>
                                      </p:stCondLst>
                                      <p:childTnLst>
                                        <p:animMotion origin="layout" path="M -2.90197E-6 -1.11111E-6 L -0.01367 0.35 " pathEditMode="relative" rAng="0" ptsTypes="AA">
                                          <p:cBhvr>
                                            <p:cTn id="47" dur="500" spd="-100000" fill="hold"/>
                                            <p:tgtEl>
                                              <p:spTgt spid="140"/>
                                            </p:tgtEl>
                                            <p:attrNameLst>
                                              <p:attrName>ppt_x</p:attrName>
                                              <p:attrName>ppt_y</p:attrName>
                                            </p:attrNameLst>
                                          </p:cBhvr>
                                          <p:rCtr x="-690" y="17500"/>
                                        </p:animMotion>
                                      </p:childTnLst>
                                    </p:cTn>
                                  </p:par>
                                  <p:par>
                                    <p:cTn id="48" presetID="1" presetClass="entr" presetSubtype="0" fill="hold" nodeType="withEffect">
                                      <p:stCondLst>
                                        <p:cond delay="600"/>
                                      </p:stCondLst>
                                      <p:childTnLst>
                                        <p:set>
                                          <p:cBhvr>
                                            <p:cTn id="49" dur="1" fill="hold">
                                              <p:stCondLst>
                                                <p:cond delay="0"/>
                                              </p:stCondLst>
                                            </p:cTn>
                                            <p:tgtEl>
                                              <p:spTgt spid="134"/>
                                            </p:tgtEl>
                                            <p:attrNameLst>
                                              <p:attrName>style.visibility</p:attrName>
                                            </p:attrNameLst>
                                          </p:cBhvr>
                                          <p:to>
                                            <p:strVal val="visible"/>
                                          </p:to>
                                        </p:set>
                                      </p:childTnLst>
                                    </p:cTn>
                                  </p:par>
                                  <p:par>
                                    <p:cTn id="50" presetID="53" presetClass="entr" presetSubtype="16" fill="hold" nodeType="withEffect">
                                      <p:stCondLst>
                                        <p:cond delay="600"/>
                                      </p:stCondLst>
                                      <p:childTnLst>
                                        <p:set>
                                          <p:cBhvr>
                                            <p:cTn id="51" dur="1" fill="hold">
                                              <p:stCondLst>
                                                <p:cond delay="0"/>
                                              </p:stCondLst>
                                            </p:cTn>
                                            <p:tgtEl>
                                              <p:spTgt spid="134"/>
                                            </p:tgtEl>
                                            <p:attrNameLst>
                                              <p:attrName>style.visibility</p:attrName>
                                            </p:attrNameLst>
                                          </p:cBhvr>
                                          <p:to>
                                            <p:strVal val="visible"/>
                                          </p:to>
                                        </p:set>
                                        <p:anim calcmode="lin" valueType="num">
                                          <p:cBhvr>
                                            <p:cTn id="52" dur="500" fill="hold"/>
                                            <p:tgtEl>
                                              <p:spTgt spid="134"/>
                                            </p:tgtEl>
                                            <p:attrNameLst>
                                              <p:attrName>ppt_w</p:attrName>
                                            </p:attrNameLst>
                                          </p:cBhvr>
                                          <p:tavLst>
                                            <p:tav tm="0">
                                              <p:val>
                                                <p:fltVal val="0"/>
                                              </p:val>
                                            </p:tav>
                                            <p:tav tm="100000">
                                              <p:val>
                                                <p:strVal val="#ppt_w"/>
                                              </p:val>
                                            </p:tav>
                                          </p:tavLst>
                                        </p:anim>
                                        <p:anim calcmode="lin" valueType="num">
                                          <p:cBhvr>
                                            <p:cTn id="53" dur="500" fill="hold"/>
                                            <p:tgtEl>
                                              <p:spTgt spid="134"/>
                                            </p:tgtEl>
                                            <p:attrNameLst>
                                              <p:attrName>ppt_h</p:attrName>
                                            </p:attrNameLst>
                                          </p:cBhvr>
                                          <p:tavLst>
                                            <p:tav tm="0">
                                              <p:val>
                                                <p:fltVal val="0"/>
                                              </p:val>
                                            </p:tav>
                                            <p:tav tm="100000">
                                              <p:val>
                                                <p:strVal val="#ppt_h"/>
                                              </p:val>
                                            </p:tav>
                                          </p:tavLst>
                                        </p:anim>
                                        <p:animEffect transition="in" filter="fade">
                                          <p:cBhvr>
                                            <p:cTn id="54" dur="500"/>
                                            <p:tgtEl>
                                              <p:spTgt spid="134"/>
                                            </p:tgtEl>
                                          </p:cBhvr>
                                        </p:animEffect>
                                      </p:childTnLst>
                                    </p:cTn>
                                  </p:par>
                                  <p:par>
                                    <p:cTn id="55" presetID="42" presetClass="path" presetSubtype="0" fill="hold" nodeType="withEffect">
                                      <p:stCondLst>
                                        <p:cond delay="600"/>
                                      </p:stCondLst>
                                      <p:childTnLst>
                                        <p:animMotion origin="layout" path="M 3.32509E-6 -2.59259E-6 L -0.04752 0.38542 " pathEditMode="relative" rAng="0" ptsTypes="AA">
                                          <p:cBhvr>
                                            <p:cTn id="56" dur="500" spd="-100000" fill="hold"/>
                                            <p:tgtEl>
                                              <p:spTgt spid="134"/>
                                            </p:tgtEl>
                                            <p:attrNameLst>
                                              <p:attrName>ppt_x</p:attrName>
                                              <p:attrName>ppt_y</p:attrName>
                                            </p:attrNameLst>
                                          </p:cBhvr>
                                          <p:rCtr x="-2383" y="19259"/>
                                        </p:animMotion>
                                      </p:childTnLst>
                                    </p:cTn>
                                  </p:par>
                                  <p:par>
                                    <p:cTn id="57" presetID="1" presetClass="entr" presetSubtype="0" fill="hold" nodeType="withEffect">
                                      <p:stCondLst>
                                        <p:cond delay="0"/>
                                      </p:stCondLst>
                                      <p:childTnLst>
                                        <p:set>
                                          <p:cBhvr>
                                            <p:cTn id="58" dur="1" fill="hold">
                                              <p:stCondLst>
                                                <p:cond delay="0"/>
                                              </p:stCondLst>
                                            </p:cTn>
                                            <p:tgtEl>
                                              <p:spTgt spid="130"/>
                                            </p:tgtEl>
                                            <p:attrNameLst>
                                              <p:attrName>style.visibility</p:attrName>
                                            </p:attrNameLst>
                                          </p:cBhvr>
                                          <p:to>
                                            <p:strVal val="visible"/>
                                          </p:to>
                                        </p:set>
                                      </p:childTnLst>
                                    </p:cTn>
                                  </p:par>
                                  <p:par>
                                    <p:cTn id="59" presetID="42" presetClass="path" presetSubtype="0" fill="hold" nodeType="withEffect">
                                      <p:stCondLst>
                                        <p:cond delay="0"/>
                                      </p:stCondLst>
                                      <p:childTnLst>
                                        <p:animMotion origin="layout" path="M -4.75199E-6 -4.81481E-6 L -0.08748 0.25903 " pathEditMode="relative" rAng="0" ptsTypes="AA">
                                          <p:cBhvr>
                                            <p:cTn id="60" dur="500" spd="-100000" fill="hold"/>
                                            <p:tgtEl>
                                              <p:spTgt spid="130"/>
                                            </p:tgtEl>
                                            <p:attrNameLst>
                                              <p:attrName>ppt_x</p:attrName>
                                              <p:attrName>ppt_y</p:attrName>
                                            </p:attrNameLst>
                                          </p:cBhvr>
                                          <p:rCtr x="-4374" y="12940"/>
                                        </p:animMotion>
                                      </p:childTnLst>
                                    </p:cTn>
                                  </p:par>
                                  <p:par>
                                    <p:cTn id="61" presetID="53" presetClass="entr" presetSubtype="16" fill="hold" nodeType="withEffect">
                                      <p:stCondLst>
                                        <p:cond delay="0"/>
                                      </p:stCondLst>
                                      <p:childTnLst>
                                        <p:set>
                                          <p:cBhvr>
                                            <p:cTn id="62" dur="1" fill="hold">
                                              <p:stCondLst>
                                                <p:cond delay="0"/>
                                              </p:stCondLst>
                                            </p:cTn>
                                            <p:tgtEl>
                                              <p:spTgt spid="130"/>
                                            </p:tgtEl>
                                            <p:attrNameLst>
                                              <p:attrName>style.visibility</p:attrName>
                                            </p:attrNameLst>
                                          </p:cBhvr>
                                          <p:to>
                                            <p:strVal val="visible"/>
                                          </p:to>
                                        </p:set>
                                        <p:anim calcmode="lin" valueType="num">
                                          <p:cBhvr>
                                            <p:cTn id="63" dur="500" fill="hold"/>
                                            <p:tgtEl>
                                              <p:spTgt spid="130"/>
                                            </p:tgtEl>
                                            <p:attrNameLst>
                                              <p:attrName>ppt_w</p:attrName>
                                            </p:attrNameLst>
                                          </p:cBhvr>
                                          <p:tavLst>
                                            <p:tav tm="0">
                                              <p:val>
                                                <p:fltVal val="0"/>
                                              </p:val>
                                            </p:tav>
                                            <p:tav tm="100000">
                                              <p:val>
                                                <p:strVal val="#ppt_w"/>
                                              </p:val>
                                            </p:tav>
                                          </p:tavLst>
                                        </p:anim>
                                        <p:anim calcmode="lin" valueType="num">
                                          <p:cBhvr>
                                            <p:cTn id="64" dur="500" fill="hold"/>
                                            <p:tgtEl>
                                              <p:spTgt spid="130"/>
                                            </p:tgtEl>
                                            <p:attrNameLst>
                                              <p:attrName>ppt_h</p:attrName>
                                            </p:attrNameLst>
                                          </p:cBhvr>
                                          <p:tavLst>
                                            <p:tav tm="0">
                                              <p:val>
                                                <p:fltVal val="0"/>
                                              </p:val>
                                            </p:tav>
                                            <p:tav tm="100000">
                                              <p:val>
                                                <p:strVal val="#ppt_h"/>
                                              </p:val>
                                            </p:tav>
                                          </p:tavLst>
                                        </p:anim>
                                        <p:animEffect transition="in" filter="fade">
                                          <p:cBhvr>
                                            <p:cTn id="65" dur="500"/>
                                            <p:tgtEl>
                                              <p:spTgt spid="130"/>
                                            </p:tgtEl>
                                          </p:cBhvr>
                                        </p:animEffect>
                                      </p:childTnLst>
                                    </p:cTn>
                                  </p:par>
                                  <p:par>
                                    <p:cTn id="66" presetID="1" presetClass="entr" presetSubtype="0" fill="hold" nodeType="withEffect">
                                      <p:stCondLst>
                                        <p:cond delay="400"/>
                                      </p:stCondLst>
                                      <p:childTnLst>
                                        <p:set>
                                          <p:cBhvr>
                                            <p:cTn id="67" dur="1" fill="hold">
                                              <p:stCondLst>
                                                <p:cond delay="0"/>
                                              </p:stCondLst>
                                            </p:cTn>
                                            <p:tgtEl>
                                              <p:spTgt spid="141"/>
                                            </p:tgtEl>
                                            <p:attrNameLst>
                                              <p:attrName>style.visibility</p:attrName>
                                            </p:attrNameLst>
                                          </p:cBhvr>
                                          <p:to>
                                            <p:strVal val="visible"/>
                                          </p:to>
                                        </p:set>
                                      </p:childTnLst>
                                    </p:cTn>
                                  </p:par>
                                  <p:par>
                                    <p:cTn id="68" presetID="53" presetClass="entr" presetSubtype="16" fill="hold" nodeType="withEffect">
                                      <p:stCondLst>
                                        <p:cond delay="400"/>
                                      </p:stCondLst>
                                      <p:childTnLst>
                                        <p:set>
                                          <p:cBhvr>
                                            <p:cTn id="69" dur="1" fill="hold">
                                              <p:stCondLst>
                                                <p:cond delay="0"/>
                                              </p:stCondLst>
                                            </p:cTn>
                                            <p:tgtEl>
                                              <p:spTgt spid="141"/>
                                            </p:tgtEl>
                                            <p:attrNameLst>
                                              <p:attrName>style.visibility</p:attrName>
                                            </p:attrNameLst>
                                          </p:cBhvr>
                                          <p:to>
                                            <p:strVal val="visible"/>
                                          </p:to>
                                        </p:set>
                                        <p:anim calcmode="lin" valueType="num">
                                          <p:cBhvr>
                                            <p:cTn id="70" dur="500" fill="hold"/>
                                            <p:tgtEl>
                                              <p:spTgt spid="141"/>
                                            </p:tgtEl>
                                            <p:attrNameLst>
                                              <p:attrName>ppt_w</p:attrName>
                                            </p:attrNameLst>
                                          </p:cBhvr>
                                          <p:tavLst>
                                            <p:tav tm="0">
                                              <p:val>
                                                <p:fltVal val="0"/>
                                              </p:val>
                                            </p:tav>
                                            <p:tav tm="100000">
                                              <p:val>
                                                <p:strVal val="#ppt_w"/>
                                              </p:val>
                                            </p:tav>
                                          </p:tavLst>
                                        </p:anim>
                                        <p:anim calcmode="lin" valueType="num">
                                          <p:cBhvr>
                                            <p:cTn id="71" dur="500" fill="hold"/>
                                            <p:tgtEl>
                                              <p:spTgt spid="141"/>
                                            </p:tgtEl>
                                            <p:attrNameLst>
                                              <p:attrName>ppt_h</p:attrName>
                                            </p:attrNameLst>
                                          </p:cBhvr>
                                          <p:tavLst>
                                            <p:tav tm="0">
                                              <p:val>
                                                <p:fltVal val="0"/>
                                              </p:val>
                                            </p:tav>
                                            <p:tav tm="100000">
                                              <p:val>
                                                <p:strVal val="#ppt_h"/>
                                              </p:val>
                                            </p:tav>
                                          </p:tavLst>
                                        </p:anim>
                                        <p:animEffect transition="in" filter="fade">
                                          <p:cBhvr>
                                            <p:cTn id="72" dur="500"/>
                                            <p:tgtEl>
                                              <p:spTgt spid="141"/>
                                            </p:tgtEl>
                                          </p:cBhvr>
                                        </p:animEffect>
                                      </p:childTnLst>
                                    </p:cTn>
                                  </p:par>
                                  <p:par>
                                    <p:cTn id="73" presetID="42" presetClass="path" presetSubtype="0" fill="hold" nodeType="withEffect">
                                      <p:stCondLst>
                                        <p:cond delay="400"/>
                                      </p:stCondLst>
                                      <p:childTnLst>
                                        <p:animMotion origin="layout" path="M 3.85106E-6 -3.33333E-6 L -0.1837 0.37431 " pathEditMode="relative" rAng="0" ptsTypes="AA">
                                          <p:cBhvr>
                                            <p:cTn id="74" dur="500" spd="-100000" fill="hold"/>
                                            <p:tgtEl>
                                              <p:spTgt spid="141"/>
                                            </p:tgtEl>
                                            <p:attrNameLst>
                                              <p:attrName>ppt_x</p:attrName>
                                              <p:attrName>ppt_y</p:attrName>
                                            </p:attrNameLst>
                                          </p:cBhvr>
                                          <p:rCtr x="-9192" y="18704"/>
                                        </p:animMotion>
                                      </p:childTnLst>
                                    </p:cTn>
                                  </p:par>
                                  <p:par>
                                    <p:cTn id="75" presetID="1" presetClass="entr" presetSubtype="0" fill="hold" grpId="0" nodeType="withEffect">
                                      <p:stCondLst>
                                        <p:cond delay="600"/>
                                      </p:stCondLst>
                                      <p:childTnLst>
                                        <p:set>
                                          <p:cBhvr>
                                            <p:cTn id="76" dur="1" fill="hold">
                                              <p:stCondLst>
                                                <p:cond delay="0"/>
                                              </p:stCondLst>
                                            </p:cTn>
                                            <p:tgtEl>
                                              <p:spTgt spid="133"/>
                                            </p:tgtEl>
                                            <p:attrNameLst>
                                              <p:attrName>style.visibility</p:attrName>
                                            </p:attrNameLst>
                                          </p:cBhvr>
                                          <p:to>
                                            <p:strVal val="visible"/>
                                          </p:to>
                                        </p:set>
                                      </p:childTnLst>
                                    </p:cTn>
                                  </p:par>
                                  <p:par>
                                    <p:cTn id="77" presetID="53" presetClass="entr" presetSubtype="16" fill="hold" grpId="1" nodeType="withEffect">
                                      <p:stCondLst>
                                        <p:cond delay="600"/>
                                      </p:stCondLst>
                                      <p:childTnLst>
                                        <p:set>
                                          <p:cBhvr>
                                            <p:cTn id="78" dur="1" fill="hold">
                                              <p:stCondLst>
                                                <p:cond delay="0"/>
                                              </p:stCondLst>
                                            </p:cTn>
                                            <p:tgtEl>
                                              <p:spTgt spid="133"/>
                                            </p:tgtEl>
                                            <p:attrNameLst>
                                              <p:attrName>style.visibility</p:attrName>
                                            </p:attrNameLst>
                                          </p:cBhvr>
                                          <p:to>
                                            <p:strVal val="visible"/>
                                          </p:to>
                                        </p:set>
                                        <p:anim calcmode="lin" valueType="num">
                                          <p:cBhvr>
                                            <p:cTn id="79" dur="500" fill="hold"/>
                                            <p:tgtEl>
                                              <p:spTgt spid="133"/>
                                            </p:tgtEl>
                                            <p:attrNameLst>
                                              <p:attrName>ppt_w</p:attrName>
                                            </p:attrNameLst>
                                          </p:cBhvr>
                                          <p:tavLst>
                                            <p:tav tm="0">
                                              <p:val>
                                                <p:fltVal val="0"/>
                                              </p:val>
                                            </p:tav>
                                            <p:tav tm="100000">
                                              <p:val>
                                                <p:strVal val="#ppt_w"/>
                                              </p:val>
                                            </p:tav>
                                          </p:tavLst>
                                        </p:anim>
                                        <p:anim calcmode="lin" valueType="num">
                                          <p:cBhvr>
                                            <p:cTn id="80" dur="500" fill="hold"/>
                                            <p:tgtEl>
                                              <p:spTgt spid="133"/>
                                            </p:tgtEl>
                                            <p:attrNameLst>
                                              <p:attrName>ppt_h</p:attrName>
                                            </p:attrNameLst>
                                          </p:cBhvr>
                                          <p:tavLst>
                                            <p:tav tm="0">
                                              <p:val>
                                                <p:fltVal val="0"/>
                                              </p:val>
                                            </p:tav>
                                            <p:tav tm="100000">
                                              <p:val>
                                                <p:strVal val="#ppt_h"/>
                                              </p:val>
                                            </p:tav>
                                          </p:tavLst>
                                        </p:anim>
                                        <p:animEffect transition="in" filter="fade">
                                          <p:cBhvr>
                                            <p:cTn id="81" dur="500"/>
                                            <p:tgtEl>
                                              <p:spTgt spid="133"/>
                                            </p:tgtEl>
                                          </p:cBhvr>
                                        </p:animEffect>
                                      </p:childTnLst>
                                    </p:cTn>
                                  </p:par>
                                  <p:par>
                                    <p:cTn id="82" presetID="42" presetClass="path" presetSubtype="0" fill="hold" grpId="2" nodeType="withEffect">
                                      <p:stCondLst>
                                        <p:cond delay="600"/>
                                      </p:stCondLst>
                                      <p:childTnLst>
                                        <p:animMotion origin="layout" path="M 1.2238E-6 -2.96296E-6 L -0.1988 0.28334 " pathEditMode="relative" rAng="0" ptsTypes="AA">
                                          <p:cBhvr>
                                            <p:cTn id="83" dur="500" spd="-100000" fill="hold"/>
                                            <p:tgtEl>
                                              <p:spTgt spid="133"/>
                                            </p:tgtEl>
                                            <p:attrNameLst>
                                              <p:attrName>ppt_x</p:attrName>
                                              <p:attrName>ppt_y</p:attrName>
                                            </p:attrNameLst>
                                          </p:cBhvr>
                                          <p:rCtr x="-9947" y="14167"/>
                                        </p:animMotion>
                                      </p:childTnLst>
                                    </p:cTn>
                                  </p:par>
                                </p:childTnLst>
                              </p:cTn>
                            </p:par>
                            <p:par>
                              <p:cTn id="84" fill="hold">
                                <p:stCondLst>
                                  <p:cond delay="2200"/>
                                </p:stCondLst>
                                <p:childTnLst>
                                  <p:par>
                                    <p:cTn id="85" presetID="2" presetClass="entr" presetSubtype="12" fill="hold" grpId="0" nodeType="afterEffect">
                                      <p:stCondLst>
                                        <p:cond delay="0"/>
                                      </p:stCondLst>
                                      <p:iterate type="lt">
                                        <p:tmPct val="10000"/>
                                      </p:iterate>
                                      <p:childTnLst>
                                        <p:set>
                                          <p:cBhvr>
                                            <p:cTn id="86" dur="1" fill="hold">
                                              <p:stCondLst>
                                                <p:cond delay="0"/>
                                              </p:stCondLst>
                                            </p:cTn>
                                            <p:tgtEl>
                                              <p:spTgt spid="144"/>
                                            </p:tgtEl>
                                            <p:attrNameLst>
                                              <p:attrName>style.visibility</p:attrName>
                                            </p:attrNameLst>
                                          </p:cBhvr>
                                          <p:to>
                                            <p:strVal val="visible"/>
                                          </p:to>
                                        </p:set>
                                        <p:anim calcmode="lin" valueType="num">
                                          <p:cBhvr additive="base">
                                            <p:cTn id="87" dur="500" fill="hold"/>
                                            <p:tgtEl>
                                              <p:spTgt spid="144"/>
                                            </p:tgtEl>
                                            <p:attrNameLst>
                                              <p:attrName>ppt_x</p:attrName>
                                            </p:attrNameLst>
                                          </p:cBhvr>
                                          <p:tavLst>
                                            <p:tav tm="0">
                                              <p:val>
                                                <p:strVal val="0-#ppt_w/2"/>
                                              </p:val>
                                            </p:tav>
                                            <p:tav tm="100000">
                                              <p:val>
                                                <p:strVal val="#ppt_x"/>
                                              </p:val>
                                            </p:tav>
                                          </p:tavLst>
                                        </p:anim>
                                        <p:anim calcmode="lin" valueType="num">
                                          <p:cBhvr additive="base">
                                            <p:cTn id="88" dur="500" fill="hold"/>
                                            <p:tgtEl>
                                              <p:spTgt spid="1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29" grpId="1" animBg="1"/>
          <p:bldP spid="129" grpId="2" animBg="1"/>
          <p:bldP spid="133" grpId="0" animBg="1"/>
          <p:bldP spid="133" grpId="1" animBg="1"/>
          <p:bldP spid="133" grpId="2" animBg="1"/>
          <p:bldP spid="140" grpId="0" animBg="1"/>
          <p:bldP spid="140" grpId="1" animBg="1"/>
          <p:bldP spid="140" grpId="2" animBg="1"/>
          <p:bldP spid="14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52000" fill="hold" nodeType="withEffect">
                                      <p:stCondLst>
                                        <p:cond delay="200"/>
                                      </p:stCondLst>
                                      <p:childTnLst>
                                        <p:set>
                                          <p:cBhvr>
                                            <p:cTn id="6" dur="1" fill="hold">
                                              <p:stCondLst>
                                                <p:cond delay="0"/>
                                              </p:stCondLst>
                                            </p:cTn>
                                            <p:tgtEl>
                                              <p:spTgt spid="101"/>
                                            </p:tgtEl>
                                            <p:attrNameLst>
                                              <p:attrName>style.visibility</p:attrName>
                                            </p:attrNameLst>
                                          </p:cBhvr>
                                          <p:to>
                                            <p:strVal val="visible"/>
                                          </p:to>
                                        </p:set>
                                        <p:anim calcmode="lin" valueType="num">
                                          <p:cBhvr additive="base">
                                            <p:cTn id="7" dur="2000" fill="hold"/>
                                            <p:tgtEl>
                                              <p:spTgt spid="101"/>
                                            </p:tgtEl>
                                            <p:attrNameLst>
                                              <p:attrName>ppt_x</p:attrName>
                                            </p:attrNameLst>
                                          </p:cBhvr>
                                          <p:tavLst>
                                            <p:tav tm="0">
                                              <p:val>
                                                <p:strVal val="1+#ppt_w/2"/>
                                              </p:val>
                                            </p:tav>
                                            <p:tav tm="100000">
                                              <p:val>
                                                <p:strVal val="#ppt_x"/>
                                              </p:val>
                                            </p:tav>
                                          </p:tavLst>
                                        </p:anim>
                                        <p:anim calcmode="lin" valueType="num">
                                          <p:cBhvr additive="base">
                                            <p:cTn id="8" dur="2000" fill="hold"/>
                                            <p:tgtEl>
                                              <p:spTgt spid="101"/>
                                            </p:tgtEl>
                                            <p:attrNameLst>
                                              <p:attrName>ppt_y</p:attrName>
                                            </p:attrNameLst>
                                          </p:cBhvr>
                                          <p:tavLst>
                                            <p:tav tm="0">
                                              <p:val>
                                                <p:strVal val="0-#ppt_h/2"/>
                                              </p:val>
                                            </p:tav>
                                            <p:tav tm="100000">
                                              <p:val>
                                                <p:strVal val="#ppt_y"/>
                                              </p:val>
                                            </p:tav>
                                          </p:tavLst>
                                        </p:anim>
                                      </p:childTnLst>
                                    </p:cTn>
                                  </p:par>
                                  <p:par>
                                    <p:cTn id="9" presetID="2" presetClass="entr" presetSubtype="3" accel="52000" fill="hold" nodeType="withEffect">
                                      <p:stCondLst>
                                        <p:cond delay="200"/>
                                      </p:stCondLst>
                                      <p:childTnLst>
                                        <p:set>
                                          <p:cBhvr>
                                            <p:cTn id="10" dur="1" fill="hold">
                                              <p:stCondLst>
                                                <p:cond delay="0"/>
                                              </p:stCondLst>
                                            </p:cTn>
                                            <p:tgtEl>
                                              <p:spTgt spid="108"/>
                                            </p:tgtEl>
                                            <p:attrNameLst>
                                              <p:attrName>style.visibility</p:attrName>
                                            </p:attrNameLst>
                                          </p:cBhvr>
                                          <p:to>
                                            <p:strVal val="visible"/>
                                          </p:to>
                                        </p:set>
                                        <p:anim calcmode="lin" valueType="num">
                                          <p:cBhvr additive="base">
                                            <p:cTn id="11" dur="2000" fill="hold"/>
                                            <p:tgtEl>
                                              <p:spTgt spid="108"/>
                                            </p:tgtEl>
                                            <p:attrNameLst>
                                              <p:attrName>ppt_x</p:attrName>
                                            </p:attrNameLst>
                                          </p:cBhvr>
                                          <p:tavLst>
                                            <p:tav tm="0">
                                              <p:val>
                                                <p:strVal val="1+#ppt_w/2"/>
                                              </p:val>
                                            </p:tav>
                                            <p:tav tm="100000">
                                              <p:val>
                                                <p:strVal val="#ppt_x"/>
                                              </p:val>
                                            </p:tav>
                                          </p:tavLst>
                                        </p:anim>
                                        <p:anim calcmode="lin" valueType="num">
                                          <p:cBhvr additive="base">
                                            <p:cTn id="12" dur="2000" fill="hold"/>
                                            <p:tgtEl>
                                              <p:spTgt spid="108"/>
                                            </p:tgtEl>
                                            <p:attrNameLst>
                                              <p:attrName>ppt_y</p:attrName>
                                            </p:attrNameLst>
                                          </p:cBhvr>
                                          <p:tavLst>
                                            <p:tav tm="0">
                                              <p:val>
                                                <p:strVal val="0-#ppt_h/2"/>
                                              </p:val>
                                            </p:tav>
                                            <p:tav tm="100000">
                                              <p:val>
                                                <p:strVal val="#ppt_y"/>
                                              </p:val>
                                            </p:tav>
                                          </p:tavLst>
                                        </p:anim>
                                      </p:childTnLst>
                                    </p:cTn>
                                  </p:par>
                                  <p:par>
                                    <p:cTn id="13" presetID="2" presetClass="entr" presetSubtype="3" accel="52000" fill="hold" nodeType="withEffect">
                                      <p:stCondLst>
                                        <p:cond delay="200"/>
                                      </p:stCondLst>
                                      <p:childTnLst>
                                        <p:set>
                                          <p:cBhvr>
                                            <p:cTn id="14" dur="1" fill="hold">
                                              <p:stCondLst>
                                                <p:cond delay="0"/>
                                              </p:stCondLst>
                                            </p:cTn>
                                            <p:tgtEl>
                                              <p:spTgt spid="115"/>
                                            </p:tgtEl>
                                            <p:attrNameLst>
                                              <p:attrName>style.visibility</p:attrName>
                                            </p:attrNameLst>
                                          </p:cBhvr>
                                          <p:to>
                                            <p:strVal val="visible"/>
                                          </p:to>
                                        </p:set>
                                        <p:anim calcmode="lin" valueType="num">
                                          <p:cBhvr additive="base">
                                            <p:cTn id="15" dur="2000" fill="hold"/>
                                            <p:tgtEl>
                                              <p:spTgt spid="115"/>
                                            </p:tgtEl>
                                            <p:attrNameLst>
                                              <p:attrName>ppt_x</p:attrName>
                                            </p:attrNameLst>
                                          </p:cBhvr>
                                          <p:tavLst>
                                            <p:tav tm="0">
                                              <p:val>
                                                <p:strVal val="1+#ppt_w/2"/>
                                              </p:val>
                                            </p:tav>
                                            <p:tav tm="100000">
                                              <p:val>
                                                <p:strVal val="#ppt_x"/>
                                              </p:val>
                                            </p:tav>
                                          </p:tavLst>
                                        </p:anim>
                                        <p:anim calcmode="lin" valueType="num">
                                          <p:cBhvr additive="base">
                                            <p:cTn id="16" dur="2000" fill="hold"/>
                                            <p:tgtEl>
                                              <p:spTgt spid="115"/>
                                            </p:tgtEl>
                                            <p:attrNameLst>
                                              <p:attrName>ppt_y</p:attrName>
                                            </p:attrNameLst>
                                          </p:cBhvr>
                                          <p:tavLst>
                                            <p:tav tm="0">
                                              <p:val>
                                                <p:strVal val="0-#ppt_h/2"/>
                                              </p:val>
                                            </p:tav>
                                            <p:tav tm="100000">
                                              <p:val>
                                                <p:strVal val="#ppt_y"/>
                                              </p:val>
                                            </p:tav>
                                          </p:tavLst>
                                        </p:anim>
                                      </p:childTnLst>
                                    </p:cTn>
                                  </p:par>
                                  <p:par>
                                    <p:cTn id="17" presetID="2" presetClass="entr" presetSubtype="3" accel="52000" fill="hold" nodeType="withEffect">
                                      <p:stCondLst>
                                        <p:cond delay="200"/>
                                      </p:stCondLst>
                                      <p:childTnLst>
                                        <p:set>
                                          <p:cBhvr>
                                            <p:cTn id="18" dur="1" fill="hold">
                                              <p:stCondLst>
                                                <p:cond delay="0"/>
                                              </p:stCondLst>
                                            </p:cTn>
                                            <p:tgtEl>
                                              <p:spTgt spid="122"/>
                                            </p:tgtEl>
                                            <p:attrNameLst>
                                              <p:attrName>style.visibility</p:attrName>
                                            </p:attrNameLst>
                                          </p:cBhvr>
                                          <p:to>
                                            <p:strVal val="visible"/>
                                          </p:to>
                                        </p:set>
                                        <p:anim calcmode="lin" valueType="num">
                                          <p:cBhvr additive="base">
                                            <p:cTn id="19" dur="2000" fill="hold"/>
                                            <p:tgtEl>
                                              <p:spTgt spid="122"/>
                                            </p:tgtEl>
                                            <p:attrNameLst>
                                              <p:attrName>ppt_x</p:attrName>
                                            </p:attrNameLst>
                                          </p:cBhvr>
                                          <p:tavLst>
                                            <p:tav tm="0">
                                              <p:val>
                                                <p:strVal val="1+#ppt_w/2"/>
                                              </p:val>
                                            </p:tav>
                                            <p:tav tm="100000">
                                              <p:val>
                                                <p:strVal val="#ppt_x"/>
                                              </p:val>
                                            </p:tav>
                                          </p:tavLst>
                                        </p:anim>
                                        <p:anim calcmode="lin" valueType="num">
                                          <p:cBhvr additive="base">
                                            <p:cTn id="20" dur="2000" fill="hold"/>
                                            <p:tgtEl>
                                              <p:spTgt spid="122"/>
                                            </p:tgtEl>
                                            <p:attrNameLst>
                                              <p:attrName>ppt_y</p:attrName>
                                            </p:attrNameLst>
                                          </p:cBhvr>
                                          <p:tavLst>
                                            <p:tav tm="0">
                                              <p:val>
                                                <p:strVal val="0-#ppt_h/2"/>
                                              </p:val>
                                            </p:tav>
                                            <p:tav tm="100000">
                                              <p:val>
                                                <p:strVal val="#ppt_y"/>
                                              </p:val>
                                            </p:tav>
                                          </p:tavLst>
                                        </p:anim>
                                      </p:childTnLst>
                                    </p:cTn>
                                  </p:par>
                                  <p:par>
                                    <p:cTn id="21" presetID="1" presetClass="entr" presetSubtype="0" fill="hold" nodeType="withEffect">
                                      <p:stCondLst>
                                        <p:cond delay="600"/>
                                      </p:stCondLst>
                                      <p:childTnLst>
                                        <p:set>
                                          <p:cBhvr>
                                            <p:cTn id="22" dur="1" fill="hold">
                                              <p:stCondLst>
                                                <p:cond delay="0"/>
                                              </p:stCondLst>
                                            </p:cTn>
                                            <p:tgtEl>
                                              <p:spTgt spid="137"/>
                                            </p:tgtEl>
                                            <p:attrNameLst>
                                              <p:attrName>style.visibility</p:attrName>
                                            </p:attrNameLst>
                                          </p:cBhvr>
                                          <p:to>
                                            <p:strVal val="visible"/>
                                          </p:to>
                                        </p:set>
                                      </p:childTnLst>
                                    </p:cTn>
                                  </p:par>
                                  <p:par>
                                    <p:cTn id="23" presetID="53" presetClass="entr" presetSubtype="16" fill="hold" nodeType="withEffect">
                                      <p:stCondLst>
                                        <p:cond delay="600"/>
                                      </p:stCondLst>
                                      <p:childTnLst>
                                        <p:set>
                                          <p:cBhvr>
                                            <p:cTn id="24" dur="1" fill="hold">
                                              <p:stCondLst>
                                                <p:cond delay="0"/>
                                              </p:stCondLst>
                                            </p:cTn>
                                            <p:tgtEl>
                                              <p:spTgt spid="137"/>
                                            </p:tgtEl>
                                            <p:attrNameLst>
                                              <p:attrName>style.visibility</p:attrName>
                                            </p:attrNameLst>
                                          </p:cBhvr>
                                          <p:to>
                                            <p:strVal val="visible"/>
                                          </p:to>
                                        </p:set>
                                        <p:anim calcmode="lin" valueType="num">
                                          <p:cBhvr>
                                            <p:cTn id="25" dur="500" fill="hold"/>
                                            <p:tgtEl>
                                              <p:spTgt spid="137"/>
                                            </p:tgtEl>
                                            <p:attrNameLst>
                                              <p:attrName>ppt_w</p:attrName>
                                            </p:attrNameLst>
                                          </p:cBhvr>
                                          <p:tavLst>
                                            <p:tav tm="0">
                                              <p:val>
                                                <p:fltVal val="0"/>
                                              </p:val>
                                            </p:tav>
                                            <p:tav tm="100000">
                                              <p:val>
                                                <p:strVal val="#ppt_w"/>
                                              </p:val>
                                            </p:tav>
                                          </p:tavLst>
                                        </p:anim>
                                        <p:anim calcmode="lin" valueType="num">
                                          <p:cBhvr>
                                            <p:cTn id="26" dur="500" fill="hold"/>
                                            <p:tgtEl>
                                              <p:spTgt spid="137"/>
                                            </p:tgtEl>
                                            <p:attrNameLst>
                                              <p:attrName>ppt_h</p:attrName>
                                            </p:attrNameLst>
                                          </p:cBhvr>
                                          <p:tavLst>
                                            <p:tav tm="0">
                                              <p:val>
                                                <p:fltVal val="0"/>
                                              </p:val>
                                            </p:tav>
                                            <p:tav tm="100000">
                                              <p:val>
                                                <p:strVal val="#ppt_h"/>
                                              </p:val>
                                            </p:tav>
                                          </p:tavLst>
                                        </p:anim>
                                        <p:animEffect transition="in" filter="fade">
                                          <p:cBhvr>
                                            <p:cTn id="27" dur="500"/>
                                            <p:tgtEl>
                                              <p:spTgt spid="137"/>
                                            </p:tgtEl>
                                          </p:cBhvr>
                                        </p:animEffect>
                                      </p:childTnLst>
                                    </p:cTn>
                                  </p:par>
                                  <p:par>
                                    <p:cTn id="28" presetID="42" presetClass="path" presetSubtype="0" fill="hold" nodeType="withEffect">
                                      <p:stCondLst>
                                        <p:cond delay="600"/>
                                      </p:stCondLst>
                                      <p:childTnLst>
                                        <p:animMotion origin="layout" path="M 1.87866E-6 0 L 0.13501 0.28333 " pathEditMode="relative" rAng="0" ptsTypes="AA">
                                          <p:cBhvr>
                                            <p:cTn id="29" dur="500" spd="-100000" fill="hold"/>
                                            <p:tgtEl>
                                              <p:spTgt spid="137"/>
                                            </p:tgtEl>
                                            <p:attrNameLst>
                                              <p:attrName>ppt_x</p:attrName>
                                              <p:attrName>ppt_y</p:attrName>
                                            </p:attrNameLst>
                                          </p:cBhvr>
                                          <p:rCtr x="6744" y="14167"/>
                                        </p:animMotion>
                                      </p:childTnLst>
                                    </p:cTn>
                                  </p:par>
                                  <p:par>
                                    <p:cTn id="30" presetID="1" presetClass="entr" presetSubtype="0" fill="hold" grpId="0" nodeType="withEffect">
                                      <p:stCondLst>
                                        <p:cond delay="400"/>
                                      </p:stCondLst>
                                      <p:childTnLst>
                                        <p:set>
                                          <p:cBhvr>
                                            <p:cTn id="31" dur="1" fill="hold">
                                              <p:stCondLst>
                                                <p:cond delay="0"/>
                                              </p:stCondLst>
                                            </p:cTn>
                                            <p:tgtEl>
                                              <p:spTgt spid="129"/>
                                            </p:tgtEl>
                                            <p:attrNameLst>
                                              <p:attrName>style.visibility</p:attrName>
                                            </p:attrNameLst>
                                          </p:cBhvr>
                                          <p:to>
                                            <p:strVal val="visible"/>
                                          </p:to>
                                        </p:set>
                                      </p:childTnLst>
                                    </p:cTn>
                                  </p:par>
                                  <p:par>
                                    <p:cTn id="32" presetID="53" presetClass="entr" presetSubtype="16" fill="hold" grpId="1" nodeType="withEffect">
                                      <p:stCondLst>
                                        <p:cond delay="400"/>
                                      </p:stCondLst>
                                      <p:childTnLst>
                                        <p:set>
                                          <p:cBhvr>
                                            <p:cTn id="33" dur="1" fill="hold">
                                              <p:stCondLst>
                                                <p:cond delay="0"/>
                                              </p:stCondLst>
                                            </p:cTn>
                                            <p:tgtEl>
                                              <p:spTgt spid="129"/>
                                            </p:tgtEl>
                                            <p:attrNameLst>
                                              <p:attrName>style.visibility</p:attrName>
                                            </p:attrNameLst>
                                          </p:cBhvr>
                                          <p:to>
                                            <p:strVal val="visible"/>
                                          </p:to>
                                        </p:set>
                                        <p:anim calcmode="lin" valueType="num">
                                          <p:cBhvr>
                                            <p:cTn id="34" dur="500" fill="hold"/>
                                            <p:tgtEl>
                                              <p:spTgt spid="129"/>
                                            </p:tgtEl>
                                            <p:attrNameLst>
                                              <p:attrName>ppt_w</p:attrName>
                                            </p:attrNameLst>
                                          </p:cBhvr>
                                          <p:tavLst>
                                            <p:tav tm="0">
                                              <p:val>
                                                <p:fltVal val="0"/>
                                              </p:val>
                                            </p:tav>
                                            <p:tav tm="100000">
                                              <p:val>
                                                <p:strVal val="#ppt_w"/>
                                              </p:val>
                                            </p:tav>
                                          </p:tavLst>
                                        </p:anim>
                                        <p:anim calcmode="lin" valueType="num">
                                          <p:cBhvr>
                                            <p:cTn id="35" dur="500" fill="hold"/>
                                            <p:tgtEl>
                                              <p:spTgt spid="129"/>
                                            </p:tgtEl>
                                            <p:attrNameLst>
                                              <p:attrName>ppt_h</p:attrName>
                                            </p:attrNameLst>
                                          </p:cBhvr>
                                          <p:tavLst>
                                            <p:tav tm="0">
                                              <p:val>
                                                <p:fltVal val="0"/>
                                              </p:val>
                                            </p:tav>
                                            <p:tav tm="100000">
                                              <p:val>
                                                <p:strVal val="#ppt_h"/>
                                              </p:val>
                                            </p:tav>
                                          </p:tavLst>
                                        </p:anim>
                                        <p:animEffect transition="in" filter="fade">
                                          <p:cBhvr>
                                            <p:cTn id="36" dur="500"/>
                                            <p:tgtEl>
                                              <p:spTgt spid="129"/>
                                            </p:tgtEl>
                                          </p:cBhvr>
                                        </p:animEffect>
                                      </p:childTnLst>
                                    </p:cTn>
                                  </p:par>
                                  <p:par>
                                    <p:cTn id="37" presetID="42" presetClass="path" presetSubtype="0" fill="hold" grpId="2" nodeType="withEffect">
                                      <p:stCondLst>
                                        <p:cond delay="400"/>
                                      </p:stCondLst>
                                      <p:childTnLst>
                                        <p:animMotion origin="layout" path="M -4.91212E-6 -4.81481E-6 L 0.0625 0.20556 " pathEditMode="relative" rAng="0" ptsTypes="AA">
                                          <p:cBhvr>
                                            <p:cTn id="38" dur="500" spd="-100000" fill="hold"/>
                                            <p:tgtEl>
                                              <p:spTgt spid="129"/>
                                            </p:tgtEl>
                                            <p:attrNameLst>
                                              <p:attrName>ppt_x</p:attrName>
                                              <p:attrName>ppt_y</p:attrName>
                                            </p:attrNameLst>
                                          </p:cBhvr>
                                          <p:rCtr x="3125" y="10278"/>
                                        </p:animMotion>
                                      </p:childTnLst>
                                    </p:cTn>
                                  </p:par>
                                  <p:par>
                                    <p:cTn id="39" presetID="1" presetClass="entr" presetSubtype="0" fill="hold" grpId="0" nodeType="withEffect">
                                      <p:stCondLst>
                                        <p:cond delay="200"/>
                                      </p:stCondLst>
                                      <p:childTnLst>
                                        <p:set>
                                          <p:cBhvr>
                                            <p:cTn id="40" dur="1" fill="hold">
                                              <p:stCondLst>
                                                <p:cond delay="0"/>
                                              </p:stCondLst>
                                            </p:cTn>
                                            <p:tgtEl>
                                              <p:spTgt spid="140"/>
                                            </p:tgtEl>
                                            <p:attrNameLst>
                                              <p:attrName>style.visibility</p:attrName>
                                            </p:attrNameLst>
                                          </p:cBhvr>
                                          <p:to>
                                            <p:strVal val="visible"/>
                                          </p:to>
                                        </p:set>
                                      </p:childTnLst>
                                    </p:cTn>
                                  </p:par>
                                  <p:par>
                                    <p:cTn id="41" presetID="53" presetClass="entr" presetSubtype="16" fill="hold" grpId="1" nodeType="withEffect">
                                      <p:stCondLst>
                                        <p:cond delay="200"/>
                                      </p:stCondLst>
                                      <p:childTnLst>
                                        <p:set>
                                          <p:cBhvr>
                                            <p:cTn id="42" dur="1" fill="hold">
                                              <p:stCondLst>
                                                <p:cond delay="0"/>
                                              </p:stCondLst>
                                            </p:cTn>
                                            <p:tgtEl>
                                              <p:spTgt spid="140"/>
                                            </p:tgtEl>
                                            <p:attrNameLst>
                                              <p:attrName>style.visibility</p:attrName>
                                            </p:attrNameLst>
                                          </p:cBhvr>
                                          <p:to>
                                            <p:strVal val="visible"/>
                                          </p:to>
                                        </p:set>
                                        <p:anim calcmode="lin" valueType="num">
                                          <p:cBhvr>
                                            <p:cTn id="43" dur="500" fill="hold"/>
                                            <p:tgtEl>
                                              <p:spTgt spid="140"/>
                                            </p:tgtEl>
                                            <p:attrNameLst>
                                              <p:attrName>ppt_w</p:attrName>
                                            </p:attrNameLst>
                                          </p:cBhvr>
                                          <p:tavLst>
                                            <p:tav tm="0">
                                              <p:val>
                                                <p:fltVal val="0"/>
                                              </p:val>
                                            </p:tav>
                                            <p:tav tm="100000">
                                              <p:val>
                                                <p:strVal val="#ppt_w"/>
                                              </p:val>
                                            </p:tav>
                                          </p:tavLst>
                                        </p:anim>
                                        <p:anim calcmode="lin" valueType="num">
                                          <p:cBhvr>
                                            <p:cTn id="44" dur="500" fill="hold"/>
                                            <p:tgtEl>
                                              <p:spTgt spid="140"/>
                                            </p:tgtEl>
                                            <p:attrNameLst>
                                              <p:attrName>ppt_h</p:attrName>
                                            </p:attrNameLst>
                                          </p:cBhvr>
                                          <p:tavLst>
                                            <p:tav tm="0">
                                              <p:val>
                                                <p:fltVal val="0"/>
                                              </p:val>
                                            </p:tav>
                                            <p:tav tm="100000">
                                              <p:val>
                                                <p:strVal val="#ppt_h"/>
                                              </p:val>
                                            </p:tav>
                                          </p:tavLst>
                                        </p:anim>
                                        <p:animEffect transition="in" filter="fade">
                                          <p:cBhvr>
                                            <p:cTn id="45" dur="500"/>
                                            <p:tgtEl>
                                              <p:spTgt spid="140"/>
                                            </p:tgtEl>
                                          </p:cBhvr>
                                        </p:animEffect>
                                      </p:childTnLst>
                                    </p:cTn>
                                  </p:par>
                                  <p:par>
                                    <p:cTn id="46" presetID="42" presetClass="path" presetSubtype="0" fill="hold" grpId="2" nodeType="withEffect">
                                      <p:stCondLst>
                                        <p:cond delay="200"/>
                                      </p:stCondLst>
                                      <p:childTnLst>
                                        <p:animMotion origin="layout" path="M -2.90197E-6 -1.11111E-6 L -0.01367 0.35 " pathEditMode="relative" rAng="0" ptsTypes="AA">
                                          <p:cBhvr>
                                            <p:cTn id="47" dur="500" spd="-100000" fill="hold"/>
                                            <p:tgtEl>
                                              <p:spTgt spid="140"/>
                                            </p:tgtEl>
                                            <p:attrNameLst>
                                              <p:attrName>ppt_x</p:attrName>
                                              <p:attrName>ppt_y</p:attrName>
                                            </p:attrNameLst>
                                          </p:cBhvr>
                                          <p:rCtr x="-690" y="17500"/>
                                        </p:animMotion>
                                      </p:childTnLst>
                                    </p:cTn>
                                  </p:par>
                                  <p:par>
                                    <p:cTn id="48" presetID="1" presetClass="entr" presetSubtype="0" fill="hold" nodeType="withEffect">
                                      <p:stCondLst>
                                        <p:cond delay="600"/>
                                      </p:stCondLst>
                                      <p:childTnLst>
                                        <p:set>
                                          <p:cBhvr>
                                            <p:cTn id="49" dur="1" fill="hold">
                                              <p:stCondLst>
                                                <p:cond delay="0"/>
                                              </p:stCondLst>
                                            </p:cTn>
                                            <p:tgtEl>
                                              <p:spTgt spid="134"/>
                                            </p:tgtEl>
                                            <p:attrNameLst>
                                              <p:attrName>style.visibility</p:attrName>
                                            </p:attrNameLst>
                                          </p:cBhvr>
                                          <p:to>
                                            <p:strVal val="visible"/>
                                          </p:to>
                                        </p:set>
                                      </p:childTnLst>
                                    </p:cTn>
                                  </p:par>
                                  <p:par>
                                    <p:cTn id="50" presetID="53" presetClass="entr" presetSubtype="16" fill="hold" nodeType="withEffect">
                                      <p:stCondLst>
                                        <p:cond delay="600"/>
                                      </p:stCondLst>
                                      <p:childTnLst>
                                        <p:set>
                                          <p:cBhvr>
                                            <p:cTn id="51" dur="1" fill="hold">
                                              <p:stCondLst>
                                                <p:cond delay="0"/>
                                              </p:stCondLst>
                                            </p:cTn>
                                            <p:tgtEl>
                                              <p:spTgt spid="134"/>
                                            </p:tgtEl>
                                            <p:attrNameLst>
                                              <p:attrName>style.visibility</p:attrName>
                                            </p:attrNameLst>
                                          </p:cBhvr>
                                          <p:to>
                                            <p:strVal val="visible"/>
                                          </p:to>
                                        </p:set>
                                        <p:anim calcmode="lin" valueType="num">
                                          <p:cBhvr>
                                            <p:cTn id="52" dur="500" fill="hold"/>
                                            <p:tgtEl>
                                              <p:spTgt spid="134"/>
                                            </p:tgtEl>
                                            <p:attrNameLst>
                                              <p:attrName>ppt_w</p:attrName>
                                            </p:attrNameLst>
                                          </p:cBhvr>
                                          <p:tavLst>
                                            <p:tav tm="0">
                                              <p:val>
                                                <p:fltVal val="0"/>
                                              </p:val>
                                            </p:tav>
                                            <p:tav tm="100000">
                                              <p:val>
                                                <p:strVal val="#ppt_w"/>
                                              </p:val>
                                            </p:tav>
                                          </p:tavLst>
                                        </p:anim>
                                        <p:anim calcmode="lin" valueType="num">
                                          <p:cBhvr>
                                            <p:cTn id="53" dur="500" fill="hold"/>
                                            <p:tgtEl>
                                              <p:spTgt spid="134"/>
                                            </p:tgtEl>
                                            <p:attrNameLst>
                                              <p:attrName>ppt_h</p:attrName>
                                            </p:attrNameLst>
                                          </p:cBhvr>
                                          <p:tavLst>
                                            <p:tav tm="0">
                                              <p:val>
                                                <p:fltVal val="0"/>
                                              </p:val>
                                            </p:tav>
                                            <p:tav tm="100000">
                                              <p:val>
                                                <p:strVal val="#ppt_h"/>
                                              </p:val>
                                            </p:tav>
                                          </p:tavLst>
                                        </p:anim>
                                        <p:animEffect transition="in" filter="fade">
                                          <p:cBhvr>
                                            <p:cTn id="54" dur="500"/>
                                            <p:tgtEl>
                                              <p:spTgt spid="134"/>
                                            </p:tgtEl>
                                          </p:cBhvr>
                                        </p:animEffect>
                                      </p:childTnLst>
                                    </p:cTn>
                                  </p:par>
                                  <p:par>
                                    <p:cTn id="55" presetID="42" presetClass="path" presetSubtype="0" fill="hold" nodeType="withEffect">
                                      <p:stCondLst>
                                        <p:cond delay="600"/>
                                      </p:stCondLst>
                                      <p:childTnLst>
                                        <p:animMotion origin="layout" path="M 3.32509E-6 -2.59259E-6 L -0.04752 0.38542 " pathEditMode="relative" rAng="0" ptsTypes="AA">
                                          <p:cBhvr>
                                            <p:cTn id="56" dur="500" spd="-100000" fill="hold"/>
                                            <p:tgtEl>
                                              <p:spTgt spid="134"/>
                                            </p:tgtEl>
                                            <p:attrNameLst>
                                              <p:attrName>ppt_x</p:attrName>
                                              <p:attrName>ppt_y</p:attrName>
                                            </p:attrNameLst>
                                          </p:cBhvr>
                                          <p:rCtr x="-2383" y="19259"/>
                                        </p:animMotion>
                                      </p:childTnLst>
                                    </p:cTn>
                                  </p:par>
                                  <p:par>
                                    <p:cTn id="57" presetID="1" presetClass="entr" presetSubtype="0" fill="hold" nodeType="withEffect">
                                      <p:stCondLst>
                                        <p:cond delay="0"/>
                                      </p:stCondLst>
                                      <p:childTnLst>
                                        <p:set>
                                          <p:cBhvr>
                                            <p:cTn id="58" dur="1" fill="hold">
                                              <p:stCondLst>
                                                <p:cond delay="0"/>
                                              </p:stCondLst>
                                            </p:cTn>
                                            <p:tgtEl>
                                              <p:spTgt spid="130"/>
                                            </p:tgtEl>
                                            <p:attrNameLst>
                                              <p:attrName>style.visibility</p:attrName>
                                            </p:attrNameLst>
                                          </p:cBhvr>
                                          <p:to>
                                            <p:strVal val="visible"/>
                                          </p:to>
                                        </p:set>
                                      </p:childTnLst>
                                    </p:cTn>
                                  </p:par>
                                  <p:par>
                                    <p:cTn id="59" presetID="42" presetClass="path" presetSubtype="0" fill="hold" nodeType="withEffect">
                                      <p:stCondLst>
                                        <p:cond delay="0"/>
                                      </p:stCondLst>
                                      <p:childTnLst>
                                        <p:animMotion origin="layout" path="M -4.75199E-6 -4.81481E-6 L -0.08748 0.25903 " pathEditMode="relative" rAng="0" ptsTypes="AA">
                                          <p:cBhvr>
                                            <p:cTn id="60" dur="500" spd="-100000" fill="hold"/>
                                            <p:tgtEl>
                                              <p:spTgt spid="130"/>
                                            </p:tgtEl>
                                            <p:attrNameLst>
                                              <p:attrName>ppt_x</p:attrName>
                                              <p:attrName>ppt_y</p:attrName>
                                            </p:attrNameLst>
                                          </p:cBhvr>
                                          <p:rCtr x="-4374" y="12940"/>
                                        </p:animMotion>
                                      </p:childTnLst>
                                    </p:cTn>
                                  </p:par>
                                  <p:par>
                                    <p:cTn id="61" presetID="53" presetClass="entr" presetSubtype="16" fill="hold" nodeType="withEffect">
                                      <p:stCondLst>
                                        <p:cond delay="0"/>
                                      </p:stCondLst>
                                      <p:childTnLst>
                                        <p:set>
                                          <p:cBhvr>
                                            <p:cTn id="62" dur="1" fill="hold">
                                              <p:stCondLst>
                                                <p:cond delay="0"/>
                                              </p:stCondLst>
                                            </p:cTn>
                                            <p:tgtEl>
                                              <p:spTgt spid="130"/>
                                            </p:tgtEl>
                                            <p:attrNameLst>
                                              <p:attrName>style.visibility</p:attrName>
                                            </p:attrNameLst>
                                          </p:cBhvr>
                                          <p:to>
                                            <p:strVal val="visible"/>
                                          </p:to>
                                        </p:set>
                                        <p:anim calcmode="lin" valueType="num">
                                          <p:cBhvr>
                                            <p:cTn id="63" dur="500" fill="hold"/>
                                            <p:tgtEl>
                                              <p:spTgt spid="130"/>
                                            </p:tgtEl>
                                            <p:attrNameLst>
                                              <p:attrName>ppt_w</p:attrName>
                                            </p:attrNameLst>
                                          </p:cBhvr>
                                          <p:tavLst>
                                            <p:tav tm="0">
                                              <p:val>
                                                <p:fltVal val="0"/>
                                              </p:val>
                                            </p:tav>
                                            <p:tav tm="100000">
                                              <p:val>
                                                <p:strVal val="#ppt_w"/>
                                              </p:val>
                                            </p:tav>
                                          </p:tavLst>
                                        </p:anim>
                                        <p:anim calcmode="lin" valueType="num">
                                          <p:cBhvr>
                                            <p:cTn id="64" dur="500" fill="hold"/>
                                            <p:tgtEl>
                                              <p:spTgt spid="130"/>
                                            </p:tgtEl>
                                            <p:attrNameLst>
                                              <p:attrName>ppt_h</p:attrName>
                                            </p:attrNameLst>
                                          </p:cBhvr>
                                          <p:tavLst>
                                            <p:tav tm="0">
                                              <p:val>
                                                <p:fltVal val="0"/>
                                              </p:val>
                                            </p:tav>
                                            <p:tav tm="100000">
                                              <p:val>
                                                <p:strVal val="#ppt_h"/>
                                              </p:val>
                                            </p:tav>
                                          </p:tavLst>
                                        </p:anim>
                                        <p:animEffect transition="in" filter="fade">
                                          <p:cBhvr>
                                            <p:cTn id="65" dur="500"/>
                                            <p:tgtEl>
                                              <p:spTgt spid="130"/>
                                            </p:tgtEl>
                                          </p:cBhvr>
                                        </p:animEffect>
                                      </p:childTnLst>
                                    </p:cTn>
                                  </p:par>
                                  <p:par>
                                    <p:cTn id="66" presetID="1" presetClass="entr" presetSubtype="0" fill="hold" nodeType="withEffect">
                                      <p:stCondLst>
                                        <p:cond delay="400"/>
                                      </p:stCondLst>
                                      <p:childTnLst>
                                        <p:set>
                                          <p:cBhvr>
                                            <p:cTn id="67" dur="1" fill="hold">
                                              <p:stCondLst>
                                                <p:cond delay="0"/>
                                              </p:stCondLst>
                                            </p:cTn>
                                            <p:tgtEl>
                                              <p:spTgt spid="141"/>
                                            </p:tgtEl>
                                            <p:attrNameLst>
                                              <p:attrName>style.visibility</p:attrName>
                                            </p:attrNameLst>
                                          </p:cBhvr>
                                          <p:to>
                                            <p:strVal val="visible"/>
                                          </p:to>
                                        </p:set>
                                      </p:childTnLst>
                                    </p:cTn>
                                  </p:par>
                                  <p:par>
                                    <p:cTn id="68" presetID="53" presetClass="entr" presetSubtype="16" fill="hold" nodeType="withEffect">
                                      <p:stCondLst>
                                        <p:cond delay="400"/>
                                      </p:stCondLst>
                                      <p:childTnLst>
                                        <p:set>
                                          <p:cBhvr>
                                            <p:cTn id="69" dur="1" fill="hold">
                                              <p:stCondLst>
                                                <p:cond delay="0"/>
                                              </p:stCondLst>
                                            </p:cTn>
                                            <p:tgtEl>
                                              <p:spTgt spid="141"/>
                                            </p:tgtEl>
                                            <p:attrNameLst>
                                              <p:attrName>style.visibility</p:attrName>
                                            </p:attrNameLst>
                                          </p:cBhvr>
                                          <p:to>
                                            <p:strVal val="visible"/>
                                          </p:to>
                                        </p:set>
                                        <p:anim calcmode="lin" valueType="num">
                                          <p:cBhvr>
                                            <p:cTn id="70" dur="500" fill="hold"/>
                                            <p:tgtEl>
                                              <p:spTgt spid="141"/>
                                            </p:tgtEl>
                                            <p:attrNameLst>
                                              <p:attrName>ppt_w</p:attrName>
                                            </p:attrNameLst>
                                          </p:cBhvr>
                                          <p:tavLst>
                                            <p:tav tm="0">
                                              <p:val>
                                                <p:fltVal val="0"/>
                                              </p:val>
                                            </p:tav>
                                            <p:tav tm="100000">
                                              <p:val>
                                                <p:strVal val="#ppt_w"/>
                                              </p:val>
                                            </p:tav>
                                          </p:tavLst>
                                        </p:anim>
                                        <p:anim calcmode="lin" valueType="num">
                                          <p:cBhvr>
                                            <p:cTn id="71" dur="500" fill="hold"/>
                                            <p:tgtEl>
                                              <p:spTgt spid="141"/>
                                            </p:tgtEl>
                                            <p:attrNameLst>
                                              <p:attrName>ppt_h</p:attrName>
                                            </p:attrNameLst>
                                          </p:cBhvr>
                                          <p:tavLst>
                                            <p:tav tm="0">
                                              <p:val>
                                                <p:fltVal val="0"/>
                                              </p:val>
                                            </p:tav>
                                            <p:tav tm="100000">
                                              <p:val>
                                                <p:strVal val="#ppt_h"/>
                                              </p:val>
                                            </p:tav>
                                          </p:tavLst>
                                        </p:anim>
                                        <p:animEffect transition="in" filter="fade">
                                          <p:cBhvr>
                                            <p:cTn id="72" dur="500"/>
                                            <p:tgtEl>
                                              <p:spTgt spid="141"/>
                                            </p:tgtEl>
                                          </p:cBhvr>
                                        </p:animEffect>
                                      </p:childTnLst>
                                    </p:cTn>
                                  </p:par>
                                  <p:par>
                                    <p:cTn id="73" presetID="42" presetClass="path" presetSubtype="0" fill="hold" nodeType="withEffect">
                                      <p:stCondLst>
                                        <p:cond delay="400"/>
                                      </p:stCondLst>
                                      <p:childTnLst>
                                        <p:animMotion origin="layout" path="M 3.85106E-6 -3.33333E-6 L -0.1837 0.37431 " pathEditMode="relative" rAng="0" ptsTypes="AA">
                                          <p:cBhvr>
                                            <p:cTn id="74" dur="500" spd="-100000" fill="hold"/>
                                            <p:tgtEl>
                                              <p:spTgt spid="141"/>
                                            </p:tgtEl>
                                            <p:attrNameLst>
                                              <p:attrName>ppt_x</p:attrName>
                                              <p:attrName>ppt_y</p:attrName>
                                            </p:attrNameLst>
                                          </p:cBhvr>
                                          <p:rCtr x="-9192" y="18704"/>
                                        </p:animMotion>
                                      </p:childTnLst>
                                    </p:cTn>
                                  </p:par>
                                  <p:par>
                                    <p:cTn id="75" presetID="1" presetClass="entr" presetSubtype="0" fill="hold" grpId="0" nodeType="withEffect">
                                      <p:stCondLst>
                                        <p:cond delay="600"/>
                                      </p:stCondLst>
                                      <p:childTnLst>
                                        <p:set>
                                          <p:cBhvr>
                                            <p:cTn id="76" dur="1" fill="hold">
                                              <p:stCondLst>
                                                <p:cond delay="0"/>
                                              </p:stCondLst>
                                            </p:cTn>
                                            <p:tgtEl>
                                              <p:spTgt spid="133"/>
                                            </p:tgtEl>
                                            <p:attrNameLst>
                                              <p:attrName>style.visibility</p:attrName>
                                            </p:attrNameLst>
                                          </p:cBhvr>
                                          <p:to>
                                            <p:strVal val="visible"/>
                                          </p:to>
                                        </p:set>
                                      </p:childTnLst>
                                    </p:cTn>
                                  </p:par>
                                  <p:par>
                                    <p:cTn id="77" presetID="53" presetClass="entr" presetSubtype="16" fill="hold" grpId="1" nodeType="withEffect">
                                      <p:stCondLst>
                                        <p:cond delay="600"/>
                                      </p:stCondLst>
                                      <p:childTnLst>
                                        <p:set>
                                          <p:cBhvr>
                                            <p:cTn id="78" dur="1" fill="hold">
                                              <p:stCondLst>
                                                <p:cond delay="0"/>
                                              </p:stCondLst>
                                            </p:cTn>
                                            <p:tgtEl>
                                              <p:spTgt spid="133"/>
                                            </p:tgtEl>
                                            <p:attrNameLst>
                                              <p:attrName>style.visibility</p:attrName>
                                            </p:attrNameLst>
                                          </p:cBhvr>
                                          <p:to>
                                            <p:strVal val="visible"/>
                                          </p:to>
                                        </p:set>
                                        <p:anim calcmode="lin" valueType="num">
                                          <p:cBhvr>
                                            <p:cTn id="79" dur="500" fill="hold"/>
                                            <p:tgtEl>
                                              <p:spTgt spid="133"/>
                                            </p:tgtEl>
                                            <p:attrNameLst>
                                              <p:attrName>ppt_w</p:attrName>
                                            </p:attrNameLst>
                                          </p:cBhvr>
                                          <p:tavLst>
                                            <p:tav tm="0">
                                              <p:val>
                                                <p:fltVal val="0"/>
                                              </p:val>
                                            </p:tav>
                                            <p:tav tm="100000">
                                              <p:val>
                                                <p:strVal val="#ppt_w"/>
                                              </p:val>
                                            </p:tav>
                                          </p:tavLst>
                                        </p:anim>
                                        <p:anim calcmode="lin" valueType="num">
                                          <p:cBhvr>
                                            <p:cTn id="80" dur="500" fill="hold"/>
                                            <p:tgtEl>
                                              <p:spTgt spid="133"/>
                                            </p:tgtEl>
                                            <p:attrNameLst>
                                              <p:attrName>ppt_h</p:attrName>
                                            </p:attrNameLst>
                                          </p:cBhvr>
                                          <p:tavLst>
                                            <p:tav tm="0">
                                              <p:val>
                                                <p:fltVal val="0"/>
                                              </p:val>
                                            </p:tav>
                                            <p:tav tm="100000">
                                              <p:val>
                                                <p:strVal val="#ppt_h"/>
                                              </p:val>
                                            </p:tav>
                                          </p:tavLst>
                                        </p:anim>
                                        <p:animEffect transition="in" filter="fade">
                                          <p:cBhvr>
                                            <p:cTn id="81" dur="500"/>
                                            <p:tgtEl>
                                              <p:spTgt spid="133"/>
                                            </p:tgtEl>
                                          </p:cBhvr>
                                        </p:animEffect>
                                      </p:childTnLst>
                                    </p:cTn>
                                  </p:par>
                                  <p:par>
                                    <p:cTn id="82" presetID="42" presetClass="path" presetSubtype="0" fill="hold" grpId="2" nodeType="withEffect">
                                      <p:stCondLst>
                                        <p:cond delay="600"/>
                                      </p:stCondLst>
                                      <p:childTnLst>
                                        <p:animMotion origin="layout" path="M 1.2238E-6 -2.96296E-6 L -0.1988 0.28334 " pathEditMode="relative" rAng="0" ptsTypes="AA">
                                          <p:cBhvr>
                                            <p:cTn id="83" dur="500" spd="-100000" fill="hold"/>
                                            <p:tgtEl>
                                              <p:spTgt spid="133"/>
                                            </p:tgtEl>
                                            <p:attrNameLst>
                                              <p:attrName>ppt_x</p:attrName>
                                              <p:attrName>ppt_y</p:attrName>
                                            </p:attrNameLst>
                                          </p:cBhvr>
                                          <p:rCtr x="-9947" y="14167"/>
                                        </p:animMotion>
                                      </p:childTnLst>
                                    </p:cTn>
                                  </p:par>
                                </p:childTnLst>
                              </p:cTn>
                            </p:par>
                            <p:par>
                              <p:cTn id="84" fill="hold">
                                <p:stCondLst>
                                  <p:cond delay="2200"/>
                                </p:stCondLst>
                                <p:childTnLst>
                                  <p:par>
                                    <p:cTn id="85" presetID="2" presetClass="entr" presetSubtype="12" fill="hold" grpId="0" nodeType="afterEffect">
                                      <p:stCondLst>
                                        <p:cond delay="0"/>
                                      </p:stCondLst>
                                      <p:iterate type="lt">
                                        <p:tmPct val="10000"/>
                                      </p:iterate>
                                      <p:childTnLst>
                                        <p:set>
                                          <p:cBhvr>
                                            <p:cTn id="86" dur="1" fill="hold">
                                              <p:stCondLst>
                                                <p:cond delay="0"/>
                                              </p:stCondLst>
                                            </p:cTn>
                                            <p:tgtEl>
                                              <p:spTgt spid="144"/>
                                            </p:tgtEl>
                                            <p:attrNameLst>
                                              <p:attrName>style.visibility</p:attrName>
                                            </p:attrNameLst>
                                          </p:cBhvr>
                                          <p:to>
                                            <p:strVal val="visible"/>
                                          </p:to>
                                        </p:set>
                                        <p:anim calcmode="lin" valueType="num">
                                          <p:cBhvr additive="base">
                                            <p:cTn id="87" dur="500" fill="hold"/>
                                            <p:tgtEl>
                                              <p:spTgt spid="144"/>
                                            </p:tgtEl>
                                            <p:attrNameLst>
                                              <p:attrName>ppt_x</p:attrName>
                                            </p:attrNameLst>
                                          </p:cBhvr>
                                          <p:tavLst>
                                            <p:tav tm="0">
                                              <p:val>
                                                <p:strVal val="0-#ppt_w/2"/>
                                              </p:val>
                                            </p:tav>
                                            <p:tav tm="100000">
                                              <p:val>
                                                <p:strVal val="#ppt_x"/>
                                              </p:val>
                                            </p:tav>
                                          </p:tavLst>
                                        </p:anim>
                                        <p:anim calcmode="lin" valueType="num">
                                          <p:cBhvr additive="base">
                                            <p:cTn id="88" dur="500" fill="hold"/>
                                            <p:tgtEl>
                                              <p:spTgt spid="1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29" grpId="1" animBg="1"/>
          <p:bldP spid="129" grpId="2" animBg="1"/>
          <p:bldP spid="133" grpId="0" animBg="1"/>
          <p:bldP spid="133" grpId="1" animBg="1"/>
          <p:bldP spid="133" grpId="2" animBg="1"/>
          <p:bldP spid="140" grpId="0" animBg="1"/>
          <p:bldP spid="140" grpId="1" animBg="1"/>
          <p:bldP spid="140" grpId="2" animBg="1"/>
          <p:bldP spid="14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5015094" y="2115745"/>
            <a:ext cx="2293467" cy="2293467"/>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sp>
        <p:nvSpPr>
          <p:cNvPr id="3" name="椭圆 2"/>
          <p:cNvSpPr/>
          <p:nvPr/>
        </p:nvSpPr>
        <p:spPr>
          <a:xfrm>
            <a:off x="5221919" y="2329409"/>
            <a:ext cx="1879816" cy="1879816"/>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5" name="TextBox 4"/>
          <p:cNvSpPr txBox="1"/>
          <p:nvPr/>
        </p:nvSpPr>
        <p:spPr>
          <a:xfrm>
            <a:off x="5333371" y="2642725"/>
            <a:ext cx="1553630" cy="1323439"/>
          </a:xfrm>
          <a:prstGeom prst="rect">
            <a:avLst/>
          </a:prstGeom>
          <a:noFill/>
        </p:spPr>
        <p:txBody>
          <a:bodyPr wrap="none" rtlCol="0" anchor="ctr">
            <a:spAutoFit/>
          </a:bodyPr>
          <a:lstStyle/>
          <a:p>
            <a:pPr algn="ctr">
              <a:lnSpc>
                <a:spcPct val="150000"/>
              </a:lnSpc>
            </a:pPr>
            <a:r>
              <a:rPr lang="zh-CN" altLang="en-US" sz="8000" b="1" baseline="12000" dirty="0">
                <a:solidFill>
                  <a:schemeClr val="bg1"/>
                </a:solidFill>
                <a:effectLst>
                  <a:innerShdw blurRad="63500" dist="50800" dir="18900000">
                    <a:prstClr val="black">
                      <a:alpha val="30000"/>
                    </a:prstClr>
                  </a:innerShdw>
                </a:effectLst>
                <a:latin typeface="微软雅黑" pitchFamily="34" charset="-122"/>
                <a:ea typeface="微软雅黑" pitchFamily="34" charset="-122"/>
              </a:rPr>
              <a:t>目录</a:t>
            </a:r>
          </a:p>
        </p:txBody>
      </p:sp>
      <p:sp>
        <p:nvSpPr>
          <p:cNvPr id="19" name="矩形 18"/>
          <p:cNvSpPr/>
          <p:nvPr/>
        </p:nvSpPr>
        <p:spPr>
          <a:xfrm>
            <a:off x="2120863" y="1664652"/>
            <a:ext cx="1550424" cy="502766"/>
          </a:xfrm>
          <a:prstGeom prst="rect">
            <a:avLst/>
          </a:prstGeom>
        </p:spPr>
        <p:txBody>
          <a:bodyPr wrap="none">
            <a:spAutoFit/>
          </a:bodyPr>
          <a:lstStyle/>
          <a:p>
            <a:r>
              <a:rPr lang="zh-CN" altLang="en-US" sz="2667" b="1" dirty="0">
                <a:solidFill>
                  <a:srgbClr val="3574A0"/>
                </a:solidFill>
                <a:latin typeface="微软雅黑" panose="020B0503020204020204" pitchFamily="34" charset="-122"/>
                <a:ea typeface="微软雅黑" panose="020B0503020204020204" pitchFamily="34" charset="-122"/>
              </a:rPr>
              <a:t>基本情况</a:t>
            </a:r>
          </a:p>
        </p:txBody>
      </p:sp>
      <p:sp>
        <p:nvSpPr>
          <p:cNvPr id="20" name="矩形 19"/>
          <p:cNvSpPr/>
          <p:nvPr/>
        </p:nvSpPr>
        <p:spPr>
          <a:xfrm>
            <a:off x="8542722" y="1798111"/>
            <a:ext cx="2233304" cy="502766"/>
          </a:xfrm>
          <a:prstGeom prst="rect">
            <a:avLst/>
          </a:prstGeom>
        </p:spPr>
        <p:txBody>
          <a:bodyPr wrap="none">
            <a:spAutoFit/>
          </a:bodyPr>
          <a:lstStyle/>
          <a:p>
            <a:r>
              <a:rPr lang="zh-CN" altLang="en-US" sz="2667" b="1" dirty="0">
                <a:solidFill>
                  <a:srgbClr val="3574A0"/>
                </a:solidFill>
                <a:latin typeface="微软雅黑" panose="020B0503020204020204" pitchFamily="34" charset="-122"/>
                <a:ea typeface="微软雅黑" panose="020B0503020204020204" pitchFamily="34" charset="-122"/>
              </a:rPr>
              <a:t>主要经验做法</a:t>
            </a:r>
          </a:p>
        </p:txBody>
      </p:sp>
      <p:sp>
        <p:nvSpPr>
          <p:cNvPr id="21" name="矩形 20"/>
          <p:cNvSpPr/>
          <p:nvPr/>
        </p:nvSpPr>
        <p:spPr>
          <a:xfrm>
            <a:off x="249698" y="3107114"/>
            <a:ext cx="3257623" cy="502766"/>
          </a:xfrm>
          <a:prstGeom prst="rect">
            <a:avLst/>
          </a:prstGeom>
        </p:spPr>
        <p:txBody>
          <a:bodyPr wrap="none">
            <a:spAutoFit/>
          </a:bodyPr>
          <a:lstStyle/>
          <a:p>
            <a:r>
              <a:rPr lang="zh-CN" altLang="en-US" sz="2667" b="1" dirty="0">
                <a:solidFill>
                  <a:srgbClr val="3574A0"/>
                </a:solidFill>
                <a:latin typeface="微软雅黑" panose="020B0503020204020204" pitchFamily="34" charset="-122"/>
                <a:ea typeface="微软雅黑" panose="020B0503020204020204" pitchFamily="34" charset="-122"/>
              </a:rPr>
              <a:t>项目产出和效益情况</a:t>
            </a:r>
          </a:p>
        </p:txBody>
      </p:sp>
      <p:sp>
        <p:nvSpPr>
          <p:cNvPr id="22" name="矩形 21"/>
          <p:cNvSpPr/>
          <p:nvPr/>
        </p:nvSpPr>
        <p:spPr>
          <a:xfrm>
            <a:off x="8402323" y="4477285"/>
            <a:ext cx="1550424" cy="502766"/>
          </a:xfrm>
          <a:prstGeom prst="rect">
            <a:avLst/>
          </a:prstGeom>
        </p:spPr>
        <p:txBody>
          <a:bodyPr wrap="none">
            <a:spAutoFit/>
          </a:bodyPr>
          <a:lstStyle/>
          <a:p>
            <a:r>
              <a:rPr lang="zh-CN" altLang="en-US" sz="2667" b="1" dirty="0">
                <a:solidFill>
                  <a:srgbClr val="3574A0"/>
                </a:solidFill>
                <a:latin typeface="微软雅黑" panose="020B0503020204020204" pitchFamily="34" charset="-122"/>
                <a:ea typeface="微软雅黑" panose="020B0503020204020204" pitchFamily="34" charset="-122"/>
              </a:rPr>
              <a:t>意见建议</a:t>
            </a:r>
          </a:p>
        </p:txBody>
      </p:sp>
      <p:grpSp>
        <p:nvGrpSpPr>
          <p:cNvPr id="29" name="组合 28"/>
          <p:cNvGrpSpPr/>
          <p:nvPr/>
        </p:nvGrpSpPr>
        <p:grpSpPr>
          <a:xfrm>
            <a:off x="4743908" y="1916984"/>
            <a:ext cx="2759639" cy="2749517"/>
            <a:chOff x="909662" y="1382264"/>
            <a:chExt cx="2069729" cy="2062138"/>
          </a:xfrm>
        </p:grpSpPr>
        <p:sp>
          <p:nvSpPr>
            <p:cNvPr id="27" name="弧形 26"/>
            <p:cNvSpPr/>
            <p:nvPr/>
          </p:nvSpPr>
          <p:spPr>
            <a:xfrm>
              <a:off x="917253" y="1382264"/>
              <a:ext cx="2062138" cy="2062138"/>
            </a:xfrm>
            <a:prstGeom prst="arc">
              <a:avLst>
                <a:gd name="adj1" fmla="val 16565820"/>
                <a:gd name="adj2" fmla="val 5056950"/>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8" name="弧形 27"/>
            <p:cNvSpPr/>
            <p:nvPr/>
          </p:nvSpPr>
          <p:spPr>
            <a:xfrm flipH="1">
              <a:off x="909662" y="1382264"/>
              <a:ext cx="2062138" cy="2062138"/>
            </a:xfrm>
            <a:prstGeom prst="arc">
              <a:avLst>
                <a:gd name="adj1" fmla="val 16451007"/>
                <a:gd name="adj2" fmla="val 4656997"/>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23" name="组合 22"/>
          <p:cNvGrpSpPr/>
          <p:nvPr/>
        </p:nvGrpSpPr>
        <p:grpSpPr>
          <a:xfrm>
            <a:off x="4066619" y="1401998"/>
            <a:ext cx="986453" cy="986453"/>
            <a:chOff x="3685832" y="623962"/>
            <a:chExt cx="739840" cy="739840"/>
          </a:xfrm>
        </p:grpSpPr>
        <p:sp>
          <p:nvSpPr>
            <p:cNvPr id="7" name="椭圆 6"/>
            <p:cNvSpPr/>
            <p:nvPr/>
          </p:nvSpPr>
          <p:spPr>
            <a:xfrm>
              <a:off x="3685832" y="623962"/>
              <a:ext cx="739840" cy="73984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rgbClr val="E93F30"/>
                </a:solidFill>
              </a:endParaRPr>
            </a:p>
          </p:txBody>
        </p:sp>
        <p:sp>
          <p:nvSpPr>
            <p:cNvPr id="8" name="TextBox 7"/>
            <p:cNvSpPr txBox="1"/>
            <p:nvPr/>
          </p:nvSpPr>
          <p:spPr>
            <a:xfrm>
              <a:off x="3806767" y="743838"/>
              <a:ext cx="497973" cy="500090"/>
            </a:xfrm>
            <a:prstGeom prst="rect">
              <a:avLst/>
            </a:prstGeom>
            <a:noFill/>
          </p:spPr>
          <p:txBody>
            <a:bodyPr wrap="none" rtlCol="0" anchor="ctr">
              <a:spAutoFit/>
            </a:bodyPr>
            <a:lstStyle/>
            <a:p>
              <a:pPr algn="ctr"/>
              <a:r>
                <a:rPr lang="zh-CN" altLang="en-US" sz="3733" b="1" dirty="0">
                  <a:solidFill>
                    <a:srgbClr val="3574A0"/>
                  </a:solidFill>
                  <a:effectLst>
                    <a:innerShdw blurRad="63500" dist="50800" dir="18900000">
                      <a:prstClr val="black">
                        <a:alpha val="30000"/>
                      </a:prstClr>
                    </a:innerShdw>
                  </a:effectLst>
                  <a:latin typeface="黑体" panose="02010609060101010101" pitchFamily="49" charset="-122"/>
                  <a:ea typeface="黑体" panose="02010609060101010101" pitchFamily="49" charset="-122"/>
                </a:rPr>
                <a:t>一</a:t>
              </a:r>
            </a:p>
          </p:txBody>
        </p:sp>
      </p:grpSp>
      <p:grpSp>
        <p:nvGrpSpPr>
          <p:cNvPr id="24" name="组合 23"/>
          <p:cNvGrpSpPr/>
          <p:nvPr/>
        </p:nvGrpSpPr>
        <p:grpSpPr>
          <a:xfrm>
            <a:off x="3561716" y="2865271"/>
            <a:ext cx="986453" cy="986453"/>
            <a:chOff x="3685832" y="1673493"/>
            <a:chExt cx="739840" cy="739840"/>
          </a:xfrm>
        </p:grpSpPr>
        <p:sp>
          <p:nvSpPr>
            <p:cNvPr id="10" name="椭圆 9"/>
            <p:cNvSpPr/>
            <p:nvPr/>
          </p:nvSpPr>
          <p:spPr>
            <a:xfrm>
              <a:off x="3685832" y="1673493"/>
              <a:ext cx="739840" cy="73984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rgbClr val="3574A0"/>
                </a:solidFill>
              </a:endParaRPr>
            </a:p>
          </p:txBody>
        </p:sp>
        <p:sp>
          <p:nvSpPr>
            <p:cNvPr id="11" name="TextBox 10"/>
            <p:cNvSpPr txBox="1"/>
            <p:nvPr/>
          </p:nvSpPr>
          <p:spPr>
            <a:xfrm>
              <a:off x="3800155" y="1793369"/>
              <a:ext cx="511198" cy="500090"/>
            </a:xfrm>
            <a:prstGeom prst="rect">
              <a:avLst/>
            </a:prstGeom>
            <a:noFill/>
          </p:spPr>
          <p:txBody>
            <a:bodyPr wrap="none" rtlCol="0" anchor="ctr">
              <a:spAutoFit/>
            </a:bodyPr>
            <a:lstStyle/>
            <a:p>
              <a:pPr algn="ctr"/>
              <a:r>
                <a:rPr lang="zh-CN" altLang="en-US" sz="3733" b="1" dirty="0">
                  <a:solidFill>
                    <a:srgbClr val="3574A0"/>
                  </a:solidFill>
                  <a:effectLst>
                    <a:innerShdw blurRad="63500" dist="50800" dir="18900000">
                      <a:prstClr val="black">
                        <a:alpha val="30000"/>
                      </a:prstClr>
                    </a:innerShdw>
                  </a:effectLst>
                  <a:latin typeface="黑体" panose="02010609060101010101" pitchFamily="49" charset="-122"/>
                  <a:ea typeface="黑体" panose="02010609060101010101" pitchFamily="49" charset="-122"/>
                </a:rPr>
                <a:t>二</a:t>
              </a:r>
            </a:p>
          </p:txBody>
        </p:sp>
      </p:grpSp>
      <p:grpSp>
        <p:nvGrpSpPr>
          <p:cNvPr id="25" name="组合 24"/>
          <p:cNvGrpSpPr/>
          <p:nvPr/>
        </p:nvGrpSpPr>
        <p:grpSpPr>
          <a:xfrm>
            <a:off x="4149090" y="4210354"/>
            <a:ext cx="986453" cy="986453"/>
            <a:chOff x="3685832" y="2723024"/>
            <a:chExt cx="739840" cy="739840"/>
          </a:xfrm>
        </p:grpSpPr>
        <p:sp>
          <p:nvSpPr>
            <p:cNvPr id="13" name="椭圆 12"/>
            <p:cNvSpPr/>
            <p:nvPr/>
          </p:nvSpPr>
          <p:spPr>
            <a:xfrm>
              <a:off x="3685832" y="2723024"/>
              <a:ext cx="739840" cy="73984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905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rgbClr val="3574A0"/>
                </a:solidFill>
              </a:endParaRPr>
            </a:p>
          </p:txBody>
        </p:sp>
        <p:sp>
          <p:nvSpPr>
            <p:cNvPr id="14" name="TextBox 13"/>
            <p:cNvSpPr txBox="1"/>
            <p:nvPr/>
          </p:nvSpPr>
          <p:spPr>
            <a:xfrm>
              <a:off x="3806767" y="2842900"/>
              <a:ext cx="497973" cy="500090"/>
            </a:xfrm>
            <a:prstGeom prst="rect">
              <a:avLst/>
            </a:prstGeom>
            <a:noFill/>
          </p:spPr>
          <p:txBody>
            <a:bodyPr wrap="none" rtlCol="0" anchor="ctr">
              <a:spAutoFit/>
            </a:bodyPr>
            <a:lstStyle/>
            <a:p>
              <a:pPr algn="ctr"/>
              <a:r>
                <a:rPr lang="zh-CN" altLang="en-US" sz="3733" b="1" dirty="0">
                  <a:solidFill>
                    <a:srgbClr val="3574A0"/>
                  </a:solidFill>
                  <a:effectLst>
                    <a:innerShdw blurRad="63500" dist="50800" dir="18900000">
                      <a:prstClr val="black">
                        <a:alpha val="30000"/>
                      </a:prstClr>
                    </a:innerShdw>
                  </a:effectLst>
                  <a:latin typeface="黑体" panose="02010609060101010101" pitchFamily="49" charset="-122"/>
                  <a:ea typeface="黑体" panose="02010609060101010101" pitchFamily="49" charset="-122"/>
                </a:rPr>
                <a:t>三</a:t>
              </a:r>
            </a:p>
          </p:txBody>
        </p:sp>
      </p:grpSp>
      <p:grpSp>
        <p:nvGrpSpPr>
          <p:cNvPr id="26" name="组合 25"/>
          <p:cNvGrpSpPr/>
          <p:nvPr/>
        </p:nvGrpSpPr>
        <p:grpSpPr>
          <a:xfrm>
            <a:off x="7179167" y="1342956"/>
            <a:ext cx="986453" cy="986453"/>
            <a:chOff x="3685832" y="3772554"/>
            <a:chExt cx="739840" cy="739840"/>
          </a:xfrm>
        </p:grpSpPr>
        <p:sp>
          <p:nvSpPr>
            <p:cNvPr id="16" name="椭圆 15"/>
            <p:cNvSpPr/>
            <p:nvPr/>
          </p:nvSpPr>
          <p:spPr>
            <a:xfrm>
              <a:off x="3685832" y="3772554"/>
              <a:ext cx="739840" cy="73984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905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rgbClr val="3574A0"/>
                </a:solidFill>
              </a:endParaRPr>
            </a:p>
          </p:txBody>
        </p:sp>
        <p:sp>
          <p:nvSpPr>
            <p:cNvPr id="17" name="TextBox 16"/>
            <p:cNvSpPr txBox="1"/>
            <p:nvPr/>
          </p:nvSpPr>
          <p:spPr>
            <a:xfrm>
              <a:off x="3800756" y="3892430"/>
              <a:ext cx="509995" cy="500090"/>
            </a:xfrm>
            <a:prstGeom prst="rect">
              <a:avLst/>
            </a:prstGeom>
            <a:noFill/>
          </p:spPr>
          <p:txBody>
            <a:bodyPr wrap="none" rtlCol="0" anchor="ctr">
              <a:spAutoFit/>
            </a:bodyPr>
            <a:lstStyle/>
            <a:p>
              <a:pPr algn="ctr"/>
              <a:r>
                <a:rPr lang="zh-CN" altLang="en-US" sz="3733" dirty="0">
                  <a:solidFill>
                    <a:srgbClr val="3574A0"/>
                  </a:solidFill>
                  <a:effectLst>
                    <a:innerShdw blurRad="63500" dist="50800" dir="18900000">
                      <a:prstClr val="black">
                        <a:alpha val="30000"/>
                      </a:prstClr>
                    </a:innerShdw>
                  </a:effectLst>
                  <a:latin typeface="黑体" panose="02010609060101010101" pitchFamily="49" charset="-122"/>
                  <a:ea typeface="黑体" panose="02010609060101010101" pitchFamily="49" charset="-122"/>
                </a:rPr>
                <a:t>四</a:t>
              </a:r>
            </a:p>
          </p:txBody>
        </p:sp>
      </p:grpSp>
      <p:grpSp>
        <p:nvGrpSpPr>
          <p:cNvPr id="4" name="组合 3">
            <a:extLst>
              <a:ext uri="{FF2B5EF4-FFF2-40B4-BE49-F238E27FC236}">
                <a16:creationId xmlns:a16="http://schemas.microsoft.com/office/drawing/2014/main" id="{82226695-8E73-83E0-B575-C1E0281AE610}"/>
              </a:ext>
            </a:extLst>
          </p:cNvPr>
          <p:cNvGrpSpPr/>
          <p:nvPr/>
        </p:nvGrpSpPr>
        <p:grpSpPr>
          <a:xfrm>
            <a:off x="7569626" y="2836567"/>
            <a:ext cx="986453" cy="986453"/>
            <a:chOff x="3685832" y="3772554"/>
            <a:chExt cx="739840" cy="739840"/>
          </a:xfrm>
        </p:grpSpPr>
        <p:sp>
          <p:nvSpPr>
            <p:cNvPr id="6" name="椭圆 5">
              <a:extLst>
                <a:ext uri="{FF2B5EF4-FFF2-40B4-BE49-F238E27FC236}">
                  <a16:creationId xmlns:a16="http://schemas.microsoft.com/office/drawing/2014/main" id="{E2809C9B-3051-8928-F94D-6431982ED96C}"/>
                </a:ext>
              </a:extLst>
            </p:cNvPr>
            <p:cNvSpPr/>
            <p:nvPr/>
          </p:nvSpPr>
          <p:spPr>
            <a:xfrm>
              <a:off x="3685832" y="3772554"/>
              <a:ext cx="739840" cy="73984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905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rgbClr val="3574A0"/>
                </a:solidFill>
              </a:endParaRPr>
            </a:p>
          </p:txBody>
        </p:sp>
        <p:sp>
          <p:nvSpPr>
            <p:cNvPr id="30" name="TextBox 16">
              <a:extLst>
                <a:ext uri="{FF2B5EF4-FFF2-40B4-BE49-F238E27FC236}">
                  <a16:creationId xmlns:a16="http://schemas.microsoft.com/office/drawing/2014/main" id="{943870B6-C493-745C-F6A0-C788B22A8523}"/>
                </a:ext>
              </a:extLst>
            </p:cNvPr>
            <p:cNvSpPr txBox="1"/>
            <p:nvPr/>
          </p:nvSpPr>
          <p:spPr>
            <a:xfrm>
              <a:off x="3806767" y="3892430"/>
              <a:ext cx="497973" cy="500090"/>
            </a:xfrm>
            <a:prstGeom prst="rect">
              <a:avLst/>
            </a:prstGeom>
            <a:noFill/>
          </p:spPr>
          <p:txBody>
            <a:bodyPr wrap="none" rtlCol="0" anchor="ctr">
              <a:spAutoFit/>
            </a:bodyPr>
            <a:lstStyle/>
            <a:p>
              <a:pPr algn="ctr"/>
              <a:r>
                <a:rPr lang="zh-CN" altLang="en-US" sz="3733" dirty="0">
                  <a:solidFill>
                    <a:srgbClr val="3574A0"/>
                  </a:solidFill>
                  <a:effectLst>
                    <a:innerShdw blurRad="63500" dist="50800" dir="18900000">
                      <a:prstClr val="black">
                        <a:alpha val="30000"/>
                      </a:prstClr>
                    </a:innerShdw>
                  </a:effectLst>
                  <a:latin typeface="黑体" panose="02010609060101010101" pitchFamily="49" charset="-122"/>
                  <a:ea typeface="黑体" panose="02010609060101010101" pitchFamily="49" charset="-122"/>
                </a:rPr>
                <a:t>五</a:t>
              </a:r>
            </a:p>
          </p:txBody>
        </p:sp>
      </p:grpSp>
      <p:grpSp>
        <p:nvGrpSpPr>
          <p:cNvPr id="31" name="组合 30">
            <a:extLst>
              <a:ext uri="{FF2B5EF4-FFF2-40B4-BE49-F238E27FC236}">
                <a16:creationId xmlns:a16="http://schemas.microsoft.com/office/drawing/2014/main" id="{FBDD7889-FE4A-3997-40BC-09B6D508B712}"/>
              </a:ext>
            </a:extLst>
          </p:cNvPr>
          <p:cNvGrpSpPr/>
          <p:nvPr/>
        </p:nvGrpSpPr>
        <p:grpSpPr>
          <a:xfrm>
            <a:off x="7254622" y="4292325"/>
            <a:ext cx="986453" cy="986453"/>
            <a:chOff x="3685832" y="3772554"/>
            <a:chExt cx="739840" cy="739840"/>
          </a:xfrm>
        </p:grpSpPr>
        <p:sp>
          <p:nvSpPr>
            <p:cNvPr id="32" name="椭圆 31">
              <a:extLst>
                <a:ext uri="{FF2B5EF4-FFF2-40B4-BE49-F238E27FC236}">
                  <a16:creationId xmlns:a16="http://schemas.microsoft.com/office/drawing/2014/main" id="{4903DF66-92DC-A481-F4A0-8172674213A4}"/>
                </a:ext>
              </a:extLst>
            </p:cNvPr>
            <p:cNvSpPr/>
            <p:nvPr/>
          </p:nvSpPr>
          <p:spPr>
            <a:xfrm>
              <a:off x="3685832" y="3772554"/>
              <a:ext cx="739840" cy="73984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905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rgbClr val="3574A0"/>
                </a:solidFill>
              </a:endParaRPr>
            </a:p>
          </p:txBody>
        </p:sp>
        <p:sp>
          <p:nvSpPr>
            <p:cNvPr id="33" name="TextBox 16">
              <a:extLst>
                <a:ext uri="{FF2B5EF4-FFF2-40B4-BE49-F238E27FC236}">
                  <a16:creationId xmlns:a16="http://schemas.microsoft.com/office/drawing/2014/main" id="{04DAE0C0-9F40-37D0-DE35-1DEBFA47A5D8}"/>
                </a:ext>
              </a:extLst>
            </p:cNvPr>
            <p:cNvSpPr txBox="1"/>
            <p:nvPr/>
          </p:nvSpPr>
          <p:spPr>
            <a:xfrm>
              <a:off x="3806768" y="3892430"/>
              <a:ext cx="497973" cy="500090"/>
            </a:xfrm>
            <a:prstGeom prst="rect">
              <a:avLst/>
            </a:prstGeom>
            <a:noFill/>
          </p:spPr>
          <p:txBody>
            <a:bodyPr wrap="none" rtlCol="0" anchor="ctr">
              <a:spAutoFit/>
            </a:bodyPr>
            <a:lstStyle/>
            <a:p>
              <a:pPr algn="ctr"/>
              <a:r>
                <a:rPr lang="zh-CN" altLang="en-US" sz="3733" dirty="0">
                  <a:solidFill>
                    <a:srgbClr val="3574A0"/>
                  </a:solidFill>
                  <a:effectLst>
                    <a:innerShdw blurRad="63500" dist="50800" dir="18900000">
                      <a:prstClr val="black">
                        <a:alpha val="30000"/>
                      </a:prstClr>
                    </a:innerShdw>
                  </a:effectLst>
                  <a:latin typeface="黑体" panose="02010609060101010101" pitchFamily="49" charset="-122"/>
                  <a:ea typeface="黑体" panose="02010609060101010101" pitchFamily="49" charset="-122"/>
                </a:rPr>
                <a:t>六</a:t>
              </a:r>
            </a:p>
          </p:txBody>
        </p:sp>
      </p:grpSp>
      <p:sp>
        <p:nvSpPr>
          <p:cNvPr id="34" name="矩形 33">
            <a:extLst>
              <a:ext uri="{FF2B5EF4-FFF2-40B4-BE49-F238E27FC236}">
                <a16:creationId xmlns:a16="http://schemas.microsoft.com/office/drawing/2014/main" id="{89206E2B-F6CB-F9AF-2F78-725E8333376D}"/>
              </a:ext>
            </a:extLst>
          </p:cNvPr>
          <p:cNvSpPr/>
          <p:nvPr/>
        </p:nvSpPr>
        <p:spPr>
          <a:xfrm>
            <a:off x="2011292" y="4477285"/>
            <a:ext cx="1550424" cy="502766"/>
          </a:xfrm>
          <a:prstGeom prst="rect">
            <a:avLst/>
          </a:prstGeom>
        </p:spPr>
        <p:txBody>
          <a:bodyPr wrap="none">
            <a:spAutoFit/>
          </a:bodyPr>
          <a:lstStyle/>
          <a:p>
            <a:r>
              <a:rPr lang="zh-CN" altLang="en-US" sz="2667" b="1" dirty="0">
                <a:solidFill>
                  <a:srgbClr val="3574A0"/>
                </a:solidFill>
                <a:latin typeface="微软雅黑" panose="020B0503020204020204" pitchFamily="34" charset="-122"/>
                <a:ea typeface="微软雅黑" panose="020B0503020204020204" pitchFamily="34" charset="-122"/>
              </a:rPr>
              <a:t>评价结论</a:t>
            </a:r>
          </a:p>
        </p:txBody>
      </p:sp>
      <p:sp>
        <p:nvSpPr>
          <p:cNvPr id="35" name="矩形 34">
            <a:extLst>
              <a:ext uri="{FF2B5EF4-FFF2-40B4-BE49-F238E27FC236}">
                <a16:creationId xmlns:a16="http://schemas.microsoft.com/office/drawing/2014/main" id="{F3C3E7C1-D73F-20F7-1D62-A89BCD7905A2}"/>
              </a:ext>
            </a:extLst>
          </p:cNvPr>
          <p:cNvSpPr/>
          <p:nvPr/>
        </p:nvSpPr>
        <p:spPr>
          <a:xfrm>
            <a:off x="8777727" y="3053061"/>
            <a:ext cx="2574744" cy="502766"/>
          </a:xfrm>
          <a:prstGeom prst="rect">
            <a:avLst/>
          </a:prstGeom>
        </p:spPr>
        <p:txBody>
          <a:bodyPr wrap="none">
            <a:spAutoFit/>
          </a:bodyPr>
          <a:lstStyle/>
          <a:p>
            <a:r>
              <a:rPr lang="zh-CN" altLang="en-US" sz="2667" b="1" dirty="0">
                <a:solidFill>
                  <a:srgbClr val="3574A0"/>
                </a:solidFill>
                <a:latin typeface="微软雅黑" panose="020B0503020204020204" pitchFamily="34" charset="-122"/>
                <a:ea typeface="微软雅黑" panose="020B0503020204020204" pitchFamily="34" charset="-122"/>
              </a:rPr>
              <a:t>存在的主要问题</a:t>
            </a:r>
          </a:p>
        </p:txBody>
      </p:sp>
    </p:spTree>
    <p:extLst>
      <p:ext uri="{BB962C8B-B14F-4D97-AF65-F5344CB8AC3E}">
        <p14:creationId xmlns:p14="http://schemas.microsoft.com/office/powerpoint/2010/main" val="393553974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heel(1)">
                                      <p:cBhvr>
                                        <p:cTn id="25" dur="1000"/>
                                        <p:tgtEl>
                                          <p:spTgt spid="29"/>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40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1+#ppt_w/2"/>
                                          </p:val>
                                        </p:tav>
                                        <p:tav tm="100000">
                                          <p:val>
                                            <p:strVal val="#ppt_x"/>
                                          </p:val>
                                        </p:tav>
                                      </p:tavLst>
                                    </p:anim>
                                    <p:anim calcmode="lin" valueType="num">
                                      <p:cBhvr additive="base">
                                        <p:cTn id="31" dur="500" fill="hold"/>
                                        <p:tgtEl>
                                          <p:spTgt spid="24"/>
                                        </p:tgtEl>
                                        <p:attrNameLst>
                                          <p:attrName>ppt_y</p:attrName>
                                        </p:attrNameLst>
                                      </p:cBhvr>
                                      <p:tavLst>
                                        <p:tav tm="0">
                                          <p:val>
                                            <p:strVal val="#ppt_y"/>
                                          </p:val>
                                        </p:tav>
                                        <p:tav tm="100000">
                                          <p:val>
                                            <p:strVal val="#ppt_y"/>
                                          </p:val>
                                        </p:tav>
                                      </p:tavLst>
                                    </p:anim>
                                  </p:childTnLst>
                                </p:cTn>
                              </p:par>
                              <p:par>
                                <p:cTn id="32" presetID="2" presetClass="entr" presetSubtype="4" fill="hold" nodeType="withEffect">
                                  <p:stCondLst>
                                    <p:cond delay="120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ppt_x"/>
                                          </p:val>
                                        </p:tav>
                                        <p:tav tm="100000">
                                          <p:val>
                                            <p:strVal val="#ppt_x"/>
                                          </p:val>
                                        </p:tav>
                                      </p:tavLst>
                                    </p:anim>
                                    <p:anim calcmode="lin" valueType="num">
                                      <p:cBhvr additive="base">
                                        <p:cTn id="35" dur="500" fill="hold"/>
                                        <p:tgtEl>
                                          <p:spTgt spid="26"/>
                                        </p:tgtEl>
                                        <p:attrNameLst>
                                          <p:attrName>ppt_y</p:attrName>
                                        </p:attrNameLst>
                                      </p:cBhvr>
                                      <p:tavLst>
                                        <p:tav tm="0">
                                          <p:val>
                                            <p:strVal val="1+#ppt_h/2"/>
                                          </p:val>
                                        </p:tav>
                                        <p:tav tm="100000">
                                          <p:val>
                                            <p:strVal val="#ppt_y"/>
                                          </p:val>
                                        </p:tav>
                                      </p:tavLst>
                                    </p:anim>
                                  </p:childTnLst>
                                </p:cTn>
                              </p:par>
                              <p:par>
                                <p:cTn id="36" presetID="2" presetClass="entr" presetSubtype="8" fill="hold"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0-#ppt_w/2"/>
                                          </p:val>
                                        </p:tav>
                                        <p:tav tm="100000">
                                          <p:val>
                                            <p:strVal val="#ppt_x"/>
                                          </p:val>
                                        </p:tav>
                                      </p:tavLst>
                                    </p:anim>
                                    <p:anim calcmode="lin" valueType="num">
                                      <p:cBhvr additive="base">
                                        <p:cTn id="39" dur="500" fill="hold"/>
                                        <p:tgtEl>
                                          <p:spTgt spid="23"/>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800"/>
                                  </p:stCondLst>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0-#ppt_w/2"/>
                                          </p:val>
                                        </p:tav>
                                        <p:tav tm="100000">
                                          <p:val>
                                            <p:strVal val="#ppt_x"/>
                                          </p:val>
                                        </p:tav>
                                      </p:tavLst>
                                    </p:anim>
                                    <p:anim calcmode="lin" valueType="num">
                                      <p:cBhvr additive="base">
                                        <p:cTn id="43" dur="500" fill="hold"/>
                                        <p:tgtEl>
                                          <p:spTgt spid="25"/>
                                        </p:tgtEl>
                                        <p:attrNameLst>
                                          <p:attrName>ppt_y</p:attrName>
                                        </p:attrNameLst>
                                      </p:cBhvr>
                                      <p:tavLst>
                                        <p:tav tm="0">
                                          <p:val>
                                            <p:strVal val="#ppt_y"/>
                                          </p:val>
                                        </p:tav>
                                        <p:tav tm="100000">
                                          <p:val>
                                            <p:strVal val="#ppt_y"/>
                                          </p:val>
                                        </p:tav>
                                      </p:tavLst>
                                    </p:anim>
                                  </p:childTnLst>
                                </p:cTn>
                              </p:par>
                            </p:childTnLst>
                          </p:cTn>
                        </p:par>
                        <p:par>
                          <p:cTn id="44" fill="hold">
                            <p:stCondLst>
                              <p:cond delay="1700"/>
                            </p:stCondLst>
                            <p:childTnLst>
                              <p:par>
                                <p:cTn id="45" presetID="22" presetClass="entr" presetSubtype="8"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childTnLst>
                          </p:cTn>
                        </p:par>
                        <p:par>
                          <p:cTn id="48" fill="hold">
                            <p:stCondLst>
                              <p:cond delay="22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27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3200"/>
                            </p:stCondLst>
                            <p:childTnLst>
                              <p:par>
                                <p:cTn id="57" presetID="22" presetClass="entr" presetSubtype="8"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ipe(left)">
                                      <p:cBhvr>
                                        <p:cTn id="59" dur="500"/>
                                        <p:tgtEl>
                                          <p:spTgt spid="22"/>
                                        </p:tgtEl>
                                      </p:cBhvr>
                                    </p:animEffect>
                                  </p:childTnLst>
                                </p:cTn>
                              </p:par>
                              <p:par>
                                <p:cTn id="60" presetID="2" presetClass="entr" presetSubtype="4" fill="hold" nodeType="withEffect">
                                  <p:stCondLst>
                                    <p:cond delay="1200"/>
                                  </p:stCondLst>
                                  <p:childTnLst>
                                    <p:set>
                                      <p:cBhvr>
                                        <p:cTn id="61" dur="1" fill="hold">
                                          <p:stCondLst>
                                            <p:cond delay="0"/>
                                          </p:stCondLst>
                                        </p:cTn>
                                        <p:tgtEl>
                                          <p:spTgt spid="4"/>
                                        </p:tgtEl>
                                        <p:attrNameLst>
                                          <p:attrName>style.visibility</p:attrName>
                                        </p:attrNameLst>
                                      </p:cBhvr>
                                      <p:to>
                                        <p:strVal val="visible"/>
                                      </p:to>
                                    </p:set>
                                    <p:anim calcmode="lin" valueType="num">
                                      <p:cBhvr additive="base">
                                        <p:cTn id="62" dur="500" fill="hold"/>
                                        <p:tgtEl>
                                          <p:spTgt spid="4"/>
                                        </p:tgtEl>
                                        <p:attrNameLst>
                                          <p:attrName>ppt_x</p:attrName>
                                        </p:attrNameLst>
                                      </p:cBhvr>
                                      <p:tavLst>
                                        <p:tav tm="0">
                                          <p:val>
                                            <p:strVal val="#ppt_x"/>
                                          </p:val>
                                        </p:tav>
                                        <p:tav tm="100000">
                                          <p:val>
                                            <p:strVal val="#ppt_x"/>
                                          </p:val>
                                        </p:tav>
                                      </p:tavLst>
                                    </p:anim>
                                    <p:anim calcmode="lin" valueType="num">
                                      <p:cBhvr additive="base">
                                        <p:cTn id="63" dur="500" fill="hold"/>
                                        <p:tgtEl>
                                          <p:spTgt spid="4"/>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stCondLst>
                                    <p:cond delay="1200"/>
                                  </p:stCondLst>
                                  <p:childTnLst>
                                    <p:set>
                                      <p:cBhvr>
                                        <p:cTn id="65" dur="1" fill="hold">
                                          <p:stCondLst>
                                            <p:cond delay="0"/>
                                          </p:stCondLst>
                                        </p:cTn>
                                        <p:tgtEl>
                                          <p:spTgt spid="31"/>
                                        </p:tgtEl>
                                        <p:attrNameLst>
                                          <p:attrName>style.visibility</p:attrName>
                                        </p:attrNameLst>
                                      </p:cBhvr>
                                      <p:to>
                                        <p:strVal val="visible"/>
                                      </p:to>
                                    </p:set>
                                    <p:anim calcmode="lin" valueType="num">
                                      <p:cBhvr additive="base">
                                        <p:cTn id="66" dur="500" fill="hold"/>
                                        <p:tgtEl>
                                          <p:spTgt spid="31"/>
                                        </p:tgtEl>
                                        <p:attrNameLst>
                                          <p:attrName>ppt_x</p:attrName>
                                        </p:attrNameLst>
                                      </p:cBhvr>
                                      <p:tavLst>
                                        <p:tav tm="0">
                                          <p:val>
                                            <p:strVal val="#ppt_x"/>
                                          </p:val>
                                        </p:tav>
                                        <p:tav tm="100000">
                                          <p:val>
                                            <p:strVal val="#ppt_x"/>
                                          </p:val>
                                        </p:tav>
                                      </p:tavLst>
                                    </p:anim>
                                    <p:anim calcmode="lin" valueType="num">
                                      <p:cBhvr additive="base">
                                        <p:cTn id="67" dur="500" fill="hold"/>
                                        <p:tgtEl>
                                          <p:spTgt spid="31"/>
                                        </p:tgtEl>
                                        <p:attrNameLst>
                                          <p:attrName>ppt_y</p:attrName>
                                        </p:attrNameLst>
                                      </p:cBhvr>
                                      <p:tavLst>
                                        <p:tav tm="0">
                                          <p:val>
                                            <p:strVal val="1+#ppt_h/2"/>
                                          </p:val>
                                        </p:tav>
                                        <p:tav tm="100000">
                                          <p:val>
                                            <p:strVal val="#ppt_y"/>
                                          </p:val>
                                        </p:tav>
                                      </p:tavLst>
                                    </p:anim>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left)">
                                      <p:cBhvr>
                                        <p:cTn id="71" dur="500"/>
                                        <p:tgtEl>
                                          <p:spTgt spid="34"/>
                                        </p:tgtEl>
                                      </p:cBhvr>
                                    </p:animEffect>
                                  </p:childTnLst>
                                </p:cTn>
                              </p:par>
                            </p:childTnLst>
                          </p:cTn>
                        </p:par>
                        <p:par>
                          <p:cTn id="72" fill="hold">
                            <p:stCondLst>
                              <p:cond delay="5400"/>
                            </p:stCondLst>
                            <p:childTnLst>
                              <p:par>
                                <p:cTn id="73" presetID="22" presetClass="entr" presetSubtype="8" fill="hold" grpId="0"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left)">
                                      <p:cBhvr>
                                        <p:cTn id="7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19" grpId="0"/>
      <p:bldP spid="20" grpId="0"/>
      <p:bldP spid="21" grpId="0"/>
      <p:bldP spid="22" grpId="0"/>
      <p:bldP spid="34" grpId="0"/>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矩形 77"/>
          <p:cNvSpPr>
            <a:spLocks noChangeArrowheads="1"/>
          </p:cNvSpPr>
          <p:nvPr/>
        </p:nvSpPr>
        <p:spPr bwMode="auto">
          <a:xfrm rot="2700000">
            <a:off x="697480" y="2310572"/>
            <a:ext cx="1975974" cy="2044128"/>
          </a:xfrm>
          <a:prstGeom prst="rect">
            <a:avLst/>
          </a:prstGeom>
          <a:blipFill>
            <a:blip r:embed="rId3"/>
            <a:stretch>
              <a:fillRect/>
            </a:stretch>
          </a:blipFill>
          <a:ln>
            <a:noFill/>
          </a:ln>
          <a:effectLst>
            <a:outerShdw blurRad="50800" dist="38100" dir="5400000" algn="t" rotWithShape="0">
              <a:prstClr val="black">
                <a:alpha val="40000"/>
              </a:prstClr>
            </a:outerShdw>
          </a:effectLst>
        </p:spPr>
        <p:txBody>
          <a:bodyPr anchor="ctr"/>
          <a:lstStyle/>
          <a:p>
            <a:pPr algn="ctr" defTabSz="608965"/>
            <a:endParaRPr lang="zh-CN" altLang="zh-CN" sz="3200">
              <a:solidFill>
                <a:srgbClr val="FFFFFF"/>
              </a:solidFill>
              <a:latin typeface="宋体" pitchFamily="2" charset="-122"/>
              <a:ea typeface="黑体" panose="02010609060101010101" pitchFamily="49" charset="-122"/>
              <a:sym typeface="宋体" pitchFamily="2" charset="-122"/>
            </a:endParaRPr>
          </a:p>
        </p:txBody>
      </p:sp>
      <p:sp>
        <p:nvSpPr>
          <p:cNvPr id="11" name="矩形 10"/>
          <p:cNvSpPr/>
          <p:nvPr/>
        </p:nvSpPr>
        <p:spPr>
          <a:xfrm>
            <a:off x="1560290" y="392327"/>
            <a:ext cx="1826141" cy="584775"/>
          </a:xfrm>
          <a:prstGeom prst="rect">
            <a:avLst/>
          </a:prstGeom>
        </p:spPr>
        <p:txBody>
          <a:bodyPr wrap="none">
            <a:spAutoFit/>
          </a:bodyPr>
          <a:lstStyle/>
          <a:p>
            <a:r>
              <a:rPr lang="zh-CN" altLang="en-US" sz="3200" b="1" dirty="0">
                <a:solidFill>
                  <a:schemeClr val="tx1">
                    <a:lumMod val="75000"/>
                    <a:lumOff val="25000"/>
                  </a:schemeClr>
                </a:solidFill>
                <a:latin typeface="微软雅黑" pitchFamily="34" charset="-122"/>
                <a:ea typeface="微软雅黑" pitchFamily="34" charset="-122"/>
              </a:rPr>
              <a:t>基本情况</a:t>
            </a:r>
          </a:p>
        </p:txBody>
      </p:sp>
      <p:grpSp>
        <p:nvGrpSpPr>
          <p:cNvPr id="12" name="组合 11"/>
          <p:cNvGrpSpPr/>
          <p:nvPr/>
        </p:nvGrpSpPr>
        <p:grpSpPr>
          <a:xfrm>
            <a:off x="393143" y="321550"/>
            <a:ext cx="2334293" cy="3856560"/>
            <a:chOff x="5306192" y="779869"/>
            <a:chExt cx="2829745" cy="4675128"/>
          </a:xfrm>
        </p:grpSpPr>
        <p:sp>
          <p:nvSpPr>
            <p:cNvPr id="70" name="椭圆 69"/>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grpSp>
          <p:nvGrpSpPr>
            <p:cNvPr id="71" name="组合 70"/>
            <p:cNvGrpSpPr/>
            <p:nvPr/>
          </p:nvGrpSpPr>
          <p:grpSpPr>
            <a:xfrm>
              <a:off x="5306192" y="846745"/>
              <a:ext cx="2829745" cy="4608252"/>
              <a:chOff x="5208183" y="816717"/>
              <a:chExt cx="2829745" cy="4608252"/>
            </a:xfrm>
          </p:grpSpPr>
          <p:sp>
            <p:nvSpPr>
              <p:cNvPr id="72" name="椭圆 71"/>
              <p:cNvSpPr/>
              <p:nvPr/>
            </p:nvSpPr>
            <p:spPr>
              <a:xfrm flipV="1">
                <a:off x="5583078" y="816717"/>
                <a:ext cx="746745" cy="746745"/>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latin typeface="黑体" panose="02010609060101010101" pitchFamily="49" charset="-122"/>
                    <a:ea typeface="黑体" panose="02010609060101010101" pitchFamily="49" charset="-122"/>
                  </a:rPr>
                  <a:t>一</a:t>
                </a:r>
              </a:p>
            </p:txBody>
          </p:sp>
          <p:sp>
            <p:nvSpPr>
              <p:cNvPr id="73" name="矩形 72"/>
              <p:cNvSpPr/>
              <p:nvPr/>
            </p:nvSpPr>
            <p:spPr>
              <a:xfrm>
                <a:off x="5208183" y="4080398"/>
                <a:ext cx="2829745" cy="1344571"/>
              </a:xfrm>
              <a:prstGeom prst="rect">
                <a:avLst/>
              </a:prstGeom>
            </p:spPr>
            <p:txBody>
              <a:bodyPr wrap="none" anchor="ctr">
                <a:spAutoFit/>
              </a:bodyPr>
              <a:lstStyle/>
              <a:p>
                <a:pPr algn="ctr">
                  <a:lnSpc>
                    <a:spcPct val="150000"/>
                  </a:lnSpc>
                </a:pPr>
                <a:r>
                  <a:rPr lang="zh-CN" altLang="en-US" sz="2800" b="1"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rPr>
                  <a:t>（一）县域发展情况</a:t>
                </a:r>
              </a:p>
              <a:p>
                <a:pPr algn="ctr">
                  <a:lnSpc>
                    <a:spcPct val="150000"/>
                  </a:lnSpc>
                </a:pPr>
                <a:endParaRPr lang="zh-CN" altLang="en-US" sz="4400"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endParaRPr>
              </a:p>
            </p:txBody>
          </p:sp>
        </p:grpSp>
      </p:grpSp>
      <p:sp>
        <p:nvSpPr>
          <p:cNvPr id="95" name="矩形 94"/>
          <p:cNvSpPr/>
          <p:nvPr/>
        </p:nvSpPr>
        <p:spPr>
          <a:xfrm>
            <a:off x="3720530" y="1196752"/>
            <a:ext cx="7601656" cy="4613892"/>
          </a:xfrm>
          <a:prstGeom prst="rect">
            <a:avLst/>
          </a:prstGeom>
        </p:spPr>
        <p:txBody>
          <a:bodyPr wrap="square">
            <a:spAutoFit/>
          </a:bodyPr>
          <a:lstStyle/>
          <a:p>
            <a:pPr defTabSz="608965">
              <a:lnSpc>
                <a:spcPct val="150000"/>
              </a:lnSpc>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   武山县隶属于甘肃省天水市，下辖</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13</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镇、</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2</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乡、</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344</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个行政村，总面积</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2011</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平方公里，常住人口</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35.34</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万人，其中：城镇人口</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13.84</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万人，占常住人口的</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39.17%</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（常住人口城镇化率）。是国家级标准化蔬菜生产示范县、“中国民间文化艺术之乡”和“全国武术之乡”。</a:t>
            </a:r>
          </a:p>
          <a:p>
            <a:pPr defTabSz="608965">
              <a:lnSpc>
                <a:spcPct val="150000"/>
              </a:lnSpc>
            </a:pP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      2023</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年，全县地区生产总值</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811910</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万元，其中：第一产业增加值</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316446</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万元，增长</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6.3%</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；第二产业增加值</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93391</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万元，下降</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3%</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；第三产业增加值</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402074</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万元，增长</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6.3%</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。三次产业结构比为</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39.0</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11.5</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49.5</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。按常住人口计算，人均地区生产总值</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22748</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元，同比增长</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6.2%</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，城镇居民人均可支配收入</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32978</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元，同比增长</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5.7%</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。农村居民人均可支配收入</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12028</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元，同比增长</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7.5%</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。全体居民人均可支配收入</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19550</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元，同比增长</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6.4%</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4094460454"/>
      </p:ext>
    </p:extLst>
  </p:cSld>
  <p:clrMapOvr>
    <a:masterClrMapping/>
  </p:clrMapOvr>
  <p:transition spd="slow" advClick="0" advTm="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par>
                          <p:cTn id="15" fill="hold">
                            <p:stCondLst>
                              <p:cond delay="500"/>
                            </p:stCondLst>
                            <p:childTnLst>
                              <p:par>
                                <p:cTn id="16" presetID="14" presetClass="entr" presetSubtype="10" fill="hold" grpId="0" nodeType="afterEffect">
                                  <p:stCondLst>
                                    <p:cond delay="0"/>
                                  </p:stCondLst>
                                  <p:childTnLst>
                                    <p:set>
                                      <p:cBhvr>
                                        <p:cTn id="17" dur="1" fill="hold">
                                          <p:stCondLst>
                                            <p:cond delay="0"/>
                                          </p:stCondLst>
                                        </p:cTn>
                                        <p:tgtEl>
                                          <p:spTgt spid="95"/>
                                        </p:tgtEl>
                                        <p:attrNameLst>
                                          <p:attrName>style.visibility</p:attrName>
                                        </p:attrNameLst>
                                      </p:cBhvr>
                                      <p:to>
                                        <p:strVal val="visible"/>
                                      </p:to>
                                    </p:set>
                                    <p:animEffect transition="in" filter="randombar(horizontal)">
                                      <p:cBhvr>
                                        <p:cTn id="18"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558133" y="485550"/>
            <a:ext cx="1826141" cy="584775"/>
          </a:xfrm>
          <a:prstGeom prst="rect">
            <a:avLst/>
          </a:prstGeom>
        </p:spPr>
        <p:txBody>
          <a:bodyPr wrap="none">
            <a:spAutoFit/>
          </a:bodyPr>
          <a:lstStyle/>
          <a:p>
            <a:r>
              <a:rPr lang="zh-CN" altLang="en-US" sz="3200" b="1" dirty="0">
                <a:solidFill>
                  <a:schemeClr val="tx1">
                    <a:lumMod val="75000"/>
                    <a:lumOff val="25000"/>
                  </a:schemeClr>
                </a:solidFill>
                <a:latin typeface="微软雅黑" pitchFamily="34" charset="-122"/>
                <a:ea typeface="微软雅黑" pitchFamily="34" charset="-122"/>
              </a:rPr>
              <a:t>基本情况</a:t>
            </a:r>
          </a:p>
        </p:txBody>
      </p:sp>
      <p:sp>
        <p:nvSpPr>
          <p:cNvPr id="95" name="矩形 94"/>
          <p:cNvSpPr/>
          <p:nvPr/>
        </p:nvSpPr>
        <p:spPr>
          <a:xfrm>
            <a:off x="3864546" y="1903582"/>
            <a:ext cx="7416824" cy="2536400"/>
          </a:xfrm>
          <a:prstGeom prst="rect">
            <a:avLst/>
          </a:prstGeom>
        </p:spPr>
        <p:txBody>
          <a:bodyPr wrap="square">
            <a:spAutoFit/>
          </a:bodyPr>
          <a:lstStyle/>
          <a:p>
            <a:pPr defTabSz="608965">
              <a:lnSpc>
                <a:spcPct val="150000"/>
              </a:lnSpc>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截至</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2023</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年末，财政口径全县独立编制机构数</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295</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个，独立核算机构数</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188</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个。财政供养职工人数</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11074</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人（在职</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11071</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人，离休</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3</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人），其中：一般公共预算财政拨款开支</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10985</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人（行政</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1088</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人，参公</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262</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人，非参公</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9632</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人，离休</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3</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人）；经费自理人数</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89</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人（在职）。其他人员</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547</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人（一般公共预算财政拨款开支</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540</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人，其他</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7</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人）。全县年末学生人数</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69960</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人，遗属</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613</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人。</a:t>
            </a:r>
          </a:p>
        </p:txBody>
      </p:sp>
      <p:sp>
        <p:nvSpPr>
          <p:cNvPr id="2" name="矩形 77">
            <a:extLst>
              <a:ext uri="{FF2B5EF4-FFF2-40B4-BE49-F238E27FC236}">
                <a16:creationId xmlns:a16="http://schemas.microsoft.com/office/drawing/2014/main" id="{6793DD88-760E-25BE-D9C4-41D1795078D9}"/>
              </a:ext>
            </a:extLst>
          </p:cNvPr>
          <p:cNvSpPr>
            <a:spLocks noChangeArrowheads="1"/>
          </p:cNvSpPr>
          <p:nvPr/>
        </p:nvSpPr>
        <p:spPr bwMode="auto">
          <a:xfrm rot="2700000">
            <a:off x="980980" y="2319980"/>
            <a:ext cx="2096493" cy="2218039"/>
          </a:xfrm>
          <a:prstGeom prst="rect">
            <a:avLst/>
          </a:prstGeom>
          <a:blipFill>
            <a:blip r:embed="rId3"/>
            <a:stretch>
              <a:fillRect/>
            </a:stretch>
          </a:blipFill>
          <a:ln>
            <a:noFill/>
          </a:ln>
          <a:effectLst>
            <a:outerShdw blurRad="50800" dist="38100" dir="5400000" algn="t" rotWithShape="0">
              <a:prstClr val="black">
                <a:alpha val="40000"/>
              </a:prstClr>
            </a:outerShdw>
          </a:effectLst>
        </p:spPr>
        <p:txBody>
          <a:bodyPr anchor="ctr"/>
          <a:lstStyle/>
          <a:p>
            <a:pPr algn="ctr" defTabSz="608965"/>
            <a:endParaRPr lang="zh-CN" altLang="zh-CN" sz="3200">
              <a:solidFill>
                <a:srgbClr val="FFFFFF"/>
              </a:solidFill>
              <a:latin typeface="宋体" pitchFamily="2" charset="-122"/>
              <a:ea typeface="黑体" panose="02010609060101010101" pitchFamily="49" charset="-122"/>
              <a:sym typeface="宋体" pitchFamily="2" charset="-122"/>
            </a:endParaRPr>
          </a:p>
        </p:txBody>
      </p:sp>
      <p:grpSp>
        <p:nvGrpSpPr>
          <p:cNvPr id="3" name="组合 2">
            <a:extLst>
              <a:ext uri="{FF2B5EF4-FFF2-40B4-BE49-F238E27FC236}">
                <a16:creationId xmlns:a16="http://schemas.microsoft.com/office/drawing/2014/main" id="{FC9580E8-FAF9-AE31-3F34-BB535D2DBD29}"/>
              </a:ext>
            </a:extLst>
          </p:cNvPr>
          <p:cNvGrpSpPr/>
          <p:nvPr/>
        </p:nvGrpSpPr>
        <p:grpSpPr>
          <a:xfrm>
            <a:off x="418116" y="469204"/>
            <a:ext cx="3050835" cy="3852922"/>
            <a:chOff x="5230968" y="779869"/>
            <a:chExt cx="3698373" cy="4670718"/>
          </a:xfrm>
        </p:grpSpPr>
        <p:sp>
          <p:nvSpPr>
            <p:cNvPr id="4" name="椭圆 3">
              <a:extLst>
                <a:ext uri="{FF2B5EF4-FFF2-40B4-BE49-F238E27FC236}">
                  <a16:creationId xmlns:a16="http://schemas.microsoft.com/office/drawing/2014/main" id="{1F9830D9-02FF-6B64-7B48-ADC828DC1A9F}"/>
                </a:ext>
              </a:extLst>
            </p:cNvPr>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grpSp>
          <p:nvGrpSpPr>
            <p:cNvPr id="5" name="组合 4">
              <a:extLst>
                <a:ext uri="{FF2B5EF4-FFF2-40B4-BE49-F238E27FC236}">
                  <a16:creationId xmlns:a16="http://schemas.microsoft.com/office/drawing/2014/main" id="{C186BD7B-6971-BA8F-2E6E-FACC8834CA98}"/>
                </a:ext>
              </a:extLst>
            </p:cNvPr>
            <p:cNvGrpSpPr/>
            <p:nvPr/>
          </p:nvGrpSpPr>
          <p:grpSpPr>
            <a:xfrm>
              <a:off x="5230968" y="846745"/>
              <a:ext cx="3698373" cy="4603842"/>
              <a:chOff x="5132959" y="816717"/>
              <a:chExt cx="3698373" cy="4603842"/>
            </a:xfrm>
          </p:grpSpPr>
          <p:sp>
            <p:nvSpPr>
              <p:cNvPr id="6" name="椭圆 5">
                <a:extLst>
                  <a:ext uri="{FF2B5EF4-FFF2-40B4-BE49-F238E27FC236}">
                    <a16:creationId xmlns:a16="http://schemas.microsoft.com/office/drawing/2014/main" id="{72CCC343-1E28-F4A3-506F-CB5809E54542}"/>
                  </a:ext>
                </a:extLst>
              </p:cNvPr>
              <p:cNvSpPr/>
              <p:nvPr/>
            </p:nvSpPr>
            <p:spPr>
              <a:xfrm flipV="1">
                <a:off x="5583078" y="816717"/>
                <a:ext cx="746745" cy="746745"/>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latin typeface="黑体" panose="02010609060101010101" pitchFamily="49" charset="-122"/>
                    <a:ea typeface="黑体" panose="02010609060101010101" pitchFamily="49" charset="-122"/>
                  </a:rPr>
                  <a:t>一</a:t>
                </a:r>
              </a:p>
            </p:txBody>
          </p:sp>
          <p:sp>
            <p:nvSpPr>
              <p:cNvPr id="7" name="矩形 6">
                <a:extLst>
                  <a:ext uri="{FF2B5EF4-FFF2-40B4-BE49-F238E27FC236}">
                    <a16:creationId xmlns:a16="http://schemas.microsoft.com/office/drawing/2014/main" id="{83DF1FD1-4A22-547F-703F-C7EF8CFC41FF}"/>
                  </a:ext>
                </a:extLst>
              </p:cNvPr>
              <p:cNvSpPr/>
              <p:nvPr/>
            </p:nvSpPr>
            <p:spPr>
              <a:xfrm>
                <a:off x="5132959" y="4075988"/>
                <a:ext cx="3698373" cy="1344571"/>
              </a:xfrm>
              <a:prstGeom prst="rect">
                <a:avLst/>
              </a:prstGeom>
            </p:spPr>
            <p:txBody>
              <a:bodyPr wrap="none" anchor="ctr">
                <a:spAutoFit/>
              </a:bodyPr>
              <a:lstStyle/>
              <a:p>
                <a:pPr algn="ctr">
                  <a:lnSpc>
                    <a:spcPct val="150000"/>
                  </a:lnSpc>
                </a:pPr>
                <a:r>
                  <a:rPr lang="zh-CN" altLang="en-US" sz="2800" b="1"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rPr>
                  <a:t>（二）全县机构及人员情况</a:t>
                </a:r>
              </a:p>
              <a:p>
                <a:pPr algn="ctr">
                  <a:lnSpc>
                    <a:spcPct val="150000"/>
                  </a:lnSpc>
                </a:pPr>
                <a:endParaRPr lang="zh-CN" altLang="en-US" sz="4400"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endParaRPr>
              </a:p>
            </p:txBody>
          </p:sp>
        </p:grpSp>
      </p:grpSp>
    </p:spTree>
    <p:extLst>
      <p:ext uri="{BB962C8B-B14F-4D97-AF65-F5344CB8AC3E}">
        <p14:creationId xmlns:p14="http://schemas.microsoft.com/office/powerpoint/2010/main" val="4248224240"/>
      </p:ext>
    </p:extLst>
  </p:cSld>
  <p:clrMapOvr>
    <a:masterClrMapping/>
  </p:clrMapOvr>
  <p:transition spd="slow" advClick="0" advTm="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5"/>
                                        </p:tgtEl>
                                        <p:attrNameLst>
                                          <p:attrName>style.visibility</p:attrName>
                                        </p:attrNameLst>
                                      </p:cBhvr>
                                      <p:to>
                                        <p:strVal val="visible"/>
                                      </p:to>
                                    </p:set>
                                    <p:animEffect transition="in" filter="randombar(horizontal)">
                                      <p:cBhvr>
                                        <p:cTn id="11" dur="500"/>
                                        <p:tgtEl>
                                          <p:spTgt spid="95"/>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矩形 77"/>
          <p:cNvSpPr>
            <a:spLocks noChangeArrowheads="1"/>
          </p:cNvSpPr>
          <p:nvPr/>
        </p:nvSpPr>
        <p:spPr bwMode="auto">
          <a:xfrm rot="2700000">
            <a:off x="1056089" y="2168115"/>
            <a:ext cx="2304548" cy="2372702"/>
          </a:xfrm>
          <a:prstGeom prst="rect">
            <a:avLst/>
          </a:prstGeom>
          <a:blipFill>
            <a:blip r:embed="rId3"/>
            <a:stretch>
              <a:fillRect/>
            </a:stretch>
          </a:blipFill>
          <a:ln>
            <a:noFill/>
          </a:ln>
          <a:effectLst>
            <a:outerShdw blurRad="50800" dist="38100" dir="5400000" algn="t" rotWithShape="0">
              <a:prstClr val="black">
                <a:alpha val="40000"/>
              </a:prstClr>
            </a:outerShdw>
          </a:effectLst>
        </p:spPr>
        <p:txBody>
          <a:bodyPr anchor="ctr"/>
          <a:lstStyle/>
          <a:p>
            <a:pPr algn="ctr" defTabSz="608965"/>
            <a:endParaRPr lang="zh-CN" altLang="zh-CN" sz="3200">
              <a:solidFill>
                <a:srgbClr val="FFFFFF"/>
              </a:solidFill>
              <a:latin typeface="宋体" pitchFamily="2" charset="-122"/>
              <a:ea typeface="黑体" panose="02010609060101010101" pitchFamily="49" charset="-122"/>
              <a:sym typeface="宋体" pitchFamily="2" charset="-122"/>
            </a:endParaRPr>
          </a:p>
        </p:txBody>
      </p:sp>
      <p:sp>
        <p:nvSpPr>
          <p:cNvPr id="11" name="矩形 10"/>
          <p:cNvSpPr/>
          <p:nvPr/>
        </p:nvSpPr>
        <p:spPr>
          <a:xfrm>
            <a:off x="1558133" y="485550"/>
            <a:ext cx="1826141" cy="584775"/>
          </a:xfrm>
          <a:prstGeom prst="rect">
            <a:avLst/>
          </a:prstGeom>
        </p:spPr>
        <p:txBody>
          <a:bodyPr wrap="none">
            <a:spAutoFit/>
          </a:bodyPr>
          <a:lstStyle/>
          <a:p>
            <a:r>
              <a:rPr lang="zh-CN" altLang="en-US" sz="3200" b="1" dirty="0">
                <a:latin typeface="微软雅黑" panose="020B0503020204020204" pitchFamily="34" charset="-122"/>
                <a:ea typeface="微软雅黑" panose="020B0503020204020204" pitchFamily="34" charset="-122"/>
              </a:rPr>
              <a:t>基本情况</a:t>
            </a:r>
          </a:p>
        </p:txBody>
      </p:sp>
      <p:grpSp>
        <p:nvGrpSpPr>
          <p:cNvPr id="12" name="组合 11"/>
          <p:cNvGrpSpPr/>
          <p:nvPr/>
        </p:nvGrpSpPr>
        <p:grpSpPr>
          <a:xfrm>
            <a:off x="491175" y="321551"/>
            <a:ext cx="3307315" cy="3928568"/>
            <a:chOff x="5425032" y="779869"/>
            <a:chExt cx="4009289" cy="4762415"/>
          </a:xfrm>
        </p:grpSpPr>
        <p:sp>
          <p:nvSpPr>
            <p:cNvPr id="70" name="椭圆 69"/>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grpSp>
          <p:nvGrpSpPr>
            <p:cNvPr id="71" name="组合 70"/>
            <p:cNvGrpSpPr/>
            <p:nvPr/>
          </p:nvGrpSpPr>
          <p:grpSpPr>
            <a:xfrm>
              <a:off x="5425032" y="846745"/>
              <a:ext cx="4009289" cy="4695539"/>
              <a:chOff x="5327023" y="816717"/>
              <a:chExt cx="4009289" cy="4695539"/>
            </a:xfrm>
          </p:grpSpPr>
          <p:sp>
            <p:nvSpPr>
              <p:cNvPr id="72" name="椭圆 71"/>
              <p:cNvSpPr/>
              <p:nvPr/>
            </p:nvSpPr>
            <p:spPr>
              <a:xfrm flipV="1">
                <a:off x="5583078" y="816717"/>
                <a:ext cx="746745" cy="746745"/>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latin typeface="黑体" panose="02010609060101010101" pitchFamily="49" charset="-122"/>
                    <a:ea typeface="黑体" panose="02010609060101010101" pitchFamily="49" charset="-122"/>
                  </a:rPr>
                  <a:t>一</a:t>
                </a:r>
              </a:p>
            </p:txBody>
          </p:sp>
          <p:sp>
            <p:nvSpPr>
              <p:cNvPr id="73" name="矩形 72"/>
              <p:cNvSpPr/>
              <p:nvPr/>
            </p:nvSpPr>
            <p:spPr>
              <a:xfrm>
                <a:off x="5327023" y="4167686"/>
                <a:ext cx="4009289" cy="1344570"/>
              </a:xfrm>
              <a:prstGeom prst="rect">
                <a:avLst/>
              </a:prstGeom>
            </p:spPr>
            <p:txBody>
              <a:bodyPr wrap="none" anchor="ctr">
                <a:spAutoFit/>
              </a:bodyPr>
              <a:lstStyle/>
              <a:p>
                <a:pPr algn="ctr">
                  <a:lnSpc>
                    <a:spcPct val="150000"/>
                  </a:lnSpc>
                </a:pPr>
                <a:r>
                  <a:rPr lang="zh-CN" altLang="en-US" sz="2800"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rPr>
                  <a:t>（三）</a:t>
                </a:r>
                <a:r>
                  <a:rPr lang="en-US" altLang="zh-CN" sz="2800"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rPr>
                  <a:t>2023</a:t>
                </a:r>
                <a:r>
                  <a:rPr lang="zh-CN" altLang="en-US" sz="2800"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rPr>
                  <a:t>年度财政决算情况</a:t>
                </a:r>
              </a:p>
              <a:p>
                <a:pPr algn="ctr">
                  <a:lnSpc>
                    <a:spcPct val="150000"/>
                  </a:lnSpc>
                </a:pPr>
                <a:endParaRPr lang="zh-CN" altLang="en-US" sz="4400"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endParaRPr>
              </a:p>
            </p:txBody>
          </p:sp>
        </p:grpSp>
      </p:grpSp>
      <p:sp>
        <p:nvSpPr>
          <p:cNvPr id="95" name="矩形 94"/>
          <p:cNvSpPr/>
          <p:nvPr/>
        </p:nvSpPr>
        <p:spPr>
          <a:xfrm>
            <a:off x="4728642" y="1844824"/>
            <a:ext cx="6408712" cy="3367397"/>
          </a:xfrm>
          <a:prstGeom prst="rect">
            <a:avLst/>
          </a:prstGeom>
        </p:spPr>
        <p:txBody>
          <a:bodyPr wrap="square">
            <a:spAutoFit/>
          </a:bodyPr>
          <a:lstStyle/>
          <a:p>
            <a:pPr defTabSz="608965">
              <a:lnSpc>
                <a:spcPct val="150000"/>
              </a:lnSpc>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       一般公共预算收入</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29319</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万元，一般公共预算支出</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367147</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万元。</a:t>
            </a:r>
          </a:p>
          <a:p>
            <a:pPr defTabSz="608965">
              <a:lnSpc>
                <a:spcPct val="150000"/>
              </a:lnSpc>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       政府性基金预算收入</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4962</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万元，政府性基金预算支出</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51682</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万元。</a:t>
            </a:r>
          </a:p>
          <a:p>
            <a:pPr defTabSz="608965">
              <a:lnSpc>
                <a:spcPct val="150000"/>
              </a:lnSpc>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       国有资本经营预算收入</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19</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万元，国有资本经营预算支出</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23</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万元。</a:t>
            </a:r>
          </a:p>
          <a:p>
            <a:pPr defTabSz="608965">
              <a:lnSpc>
                <a:spcPct val="150000"/>
              </a:lnSpc>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       社会保险基金预算收入</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45262</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万元，社会保险基金预算支出</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43984</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万元。</a:t>
            </a:r>
          </a:p>
        </p:txBody>
      </p:sp>
    </p:spTree>
    <p:extLst>
      <p:ext uri="{BB962C8B-B14F-4D97-AF65-F5344CB8AC3E}">
        <p14:creationId xmlns:p14="http://schemas.microsoft.com/office/powerpoint/2010/main" val="3808966247"/>
      </p:ext>
    </p:extLst>
  </p:cSld>
  <p:clrMapOvr>
    <a:masterClrMapping/>
  </p:clrMapOvr>
  <p:transition spd="slow" advClick="0" advTm="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par>
                          <p:cTn id="15" fill="hold">
                            <p:stCondLst>
                              <p:cond delay="500"/>
                            </p:stCondLst>
                            <p:childTnLst>
                              <p:par>
                                <p:cTn id="16" presetID="14" presetClass="entr" presetSubtype="10" fill="hold" grpId="0" nodeType="afterEffect">
                                  <p:stCondLst>
                                    <p:cond delay="0"/>
                                  </p:stCondLst>
                                  <p:childTnLst>
                                    <p:set>
                                      <p:cBhvr>
                                        <p:cTn id="17" dur="1" fill="hold">
                                          <p:stCondLst>
                                            <p:cond delay="0"/>
                                          </p:stCondLst>
                                        </p:cTn>
                                        <p:tgtEl>
                                          <p:spTgt spid="95"/>
                                        </p:tgtEl>
                                        <p:attrNameLst>
                                          <p:attrName>style.visibility</p:attrName>
                                        </p:attrNameLst>
                                      </p:cBhvr>
                                      <p:to>
                                        <p:strVal val="visible"/>
                                      </p:to>
                                    </p:set>
                                    <p:animEffect transition="in" filter="randombar(horizontal)">
                                      <p:cBhvr>
                                        <p:cTn id="18"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558133" y="485550"/>
            <a:ext cx="3877985" cy="584775"/>
          </a:xfrm>
          <a:prstGeom prst="rect">
            <a:avLst/>
          </a:prstGeom>
        </p:spPr>
        <p:txBody>
          <a:bodyPr wrap="none">
            <a:spAutoFit/>
          </a:bodyPr>
          <a:lstStyle/>
          <a:p>
            <a:r>
              <a:rPr lang="zh-CN" altLang="en-US" sz="3200" b="1" dirty="0">
                <a:solidFill>
                  <a:schemeClr val="tx1">
                    <a:lumMod val="75000"/>
                    <a:lumOff val="25000"/>
                  </a:schemeClr>
                </a:solidFill>
                <a:latin typeface="微软雅黑" pitchFamily="34" charset="-122"/>
                <a:ea typeface="微软雅黑" pitchFamily="34" charset="-122"/>
              </a:rPr>
              <a:t>项目产出和效益情况</a:t>
            </a:r>
          </a:p>
        </p:txBody>
      </p:sp>
      <p:grpSp>
        <p:nvGrpSpPr>
          <p:cNvPr id="12" name="组合 11"/>
          <p:cNvGrpSpPr/>
          <p:nvPr/>
        </p:nvGrpSpPr>
        <p:grpSpPr>
          <a:xfrm>
            <a:off x="647805" y="152956"/>
            <a:ext cx="709466" cy="1157625"/>
            <a:chOff x="5614910" y="575489"/>
            <a:chExt cx="860050" cy="1403332"/>
          </a:xfrm>
        </p:grpSpPr>
        <p:sp>
          <p:nvSpPr>
            <p:cNvPr id="70" name="椭圆 69"/>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grpSp>
          <p:nvGrpSpPr>
            <p:cNvPr id="71" name="组合 70"/>
            <p:cNvGrpSpPr/>
            <p:nvPr/>
          </p:nvGrpSpPr>
          <p:grpSpPr>
            <a:xfrm>
              <a:off x="5681087" y="575489"/>
              <a:ext cx="746745" cy="1403332"/>
              <a:chOff x="5583078" y="545461"/>
              <a:chExt cx="746745" cy="1403332"/>
            </a:xfrm>
          </p:grpSpPr>
          <p:sp>
            <p:nvSpPr>
              <p:cNvPr id="72" name="椭圆 71"/>
              <p:cNvSpPr/>
              <p:nvPr/>
            </p:nvSpPr>
            <p:spPr>
              <a:xfrm rot="10800000" flipV="1">
                <a:off x="5583078" y="816717"/>
                <a:ext cx="746745" cy="746745"/>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黑体" panose="02010609060101010101" pitchFamily="49" charset="-122"/>
                    <a:ea typeface="黑体" panose="02010609060101010101" pitchFamily="49" charset="-122"/>
                  </a:rPr>
                  <a:t>二</a:t>
                </a:r>
              </a:p>
            </p:txBody>
          </p:sp>
          <p:sp>
            <p:nvSpPr>
              <p:cNvPr id="73" name="矩形 72"/>
              <p:cNvSpPr/>
              <p:nvPr/>
            </p:nvSpPr>
            <p:spPr>
              <a:xfrm>
                <a:off x="5806793" y="545461"/>
                <a:ext cx="223939" cy="1403332"/>
              </a:xfrm>
              <a:prstGeom prst="rect">
                <a:avLst/>
              </a:prstGeom>
            </p:spPr>
            <p:txBody>
              <a:bodyPr wrap="none" anchor="ctr">
                <a:spAutoFit/>
              </a:bodyPr>
              <a:lstStyle/>
              <a:p>
                <a:pPr algn="ctr">
                  <a:lnSpc>
                    <a:spcPct val="150000"/>
                  </a:lnSpc>
                </a:pPr>
                <a:endParaRPr lang="zh-CN" altLang="en-US" sz="8000"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endParaRPr>
              </a:p>
            </p:txBody>
          </p:sp>
        </p:grpSp>
      </p:grpSp>
      <p:sp>
        <p:nvSpPr>
          <p:cNvPr id="14" name="TextBox 16"/>
          <p:cNvSpPr txBox="1"/>
          <p:nvPr/>
        </p:nvSpPr>
        <p:spPr>
          <a:xfrm>
            <a:off x="776061" y="1299248"/>
            <a:ext cx="9952727" cy="1526185"/>
          </a:xfrm>
          <a:prstGeom prst="rect">
            <a:avLst/>
          </a:prstGeom>
          <a:noFill/>
        </p:spPr>
        <p:txBody>
          <a:bodyPr wrap="square" lIns="91436" tIns="45719" rIns="91436" bIns="45719">
            <a:spAutoFit/>
          </a:bodyPr>
          <a:lstStyle/>
          <a:p>
            <a:pPr defTabSz="1218804">
              <a:lnSpc>
                <a:spcPct val="150000"/>
              </a:lnSpc>
              <a:defRPr/>
            </a:pPr>
            <a:r>
              <a:rPr lang="en-US" altLang="zh-CN" sz="1600" b="1" kern="0" dirty="0">
                <a:solidFill>
                  <a:srgbClr val="757170"/>
                </a:solidFill>
                <a:latin typeface="微软雅黑" pitchFamily="34" charset="-122"/>
                <a:ea typeface="微软雅黑" pitchFamily="34" charset="-122"/>
              </a:rPr>
              <a:t>       </a:t>
            </a:r>
            <a:r>
              <a:rPr lang="en-US" altLang="zh-CN" sz="1600" kern="0" dirty="0">
                <a:solidFill>
                  <a:srgbClr val="757170"/>
                </a:solidFill>
                <a:latin typeface="微软雅黑" pitchFamily="34" charset="-122"/>
                <a:ea typeface="微软雅黑" pitchFamily="34" charset="-122"/>
              </a:rPr>
              <a:t>2023</a:t>
            </a:r>
            <a:r>
              <a:rPr lang="zh-CN" altLang="en-US" sz="1600" kern="0" dirty="0">
                <a:solidFill>
                  <a:srgbClr val="757170"/>
                </a:solidFill>
                <a:latin typeface="微软雅黑" pitchFamily="34" charset="-122"/>
                <a:ea typeface="微软雅黑" pitchFamily="34" charset="-122"/>
              </a:rPr>
              <a:t>年，武山县财政工作坚持以习近平新时代中国特色社会主义思想为指导，全面贯彻党中央、省市县重大决策部署和政策措施，积极应对经济下行压力等各种风险挑战，坚定不移贯彻新发展理念，扎实推动高质量发展，坚决兜牢“三保”底线，全力推动项目建设，财政保障能力显著增强，财政改革与发展取得新的成效，为武山县国民经济和社会发展提供了有力支撑。</a:t>
            </a:r>
          </a:p>
        </p:txBody>
      </p:sp>
      <p:sp>
        <p:nvSpPr>
          <p:cNvPr id="15" name="TextBox 17"/>
          <p:cNvSpPr txBox="1"/>
          <p:nvPr/>
        </p:nvSpPr>
        <p:spPr>
          <a:xfrm>
            <a:off x="840210" y="2852936"/>
            <a:ext cx="9906582" cy="787521"/>
          </a:xfrm>
          <a:prstGeom prst="rect">
            <a:avLst/>
          </a:prstGeom>
          <a:noFill/>
        </p:spPr>
        <p:txBody>
          <a:bodyPr wrap="square" lIns="91436" tIns="45719" rIns="91436" bIns="45719">
            <a:spAutoFit/>
          </a:bodyPr>
          <a:lstStyle/>
          <a:p>
            <a:pPr defTabSz="1218804">
              <a:lnSpc>
                <a:spcPct val="150000"/>
              </a:lnSpc>
              <a:defRPr/>
            </a:pPr>
            <a:r>
              <a:rPr lang="zh-CN" altLang="en-US" sz="1400" b="1" kern="0" dirty="0">
                <a:solidFill>
                  <a:srgbClr val="757170"/>
                </a:solidFill>
                <a:latin typeface="微软雅黑" pitchFamily="34" charset="-122"/>
                <a:ea typeface="微软雅黑" pitchFamily="34" charset="-122"/>
              </a:rPr>
              <a:t>       </a:t>
            </a:r>
            <a:r>
              <a:rPr lang="zh-CN" altLang="en-US" sz="1600" b="1" kern="0" dirty="0">
                <a:solidFill>
                  <a:srgbClr val="757170"/>
                </a:solidFill>
                <a:latin typeface="微软雅黑" pitchFamily="34" charset="-122"/>
                <a:ea typeface="微软雅黑" pitchFamily="34" charset="-122"/>
              </a:rPr>
              <a:t>①</a:t>
            </a:r>
            <a:r>
              <a:rPr lang="zh-CN" altLang="en-US" sz="1600" kern="0" dirty="0">
                <a:solidFill>
                  <a:srgbClr val="757170"/>
                </a:solidFill>
                <a:latin typeface="微软雅黑" pitchFamily="34" charset="-122"/>
                <a:ea typeface="微软雅黑" pitchFamily="34" charset="-122"/>
              </a:rPr>
              <a:t>能够挖掘增收潜力，依法依规组织收入，完成年度预算收入目标，主动对接、积极争取上级转移支付资金支持，争取地方政府债券和国债资金，主动扛牢“三保”责任，保障重大民生支出和重点项目建设。</a:t>
            </a:r>
          </a:p>
        </p:txBody>
      </p:sp>
      <p:sp>
        <p:nvSpPr>
          <p:cNvPr id="16" name="TextBox 18"/>
          <p:cNvSpPr txBox="1"/>
          <p:nvPr/>
        </p:nvSpPr>
        <p:spPr>
          <a:xfrm>
            <a:off x="886940" y="3717033"/>
            <a:ext cx="9871238" cy="1156854"/>
          </a:xfrm>
          <a:prstGeom prst="rect">
            <a:avLst/>
          </a:prstGeom>
          <a:noFill/>
        </p:spPr>
        <p:txBody>
          <a:bodyPr wrap="square" lIns="91436" tIns="45719" rIns="91436" bIns="45719">
            <a:spAutoFit/>
          </a:bodyPr>
          <a:lstStyle/>
          <a:p>
            <a:pPr defTabSz="1218804">
              <a:lnSpc>
                <a:spcPct val="150000"/>
              </a:lnSpc>
              <a:defRPr/>
            </a:pPr>
            <a:r>
              <a:rPr lang="zh-CN" altLang="en-US" sz="1600" kern="0" dirty="0">
                <a:solidFill>
                  <a:srgbClr val="757170"/>
                </a:solidFill>
                <a:latin typeface="微软雅黑" pitchFamily="34" charset="-122"/>
                <a:ea typeface="微软雅黑" pitchFamily="34" charset="-122"/>
              </a:rPr>
              <a:t>      ②能够通过落实国家减税降费政策，减轻企业负担，促进企业和经济社会良性运转，同时组织开展“引大引强引头部”行动和“优化营商环境提质增效年”行动，推动营商环境持续优化，提振发展信心，凝聚高质量发展合力，为经济发展、财政增收奠定了一定的基础。</a:t>
            </a:r>
          </a:p>
        </p:txBody>
      </p:sp>
      <p:sp>
        <p:nvSpPr>
          <p:cNvPr id="7" name="TextBox 18">
            <a:extLst>
              <a:ext uri="{FF2B5EF4-FFF2-40B4-BE49-F238E27FC236}">
                <a16:creationId xmlns:a16="http://schemas.microsoft.com/office/drawing/2014/main" id="{A741ACD3-6095-C6DF-E912-2FD899D00FED}"/>
              </a:ext>
            </a:extLst>
          </p:cNvPr>
          <p:cNvSpPr txBox="1"/>
          <p:nvPr/>
        </p:nvSpPr>
        <p:spPr>
          <a:xfrm>
            <a:off x="886940" y="5085184"/>
            <a:ext cx="9693525" cy="787521"/>
          </a:xfrm>
          <a:prstGeom prst="rect">
            <a:avLst/>
          </a:prstGeom>
          <a:noFill/>
        </p:spPr>
        <p:txBody>
          <a:bodyPr wrap="square" lIns="91436" tIns="45719" rIns="91436" bIns="45719">
            <a:spAutoFit/>
          </a:bodyPr>
          <a:lstStyle/>
          <a:p>
            <a:pPr defTabSz="1218804">
              <a:lnSpc>
                <a:spcPct val="150000"/>
              </a:lnSpc>
              <a:defRPr/>
            </a:pPr>
            <a:r>
              <a:rPr lang="zh-CN" altLang="en-US" sz="1400" kern="0" dirty="0">
                <a:solidFill>
                  <a:srgbClr val="757170"/>
                </a:solidFill>
                <a:latin typeface="微软雅黑" pitchFamily="34" charset="-122"/>
                <a:ea typeface="微软雅黑" pitchFamily="34" charset="-122"/>
              </a:rPr>
              <a:t>       </a:t>
            </a:r>
            <a:r>
              <a:rPr lang="zh-CN" altLang="en-US" sz="1600" kern="0" dirty="0">
                <a:solidFill>
                  <a:srgbClr val="757170"/>
                </a:solidFill>
                <a:latin typeface="微软雅黑" pitchFamily="34" charset="-122"/>
                <a:ea typeface="微软雅黑" pitchFamily="34" charset="-122"/>
              </a:rPr>
              <a:t>③能够落实政府过“紧日子”要求，兜牢“三保”底线，进一步推进教育均衡发展和基本公共卫生服务均等化，保障困难群众基本生活，推动社会保障体系建设，助力乡村振兴全面发展。</a:t>
            </a:r>
          </a:p>
        </p:txBody>
      </p:sp>
    </p:spTree>
    <p:extLst>
      <p:ext uri="{BB962C8B-B14F-4D97-AF65-F5344CB8AC3E}">
        <p14:creationId xmlns:p14="http://schemas.microsoft.com/office/powerpoint/2010/main" val="77244201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randombar(horizontal)">
                                      <p:cBhvr>
                                        <p:cTn id="17" dur="500"/>
                                        <p:tgtEl>
                                          <p:spTgt spid="14"/>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randombar(horizontal)">
                                      <p:cBhvr>
                                        <p:cTn id="20" dur="500"/>
                                        <p:tgtEl>
                                          <p:spTgt spid="1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randombar(horizontal)">
                                      <p:cBhvr>
                                        <p:cTn id="23" dur="500"/>
                                        <p:tgtEl>
                                          <p:spTgt spid="16"/>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randombar(horizontal)">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P spid="15" grpId="0"/>
      <p:bldP spid="1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558133" y="485550"/>
            <a:ext cx="3877985" cy="584775"/>
          </a:xfrm>
          <a:prstGeom prst="rect">
            <a:avLst/>
          </a:prstGeom>
        </p:spPr>
        <p:txBody>
          <a:bodyPr wrap="none">
            <a:spAutoFit/>
          </a:bodyPr>
          <a:lstStyle/>
          <a:p>
            <a:r>
              <a:rPr lang="zh-CN" altLang="en-US" sz="3200" b="1" dirty="0">
                <a:solidFill>
                  <a:schemeClr val="tx1">
                    <a:lumMod val="75000"/>
                    <a:lumOff val="25000"/>
                  </a:schemeClr>
                </a:solidFill>
                <a:latin typeface="微软雅黑" pitchFamily="34" charset="-122"/>
                <a:ea typeface="微软雅黑" pitchFamily="34" charset="-122"/>
              </a:rPr>
              <a:t>项目产出和效益情况</a:t>
            </a:r>
          </a:p>
        </p:txBody>
      </p:sp>
      <p:grpSp>
        <p:nvGrpSpPr>
          <p:cNvPr id="12" name="组合 11"/>
          <p:cNvGrpSpPr/>
          <p:nvPr/>
        </p:nvGrpSpPr>
        <p:grpSpPr>
          <a:xfrm>
            <a:off x="647805" y="152956"/>
            <a:ext cx="709466" cy="1157625"/>
            <a:chOff x="5614910" y="575489"/>
            <a:chExt cx="860050" cy="1403332"/>
          </a:xfrm>
        </p:grpSpPr>
        <p:sp>
          <p:nvSpPr>
            <p:cNvPr id="70" name="椭圆 69"/>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grpSp>
          <p:nvGrpSpPr>
            <p:cNvPr id="71" name="组合 70"/>
            <p:cNvGrpSpPr/>
            <p:nvPr/>
          </p:nvGrpSpPr>
          <p:grpSpPr>
            <a:xfrm>
              <a:off x="5681087" y="575489"/>
              <a:ext cx="746745" cy="1403332"/>
              <a:chOff x="5583078" y="545461"/>
              <a:chExt cx="746745" cy="1403332"/>
            </a:xfrm>
          </p:grpSpPr>
          <p:sp>
            <p:nvSpPr>
              <p:cNvPr id="72" name="椭圆 71"/>
              <p:cNvSpPr/>
              <p:nvPr/>
            </p:nvSpPr>
            <p:spPr>
              <a:xfrm rot="10800000" flipV="1">
                <a:off x="5583078" y="816717"/>
                <a:ext cx="746745" cy="746745"/>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黑体" panose="02010609060101010101" pitchFamily="49" charset="-122"/>
                    <a:ea typeface="黑体" panose="02010609060101010101" pitchFamily="49" charset="-122"/>
                  </a:rPr>
                  <a:t>二</a:t>
                </a:r>
              </a:p>
            </p:txBody>
          </p:sp>
          <p:sp>
            <p:nvSpPr>
              <p:cNvPr id="73" name="矩形 72"/>
              <p:cNvSpPr/>
              <p:nvPr/>
            </p:nvSpPr>
            <p:spPr>
              <a:xfrm>
                <a:off x="5806793" y="545461"/>
                <a:ext cx="223939" cy="1403332"/>
              </a:xfrm>
              <a:prstGeom prst="rect">
                <a:avLst/>
              </a:prstGeom>
            </p:spPr>
            <p:txBody>
              <a:bodyPr wrap="none" anchor="ctr">
                <a:spAutoFit/>
              </a:bodyPr>
              <a:lstStyle/>
              <a:p>
                <a:pPr algn="ctr">
                  <a:lnSpc>
                    <a:spcPct val="150000"/>
                  </a:lnSpc>
                </a:pPr>
                <a:endParaRPr lang="zh-CN" altLang="en-US" sz="8000"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endParaRPr>
              </a:p>
            </p:txBody>
          </p:sp>
        </p:grpSp>
      </p:grpSp>
      <p:sp>
        <p:nvSpPr>
          <p:cNvPr id="19" name="TextBox 18">
            <a:extLst>
              <a:ext uri="{FF2B5EF4-FFF2-40B4-BE49-F238E27FC236}">
                <a16:creationId xmlns:a16="http://schemas.microsoft.com/office/drawing/2014/main" id="{76395694-6AE6-EE25-4E9F-E2F25C8DA6FA}"/>
              </a:ext>
            </a:extLst>
          </p:cNvPr>
          <p:cNvSpPr txBox="1"/>
          <p:nvPr/>
        </p:nvSpPr>
        <p:spPr>
          <a:xfrm>
            <a:off x="1025273" y="1438653"/>
            <a:ext cx="9504040" cy="1156853"/>
          </a:xfrm>
          <a:prstGeom prst="rect">
            <a:avLst/>
          </a:prstGeom>
          <a:noFill/>
        </p:spPr>
        <p:txBody>
          <a:bodyPr wrap="square" lIns="91436" tIns="45719" rIns="91436" bIns="45719">
            <a:spAutoFit/>
          </a:bodyPr>
          <a:lstStyle/>
          <a:p>
            <a:pPr defTabSz="1218804">
              <a:lnSpc>
                <a:spcPct val="150000"/>
              </a:lnSpc>
              <a:defRPr/>
            </a:pPr>
            <a:r>
              <a:rPr lang="zh-CN" altLang="en-US" sz="1600" kern="0" dirty="0">
                <a:solidFill>
                  <a:srgbClr val="757170"/>
                </a:solidFill>
                <a:latin typeface="微软雅黑" pitchFamily="34" charset="-122"/>
                <a:ea typeface="微软雅黑" pitchFamily="34" charset="-122"/>
              </a:rPr>
              <a:t>       ④能够树立底线思维和风险意识，切实加强债务管理，强化预算约束，将到期债券本息纳入预算管理，建立常态化监督机制，加强动态监控，结合专项债券支持政策，聚焦发展短板弱项，谋划储备实施了一批打基础、利长远、熟化程度高的重大优质项目，为推动高质量发展奠定了基础。</a:t>
            </a:r>
          </a:p>
        </p:txBody>
      </p:sp>
      <p:sp>
        <p:nvSpPr>
          <p:cNvPr id="20" name="TextBox 18">
            <a:extLst>
              <a:ext uri="{FF2B5EF4-FFF2-40B4-BE49-F238E27FC236}">
                <a16:creationId xmlns:a16="http://schemas.microsoft.com/office/drawing/2014/main" id="{16D7625A-7307-234D-A05D-7A545D1F8D32}"/>
              </a:ext>
            </a:extLst>
          </p:cNvPr>
          <p:cNvSpPr txBox="1"/>
          <p:nvPr/>
        </p:nvSpPr>
        <p:spPr>
          <a:xfrm>
            <a:off x="1056233" y="2852936"/>
            <a:ext cx="9420647" cy="2514917"/>
          </a:xfrm>
          <a:prstGeom prst="rect">
            <a:avLst/>
          </a:prstGeom>
          <a:noFill/>
        </p:spPr>
        <p:txBody>
          <a:bodyPr wrap="square" lIns="91436" tIns="45719" rIns="91436" bIns="45719">
            <a:spAutoFit/>
          </a:bodyPr>
          <a:lstStyle/>
          <a:p>
            <a:pPr defTabSz="1218804">
              <a:lnSpc>
                <a:spcPct val="150000"/>
              </a:lnSpc>
              <a:defRPr/>
            </a:pPr>
            <a:r>
              <a:rPr lang="zh-CN" altLang="en-US" sz="1600" b="1" kern="0" dirty="0">
                <a:solidFill>
                  <a:srgbClr val="757170"/>
                </a:solidFill>
                <a:latin typeface="微软雅黑" pitchFamily="34" charset="-122"/>
                <a:ea typeface="微软雅黑" pitchFamily="34" charset="-122"/>
              </a:rPr>
              <a:t>       ⑤</a:t>
            </a:r>
            <a:r>
              <a:rPr lang="zh-CN" altLang="en-US" sz="1600" kern="0" dirty="0">
                <a:solidFill>
                  <a:srgbClr val="757170"/>
                </a:solidFill>
                <a:latin typeface="微软雅黑" pitchFamily="34" charset="-122"/>
                <a:ea typeface="微软雅黑" pitchFamily="34" charset="-122"/>
              </a:rPr>
              <a:t>能够深化预算管理改革，持续推进预算管理一体化建设，加强预算绩效管理，加大财会监督力度，进一步规范财经秩序，促进经济社会健康发展。</a:t>
            </a:r>
            <a:endParaRPr lang="en-US" altLang="zh-CN" sz="1600" kern="0" dirty="0">
              <a:solidFill>
                <a:srgbClr val="757170"/>
              </a:solidFill>
              <a:latin typeface="微软雅黑" pitchFamily="34" charset="-122"/>
              <a:ea typeface="微软雅黑" pitchFamily="34" charset="-122"/>
            </a:endParaRPr>
          </a:p>
          <a:p>
            <a:pPr defTabSz="1218804">
              <a:lnSpc>
                <a:spcPct val="150000"/>
              </a:lnSpc>
              <a:defRPr/>
            </a:pPr>
            <a:r>
              <a:rPr lang="zh-CN" altLang="en-US" sz="1400" kern="0" dirty="0">
                <a:solidFill>
                  <a:srgbClr val="757170"/>
                </a:solidFill>
                <a:latin typeface="微软雅黑" pitchFamily="34" charset="-122"/>
                <a:ea typeface="微软雅黑" pitchFamily="34" charset="-122"/>
              </a:rPr>
              <a:t>      </a:t>
            </a:r>
            <a:endParaRPr lang="en-US" altLang="zh-CN" sz="1400" kern="0" dirty="0">
              <a:solidFill>
                <a:srgbClr val="757170"/>
              </a:solidFill>
              <a:latin typeface="微软雅黑" pitchFamily="34" charset="-122"/>
              <a:ea typeface="微软雅黑" pitchFamily="34" charset="-122"/>
            </a:endParaRPr>
          </a:p>
          <a:p>
            <a:pPr defTabSz="1218804">
              <a:lnSpc>
                <a:spcPct val="150000"/>
              </a:lnSpc>
              <a:defRPr/>
            </a:pPr>
            <a:r>
              <a:rPr lang="en-US" altLang="zh-CN" sz="1600" kern="0" dirty="0">
                <a:solidFill>
                  <a:srgbClr val="757170"/>
                </a:solidFill>
                <a:latin typeface="微软雅黑" pitchFamily="34" charset="-122"/>
                <a:ea typeface="微软雅黑" pitchFamily="34" charset="-122"/>
              </a:rPr>
              <a:t>       </a:t>
            </a:r>
            <a:r>
              <a:rPr lang="zh-CN" altLang="en-US" sz="1600" kern="0" dirty="0">
                <a:solidFill>
                  <a:srgbClr val="757170"/>
                </a:solidFill>
                <a:latin typeface="微软雅黑" pitchFamily="34" charset="-122"/>
                <a:ea typeface="微软雅黑" pitchFamily="34" charset="-122"/>
              </a:rPr>
              <a:t>但财政运行和管理中还存在一些短板弱项和矛盾困难，主要是县域经济总量小，财政平衡能力弱；财政自给率较低，财力依赖程度高；预算体系不够完善，预算执行不够严格；财政可持续性有待增强，风险管控能力有待提高等方面的问题，需要引起高度重视，切实采取强有力措施，认真加以解决。</a:t>
            </a:r>
          </a:p>
          <a:p>
            <a:pPr defTabSz="1218804">
              <a:lnSpc>
                <a:spcPct val="130000"/>
              </a:lnSpc>
              <a:defRPr/>
            </a:pPr>
            <a:endParaRPr lang="zh-CN" altLang="en-US" sz="1400" b="1" kern="0" dirty="0">
              <a:solidFill>
                <a:srgbClr val="757170"/>
              </a:solidFill>
              <a:latin typeface="微软雅黑" pitchFamily="34" charset="-122"/>
              <a:ea typeface="微软雅黑" pitchFamily="34" charset="-122"/>
            </a:endParaRPr>
          </a:p>
        </p:txBody>
      </p:sp>
    </p:spTree>
    <p:extLst>
      <p:ext uri="{BB962C8B-B14F-4D97-AF65-F5344CB8AC3E}">
        <p14:creationId xmlns:p14="http://schemas.microsoft.com/office/powerpoint/2010/main" val="360446058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randombar(horizontal)">
                                      <p:cBhvr>
                                        <p:cTn id="17" dur="500"/>
                                        <p:tgtEl>
                                          <p:spTgt spid="19"/>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randombar(horizontal)">
                                      <p:cBhvr>
                                        <p:cTn id="2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558133" y="485550"/>
            <a:ext cx="1826141" cy="584775"/>
          </a:xfrm>
          <a:prstGeom prst="rect">
            <a:avLst/>
          </a:prstGeom>
        </p:spPr>
        <p:txBody>
          <a:bodyPr wrap="none">
            <a:spAutoFit/>
          </a:bodyPr>
          <a:lstStyle/>
          <a:p>
            <a:r>
              <a:rPr lang="zh-CN" altLang="en-US" sz="3200" b="1" dirty="0">
                <a:solidFill>
                  <a:schemeClr val="tx1">
                    <a:lumMod val="75000"/>
                    <a:lumOff val="25000"/>
                  </a:schemeClr>
                </a:solidFill>
                <a:latin typeface="微软雅黑" pitchFamily="34" charset="-122"/>
                <a:ea typeface="微软雅黑" pitchFamily="34" charset="-122"/>
              </a:rPr>
              <a:t>评价结论</a:t>
            </a:r>
          </a:p>
        </p:txBody>
      </p:sp>
      <p:grpSp>
        <p:nvGrpSpPr>
          <p:cNvPr id="12" name="组合 11"/>
          <p:cNvGrpSpPr/>
          <p:nvPr/>
        </p:nvGrpSpPr>
        <p:grpSpPr>
          <a:xfrm>
            <a:off x="647805" y="277875"/>
            <a:ext cx="709466" cy="813684"/>
            <a:chOff x="5614910" y="726922"/>
            <a:chExt cx="860050" cy="986389"/>
          </a:xfrm>
        </p:grpSpPr>
        <p:sp>
          <p:nvSpPr>
            <p:cNvPr id="70" name="椭圆 69"/>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grpSp>
          <p:nvGrpSpPr>
            <p:cNvPr id="71" name="组合 70"/>
            <p:cNvGrpSpPr/>
            <p:nvPr/>
          </p:nvGrpSpPr>
          <p:grpSpPr>
            <a:xfrm>
              <a:off x="5681087" y="726922"/>
              <a:ext cx="775742" cy="986389"/>
              <a:chOff x="5583078" y="696894"/>
              <a:chExt cx="775742" cy="986389"/>
            </a:xfrm>
          </p:grpSpPr>
          <p:sp>
            <p:nvSpPr>
              <p:cNvPr id="72" name="椭圆 71"/>
              <p:cNvSpPr/>
              <p:nvPr/>
            </p:nvSpPr>
            <p:spPr>
              <a:xfrm flipV="1">
                <a:off x="5583078" y="816717"/>
                <a:ext cx="746745" cy="746745"/>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3" name="矩形 72"/>
              <p:cNvSpPr/>
              <p:nvPr/>
            </p:nvSpPr>
            <p:spPr>
              <a:xfrm>
                <a:off x="5583078" y="696894"/>
                <a:ext cx="775742" cy="986389"/>
              </a:xfrm>
              <a:prstGeom prst="rect">
                <a:avLst/>
              </a:prstGeom>
            </p:spPr>
            <p:txBody>
              <a:bodyPr wrap="none" anchor="ctr">
                <a:spAutoFit/>
              </a:bodyPr>
              <a:lstStyle/>
              <a:p>
                <a:pPr algn="ctr">
                  <a:lnSpc>
                    <a:spcPct val="150000"/>
                  </a:lnSpc>
                </a:pPr>
                <a:r>
                  <a:rPr lang="zh-CN" altLang="en-US" sz="5333"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rPr>
                  <a:t>三</a:t>
                </a:r>
                <a:endParaRPr lang="zh-CN" altLang="en-US" sz="8000"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endParaRPr>
              </a:p>
            </p:txBody>
          </p:sp>
        </p:grpSp>
      </p:grpSp>
      <p:sp>
        <p:nvSpPr>
          <p:cNvPr id="9" name="原创设计师QQ598969553      _5"/>
          <p:cNvSpPr/>
          <p:nvPr/>
        </p:nvSpPr>
        <p:spPr>
          <a:xfrm>
            <a:off x="3042406" y="2276872"/>
            <a:ext cx="7662900" cy="3384376"/>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effectLst/>
              <a:uLnTx/>
              <a:uFillTx/>
              <a:latin typeface="Agency FB"/>
              <a:ea typeface="造字工房悦黑（非商用）常规体"/>
              <a:cs typeface="+mn-cs"/>
            </a:endParaRPr>
          </a:p>
        </p:txBody>
      </p:sp>
      <p:sp>
        <p:nvSpPr>
          <p:cNvPr id="13" name="TextBox 106"/>
          <p:cNvSpPr txBox="1"/>
          <p:nvPr/>
        </p:nvSpPr>
        <p:spPr>
          <a:xfrm>
            <a:off x="3720530" y="2645028"/>
            <a:ext cx="6624736" cy="2951888"/>
          </a:xfrm>
          <a:prstGeom prst="rect">
            <a:avLst/>
          </a:prstGeom>
          <a:noFill/>
        </p:spPr>
        <p:txBody>
          <a:bodyPr wrap="square" lIns="91431" tIns="45715" rIns="91431" bIns="45715" rtlCol="0">
            <a:spAutoFit/>
          </a:bodyPr>
          <a:lstStyle/>
          <a:p>
            <a:pPr>
              <a:lnSpc>
                <a:spcPct val="150000"/>
              </a:lnSpc>
            </a:pPr>
            <a:r>
              <a:rPr lang="zh-CN" altLang="en-US" sz="1800" dirty="0">
                <a:solidFill>
                  <a:schemeClr val="tx1">
                    <a:lumMod val="75000"/>
                    <a:lumOff val="25000"/>
                  </a:schemeClr>
                </a:solidFill>
                <a:latin typeface="微软雅黑" pitchFamily="34" charset="-122"/>
                <a:ea typeface="微软雅黑" pitchFamily="34" charset="-122"/>
              </a:rPr>
              <a:t>      本次绩效评价主要从财政收支管理、财政运行管理、财政运行成效、财政可持续性</a:t>
            </a:r>
            <a:r>
              <a:rPr lang="en-US" altLang="zh-CN" sz="1800" dirty="0">
                <a:solidFill>
                  <a:schemeClr val="tx1">
                    <a:lumMod val="75000"/>
                    <a:lumOff val="25000"/>
                  </a:schemeClr>
                </a:solidFill>
                <a:latin typeface="微软雅黑" pitchFamily="34" charset="-122"/>
                <a:ea typeface="微软雅黑" pitchFamily="34" charset="-122"/>
              </a:rPr>
              <a:t>4</a:t>
            </a:r>
            <a:r>
              <a:rPr lang="zh-CN" altLang="en-US" sz="1800" dirty="0">
                <a:solidFill>
                  <a:schemeClr val="tx1">
                    <a:lumMod val="75000"/>
                    <a:lumOff val="25000"/>
                  </a:schemeClr>
                </a:solidFill>
                <a:latin typeface="微软雅黑" pitchFamily="34" charset="-122"/>
                <a:ea typeface="微软雅黑" pitchFamily="34" charset="-122"/>
              </a:rPr>
              <a:t>个方面开展，绩效指标体系包含</a:t>
            </a:r>
            <a:r>
              <a:rPr lang="en-US" altLang="zh-CN" sz="1800" dirty="0">
                <a:solidFill>
                  <a:schemeClr val="tx1">
                    <a:lumMod val="75000"/>
                    <a:lumOff val="25000"/>
                  </a:schemeClr>
                </a:solidFill>
                <a:latin typeface="微软雅黑" pitchFamily="34" charset="-122"/>
                <a:ea typeface="微软雅黑" pitchFamily="34" charset="-122"/>
              </a:rPr>
              <a:t>4</a:t>
            </a:r>
            <a:r>
              <a:rPr lang="zh-CN" altLang="en-US" sz="1800" dirty="0">
                <a:solidFill>
                  <a:schemeClr val="tx1">
                    <a:lumMod val="75000"/>
                    <a:lumOff val="25000"/>
                  </a:schemeClr>
                </a:solidFill>
                <a:latin typeface="微软雅黑" pitchFamily="34" charset="-122"/>
                <a:ea typeface="微软雅黑" pitchFamily="34" charset="-122"/>
              </a:rPr>
              <a:t>个一级指标、</a:t>
            </a:r>
            <a:r>
              <a:rPr lang="en-US" altLang="zh-CN" sz="1800" dirty="0">
                <a:solidFill>
                  <a:schemeClr val="tx1">
                    <a:lumMod val="75000"/>
                    <a:lumOff val="25000"/>
                  </a:schemeClr>
                </a:solidFill>
                <a:latin typeface="微软雅黑" pitchFamily="34" charset="-122"/>
                <a:ea typeface="微软雅黑" pitchFamily="34" charset="-122"/>
              </a:rPr>
              <a:t>15</a:t>
            </a:r>
            <a:r>
              <a:rPr lang="zh-CN" altLang="en-US" sz="1800" dirty="0">
                <a:solidFill>
                  <a:schemeClr val="tx1">
                    <a:lumMod val="75000"/>
                    <a:lumOff val="25000"/>
                  </a:schemeClr>
                </a:solidFill>
                <a:latin typeface="微软雅黑" pitchFamily="34" charset="-122"/>
                <a:ea typeface="微软雅黑" pitchFamily="34" charset="-122"/>
              </a:rPr>
              <a:t>个二级指标、</a:t>
            </a:r>
            <a:r>
              <a:rPr lang="en-US" altLang="zh-CN" sz="1800" dirty="0">
                <a:solidFill>
                  <a:schemeClr val="tx1">
                    <a:lumMod val="75000"/>
                    <a:lumOff val="25000"/>
                  </a:schemeClr>
                </a:solidFill>
                <a:latin typeface="微软雅黑" pitchFamily="34" charset="-122"/>
                <a:ea typeface="微软雅黑" pitchFamily="34" charset="-122"/>
              </a:rPr>
              <a:t>60</a:t>
            </a:r>
            <a:r>
              <a:rPr lang="zh-CN" altLang="en-US" sz="1800" dirty="0">
                <a:solidFill>
                  <a:schemeClr val="tx1">
                    <a:lumMod val="75000"/>
                    <a:lumOff val="25000"/>
                  </a:schemeClr>
                </a:solidFill>
                <a:latin typeface="微软雅黑" pitchFamily="34" charset="-122"/>
                <a:ea typeface="微软雅黑" pitchFamily="34" charset="-122"/>
              </a:rPr>
              <a:t>个三级指标。一级指标权重分配为财政收支管理</a:t>
            </a:r>
            <a:r>
              <a:rPr lang="en-US" altLang="zh-CN" sz="1800" dirty="0">
                <a:solidFill>
                  <a:schemeClr val="tx1">
                    <a:lumMod val="75000"/>
                    <a:lumOff val="25000"/>
                  </a:schemeClr>
                </a:solidFill>
                <a:latin typeface="微软雅黑" pitchFamily="34" charset="-122"/>
                <a:ea typeface="微软雅黑" pitchFamily="34" charset="-122"/>
              </a:rPr>
              <a:t>18%</a:t>
            </a:r>
            <a:r>
              <a:rPr lang="zh-CN" altLang="en-US" sz="1800" dirty="0">
                <a:solidFill>
                  <a:schemeClr val="tx1">
                    <a:lumMod val="75000"/>
                    <a:lumOff val="25000"/>
                  </a:schemeClr>
                </a:solidFill>
                <a:latin typeface="微软雅黑" pitchFamily="34" charset="-122"/>
                <a:ea typeface="微软雅黑" pitchFamily="34" charset="-122"/>
              </a:rPr>
              <a:t>、财政运行管理</a:t>
            </a:r>
            <a:r>
              <a:rPr lang="en-US" altLang="zh-CN" sz="1800" dirty="0">
                <a:solidFill>
                  <a:schemeClr val="tx1">
                    <a:lumMod val="75000"/>
                    <a:lumOff val="25000"/>
                  </a:schemeClr>
                </a:solidFill>
                <a:latin typeface="微软雅黑" pitchFamily="34" charset="-122"/>
                <a:ea typeface="微软雅黑" pitchFamily="34" charset="-122"/>
              </a:rPr>
              <a:t>31%</a:t>
            </a:r>
            <a:r>
              <a:rPr lang="zh-CN" altLang="en-US" sz="1800" dirty="0">
                <a:solidFill>
                  <a:schemeClr val="tx1">
                    <a:lumMod val="75000"/>
                    <a:lumOff val="25000"/>
                  </a:schemeClr>
                </a:solidFill>
                <a:latin typeface="微软雅黑" pitchFamily="34" charset="-122"/>
                <a:ea typeface="微软雅黑" pitchFamily="34" charset="-122"/>
              </a:rPr>
              <a:t>、财政运行成效</a:t>
            </a:r>
            <a:r>
              <a:rPr lang="en-US" altLang="zh-CN" sz="1800" dirty="0">
                <a:solidFill>
                  <a:schemeClr val="tx1">
                    <a:lumMod val="75000"/>
                    <a:lumOff val="25000"/>
                  </a:schemeClr>
                </a:solidFill>
                <a:latin typeface="微软雅黑" pitchFamily="34" charset="-122"/>
                <a:ea typeface="微软雅黑" pitchFamily="34" charset="-122"/>
              </a:rPr>
              <a:t>33%</a:t>
            </a:r>
            <a:r>
              <a:rPr lang="zh-CN" altLang="en-US" sz="1800" dirty="0">
                <a:solidFill>
                  <a:schemeClr val="tx1">
                    <a:lumMod val="75000"/>
                    <a:lumOff val="25000"/>
                  </a:schemeClr>
                </a:solidFill>
                <a:latin typeface="微软雅黑" pitchFamily="34" charset="-122"/>
                <a:ea typeface="微软雅黑" pitchFamily="34" charset="-122"/>
              </a:rPr>
              <a:t>、财政可持续性</a:t>
            </a:r>
            <a:r>
              <a:rPr lang="en-US" altLang="zh-CN" sz="1800" dirty="0">
                <a:solidFill>
                  <a:schemeClr val="tx1">
                    <a:lumMod val="75000"/>
                    <a:lumOff val="25000"/>
                  </a:schemeClr>
                </a:solidFill>
                <a:latin typeface="微软雅黑" pitchFamily="34" charset="-122"/>
                <a:ea typeface="微软雅黑" pitchFamily="34" charset="-122"/>
              </a:rPr>
              <a:t>18%</a:t>
            </a:r>
            <a:r>
              <a:rPr lang="zh-CN" altLang="en-US" sz="1800" dirty="0">
                <a:solidFill>
                  <a:schemeClr val="tx1">
                    <a:lumMod val="75000"/>
                    <a:lumOff val="25000"/>
                  </a:schemeClr>
                </a:solidFill>
                <a:latin typeface="微软雅黑" pitchFamily="34" charset="-122"/>
                <a:ea typeface="微软雅黑" pitchFamily="34" charset="-122"/>
              </a:rPr>
              <a:t>。经评议，本次</a:t>
            </a:r>
            <a:r>
              <a:rPr lang="en-US" altLang="zh-CN" sz="1800" dirty="0">
                <a:solidFill>
                  <a:schemeClr val="tx1">
                    <a:lumMod val="75000"/>
                    <a:lumOff val="25000"/>
                  </a:schemeClr>
                </a:solidFill>
                <a:latin typeface="微软雅黑" pitchFamily="34" charset="-122"/>
                <a:ea typeface="微软雅黑" pitchFamily="34" charset="-122"/>
              </a:rPr>
              <a:t>2023</a:t>
            </a:r>
            <a:r>
              <a:rPr lang="zh-CN" altLang="en-US" sz="1800" dirty="0">
                <a:solidFill>
                  <a:schemeClr val="tx1">
                    <a:lumMod val="75000"/>
                    <a:lumOff val="25000"/>
                  </a:schemeClr>
                </a:solidFill>
                <a:latin typeface="微软雅黑" pitchFamily="34" charset="-122"/>
                <a:ea typeface="微软雅黑" pitchFamily="34" charset="-122"/>
              </a:rPr>
              <a:t>年度武山县财政运行综合绩效评价得分为</a:t>
            </a:r>
            <a:r>
              <a:rPr lang="en-US" altLang="zh-CN" sz="1800" dirty="0">
                <a:solidFill>
                  <a:schemeClr val="tx1">
                    <a:lumMod val="75000"/>
                    <a:lumOff val="25000"/>
                  </a:schemeClr>
                </a:solidFill>
                <a:latin typeface="微软雅黑" pitchFamily="34" charset="-122"/>
                <a:ea typeface="微软雅黑" pitchFamily="34" charset="-122"/>
              </a:rPr>
              <a:t>78.23</a:t>
            </a:r>
            <a:r>
              <a:rPr lang="zh-CN" altLang="en-US" sz="1800" dirty="0">
                <a:solidFill>
                  <a:schemeClr val="tx1">
                    <a:lumMod val="75000"/>
                    <a:lumOff val="25000"/>
                  </a:schemeClr>
                </a:solidFill>
                <a:latin typeface="微软雅黑" pitchFamily="34" charset="-122"/>
                <a:ea typeface="微软雅黑" pitchFamily="34" charset="-122"/>
              </a:rPr>
              <a:t>分，按照评价等级的规定，综合评价等级为“</a:t>
            </a:r>
            <a:r>
              <a:rPr lang="en-US" altLang="zh-CN" sz="1800" dirty="0">
                <a:solidFill>
                  <a:schemeClr val="tx1">
                    <a:lumMod val="75000"/>
                    <a:lumOff val="25000"/>
                  </a:schemeClr>
                </a:solidFill>
                <a:latin typeface="微软雅黑" pitchFamily="34" charset="-122"/>
                <a:ea typeface="微软雅黑" pitchFamily="34" charset="-122"/>
              </a:rPr>
              <a:t>C”</a:t>
            </a:r>
            <a:r>
              <a:rPr lang="zh-CN" altLang="en-US" sz="1800" dirty="0">
                <a:solidFill>
                  <a:schemeClr val="tx1">
                    <a:lumMod val="75000"/>
                    <a:lumOff val="25000"/>
                  </a:schemeClr>
                </a:solidFill>
                <a:latin typeface="微软雅黑" pitchFamily="34" charset="-122"/>
                <a:ea typeface="微软雅黑" pitchFamily="34" charset="-122"/>
              </a:rPr>
              <a:t>。</a:t>
            </a:r>
          </a:p>
        </p:txBody>
      </p:sp>
      <p:grpSp>
        <p:nvGrpSpPr>
          <p:cNvPr id="19" name="组合 18"/>
          <p:cNvGrpSpPr/>
          <p:nvPr/>
        </p:nvGrpSpPr>
        <p:grpSpPr>
          <a:xfrm>
            <a:off x="1128242" y="2996952"/>
            <a:ext cx="1608586" cy="1563819"/>
            <a:chOff x="4345444" y="2542859"/>
            <a:chExt cx="1810550" cy="1811205"/>
          </a:xfrm>
        </p:grpSpPr>
        <p:grpSp>
          <p:nvGrpSpPr>
            <p:cNvPr id="21" name="组合 2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3" name="同心圆 6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椭圆 2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椭圆 21"/>
            <p:cNvSpPr/>
            <p:nvPr/>
          </p:nvSpPr>
          <p:spPr>
            <a:xfrm>
              <a:off x="4565570" y="2763062"/>
              <a:ext cx="1370298" cy="1370793"/>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203643135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558879" y="360860"/>
            <a:ext cx="2646131" cy="584775"/>
          </a:xfrm>
          <a:prstGeom prst="rect">
            <a:avLst/>
          </a:prstGeom>
        </p:spPr>
        <p:txBody>
          <a:bodyPr wrap="square">
            <a:spAutoFit/>
          </a:bodyPr>
          <a:lstStyle/>
          <a:p>
            <a:r>
              <a:rPr lang="zh-CN" altLang="en-US" sz="3200" b="1" dirty="0">
                <a:solidFill>
                  <a:schemeClr val="tx1">
                    <a:lumMod val="75000"/>
                    <a:lumOff val="25000"/>
                  </a:schemeClr>
                </a:solidFill>
                <a:latin typeface="微软雅黑" pitchFamily="34" charset="-122"/>
                <a:ea typeface="微软雅黑" pitchFamily="34" charset="-122"/>
              </a:rPr>
              <a:t>主要经验做法</a:t>
            </a:r>
          </a:p>
        </p:txBody>
      </p:sp>
      <p:grpSp>
        <p:nvGrpSpPr>
          <p:cNvPr id="12" name="组合 11"/>
          <p:cNvGrpSpPr/>
          <p:nvPr/>
        </p:nvGrpSpPr>
        <p:grpSpPr>
          <a:xfrm>
            <a:off x="647805" y="277715"/>
            <a:ext cx="709466" cy="813683"/>
            <a:chOff x="5614910" y="726727"/>
            <a:chExt cx="860050" cy="986388"/>
          </a:xfrm>
        </p:grpSpPr>
        <p:sp>
          <p:nvSpPr>
            <p:cNvPr id="70" name="椭圆 69"/>
            <p:cNvSpPr/>
            <p:nvPr/>
          </p:nvSpPr>
          <p:spPr>
            <a:xfrm>
              <a:off x="5614910" y="779869"/>
              <a:ext cx="860050" cy="8600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grpSp>
          <p:nvGrpSpPr>
            <p:cNvPr id="71" name="组合 70"/>
            <p:cNvGrpSpPr/>
            <p:nvPr/>
          </p:nvGrpSpPr>
          <p:grpSpPr>
            <a:xfrm>
              <a:off x="5652090" y="726727"/>
              <a:ext cx="775742" cy="986388"/>
              <a:chOff x="5554081" y="696699"/>
              <a:chExt cx="775742" cy="986388"/>
            </a:xfrm>
          </p:grpSpPr>
          <p:sp>
            <p:nvSpPr>
              <p:cNvPr id="72" name="椭圆 71"/>
              <p:cNvSpPr/>
              <p:nvPr/>
            </p:nvSpPr>
            <p:spPr>
              <a:xfrm flipV="1">
                <a:off x="5583078" y="816717"/>
                <a:ext cx="746745" cy="746745"/>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3" name="矩形 72"/>
              <p:cNvSpPr/>
              <p:nvPr/>
            </p:nvSpPr>
            <p:spPr>
              <a:xfrm>
                <a:off x="5554081" y="696699"/>
                <a:ext cx="775742" cy="986388"/>
              </a:xfrm>
              <a:prstGeom prst="rect">
                <a:avLst/>
              </a:prstGeom>
            </p:spPr>
            <p:txBody>
              <a:bodyPr wrap="none" anchor="ctr">
                <a:spAutoFit/>
              </a:bodyPr>
              <a:lstStyle/>
              <a:p>
                <a:pPr algn="ctr">
                  <a:lnSpc>
                    <a:spcPct val="150000"/>
                  </a:lnSpc>
                </a:pPr>
                <a:r>
                  <a:rPr lang="zh-CN" altLang="en-US" sz="5333"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rPr>
                  <a:t>四</a:t>
                </a:r>
                <a:endParaRPr lang="zh-CN" altLang="en-US" sz="8000"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endParaRPr>
              </a:p>
            </p:txBody>
          </p:sp>
        </p:grpSp>
      </p:grpSp>
      <p:grpSp>
        <p:nvGrpSpPr>
          <p:cNvPr id="58" name="组合 57"/>
          <p:cNvGrpSpPr/>
          <p:nvPr/>
        </p:nvGrpSpPr>
        <p:grpSpPr>
          <a:xfrm>
            <a:off x="702792" y="1625084"/>
            <a:ext cx="833437" cy="966788"/>
            <a:chOff x="982663" y="1924050"/>
            <a:chExt cx="833437" cy="966788"/>
          </a:xfrm>
        </p:grpSpPr>
        <p:sp>
          <p:nvSpPr>
            <p:cNvPr id="59" name="六边形 58"/>
            <p:cNvSpPr/>
            <p:nvPr/>
          </p:nvSpPr>
          <p:spPr>
            <a:xfrm rot="5400000">
              <a:off x="915988" y="1990725"/>
              <a:ext cx="966788" cy="833437"/>
            </a:xfrm>
            <a:prstGeom prst="hexagon">
              <a:avLst/>
            </a:prstGeom>
            <a:blipFill>
              <a:blip r:embed="rId3"/>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0" name="Freeform 253"/>
            <p:cNvSpPr>
              <a:spLocks noEditPoints="1"/>
            </p:cNvSpPr>
            <p:nvPr/>
          </p:nvSpPr>
          <p:spPr bwMode="auto">
            <a:xfrm>
              <a:off x="1252538" y="2198688"/>
              <a:ext cx="301625" cy="417512"/>
            </a:xfrm>
            <a:custGeom>
              <a:avLst/>
              <a:gdLst>
                <a:gd name="T0" fmla="*/ 978053117 w 93"/>
                <a:gd name="T1" fmla="*/ 0 h 129"/>
                <a:gd name="T2" fmla="*/ 978053117 w 93"/>
                <a:gd name="T3" fmla="*/ 1353839299 h 129"/>
                <a:gd name="T4" fmla="*/ 0 w 93"/>
                <a:gd name="T5" fmla="*/ 1353839299 h 129"/>
                <a:gd name="T6" fmla="*/ 0 w 93"/>
                <a:gd name="T7" fmla="*/ 283361187 h 129"/>
                <a:gd name="T8" fmla="*/ 273434414 w 93"/>
                <a:gd name="T9" fmla="*/ 0 h 129"/>
                <a:gd name="T10" fmla="*/ 273434414 w 93"/>
                <a:gd name="T11" fmla="*/ 0 h 129"/>
                <a:gd name="T12" fmla="*/ 978053117 w 93"/>
                <a:gd name="T13" fmla="*/ 0 h 129"/>
                <a:gd name="T14" fmla="*/ 862368578 w 93"/>
                <a:gd name="T15" fmla="*/ 115443686 h 129"/>
                <a:gd name="T16" fmla="*/ 389118953 w 93"/>
                <a:gd name="T17" fmla="*/ 115443686 h 129"/>
                <a:gd name="T18" fmla="*/ 389118953 w 93"/>
                <a:gd name="T19" fmla="*/ 398804873 h 129"/>
                <a:gd name="T20" fmla="*/ 105166583 w 93"/>
                <a:gd name="T21" fmla="*/ 398804873 h 129"/>
                <a:gd name="T22" fmla="*/ 105166583 w 93"/>
                <a:gd name="T23" fmla="*/ 1238395613 h 129"/>
                <a:gd name="T24" fmla="*/ 862368578 w 93"/>
                <a:gd name="T25" fmla="*/ 1238395613 h 129"/>
                <a:gd name="T26" fmla="*/ 862368578 w 93"/>
                <a:gd name="T27" fmla="*/ 115443686 h 129"/>
                <a:gd name="T28" fmla="*/ 862368578 w 93"/>
                <a:gd name="T29" fmla="*/ 115443686 h 12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3" h="129">
                  <a:moveTo>
                    <a:pt x="93" y="0"/>
                  </a:moveTo>
                  <a:lnTo>
                    <a:pt x="93" y="129"/>
                  </a:lnTo>
                  <a:lnTo>
                    <a:pt x="0" y="129"/>
                  </a:lnTo>
                  <a:lnTo>
                    <a:pt x="0" y="27"/>
                  </a:lnTo>
                  <a:lnTo>
                    <a:pt x="26" y="0"/>
                  </a:lnTo>
                  <a:lnTo>
                    <a:pt x="93" y="0"/>
                  </a:lnTo>
                  <a:close/>
                  <a:moveTo>
                    <a:pt x="82" y="11"/>
                  </a:moveTo>
                  <a:lnTo>
                    <a:pt x="37" y="11"/>
                  </a:lnTo>
                  <a:lnTo>
                    <a:pt x="37" y="38"/>
                  </a:lnTo>
                  <a:lnTo>
                    <a:pt x="10" y="38"/>
                  </a:lnTo>
                  <a:lnTo>
                    <a:pt x="10" y="118"/>
                  </a:lnTo>
                  <a:lnTo>
                    <a:pt x="82" y="118"/>
                  </a:lnTo>
                  <a:lnTo>
                    <a:pt x="82" y="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61" name="文本框 7"/>
          <p:cNvSpPr txBox="1">
            <a:spLocks noChangeArrowheads="1"/>
          </p:cNvSpPr>
          <p:nvPr/>
        </p:nvSpPr>
        <p:spPr bwMode="auto">
          <a:xfrm>
            <a:off x="1992338" y="1091398"/>
            <a:ext cx="41279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en-US" altLang="zh-CN" sz="1800" b="1" dirty="0">
                <a:solidFill>
                  <a:srgbClr val="25262A"/>
                </a:solidFill>
                <a:latin typeface="微软雅黑" panose="020B0503020204020204" pitchFamily="34" charset="-122"/>
                <a:ea typeface="微软雅黑" panose="020B0503020204020204" pitchFamily="34" charset="-122"/>
              </a:rPr>
              <a:t>(</a:t>
            </a:r>
            <a:r>
              <a:rPr lang="zh-CN" altLang="en-US" sz="1800" b="1" dirty="0">
                <a:solidFill>
                  <a:srgbClr val="25262A"/>
                </a:solidFill>
                <a:latin typeface="微软雅黑" panose="020B0503020204020204" pitchFamily="34" charset="-122"/>
                <a:ea typeface="微软雅黑" panose="020B0503020204020204" pitchFamily="34" charset="-122"/>
              </a:rPr>
              <a:t>一</a:t>
            </a:r>
            <a:r>
              <a:rPr lang="en-US" altLang="zh-CN" sz="1800" b="1" dirty="0">
                <a:solidFill>
                  <a:srgbClr val="25262A"/>
                </a:solidFill>
                <a:latin typeface="微软雅黑" panose="020B0503020204020204" pitchFamily="34" charset="-122"/>
                <a:ea typeface="微软雅黑" panose="020B0503020204020204" pitchFamily="34" charset="-122"/>
              </a:rPr>
              <a:t>)</a:t>
            </a:r>
            <a:r>
              <a:rPr lang="zh-CN" altLang="en-US" sz="1800" b="1" dirty="0">
                <a:solidFill>
                  <a:srgbClr val="25262A"/>
                </a:solidFill>
                <a:latin typeface="微软雅黑" panose="020B0503020204020204" pitchFamily="34" charset="-122"/>
                <a:ea typeface="微软雅黑" panose="020B0503020204020204" pitchFamily="34" charset="-122"/>
              </a:rPr>
              <a:t>聚财力强保障，财政保持平稳运行</a:t>
            </a:r>
          </a:p>
        </p:txBody>
      </p:sp>
      <p:sp>
        <p:nvSpPr>
          <p:cNvPr id="62" name="文本框 61"/>
          <p:cNvSpPr txBox="1"/>
          <p:nvPr/>
        </p:nvSpPr>
        <p:spPr>
          <a:xfrm>
            <a:off x="1992338" y="1460730"/>
            <a:ext cx="10081120" cy="1077218"/>
          </a:xfrm>
          <a:prstGeom prst="rect">
            <a:avLst/>
          </a:prstGeom>
          <a:noFill/>
        </p:spPr>
        <p:txBody>
          <a:bodyPr wrap="square">
            <a:spAutoFit/>
          </a:bodyPr>
          <a:lstStyle/>
          <a:p>
            <a:pPr algn="jus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坚持多措并举、多点发力，紧紧围绕全年预算目标，加强部门联动，挖掘增收潜力，依法组织收入，较好地完成了年度目标。一般公共预算收入完成预算的</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101.26%</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，较上年增长</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19.32%</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。同时，紧抓政策机遇，主动对接、积极争取上级转移支付资金支持，全年争取投资项目</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35</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个、资金</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41984</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万元，争取债券资金</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62623</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万元，国债资金</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19448</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万元，有效保障了重大民生支出和重点项目建设。</a:t>
            </a:r>
          </a:p>
        </p:txBody>
      </p:sp>
      <p:sp>
        <p:nvSpPr>
          <p:cNvPr id="63" name="文本框 10"/>
          <p:cNvSpPr txBox="1">
            <a:spLocks noChangeArrowheads="1"/>
          </p:cNvSpPr>
          <p:nvPr/>
        </p:nvSpPr>
        <p:spPr bwMode="auto">
          <a:xfrm>
            <a:off x="1914156" y="2537948"/>
            <a:ext cx="41598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en-US" altLang="zh-CN" sz="1800" b="1" dirty="0">
                <a:solidFill>
                  <a:srgbClr val="25262A"/>
                </a:solidFill>
                <a:latin typeface="微软雅黑" panose="020B0503020204020204" pitchFamily="34" charset="-122"/>
                <a:ea typeface="微软雅黑" panose="020B0503020204020204" pitchFamily="34" charset="-122"/>
              </a:rPr>
              <a:t>(</a:t>
            </a:r>
            <a:r>
              <a:rPr lang="zh-CN" altLang="en-US" sz="1800" b="1" dirty="0">
                <a:solidFill>
                  <a:srgbClr val="25262A"/>
                </a:solidFill>
                <a:latin typeface="微软雅黑" panose="020B0503020204020204" pitchFamily="34" charset="-122"/>
                <a:ea typeface="微软雅黑" panose="020B0503020204020204" pitchFamily="34" charset="-122"/>
              </a:rPr>
              <a:t>二</a:t>
            </a:r>
            <a:r>
              <a:rPr lang="en-US" altLang="zh-CN" sz="1800" b="1" dirty="0">
                <a:solidFill>
                  <a:srgbClr val="25262A"/>
                </a:solidFill>
                <a:latin typeface="微软雅黑" panose="020B0503020204020204" pitchFamily="34" charset="-122"/>
                <a:ea typeface="微软雅黑" panose="020B0503020204020204" pitchFamily="34" charset="-122"/>
              </a:rPr>
              <a:t>)</a:t>
            </a:r>
            <a:r>
              <a:rPr lang="zh-CN" altLang="en-US" sz="1800" b="1" dirty="0">
                <a:solidFill>
                  <a:srgbClr val="25262A"/>
                </a:solidFill>
                <a:latin typeface="微软雅黑" panose="020B0503020204020204" pitchFamily="34" charset="-122"/>
                <a:ea typeface="微软雅黑" panose="020B0503020204020204" pitchFamily="34" charset="-122"/>
              </a:rPr>
              <a:t>减压力增动力，提振市场发展信心</a:t>
            </a:r>
          </a:p>
        </p:txBody>
      </p:sp>
      <p:sp>
        <p:nvSpPr>
          <p:cNvPr id="64" name="文本框 63"/>
          <p:cNvSpPr txBox="1"/>
          <p:nvPr/>
        </p:nvSpPr>
        <p:spPr>
          <a:xfrm>
            <a:off x="1914156" y="2958156"/>
            <a:ext cx="10159302" cy="1323439"/>
          </a:xfrm>
          <a:prstGeom prst="rect">
            <a:avLst/>
          </a:prstGeom>
          <a:noFill/>
        </p:spPr>
        <p:txBody>
          <a:bodyPr wrap="square">
            <a:spAutoFit/>
          </a:bodyPr>
          <a:lstStyle/>
          <a:p>
            <a:pPr algn="jus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全面贯彻落实国家减税降费政策，全年为各类市场主体减免税费</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15039.43</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万元，留抵退税</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341</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万元，切实减轻了企业负担，促进企业和经济社会良性运转；不断优化营商环境，组织开展“引大引强引头部”行动和“优化营商环境提质增效年”行动，推动营商环境持续优化，提振发展信心，凝聚高质量发展合力。</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2023</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策划招商推介项目</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150</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个，签约招商引资项目</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20</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个，签约额达到</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63.1</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亿元，新签约项目到位资金</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24.84</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亿元，新建及续建项目累计到位资金</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43.31</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亿元，较好地完成了年度目标任务，为经济发展、财政增收奠定了一定的基础。</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65" name="组合 64"/>
          <p:cNvGrpSpPr/>
          <p:nvPr/>
        </p:nvGrpSpPr>
        <p:grpSpPr>
          <a:xfrm>
            <a:off x="711994" y="3217661"/>
            <a:ext cx="833437" cy="966788"/>
            <a:chOff x="982663" y="3413125"/>
            <a:chExt cx="833437" cy="966788"/>
          </a:xfrm>
        </p:grpSpPr>
        <p:sp>
          <p:nvSpPr>
            <p:cNvPr id="66" name="六边形 65"/>
            <p:cNvSpPr/>
            <p:nvPr/>
          </p:nvSpPr>
          <p:spPr>
            <a:xfrm rot="5400000">
              <a:off x="915988" y="3479800"/>
              <a:ext cx="966788" cy="833437"/>
            </a:xfrm>
            <a:prstGeom prst="hexagon">
              <a:avLst/>
            </a:prstGeom>
            <a:blipFill>
              <a:blip r:embed="rId3"/>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67" name="组合 66"/>
            <p:cNvGrpSpPr/>
            <p:nvPr/>
          </p:nvGrpSpPr>
          <p:grpSpPr>
            <a:xfrm>
              <a:off x="1252917" y="3697909"/>
              <a:ext cx="283312" cy="398506"/>
              <a:chOff x="3700463" y="2700338"/>
              <a:chExt cx="144462" cy="203200"/>
            </a:xfrm>
            <a:solidFill>
              <a:schemeClr val="bg1"/>
            </a:solidFill>
          </p:grpSpPr>
          <p:sp>
            <p:nvSpPr>
              <p:cNvPr id="68" name="Freeform 255"/>
              <p:cNvSpPr>
                <a:spLocks/>
              </p:cNvSpPr>
              <p:nvPr/>
            </p:nvSpPr>
            <p:spPr bwMode="auto">
              <a:xfrm>
                <a:off x="3714750" y="2784476"/>
                <a:ext cx="92075" cy="104775"/>
              </a:xfrm>
              <a:custGeom>
                <a:avLst/>
                <a:gdLst>
                  <a:gd name="T0" fmla="*/ 5 w 58"/>
                  <a:gd name="T1" fmla="*/ 0 h 66"/>
                  <a:gd name="T2" fmla="*/ 0 w 58"/>
                  <a:gd name="T3" fmla="*/ 0 h 66"/>
                  <a:gd name="T4" fmla="*/ 0 w 58"/>
                  <a:gd name="T5" fmla="*/ 66 h 66"/>
                  <a:gd name="T6" fmla="*/ 58 w 58"/>
                  <a:gd name="T7" fmla="*/ 66 h 66"/>
                  <a:gd name="T8" fmla="*/ 58 w 58"/>
                  <a:gd name="T9" fmla="*/ 53 h 66"/>
                  <a:gd name="T10" fmla="*/ 5 w 58"/>
                  <a:gd name="T11" fmla="*/ 53 h 66"/>
                  <a:gd name="T12" fmla="*/ 5 w 58"/>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58" h="66">
                    <a:moveTo>
                      <a:pt x="5" y="0"/>
                    </a:moveTo>
                    <a:lnTo>
                      <a:pt x="0" y="0"/>
                    </a:lnTo>
                    <a:lnTo>
                      <a:pt x="0" y="66"/>
                    </a:lnTo>
                    <a:lnTo>
                      <a:pt x="58" y="66"/>
                    </a:lnTo>
                    <a:lnTo>
                      <a:pt x="58" y="53"/>
                    </a:lnTo>
                    <a:lnTo>
                      <a:pt x="5" y="53"/>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 name="Freeform 256"/>
              <p:cNvSpPr>
                <a:spLocks noEditPoints="1"/>
              </p:cNvSpPr>
              <p:nvPr/>
            </p:nvSpPr>
            <p:spPr bwMode="auto">
              <a:xfrm>
                <a:off x="3700463" y="2700338"/>
                <a:ext cx="144462" cy="203200"/>
              </a:xfrm>
              <a:custGeom>
                <a:avLst/>
                <a:gdLst>
                  <a:gd name="T0" fmla="*/ 91 w 91"/>
                  <a:gd name="T1" fmla="*/ 0 h 128"/>
                  <a:gd name="T2" fmla="*/ 37 w 91"/>
                  <a:gd name="T3" fmla="*/ 0 h 128"/>
                  <a:gd name="T4" fmla="*/ 37 w 91"/>
                  <a:gd name="T5" fmla="*/ 1 h 128"/>
                  <a:gd name="T6" fmla="*/ 14 w 91"/>
                  <a:gd name="T7" fmla="*/ 23 h 128"/>
                  <a:gd name="T8" fmla="*/ 14 w 91"/>
                  <a:gd name="T9" fmla="*/ 30 h 128"/>
                  <a:gd name="T10" fmla="*/ 0 w 91"/>
                  <a:gd name="T11" fmla="*/ 44 h 128"/>
                  <a:gd name="T12" fmla="*/ 0 w 91"/>
                  <a:gd name="T13" fmla="*/ 128 h 128"/>
                  <a:gd name="T14" fmla="*/ 76 w 91"/>
                  <a:gd name="T15" fmla="*/ 128 h 128"/>
                  <a:gd name="T16" fmla="*/ 76 w 91"/>
                  <a:gd name="T17" fmla="*/ 106 h 128"/>
                  <a:gd name="T18" fmla="*/ 91 w 91"/>
                  <a:gd name="T19" fmla="*/ 106 h 128"/>
                  <a:gd name="T20" fmla="*/ 91 w 91"/>
                  <a:gd name="T21" fmla="*/ 0 h 128"/>
                  <a:gd name="T22" fmla="*/ 67 w 91"/>
                  <a:gd name="T23" fmla="*/ 119 h 128"/>
                  <a:gd name="T24" fmla="*/ 9 w 91"/>
                  <a:gd name="T25" fmla="*/ 119 h 128"/>
                  <a:gd name="T26" fmla="*/ 9 w 91"/>
                  <a:gd name="T27" fmla="*/ 53 h 128"/>
                  <a:gd name="T28" fmla="*/ 14 w 91"/>
                  <a:gd name="T29" fmla="*/ 53 h 128"/>
                  <a:gd name="T30" fmla="*/ 14 w 91"/>
                  <a:gd name="T31" fmla="*/ 106 h 128"/>
                  <a:gd name="T32" fmla="*/ 67 w 91"/>
                  <a:gd name="T33" fmla="*/ 106 h 128"/>
                  <a:gd name="T34" fmla="*/ 67 w 91"/>
                  <a:gd name="T35" fmla="*/ 119 h 128"/>
                  <a:gd name="T36" fmla="*/ 82 w 91"/>
                  <a:gd name="T37" fmla="*/ 97 h 128"/>
                  <a:gd name="T38" fmla="*/ 23 w 91"/>
                  <a:gd name="T39" fmla="*/ 97 h 128"/>
                  <a:gd name="T40" fmla="*/ 23 w 91"/>
                  <a:gd name="T41" fmla="*/ 31 h 128"/>
                  <a:gd name="T42" fmla="*/ 45 w 91"/>
                  <a:gd name="T43" fmla="*/ 31 h 128"/>
                  <a:gd name="T44" fmla="*/ 45 w 91"/>
                  <a:gd name="T45" fmla="*/ 9 h 128"/>
                  <a:gd name="T46" fmla="*/ 82 w 91"/>
                  <a:gd name="T47" fmla="*/ 9 h 128"/>
                  <a:gd name="T48" fmla="*/ 82 w 91"/>
                  <a:gd name="T49" fmla="*/ 9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1" h="128">
                    <a:moveTo>
                      <a:pt x="91" y="0"/>
                    </a:moveTo>
                    <a:lnTo>
                      <a:pt x="37" y="0"/>
                    </a:lnTo>
                    <a:lnTo>
                      <a:pt x="37" y="1"/>
                    </a:lnTo>
                    <a:lnTo>
                      <a:pt x="14" y="23"/>
                    </a:lnTo>
                    <a:lnTo>
                      <a:pt x="14" y="30"/>
                    </a:lnTo>
                    <a:lnTo>
                      <a:pt x="0" y="44"/>
                    </a:lnTo>
                    <a:lnTo>
                      <a:pt x="0" y="128"/>
                    </a:lnTo>
                    <a:lnTo>
                      <a:pt x="76" y="128"/>
                    </a:lnTo>
                    <a:lnTo>
                      <a:pt x="76" y="106"/>
                    </a:lnTo>
                    <a:lnTo>
                      <a:pt x="91" y="106"/>
                    </a:lnTo>
                    <a:lnTo>
                      <a:pt x="91" y="0"/>
                    </a:lnTo>
                    <a:close/>
                    <a:moveTo>
                      <a:pt x="67" y="119"/>
                    </a:moveTo>
                    <a:lnTo>
                      <a:pt x="9" y="119"/>
                    </a:lnTo>
                    <a:lnTo>
                      <a:pt x="9" y="53"/>
                    </a:lnTo>
                    <a:lnTo>
                      <a:pt x="14" y="53"/>
                    </a:lnTo>
                    <a:lnTo>
                      <a:pt x="14" y="106"/>
                    </a:lnTo>
                    <a:lnTo>
                      <a:pt x="67" y="106"/>
                    </a:lnTo>
                    <a:lnTo>
                      <a:pt x="67" y="119"/>
                    </a:lnTo>
                    <a:close/>
                    <a:moveTo>
                      <a:pt x="82" y="97"/>
                    </a:moveTo>
                    <a:lnTo>
                      <a:pt x="23" y="97"/>
                    </a:lnTo>
                    <a:lnTo>
                      <a:pt x="23" y="31"/>
                    </a:lnTo>
                    <a:lnTo>
                      <a:pt x="45" y="31"/>
                    </a:lnTo>
                    <a:lnTo>
                      <a:pt x="45" y="9"/>
                    </a:lnTo>
                    <a:lnTo>
                      <a:pt x="82" y="9"/>
                    </a:lnTo>
                    <a:lnTo>
                      <a:pt x="82"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sp>
        <p:nvSpPr>
          <p:cNvPr id="74" name="文本框 16"/>
          <p:cNvSpPr txBox="1">
            <a:spLocks noChangeArrowheads="1"/>
          </p:cNvSpPr>
          <p:nvPr/>
        </p:nvSpPr>
        <p:spPr bwMode="auto">
          <a:xfrm>
            <a:off x="1992338" y="4365104"/>
            <a:ext cx="42977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en-US" altLang="zh-CN" sz="1800" b="1" dirty="0">
                <a:solidFill>
                  <a:srgbClr val="25262A"/>
                </a:solidFill>
                <a:latin typeface="微软雅黑" panose="020B0503020204020204" pitchFamily="34" charset="-122"/>
                <a:ea typeface="微软雅黑" panose="020B0503020204020204" pitchFamily="34" charset="-122"/>
              </a:rPr>
              <a:t>(</a:t>
            </a:r>
            <a:r>
              <a:rPr lang="zh-CN" altLang="en-US" sz="1800" b="1" dirty="0">
                <a:solidFill>
                  <a:srgbClr val="25262A"/>
                </a:solidFill>
                <a:latin typeface="微软雅黑" panose="020B0503020204020204" pitchFamily="34" charset="-122"/>
                <a:ea typeface="微软雅黑" panose="020B0503020204020204" pitchFamily="34" charset="-122"/>
              </a:rPr>
              <a:t>三</a:t>
            </a:r>
            <a:r>
              <a:rPr lang="en-US" altLang="zh-CN" sz="1800" b="1" dirty="0">
                <a:solidFill>
                  <a:srgbClr val="25262A"/>
                </a:solidFill>
                <a:latin typeface="微软雅黑" panose="020B0503020204020204" pitchFamily="34" charset="-122"/>
                <a:ea typeface="微软雅黑" panose="020B0503020204020204" pitchFamily="34" charset="-122"/>
              </a:rPr>
              <a:t>)</a:t>
            </a:r>
            <a:r>
              <a:rPr lang="zh-CN" altLang="en-US" sz="1800" b="1" dirty="0">
                <a:solidFill>
                  <a:srgbClr val="25262A"/>
                </a:solidFill>
                <a:latin typeface="微软雅黑" panose="020B0503020204020204" pitchFamily="34" charset="-122"/>
                <a:ea typeface="微软雅黑" panose="020B0503020204020204" pitchFamily="34" charset="-122"/>
              </a:rPr>
              <a:t>守底线保关键，助力民生事业发展</a:t>
            </a:r>
          </a:p>
        </p:txBody>
      </p:sp>
      <p:sp>
        <p:nvSpPr>
          <p:cNvPr id="75" name="文本框 74"/>
          <p:cNvSpPr txBox="1"/>
          <p:nvPr/>
        </p:nvSpPr>
        <p:spPr>
          <a:xfrm>
            <a:off x="1794150" y="4734436"/>
            <a:ext cx="10399440" cy="2062103"/>
          </a:xfrm>
          <a:prstGeom prst="rect">
            <a:avLst/>
          </a:prstGeom>
          <a:noFill/>
        </p:spPr>
        <p:txBody>
          <a:bodyPr wrap="square">
            <a:spAutoFit/>
          </a:bodyPr>
          <a:lstStyle/>
          <a:p>
            <a:pPr algn="jus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落实政府过“紧日子”要求，坚决兜牢“三保”底线。</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2023</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年全县用于“三保”方面的支出</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190404</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万元，占一般公共预算支出的</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51.86%</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；民生支出达到</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326597</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万元，占一般公共预算支出</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88.96%</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；推动教育均衡发展，全年完成教育支出</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98031</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万元，同比增长</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0.09%</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；推动社会保障体系建设，全年投入社会保障和就业资金</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64028</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万元，优先保障城乡低保、特困供养、孤儿生活补助、残疾人两项补贴等资金的足额发放；全年投入医疗卫生健康资金</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29959</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万元，持续推进基本公共卫生服务均等化，进一步提高基本公共卫生服务质量和居民获得感；投入城乡医疗救助、城乡居民基本医疗保险资</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11426</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万元，构建了城乡居民基本医保、大病保险、医疗救助三重医疗保障网，基本实现城乡居民全覆盖；扎实推进乡村全面振兴战略，统筹安排乡村振兴衔接资金</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36142</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万元，实施建设项目</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185</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个；按时足额拨付惠农补贴、发放各类财政补助资金</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47029.92</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万元，惠及农户</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87.74</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万人，助力乡村振兴全面发展。</a:t>
            </a:r>
          </a:p>
        </p:txBody>
      </p:sp>
      <p:grpSp>
        <p:nvGrpSpPr>
          <p:cNvPr id="76" name="组合 75"/>
          <p:cNvGrpSpPr/>
          <p:nvPr/>
        </p:nvGrpSpPr>
        <p:grpSpPr>
          <a:xfrm>
            <a:off x="690837" y="4915817"/>
            <a:ext cx="833437" cy="966787"/>
            <a:chOff x="982663" y="4903788"/>
            <a:chExt cx="833437" cy="966787"/>
          </a:xfrm>
        </p:grpSpPr>
        <p:sp>
          <p:nvSpPr>
            <p:cNvPr id="77" name="六边形 76"/>
            <p:cNvSpPr/>
            <p:nvPr/>
          </p:nvSpPr>
          <p:spPr>
            <a:xfrm rot="5400000">
              <a:off x="915988" y="4970463"/>
              <a:ext cx="966787" cy="833437"/>
            </a:xfrm>
            <a:prstGeom prst="hexagon">
              <a:avLst/>
            </a:prstGeom>
            <a:blipFill>
              <a:blip r:embed="rId3"/>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8" name="Freeform 457"/>
            <p:cNvSpPr>
              <a:spLocks/>
            </p:cNvSpPr>
            <p:nvPr/>
          </p:nvSpPr>
          <p:spPr bwMode="auto">
            <a:xfrm>
              <a:off x="1252538" y="5197475"/>
              <a:ext cx="273050" cy="379413"/>
            </a:xfrm>
            <a:custGeom>
              <a:avLst/>
              <a:gdLst>
                <a:gd name="T0" fmla="*/ 560025550 w 93"/>
                <a:gd name="T1" fmla="*/ 1018456257 h 129"/>
                <a:gd name="T2" fmla="*/ 86157551 w 93"/>
                <a:gd name="T3" fmla="*/ 1018456257 h 129"/>
                <a:gd name="T4" fmla="*/ 86157551 w 93"/>
                <a:gd name="T5" fmla="*/ 327977538 h 129"/>
                <a:gd name="T6" fmla="*/ 318784407 w 93"/>
                <a:gd name="T7" fmla="*/ 327977538 h 129"/>
                <a:gd name="T8" fmla="*/ 318784407 w 93"/>
                <a:gd name="T9" fmla="*/ 94941486 h 129"/>
                <a:gd name="T10" fmla="*/ 706491919 w 93"/>
                <a:gd name="T11" fmla="*/ 94941486 h 129"/>
                <a:gd name="T12" fmla="*/ 706491919 w 93"/>
                <a:gd name="T13" fmla="*/ 327977538 h 129"/>
                <a:gd name="T14" fmla="*/ 801266693 w 93"/>
                <a:gd name="T15" fmla="*/ 327977538 h 129"/>
                <a:gd name="T16" fmla="*/ 801266693 w 93"/>
                <a:gd name="T17" fmla="*/ 0 h 129"/>
                <a:gd name="T18" fmla="*/ 232626856 w 93"/>
                <a:gd name="T19" fmla="*/ 0 h 129"/>
                <a:gd name="T20" fmla="*/ 232626856 w 93"/>
                <a:gd name="T21" fmla="*/ 0 h 129"/>
                <a:gd name="T22" fmla="*/ 0 w 93"/>
                <a:gd name="T23" fmla="*/ 233036053 h 129"/>
                <a:gd name="T24" fmla="*/ 0 w 93"/>
                <a:gd name="T25" fmla="*/ 1113397743 h 129"/>
                <a:gd name="T26" fmla="*/ 560025550 w 93"/>
                <a:gd name="T27" fmla="*/ 1113397743 h 129"/>
                <a:gd name="T28" fmla="*/ 560025550 w 93"/>
                <a:gd name="T29" fmla="*/ 1113397743 h 129"/>
                <a:gd name="T30" fmla="*/ 560025550 w 93"/>
                <a:gd name="T31" fmla="*/ 1018456257 h 12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 h="129">
                  <a:moveTo>
                    <a:pt x="65" y="118"/>
                  </a:moveTo>
                  <a:lnTo>
                    <a:pt x="10" y="118"/>
                  </a:lnTo>
                  <a:lnTo>
                    <a:pt x="10" y="38"/>
                  </a:lnTo>
                  <a:lnTo>
                    <a:pt x="37" y="38"/>
                  </a:lnTo>
                  <a:lnTo>
                    <a:pt x="37" y="11"/>
                  </a:lnTo>
                  <a:lnTo>
                    <a:pt x="82" y="11"/>
                  </a:lnTo>
                  <a:lnTo>
                    <a:pt x="82" y="38"/>
                  </a:lnTo>
                  <a:lnTo>
                    <a:pt x="93" y="38"/>
                  </a:lnTo>
                  <a:lnTo>
                    <a:pt x="93" y="0"/>
                  </a:lnTo>
                  <a:lnTo>
                    <a:pt x="27" y="0"/>
                  </a:lnTo>
                  <a:lnTo>
                    <a:pt x="0" y="27"/>
                  </a:lnTo>
                  <a:lnTo>
                    <a:pt x="0" y="129"/>
                  </a:lnTo>
                  <a:lnTo>
                    <a:pt x="65" y="129"/>
                  </a:lnTo>
                  <a:lnTo>
                    <a:pt x="65" y="1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9" name="Freeform 458"/>
            <p:cNvSpPr>
              <a:spLocks/>
            </p:cNvSpPr>
            <p:nvPr/>
          </p:nvSpPr>
          <p:spPr bwMode="auto">
            <a:xfrm>
              <a:off x="1390650" y="5341938"/>
              <a:ext cx="234950" cy="234950"/>
            </a:xfrm>
            <a:custGeom>
              <a:avLst/>
              <a:gdLst>
                <a:gd name="T0" fmla="*/ 448152441 w 80"/>
                <a:gd name="T1" fmla="*/ 0 h 80"/>
                <a:gd name="T2" fmla="*/ 249930999 w 80"/>
                <a:gd name="T3" fmla="*/ 0 h 80"/>
                <a:gd name="T4" fmla="*/ 249930999 w 80"/>
                <a:gd name="T5" fmla="*/ 241314208 h 80"/>
                <a:gd name="T6" fmla="*/ 0 w 80"/>
                <a:gd name="T7" fmla="*/ 241314208 h 80"/>
                <a:gd name="T8" fmla="*/ 0 w 80"/>
                <a:gd name="T9" fmla="*/ 439535649 h 80"/>
                <a:gd name="T10" fmla="*/ 249930999 w 80"/>
                <a:gd name="T11" fmla="*/ 439535649 h 80"/>
                <a:gd name="T12" fmla="*/ 249930999 w 80"/>
                <a:gd name="T13" fmla="*/ 689466649 h 80"/>
                <a:gd name="T14" fmla="*/ 448152441 w 80"/>
                <a:gd name="T15" fmla="*/ 689466649 h 80"/>
                <a:gd name="T16" fmla="*/ 448152441 w 80"/>
                <a:gd name="T17" fmla="*/ 439535649 h 80"/>
                <a:gd name="T18" fmla="*/ 689466649 w 80"/>
                <a:gd name="T19" fmla="*/ 439535649 h 80"/>
                <a:gd name="T20" fmla="*/ 689466649 w 80"/>
                <a:gd name="T21" fmla="*/ 241314208 h 80"/>
                <a:gd name="T22" fmla="*/ 448152441 w 80"/>
                <a:gd name="T23" fmla="*/ 241314208 h 80"/>
                <a:gd name="T24" fmla="*/ 448152441 w 80"/>
                <a:gd name="T25" fmla="*/ 0 h 8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0" h="80">
                  <a:moveTo>
                    <a:pt x="52" y="0"/>
                  </a:moveTo>
                  <a:lnTo>
                    <a:pt x="29" y="0"/>
                  </a:lnTo>
                  <a:lnTo>
                    <a:pt x="29" y="28"/>
                  </a:lnTo>
                  <a:lnTo>
                    <a:pt x="0" y="28"/>
                  </a:lnTo>
                  <a:lnTo>
                    <a:pt x="0" y="51"/>
                  </a:lnTo>
                  <a:lnTo>
                    <a:pt x="29" y="51"/>
                  </a:lnTo>
                  <a:lnTo>
                    <a:pt x="29" y="80"/>
                  </a:lnTo>
                  <a:lnTo>
                    <a:pt x="52" y="80"/>
                  </a:lnTo>
                  <a:lnTo>
                    <a:pt x="52" y="51"/>
                  </a:lnTo>
                  <a:lnTo>
                    <a:pt x="80" y="51"/>
                  </a:lnTo>
                  <a:lnTo>
                    <a:pt x="80" y="28"/>
                  </a:lnTo>
                  <a:lnTo>
                    <a:pt x="52" y="28"/>
                  </a:lnTo>
                  <a:lnTo>
                    <a:pt x="5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extLst>
      <p:ext uri="{BB962C8B-B14F-4D97-AF65-F5344CB8AC3E}">
        <p14:creationId xmlns:p14="http://schemas.microsoft.com/office/powerpoint/2010/main" val="367795930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par>
                          <p:cTn id="15" fill="hold">
                            <p:stCondLst>
                              <p:cond delay="500"/>
                            </p:stCondLst>
                            <p:childTnLst>
                              <p:par>
                                <p:cTn id="16" presetID="2" presetClass="entr" presetSubtype="1" fill="hold" nodeType="afterEffect">
                                  <p:stCondLst>
                                    <p:cond delay="0"/>
                                  </p:stCondLst>
                                  <p:childTnLst>
                                    <p:set>
                                      <p:cBhvr>
                                        <p:cTn id="17" dur="1" fill="hold">
                                          <p:stCondLst>
                                            <p:cond delay="0"/>
                                          </p:stCondLst>
                                        </p:cTn>
                                        <p:tgtEl>
                                          <p:spTgt spid="58"/>
                                        </p:tgtEl>
                                        <p:attrNameLst>
                                          <p:attrName>style.visibility</p:attrName>
                                        </p:attrNameLst>
                                      </p:cBhvr>
                                      <p:to>
                                        <p:strVal val="visible"/>
                                      </p:to>
                                    </p:set>
                                    <p:anim calcmode="lin" valueType="num">
                                      <p:cBhvr additive="base">
                                        <p:cTn id="18" dur="500" fill="hold"/>
                                        <p:tgtEl>
                                          <p:spTgt spid="58"/>
                                        </p:tgtEl>
                                        <p:attrNameLst>
                                          <p:attrName>ppt_x</p:attrName>
                                        </p:attrNameLst>
                                      </p:cBhvr>
                                      <p:tavLst>
                                        <p:tav tm="0">
                                          <p:val>
                                            <p:strVal val="#ppt_x"/>
                                          </p:val>
                                        </p:tav>
                                        <p:tav tm="100000">
                                          <p:val>
                                            <p:strVal val="#ppt_x"/>
                                          </p:val>
                                        </p:tav>
                                      </p:tavLst>
                                    </p:anim>
                                    <p:anim calcmode="lin" valueType="num">
                                      <p:cBhvr additive="base">
                                        <p:cTn id="19" dur="500" fill="hold"/>
                                        <p:tgtEl>
                                          <p:spTgt spid="58"/>
                                        </p:tgtEl>
                                        <p:attrNameLst>
                                          <p:attrName>ppt_y</p:attrName>
                                        </p:attrNameLst>
                                      </p:cBhvr>
                                      <p:tavLst>
                                        <p:tav tm="0">
                                          <p:val>
                                            <p:strVal val="0-#ppt_h/2"/>
                                          </p:val>
                                        </p:tav>
                                        <p:tav tm="100000">
                                          <p:val>
                                            <p:strVal val="#ppt_y"/>
                                          </p:val>
                                        </p:tav>
                                      </p:tavLst>
                                    </p:anim>
                                  </p:childTnLst>
                                </p:cTn>
                              </p:par>
                            </p:childTnLst>
                          </p:cTn>
                        </p:par>
                        <p:par>
                          <p:cTn id="20" fill="hold">
                            <p:stCondLst>
                              <p:cond delay="1000"/>
                            </p:stCondLst>
                            <p:childTnLst>
                              <p:par>
                                <p:cTn id="21" presetID="2" presetClass="entr" presetSubtype="1" fill="hold" nodeType="afterEffect">
                                  <p:stCondLst>
                                    <p:cond delay="0"/>
                                  </p:stCondLst>
                                  <p:childTnLst>
                                    <p:set>
                                      <p:cBhvr>
                                        <p:cTn id="22" dur="1" fill="hold">
                                          <p:stCondLst>
                                            <p:cond delay="0"/>
                                          </p:stCondLst>
                                        </p:cTn>
                                        <p:tgtEl>
                                          <p:spTgt spid="65"/>
                                        </p:tgtEl>
                                        <p:attrNameLst>
                                          <p:attrName>style.visibility</p:attrName>
                                        </p:attrNameLst>
                                      </p:cBhvr>
                                      <p:to>
                                        <p:strVal val="visible"/>
                                      </p:to>
                                    </p:set>
                                    <p:anim calcmode="lin" valueType="num">
                                      <p:cBhvr additive="base">
                                        <p:cTn id="23" dur="500" fill="hold"/>
                                        <p:tgtEl>
                                          <p:spTgt spid="65"/>
                                        </p:tgtEl>
                                        <p:attrNameLst>
                                          <p:attrName>ppt_x</p:attrName>
                                        </p:attrNameLst>
                                      </p:cBhvr>
                                      <p:tavLst>
                                        <p:tav tm="0">
                                          <p:val>
                                            <p:strVal val="#ppt_x"/>
                                          </p:val>
                                        </p:tav>
                                        <p:tav tm="100000">
                                          <p:val>
                                            <p:strVal val="#ppt_x"/>
                                          </p:val>
                                        </p:tav>
                                      </p:tavLst>
                                    </p:anim>
                                    <p:anim calcmode="lin" valueType="num">
                                      <p:cBhvr additive="base">
                                        <p:cTn id="24" dur="500" fill="hold"/>
                                        <p:tgtEl>
                                          <p:spTgt spid="65"/>
                                        </p:tgtEl>
                                        <p:attrNameLst>
                                          <p:attrName>ppt_y</p:attrName>
                                        </p:attrNameLst>
                                      </p:cBhvr>
                                      <p:tavLst>
                                        <p:tav tm="0">
                                          <p:val>
                                            <p:strVal val="0-#ppt_h/2"/>
                                          </p:val>
                                        </p:tav>
                                        <p:tav tm="100000">
                                          <p:val>
                                            <p:strVal val="#ppt_y"/>
                                          </p:val>
                                        </p:tav>
                                      </p:tavLst>
                                    </p:anim>
                                  </p:childTnLst>
                                </p:cTn>
                              </p:par>
                            </p:childTnLst>
                          </p:cTn>
                        </p:par>
                        <p:par>
                          <p:cTn id="25" fill="hold">
                            <p:stCondLst>
                              <p:cond delay="1500"/>
                            </p:stCondLst>
                            <p:childTnLst>
                              <p:par>
                                <p:cTn id="26" presetID="2" presetClass="entr" presetSubtype="1"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 calcmode="lin" valueType="num">
                                      <p:cBhvr additive="base">
                                        <p:cTn id="28" dur="500" fill="hold"/>
                                        <p:tgtEl>
                                          <p:spTgt spid="76"/>
                                        </p:tgtEl>
                                        <p:attrNameLst>
                                          <p:attrName>ppt_x</p:attrName>
                                        </p:attrNameLst>
                                      </p:cBhvr>
                                      <p:tavLst>
                                        <p:tav tm="0">
                                          <p:val>
                                            <p:strVal val="#ppt_x"/>
                                          </p:val>
                                        </p:tav>
                                        <p:tav tm="100000">
                                          <p:val>
                                            <p:strVal val="#ppt_x"/>
                                          </p:val>
                                        </p:tav>
                                      </p:tavLst>
                                    </p:anim>
                                    <p:anim calcmode="lin" valueType="num">
                                      <p:cBhvr additive="base">
                                        <p:cTn id="29" dur="500" fill="hold"/>
                                        <p:tgtEl>
                                          <p:spTgt spid="76"/>
                                        </p:tgtEl>
                                        <p:attrNameLst>
                                          <p:attrName>ppt_y</p:attrName>
                                        </p:attrNameLst>
                                      </p:cBhvr>
                                      <p:tavLst>
                                        <p:tav tm="0">
                                          <p:val>
                                            <p:strVal val="0-#ppt_h/2"/>
                                          </p:val>
                                        </p:tav>
                                        <p:tav tm="100000">
                                          <p:val>
                                            <p:strVal val="#ppt_y"/>
                                          </p:val>
                                        </p:tav>
                                      </p:tavLst>
                                    </p:anim>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62"/>
                                        </p:tgtEl>
                                        <p:attrNameLst>
                                          <p:attrName>style.visibility</p:attrName>
                                        </p:attrNameLst>
                                      </p:cBhvr>
                                      <p:to>
                                        <p:strVal val="visible"/>
                                      </p:to>
                                    </p:set>
                                    <p:animEffect transition="in" filter="wipe(left)">
                                      <p:cBhvr>
                                        <p:cTn id="33" dur="500"/>
                                        <p:tgtEl>
                                          <p:spTgt spid="62"/>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wipe(left)">
                                      <p:cBhvr>
                                        <p:cTn id="36" dur="500"/>
                                        <p:tgtEl>
                                          <p:spTgt spid="61"/>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wipe(left)">
                                      <p:cBhvr>
                                        <p:cTn id="39" dur="500"/>
                                        <p:tgtEl>
                                          <p:spTgt spid="63"/>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64"/>
                                        </p:tgtEl>
                                        <p:attrNameLst>
                                          <p:attrName>style.visibility</p:attrName>
                                        </p:attrNameLst>
                                      </p:cBhvr>
                                      <p:to>
                                        <p:strVal val="visible"/>
                                      </p:to>
                                    </p:set>
                                    <p:animEffect transition="in" filter="wipe(left)">
                                      <p:cBhvr>
                                        <p:cTn id="42" dur="500"/>
                                        <p:tgtEl>
                                          <p:spTgt spid="64"/>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74"/>
                                        </p:tgtEl>
                                        <p:attrNameLst>
                                          <p:attrName>style.visibility</p:attrName>
                                        </p:attrNameLst>
                                      </p:cBhvr>
                                      <p:to>
                                        <p:strVal val="visible"/>
                                      </p:to>
                                    </p:set>
                                    <p:animEffect transition="in" filter="wipe(left)">
                                      <p:cBhvr>
                                        <p:cTn id="45" dur="500"/>
                                        <p:tgtEl>
                                          <p:spTgt spid="74"/>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75"/>
                                        </p:tgtEl>
                                        <p:attrNameLst>
                                          <p:attrName>style.visibility</p:attrName>
                                        </p:attrNameLst>
                                      </p:cBhvr>
                                      <p:to>
                                        <p:strVal val="visible"/>
                                      </p:to>
                                    </p:set>
                                    <p:animEffect transition="in" filter="wipe(left)">
                                      <p:cBhvr>
                                        <p:cTn id="4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1" grpId="0"/>
      <p:bldP spid="62" grpId="0"/>
      <p:bldP spid="63" grpId="0"/>
      <p:bldP spid="64" grpId="0"/>
      <p:bldP spid="74" grpId="0"/>
      <p:bldP spid="7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6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3862</TotalTime>
  <Words>4062</Words>
  <Application>Microsoft Office PowerPoint</Application>
  <PresentationFormat>自定义</PresentationFormat>
  <Paragraphs>137</Paragraphs>
  <Slides>18</Slides>
  <Notes>18</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18</vt:i4>
      </vt:variant>
    </vt:vector>
  </HeadingPairs>
  <TitlesOfParts>
    <vt:vector size="27" baseType="lpstr">
      <vt:lpstr>Agency FB</vt:lpstr>
      <vt:lpstr>DFGothic-EB</vt:lpstr>
      <vt:lpstr>Calibri</vt:lpstr>
      <vt:lpstr>宋体</vt:lpstr>
      <vt:lpstr>Impact</vt:lpstr>
      <vt:lpstr>微软雅黑</vt:lpstr>
      <vt:lpstr>Arial</vt:lpstr>
      <vt:lpstr>黑体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熊猫办公PPT</dc:title>
  <dc:creator>熊猫办公</dc:creator>
  <cp:keywords>www.tukuppt.com</cp:keywords>
  <cp:lastModifiedBy>c370291381@outlook.com</cp:lastModifiedBy>
  <cp:revision>11</cp:revision>
  <dcterms:created xsi:type="dcterms:W3CDTF">2015-10-09T08:54:14Z</dcterms:created>
  <dcterms:modified xsi:type="dcterms:W3CDTF">2024-09-26T01:25:31Z</dcterms:modified>
</cp:coreProperties>
</file>