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0"/>
  </p:handoutMasterIdLst>
  <p:sldIdLst>
    <p:sldId id="299" r:id="rId4"/>
    <p:sldId id="445" r:id="rId6"/>
    <p:sldId id="264" r:id="rId7"/>
    <p:sldId id="497" r:id="rId8"/>
    <p:sldId id="548" r:id="rId9"/>
    <p:sldId id="543" r:id="rId10"/>
    <p:sldId id="555" r:id="rId11"/>
    <p:sldId id="551" r:id="rId12"/>
    <p:sldId id="553" r:id="rId13"/>
    <p:sldId id="552" r:id="rId14"/>
    <p:sldId id="556" r:id="rId15"/>
    <p:sldId id="557" r:id="rId16"/>
    <p:sldId id="558" r:id="rId17"/>
    <p:sldId id="544" r:id="rId18"/>
    <p:sldId id="559" r:id="rId19"/>
    <p:sldId id="545" r:id="rId20"/>
    <p:sldId id="560" r:id="rId21"/>
    <p:sldId id="546" r:id="rId22"/>
    <p:sldId id="561" r:id="rId23"/>
    <p:sldId id="562" r:id="rId24"/>
    <p:sldId id="563" r:id="rId25"/>
    <p:sldId id="547" r:id="rId26"/>
    <p:sldId id="467" r:id="rId27"/>
    <p:sldId id="487" r:id="rId28"/>
    <p:sldId id="456" r:id="rId29"/>
  </p:sldIdLst>
  <p:sldSz cx="12192000" cy="6858000"/>
  <p:notesSz cx="6858000" cy="9144000"/>
  <p:custDataLst>
    <p:tags r:id="rId34"/>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562" userDrawn="1">
          <p15:clr>
            <a:srgbClr val="A4A3A4"/>
          </p15:clr>
        </p15:guide>
        <p15:guide id="2" orient="horz" pos="3853" userDrawn="1">
          <p15:clr>
            <a:srgbClr val="A4A3A4"/>
          </p15:clr>
        </p15:guide>
        <p15:guide id="3" pos="894" userDrawn="1">
          <p15:clr>
            <a:srgbClr val="A4A3A4"/>
          </p15:clr>
        </p15:guide>
        <p15:guide id="4" pos="6952" userDrawn="1">
          <p15:clr>
            <a:srgbClr val="A4A3A4"/>
          </p15:clr>
        </p15:guide>
        <p15:guide id="5" pos="40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C5E0B4"/>
    <a:srgbClr val="02AE0A"/>
    <a:srgbClr val="540BB5"/>
    <a:srgbClr val="677B94"/>
    <a:srgbClr val="9D9D9D"/>
    <a:srgbClr val="667A93"/>
    <a:srgbClr val="687D98"/>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440"/>
    <p:restoredTop sz="94660"/>
  </p:normalViewPr>
  <p:slideViewPr>
    <p:cSldViewPr showGuides="1">
      <p:cViewPr varScale="1">
        <p:scale>
          <a:sx n="52" d="100"/>
          <a:sy n="52" d="100"/>
        </p:scale>
        <p:origin x="90" y="834"/>
      </p:cViewPr>
      <p:guideLst>
        <p:guide orient="horz" pos="562"/>
        <p:guide orient="horz" pos="3853"/>
        <p:guide pos="894"/>
        <p:guide pos="6952"/>
        <p:guide pos="4015"/>
      </p:guideLst>
    </p:cSldViewPr>
  </p:slideViewPr>
  <p:notesTextViewPr>
    <p:cViewPr>
      <p:scale>
        <a:sx n="1" d="1"/>
        <a:sy n="1" d="1"/>
      </p:scale>
      <p:origin x="0" y="0"/>
    </p:cViewPr>
  </p:notesTextViewPr>
  <p:gridSpacing cx="60113" cy="60113"/>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3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2" name="幻灯片图像占位符 3"/>
          <p:cNvSpPr>
            <a:spLocks noGrp="1" noRot="1" noChangeAspect="1"/>
          </p:cNvSpPr>
          <p:nvPr>
            <p:ph type="sldImg"/>
          </p:nvPr>
        </p:nvSpPr>
        <p:spPr>
          <a:xfrm>
            <a:off x="685800" y="1143000"/>
            <a:ext cx="5486400" cy="3086100"/>
          </a:xfrm>
          <a:prstGeom prst="rect">
            <a:avLst/>
          </a:prstGeom>
          <a:noFill/>
          <a:ln w="9525">
            <a:noFill/>
          </a:ln>
        </p:spPr>
      </p:sp>
      <p:sp>
        <p:nvSpPr>
          <p:cNvPr id="2053"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054" name="页脚占位符 5"/>
          <p:cNvSpPr>
            <a:spLocks noGrp="1" noChangeArrowheads="1"/>
          </p:cNvSpPr>
          <p:nvPr>
            <p:ph type="ftr" sz="quarter" idx="4"/>
          </p:nvPr>
        </p:nvSpPr>
        <p:spPr bwMode="auto">
          <a:xfrm>
            <a:off x="0" y="8685213"/>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3884613" y="8685213"/>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34689A0-EAC8-4612-8727-AEC9E349C622}"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p:nvPr>
        </p:nvSpPr>
        <p:spPr/>
        <p:txBody>
          <a:bodyPr wrap="square" lIns="91440" tIns="45720" rIns="91440" bIns="45720" anchor="ctr"/>
          <a:p>
            <a:pPr lvl="0"/>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spcBef>
                <a:spcPct val="0"/>
              </a:spcBef>
              <a:buChar cha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1"/>
              <a:t>单击此处编辑母版文本样式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39788" y="2505075"/>
            <a:ext cx="5157787" cy="36845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1"/>
              <a:t>单击此处编辑母版文本样式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39788" y="2505075"/>
            <a:ext cx="5157787" cy="36845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pattFill prst="ltHorz">
          <a:fgClr>
            <a:srgbClr val="92D050"/>
          </a:fgClr>
          <a:bgClr>
            <a:schemeClr val="accent6">
              <a:lumMod val="40000"/>
              <a:lumOff val="60000"/>
            </a:schemeClr>
          </a:bgClr>
        </a:patt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zh-CN" dirty="0"/>
              <a:t>单击此处编辑母版标题样式</a:t>
            </a:r>
            <a:endParaRPr lang="zh-CN" altLang="zh-CN"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p>
            <a:pPr lvl="0"/>
            <a:r>
              <a:rPr lang="zh-CN" altLang="zh-CN" dirty="0"/>
              <a:t>单击此处编辑母版文本样式</a:t>
            </a:r>
            <a:endParaRPr lang="zh-CN" altLang="zh-CN" dirty="0"/>
          </a:p>
          <a:p>
            <a:pPr lvl="1"/>
            <a:r>
              <a:rPr lang="zh-CN" altLang="zh-CN" dirty="0"/>
              <a:t>第二级</a:t>
            </a:r>
            <a:endParaRPr lang="zh-CN" altLang="zh-CN" dirty="0"/>
          </a:p>
          <a:p>
            <a:pPr lvl="2"/>
            <a:r>
              <a:rPr lang="zh-CN" altLang="zh-CN" dirty="0"/>
              <a:t>第三级</a:t>
            </a:r>
            <a:endParaRPr lang="zh-CN" altLang="zh-CN" dirty="0"/>
          </a:p>
          <a:p>
            <a:pPr lvl="3"/>
            <a:r>
              <a:rPr lang="zh-CN" altLang="zh-CN" dirty="0"/>
              <a:t>第四级</a:t>
            </a:r>
            <a:endParaRPr lang="zh-CN" altLang="zh-CN" dirty="0"/>
          </a:p>
          <a:p>
            <a:pPr lvl="4"/>
            <a:r>
              <a:rPr lang="zh-CN" altLang="zh-CN" dirty="0"/>
              <a:t>第五级</a:t>
            </a:r>
            <a:endParaRPr lang="zh-CN" altLang="zh-CN" dirty="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p:transition>
  <p:hf sldNum="0" hdr="0" ftr="0" dt="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5pPr>
      <a:lvl6pPr marL="13716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pattFill prst="ltHorz">
          <a:fgClr>
            <a:srgbClr val="92D050"/>
          </a:fgClr>
          <a:bgClr>
            <a:schemeClr val="accent6">
              <a:lumMod val="40000"/>
              <a:lumOff val="60000"/>
            </a:schemeClr>
          </a:bgClr>
        </a:patt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zh-CN" dirty="0"/>
              <a:t>单击此处编辑母版标题样式</a:t>
            </a:r>
            <a:endParaRPr lang="zh-CN" altLang="zh-CN"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p>
            <a:pPr lvl="0"/>
            <a:r>
              <a:rPr lang="zh-CN" altLang="zh-CN" dirty="0"/>
              <a:t>单击此处编辑母版文本样式</a:t>
            </a:r>
            <a:endParaRPr lang="zh-CN" altLang="zh-CN" dirty="0"/>
          </a:p>
          <a:p>
            <a:pPr lvl="1"/>
            <a:r>
              <a:rPr lang="zh-CN" altLang="zh-CN" dirty="0"/>
              <a:t>第二级</a:t>
            </a:r>
            <a:endParaRPr lang="zh-CN" altLang="zh-CN" dirty="0"/>
          </a:p>
          <a:p>
            <a:pPr lvl="2"/>
            <a:r>
              <a:rPr lang="zh-CN" altLang="zh-CN" dirty="0"/>
              <a:t>第三级</a:t>
            </a:r>
            <a:endParaRPr lang="zh-CN" altLang="zh-CN" dirty="0"/>
          </a:p>
          <a:p>
            <a:pPr lvl="3"/>
            <a:r>
              <a:rPr lang="zh-CN" altLang="zh-CN" dirty="0"/>
              <a:t>第四级</a:t>
            </a:r>
            <a:endParaRPr lang="zh-CN" altLang="zh-CN" dirty="0"/>
          </a:p>
          <a:p>
            <a:pPr lvl="4"/>
            <a:r>
              <a:rPr lang="zh-CN" altLang="zh-CN" dirty="0"/>
              <a:t>第五级</a:t>
            </a:r>
            <a:endParaRPr lang="zh-CN" altLang="zh-CN" dirty="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716EAA-5309-4185-A941-4A461672509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11286A3-3880-4A51-A304-2261265F12E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p:transition>
  <p:hf sldNum="0" hdr="0" ftr="0" dt="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sym typeface="Calibri Light" panose="020F0302020204030204" pitchFamily="34" charset="0"/>
        </a:defRPr>
      </a:lvl5pPr>
      <a:lvl6pPr marL="13716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3" Type="http://schemas.openxmlformats.org/officeDocument/2006/relationships/slideLayout" Target="../slideLayouts/slideLayout6.xml"/><Relationship Id="rId32" Type="http://schemas.openxmlformats.org/officeDocument/2006/relationships/tags" Target="../tags/tag30.xml"/><Relationship Id="rId31" Type="http://schemas.openxmlformats.org/officeDocument/2006/relationships/tags" Target="../tags/tag29.xml"/><Relationship Id="rId30" Type="http://schemas.openxmlformats.org/officeDocument/2006/relationships/tags" Target="../tags/tag28.xml"/><Relationship Id="rId3" Type="http://schemas.openxmlformats.org/officeDocument/2006/relationships/tags" Target="../tags/tag2.xml"/><Relationship Id="rId29" Type="http://schemas.openxmlformats.org/officeDocument/2006/relationships/tags" Target="../tags/tag27.xml"/><Relationship Id="rId28" Type="http://schemas.openxmlformats.org/officeDocument/2006/relationships/tags" Target="../tags/tag26.xml"/><Relationship Id="rId27" Type="http://schemas.openxmlformats.org/officeDocument/2006/relationships/tags" Target="../tags/tag25.xml"/><Relationship Id="rId26" Type="http://schemas.openxmlformats.org/officeDocument/2006/relationships/tags" Target="../tags/tag24.xml"/><Relationship Id="rId25" Type="http://schemas.openxmlformats.org/officeDocument/2006/relationships/tags" Target="../tags/tag23.xml"/><Relationship Id="rId24" Type="http://schemas.openxmlformats.org/officeDocument/2006/relationships/tags" Target="../tags/tag22.xml"/><Relationship Id="rId23" Type="http://schemas.openxmlformats.org/officeDocument/2006/relationships/tags" Target="../tags/tag21.xml"/><Relationship Id="rId22" Type="http://schemas.openxmlformats.org/officeDocument/2006/relationships/tags" Target="../tags/tag20.xml"/><Relationship Id="rId21" Type="http://schemas.openxmlformats.org/officeDocument/2006/relationships/tags" Target="../tags/tag19.xml"/><Relationship Id="rId20" Type="http://schemas.openxmlformats.org/officeDocument/2006/relationships/tags" Target="../tags/tag18.xml"/><Relationship Id="rId2" Type="http://schemas.openxmlformats.org/officeDocument/2006/relationships/tags" Target="../tags/tag1.xml"/><Relationship Id="rId19" Type="http://schemas.openxmlformats.org/officeDocument/2006/relationships/tags" Target="../tags/tag17.xml"/><Relationship Id="rId18" Type="http://schemas.openxmlformats.org/officeDocument/2006/relationships/tags" Target="../tags/tag16.xml"/><Relationship Id="rId17" Type="http://schemas.openxmlformats.org/officeDocument/2006/relationships/tags" Target="../tags/tag15.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image" Target="../media/image1.png"/><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3079" name="文本框 12"/>
          <p:cNvSpPr>
            <a:spLocks noChangeArrowheads="1"/>
          </p:cNvSpPr>
          <p:nvPr/>
        </p:nvSpPr>
        <p:spPr bwMode="auto">
          <a:xfrm>
            <a:off x="1046163" y="2403475"/>
            <a:ext cx="10615613" cy="212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天水市</a:t>
            </a:r>
            <a:r>
              <a:rPr kumimoji="0" lang="zh-CN"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麦积山游客服务中心主馆室内装饰及数字麦积山建设（</a:t>
            </a:r>
            <a:r>
              <a:rPr kumimoji="0" lang="zh-CN"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一期）</a:t>
            </a:r>
            <a:endParaRPr kumimoji="0" lang="zh-CN"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绩效评价</a:t>
            </a:r>
            <a:r>
              <a:rPr kumimoji="0" lang="zh-CN" altLang="en-US"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工作</a:t>
            </a:r>
            <a:r>
              <a:rPr kumimoji="0" lang="zh-CN" altLang="en-US" sz="4400" b="1" i="0" u="none" strike="noStrike" kern="1200" cap="none" spc="300" normalizeH="0" baseline="0" noProof="0" dirty="0" smtClean="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rPr>
              <a:t>报告</a:t>
            </a:r>
            <a:endParaRPr kumimoji="0" lang="zh-CN" altLang="en-US" sz="4400" b="1" i="0" u="none" strike="noStrike" kern="1200" cap="none" spc="300" normalizeH="0" baseline="0" noProof="0" dirty="0">
              <a:ln>
                <a:noFill/>
              </a:ln>
              <a:solidFill>
                <a:schemeClr val="tx1">
                  <a:lumMod val="75000"/>
                  <a:lumOff val="25000"/>
                </a:schemeClr>
              </a:solidFill>
              <a:effectLst/>
              <a:uLnTx/>
              <a:uFillTx/>
              <a:latin typeface="方正小标宋简体" panose="03000509000000000000" pitchFamily="65" charset="-122"/>
              <a:ea typeface="方正小标宋简体" panose="03000509000000000000" pitchFamily="65" charset="-122"/>
              <a:cs typeface="+mn-ea"/>
              <a:sym typeface="+mn-lt"/>
            </a:endParaRPr>
          </a:p>
        </p:txBody>
      </p:sp>
      <p:pic>
        <p:nvPicPr>
          <p:cNvPr id="3075"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3" name="文本框 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just"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en-US" altLang="zh-CN"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
        <p:nvSpPr>
          <p:cNvPr id="4" name="右箭头 3"/>
          <p:cNvSpPr/>
          <p:nvPr/>
        </p:nvSpPr>
        <p:spPr bwMode="auto">
          <a:xfrm>
            <a:off x="0" y="6432550"/>
            <a:ext cx="504825" cy="422275"/>
          </a:xfrm>
          <a:prstGeom prst="rightArrow">
            <a:avLst/>
          </a:prstGeom>
          <a:solidFill>
            <a:schemeClr val="accent5">
              <a:lumMod val="50000"/>
            </a:schemeClr>
          </a:solidFill>
          <a:ln>
            <a:noFill/>
          </a:ln>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3078" name="图片 4"/>
          <p:cNvPicPr>
            <a:picLocks noChangeAspect="1"/>
          </p:cNvPicPr>
          <p:nvPr/>
        </p:nvPicPr>
        <p:blipFill>
          <a:blip r:embed="rId2"/>
          <a:stretch>
            <a:fillRect/>
          </a:stretch>
        </p:blipFill>
        <p:spPr>
          <a:xfrm>
            <a:off x="-7937" y="5172075"/>
            <a:ext cx="12199937" cy="1182688"/>
          </a:xfrm>
          <a:prstGeom prst="rect">
            <a:avLst/>
          </a:prstGeom>
          <a:noFill/>
          <a:ln w="9525">
            <a:noFill/>
          </a:ln>
        </p:spPr>
      </p:pic>
    </p:spTree>
  </p:cSld>
  <p:clrMapOvr>
    <a:masterClrMapping/>
  </p:clrMapOvr>
  <p:transition spd="med">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7" name="矩形 6"/>
          <p:cNvSpPr/>
          <p:nvPr/>
        </p:nvSpPr>
        <p:spPr>
          <a:xfrm>
            <a:off x="2969895" y="2587625"/>
            <a:ext cx="5005705"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二）项目</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效益</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09968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1.社会效益</a:t>
            </a:r>
            <a:endParaRPr lang="en-US" sz="2200" b="1" dirty="0">
              <a:latin typeface="微软雅黑" panose="020B0503020204020204" pitchFamily="34" charset="-122"/>
              <a:sym typeface="+mn-ea"/>
            </a:endParaRPr>
          </a:p>
          <a:p>
            <a:pPr marL="0" lvl="0" indent="0" algn="just">
              <a:lnSpc>
                <a:spcPts val="3400"/>
              </a:lnSpc>
              <a:spcBef>
                <a:spcPct val="0"/>
              </a:spcBef>
              <a:buNone/>
            </a:pPr>
            <a:r>
              <a:rPr lang="en-US" sz="1600" dirty="0">
                <a:latin typeface="微软雅黑" panose="020B0503020204020204" pitchFamily="34" charset="-122"/>
                <a:sym typeface="+mn-ea"/>
              </a:rPr>
              <a:t>        </a:t>
            </a:r>
            <a:r>
              <a:rPr lang="en-US" sz="1600" b="1" dirty="0">
                <a:latin typeface="微软雅黑" panose="020B0503020204020204" pitchFamily="34" charset="-122"/>
                <a:sym typeface="+mn-ea"/>
              </a:rPr>
              <a:t> 一是</a:t>
            </a:r>
            <a:r>
              <a:rPr lang="en-US" sz="1600" dirty="0">
                <a:latin typeface="微软雅黑" panose="020B0503020204020204" pitchFamily="34" charset="-122"/>
                <a:sym typeface="+mn-ea"/>
              </a:rPr>
              <a:t>经评价组现场走访了解，项目已处于试运营阶段，暂未收费；经访谈，自试运营之日起至2024年7月10日为止，主馆D厅剧场使用频率为4-5场次/月，4K4D宽银幕影院已投入使用，每场约5-10人参观，8K球幕影院暂放映天水市地质博物馆影片供观众观看，每场观看人次约2-7人；</a:t>
            </a:r>
            <a:r>
              <a:rPr lang="en-US" sz="1600" b="1" dirty="0">
                <a:latin typeface="微软雅黑" panose="020B0503020204020204" pitchFamily="34" charset="-122"/>
                <a:sym typeface="+mn-ea"/>
              </a:rPr>
              <a:t>二是</a:t>
            </a:r>
            <a:r>
              <a:rPr lang="en-US" sz="1600" dirty="0">
                <a:latin typeface="微软雅黑" panose="020B0503020204020204" pitchFamily="34" charset="-122"/>
                <a:sym typeface="+mn-ea"/>
              </a:rPr>
              <a:t>麦积山游客服务中心主馆室内装饰及数字麦积山建设项目位于天水市麦积山甘泉镇峡门村，评价组在现场走访麦积山游客服务中心和麦积山大景区过程中，与周边商户等进行访谈，麦积山游客服务中心建成投入运营后，带动峡门村约30户周边农家乐、商户等收入较上年度明显增加；</a:t>
            </a:r>
            <a:r>
              <a:rPr lang="en-US" sz="1600" b="1" dirty="0">
                <a:latin typeface="微软雅黑" panose="020B0503020204020204" pitchFamily="34" charset="-122"/>
                <a:sym typeface="+mn-ea"/>
              </a:rPr>
              <a:t>三是</a:t>
            </a:r>
            <a:r>
              <a:rPr lang="en-US" sz="1600" dirty="0">
                <a:latin typeface="微软雅黑" panose="020B0503020204020204" pitchFamily="34" charset="-122"/>
                <a:sym typeface="+mn-ea"/>
              </a:rPr>
              <a:t>根据满意度问卷调查并结合评价组现场走访体验，主馆室内空旷，可观赏性不多，游客认为存在线路不清晰，标识性不强等情况，游客体验感一般；</a:t>
            </a:r>
            <a:r>
              <a:rPr lang="en-US" sz="1600" b="1" dirty="0">
                <a:latin typeface="微软雅黑" panose="020B0503020204020204" pitchFamily="34" charset="-122"/>
                <a:sym typeface="+mn-ea"/>
              </a:rPr>
              <a:t>四是</a:t>
            </a:r>
            <a:r>
              <a:rPr lang="en-US" sz="1600" dirty="0">
                <a:latin typeface="微软雅黑" panose="020B0503020204020204" pitchFamily="34" charset="-122"/>
                <a:sym typeface="+mn-ea"/>
              </a:rPr>
              <a:t>根据麦积山文化旅游发展有限责任公司2021-2023年游客量统计数据显示，截至2021年年底共计接待游客量77.13万人次，其中：麦积山景区接待游客62.27万人次，仙人崖景区接待游客14.86万人次；截至2022年年底共计接待游客量20.19万人次，其中：麦积山景区接待游客量16.07万人次，仙人崖景区接待游客量4.12万人次；截至2023年年底共计接待游客量146.11万人次，其中：麦积山景区接待游客量125.8万人次，仙人崖景区接待游客量20.31万人次；总体来看，2022年整体游客接待量偏低，主要是受疫情影响。</a:t>
            </a:r>
            <a:endParaRPr lang="en-US" sz="16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效益</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09968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lang="en-US" sz="2200" dirty="0">
                <a:latin typeface="微软雅黑" panose="020B0503020204020204" pitchFamily="34" charset="-122"/>
                <a:sym typeface="+mn-ea"/>
              </a:rPr>
              <a:t>  </a:t>
            </a:r>
            <a:r>
              <a:rPr lang="en-US" sz="2200" b="1" dirty="0">
                <a:latin typeface="微软雅黑" panose="020B0503020204020204" pitchFamily="34" charset="-122"/>
                <a:sym typeface="+mn-ea"/>
              </a:rPr>
              <a:t> </a:t>
            </a:r>
            <a:r>
              <a:rPr lang="en-US" sz="1800" b="1" dirty="0">
                <a:latin typeface="微软雅黑" panose="020B0503020204020204" pitchFamily="34" charset="-122"/>
                <a:sym typeface="+mn-ea"/>
              </a:rPr>
              <a:t>2.可持续性影响</a:t>
            </a:r>
            <a:endParaRPr lang="en-US" sz="1800" dirty="0">
              <a:latin typeface="微软雅黑" panose="020B0503020204020204" pitchFamily="34" charset="-122"/>
              <a:sym typeface="+mn-ea"/>
            </a:endParaRPr>
          </a:p>
          <a:p>
            <a:pPr marL="0" lvl="0" indent="0" algn="just">
              <a:lnSpc>
                <a:spcPts val="3400"/>
              </a:lnSpc>
              <a:spcBef>
                <a:spcPct val="0"/>
              </a:spcBef>
              <a:buNone/>
            </a:pPr>
            <a:r>
              <a:rPr lang="en-US" sz="1800" dirty="0">
                <a:latin typeface="微软雅黑" panose="020B0503020204020204" pitchFamily="34" charset="-122"/>
                <a:sym typeface="+mn-ea"/>
              </a:rPr>
              <a:t>      </a:t>
            </a:r>
            <a:r>
              <a:rPr lang="en-US" sz="1800" b="1" dirty="0">
                <a:latin typeface="微软雅黑" panose="020B0503020204020204" pitchFamily="34" charset="-122"/>
                <a:sym typeface="+mn-ea"/>
              </a:rPr>
              <a:t> 一是</a:t>
            </a:r>
            <a:r>
              <a:rPr lang="en-US" sz="1800" dirty="0">
                <a:latin typeface="微软雅黑" panose="020B0503020204020204" pitchFamily="34" charset="-122"/>
                <a:sym typeface="+mn-ea"/>
              </a:rPr>
              <a:t>经与项目负责人访谈，在项目实施前，麦积山游客服务中心位于麦积山景区山脚下，但因基础设施陈旧，空间有限等因素，选址距麦积山石窟北8公里处新建麦积山游客服务中心；截至2024年7月10日，经评价组现场走访麦积山游客服务中心过程中，认为相较以前，综合服务功能较为完备，得2分；</a:t>
            </a:r>
            <a:r>
              <a:rPr lang="en-US" sz="1800" b="1" dirty="0">
                <a:latin typeface="微软雅黑" panose="020B0503020204020204" pitchFamily="34" charset="-122"/>
                <a:sym typeface="+mn-ea"/>
              </a:rPr>
              <a:t>二是</a:t>
            </a:r>
            <a:r>
              <a:rPr lang="en-US" sz="1800" dirty="0">
                <a:latin typeface="微软雅黑" panose="020B0503020204020204" pitchFamily="34" charset="-122"/>
                <a:sym typeface="+mn-ea"/>
              </a:rPr>
              <a:t>根据游客满意度问卷调查统计，本次共计收回问卷23份，其中：认为游客服务中心综合服务功能非常完备占比34.78%，较为完备占比39.13%，不完备占比26.09%；评价组采用加权平均法计算，指标权重=34.78%*100%+39.13%*50%+26.09%*0%=54.35%，未达到预期指标且效果较差60%以下，主要是游客认为游客服务中心馆内空旷、等待摆渡车的地方无遮阳休息地方、缺少娱乐项目、路标标识等不清晰；</a:t>
            </a:r>
            <a:r>
              <a:rPr lang="en-US" sz="1800" b="1" dirty="0">
                <a:latin typeface="微软雅黑" panose="020B0503020204020204" pitchFamily="34" charset="-122"/>
                <a:sym typeface="+mn-ea"/>
              </a:rPr>
              <a:t>三是</a:t>
            </a:r>
            <a:r>
              <a:rPr lang="en-US" sz="1800" dirty="0">
                <a:latin typeface="微软雅黑" panose="020B0503020204020204" pitchFamily="34" charset="-122"/>
                <a:sym typeface="+mn-ea"/>
              </a:rPr>
              <a:t>天水市麦积山文化旅游发展有限责任公司制定《麦积山大景区游客服务中心运营方案》，能够建立健全“景区管委会+旅游开发公司”的运营机制。麦积山大景区游客服务中心以企业化市场化运营为主，麦积山管委会协调各驻景区单位，周边村镇及相关单位，保障游客中心顺利运营。麦积山文旅公司负责游客服务中心主馆，停车场，景交车，一二期商业体等区域的整体运营，并提供有偿服务及管委会委托的其他服务，对各方责任主体明确，但运营机制中缺少影院收费标准，不够健全。</a:t>
            </a:r>
            <a:endParaRPr lang="en-US" sz="18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效益</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02</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325120" y="1866265"/>
            <a:ext cx="10549255" cy="372046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lang="en-US" sz="2200" dirty="0">
                <a:latin typeface="微软雅黑" panose="020B0503020204020204" pitchFamily="34" charset="-122"/>
                <a:sym typeface="+mn-ea"/>
              </a:rPr>
              <a:t>  </a:t>
            </a:r>
            <a:r>
              <a:rPr lang="en-US" sz="2200" b="1" dirty="0">
                <a:latin typeface="微软雅黑" panose="020B0503020204020204" pitchFamily="34" charset="-122"/>
                <a:sym typeface="+mn-ea"/>
              </a:rPr>
              <a:t> </a:t>
            </a:r>
            <a:r>
              <a:rPr lang="en-US" sz="1800" b="1" dirty="0">
                <a:latin typeface="微软雅黑" panose="020B0503020204020204" pitchFamily="34" charset="-122"/>
                <a:sym typeface="+mn-ea"/>
              </a:rPr>
              <a:t>3.满意度</a:t>
            </a:r>
            <a:endParaRPr lang="en-US" sz="1800" dirty="0">
              <a:latin typeface="微软雅黑" panose="020B0503020204020204" pitchFamily="34" charset="-122"/>
              <a:sym typeface="+mn-ea"/>
            </a:endParaRPr>
          </a:p>
          <a:p>
            <a:pPr marL="0" lvl="0" indent="0" algn="just">
              <a:lnSpc>
                <a:spcPts val="3400"/>
              </a:lnSpc>
              <a:spcBef>
                <a:spcPct val="0"/>
              </a:spcBef>
              <a:buNone/>
            </a:pPr>
            <a:r>
              <a:rPr lang="en-US" sz="1800" dirty="0">
                <a:latin typeface="微软雅黑" panose="020B0503020204020204" pitchFamily="34" charset="-122"/>
                <a:sym typeface="+mn-ea"/>
              </a:rPr>
              <a:t>       </a:t>
            </a:r>
            <a:r>
              <a:rPr lang="en-US" sz="1800" b="1" dirty="0">
                <a:latin typeface="微软雅黑" panose="020B0503020204020204" pitchFamily="34" charset="-122"/>
                <a:sym typeface="+mn-ea"/>
              </a:rPr>
              <a:t>一是工作人员满意度，</a:t>
            </a:r>
            <a:r>
              <a:rPr lang="en-US" sz="1800" dirty="0">
                <a:latin typeface="微软雅黑" panose="020B0503020204020204" pitchFamily="34" charset="-122"/>
                <a:sym typeface="+mn-ea"/>
              </a:rPr>
              <a:t>经统计，共计收回问卷16份，根据问卷调查反馈结果显示，非常满意占比87.5%，比较满意占比12.5%，无一般满意和不满意问卷；因此工作人员满意度</a:t>
            </a:r>
            <a:r>
              <a:rPr lang="zh-CN" altLang="en-US" sz="1800" dirty="0">
                <a:latin typeface="微软雅黑" panose="020B0503020204020204" pitchFamily="34" charset="-122"/>
                <a:sym typeface="+mn-ea"/>
              </a:rPr>
              <a:t>为</a:t>
            </a:r>
            <a:r>
              <a:rPr lang="en-US" sz="1800" dirty="0">
                <a:latin typeface="微软雅黑" panose="020B0503020204020204" pitchFamily="34" charset="-122"/>
                <a:sym typeface="+mn-ea"/>
              </a:rPr>
              <a:t>97.5%;</a:t>
            </a:r>
            <a:r>
              <a:rPr lang="en-US" sz="1800" b="1" dirty="0">
                <a:latin typeface="微软雅黑" panose="020B0503020204020204" pitchFamily="34" charset="-122"/>
                <a:sym typeface="+mn-ea"/>
              </a:rPr>
              <a:t>二是游客满意度，</a:t>
            </a:r>
            <a:r>
              <a:rPr lang="en-US" sz="1800" dirty="0">
                <a:latin typeface="微软雅黑" panose="020B0503020204020204" pitchFamily="34" charset="-122"/>
                <a:sym typeface="+mn-ea"/>
              </a:rPr>
              <a:t>经统计，共计收回问卷23份，根据问卷调查反馈结果显示，非常满意占比43.48%，比较满意占比21.74%，一般满意占比26.09%，不满意占比8.7%；因此满意度</a:t>
            </a:r>
            <a:r>
              <a:rPr lang="zh-CN" altLang="en-US" sz="1800" dirty="0">
                <a:latin typeface="微软雅黑" panose="020B0503020204020204" pitchFamily="34" charset="-122"/>
                <a:sym typeface="+mn-ea"/>
              </a:rPr>
              <a:t>为</a:t>
            </a:r>
            <a:r>
              <a:rPr lang="en-US" sz="1800" dirty="0">
                <a:latin typeface="微软雅黑" panose="020B0503020204020204" pitchFamily="34" charset="-122"/>
                <a:sym typeface="+mn-ea"/>
              </a:rPr>
              <a:t>80%。</a:t>
            </a:r>
            <a:endParaRPr lang="en-US" sz="18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效益</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03</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6937582"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323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03</a:t>
            </a:r>
            <a:endParaRPr lang="en-US" altLang="zh-CN" sz="5400" dirty="0">
              <a:solidFill>
                <a:srgbClr val="607084"/>
              </a:solidFill>
              <a:latin typeface="苹方 常规"/>
              <a:ea typeface="苹方 常规"/>
              <a:sym typeface="Arial" panose="020B0604020202020204" pitchFamily="34" charset="0"/>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矩形 6"/>
          <p:cNvSpPr/>
          <p:nvPr/>
        </p:nvSpPr>
        <p:spPr>
          <a:xfrm>
            <a:off x="4653280" y="4210685"/>
            <a:ext cx="2938780"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评价</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结论</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09968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lang="en-US" sz="2200" dirty="0">
                <a:latin typeface="微软雅黑" panose="020B0503020204020204" pitchFamily="34" charset="-122"/>
                <a:sym typeface="+mn-ea"/>
              </a:rPr>
              <a:t>  </a:t>
            </a:r>
            <a:r>
              <a:rPr lang="en-US" sz="2400" b="1" dirty="0">
                <a:latin typeface="微软雅黑" panose="020B0503020204020204" pitchFamily="34" charset="-122"/>
                <a:sym typeface="+mn-ea"/>
              </a:rPr>
              <a:t> </a:t>
            </a:r>
            <a:r>
              <a:rPr lang="en-US" sz="1800" dirty="0">
                <a:latin typeface="微软雅黑" panose="020B0503020204020204" pitchFamily="34" charset="-122"/>
                <a:sym typeface="+mn-ea"/>
              </a:rPr>
              <a:t>本次天水市麦积山景区游客服务中心主馆室内装饰及数字麦积山建设项目（一期）绩效评价得分：</a:t>
            </a:r>
            <a:r>
              <a:rPr lang="en-US" sz="1800" b="1" dirty="0">
                <a:latin typeface="微软雅黑" panose="020B0503020204020204" pitchFamily="34" charset="-122"/>
                <a:sym typeface="+mn-ea"/>
              </a:rPr>
              <a:t>80.2分，</a:t>
            </a:r>
            <a:r>
              <a:rPr lang="en-US" sz="1800" dirty="0">
                <a:latin typeface="微软雅黑" panose="020B0503020204020204" pitchFamily="34" charset="-122"/>
                <a:sym typeface="+mn-ea"/>
              </a:rPr>
              <a:t>绩效评价结果等级为：</a:t>
            </a:r>
            <a:r>
              <a:rPr lang="en-US" sz="1800" b="1" dirty="0">
                <a:latin typeface="微软雅黑" panose="020B0503020204020204" pitchFamily="34" charset="-122"/>
                <a:sym typeface="+mn-ea"/>
              </a:rPr>
              <a:t>良。</a:t>
            </a:r>
            <a:endParaRPr lang="en-US" sz="1800" b="1" dirty="0">
              <a:latin typeface="微软雅黑" panose="020B0503020204020204" pitchFamily="34" charset="-122"/>
              <a:sym typeface="+mn-ea"/>
            </a:endParaRPr>
          </a:p>
          <a:p>
            <a:pPr marL="0" lvl="0" indent="0" algn="just">
              <a:lnSpc>
                <a:spcPts val="3400"/>
              </a:lnSpc>
              <a:spcBef>
                <a:spcPct val="0"/>
              </a:spcBef>
              <a:buNone/>
            </a:pPr>
            <a:endParaRPr lang="en-US" sz="1800" dirty="0">
              <a:latin typeface="微软雅黑" panose="020B0503020204020204" pitchFamily="34" charset="-122"/>
              <a:sym typeface="+mn-ea"/>
            </a:endParaRPr>
          </a:p>
          <a:p>
            <a:pPr marL="0" lvl="0" indent="0" algn="just">
              <a:lnSpc>
                <a:spcPts val="3400"/>
              </a:lnSpc>
              <a:spcBef>
                <a:spcPct val="0"/>
              </a:spcBef>
              <a:buNone/>
            </a:pPr>
            <a:r>
              <a:rPr lang="en-US" sz="1800" dirty="0">
                <a:latin typeface="微软雅黑" panose="020B0503020204020204" pitchFamily="34" charset="-122"/>
                <a:sym typeface="+mn-ea"/>
              </a:rPr>
              <a:t>        </a:t>
            </a:r>
            <a:endParaRPr lang="en-US" sz="1800" dirty="0">
              <a:latin typeface="微软雅黑" panose="020B0503020204020204" pitchFamily="34" charset="-122"/>
              <a:sym typeface="+mn-ea"/>
            </a:endParaRPr>
          </a:p>
          <a:p>
            <a:pPr marL="0" lvl="0" indent="0" algn="just">
              <a:lnSpc>
                <a:spcPts val="3400"/>
              </a:lnSpc>
              <a:spcBef>
                <a:spcPct val="0"/>
              </a:spcBef>
              <a:buNone/>
            </a:pPr>
            <a:endParaRPr lang="en-US" sz="1800" dirty="0">
              <a:latin typeface="微软雅黑" panose="020B0503020204020204" pitchFamily="34" charset="-122"/>
              <a:sym typeface="+mn-ea"/>
            </a:endParaRPr>
          </a:p>
          <a:p>
            <a:pPr marL="0" lvl="0" indent="0" algn="just">
              <a:lnSpc>
                <a:spcPts val="3400"/>
              </a:lnSpc>
              <a:spcBef>
                <a:spcPct val="0"/>
              </a:spcBef>
              <a:buNone/>
            </a:pPr>
            <a:r>
              <a:rPr lang="en-US" sz="1800" dirty="0">
                <a:latin typeface="微软雅黑" panose="020B0503020204020204" pitchFamily="34" charset="-122"/>
                <a:sym typeface="+mn-ea"/>
              </a:rPr>
              <a:t>      评价组认为，天水市麦积山景区游客服务中心主馆室内装饰及数字麦积山建设项目（一期）管理制度健全，基本执行有效，招标采购程序规范，截至2024年7月10日，完成主馆室内装饰装修，主馆D厅剧场及配套功能用房建设，4K4D宽银幕影院、8K球幕影院及剧院设备采购工作，并完成交工验收；项目建成后，已投入试运营阶段，暂未收费。</a:t>
            </a:r>
            <a:endParaRPr lang="en-US" sz="18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评价结论</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graphicFrame>
        <p:nvGraphicFramePr>
          <p:cNvPr id="3" name="表格 2"/>
          <p:cNvGraphicFramePr/>
          <p:nvPr/>
        </p:nvGraphicFramePr>
        <p:xfrm>
          <a:off x="3090545" y="1926590"/>
          <a:ext cx="5408930" cy="1371600"/>
        </p:xfrm>
        <a:graphic>
          <a:graphicData uri="http://schemas.openxmlformats.org/drawingml/2006/table">
            <a:tbl>
              <a:tblPr/>
              <a:tblGrid>
                <a:gridCol w="901065"/>
                <a:gridCol w="901065"/>
                <a:gridCol w="901700"/>
                <a:gridCol w="901700"/>
                <a:gridCol w="901700"/>
                <a:gridCol w="901700"/>
              </a:tblGrid>
              <a:tr h="274320">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指标</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决策</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过程</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产出</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效益</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合计</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9CC4E6"/>
                    </a:solidFill>
                  </a:tcPr>
                </a:tc>
              </a:tr>
              <a:tr h="0">
                <a:tc>
                  <a:txBody>
                    <a:bodyPr/>
                    <a:p>
                      <a:pPr marL="0" indent="0" algn="ctr">
                        <a:lnSpc>
                          <a:spcPct val="150000"/>
                        </a:lnSpc>
                        <a:spcBef>
                          <a:spcPct val="0"/>
                        </a:spcBef>
                        <a:spcAft>
                          <a:spcPct val="0"/>
                        </a:spcAft>
                      </a:pPr>
                      <a:r>
                        <a:rPr lang="zh-CN" sz="1200" b="0">
                          <a:solidFill>
                            <a:srgbClr val="000000"/>
                          </a:solidFill>
                          <a:latin typeface="宋体" panose="02010600030101010101" pitchFamily="2" charset="-122"/>
                          <a:ea typeface="宋体" panose="02010600030101010101" pitchFamily="2" charset="-122"/>
                        </a:rPr>
                        <a:t>分值</a:t>
                      </a:r>
                      <a:endParaRPr 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15</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25</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29</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31</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100</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0">
                <a:tc>
                  <a:txBody>
                    <a:bodyPr/>
                    <a:p>
                      <a:pPr marL="0" indent="0" algn="ctr">
                        <a:lnSpc>
                          <a:spcPct val="150000"/>
                        </a:lnSpc>
                        <a:spcBef>
                          <a:spcPct val="0"/>
                        </a:spcBef>
                        <a:spcAft>
                          <a:spcPct val="0"/>
                        </a:spcAft>
                      </a:pPr>
                      <a:r>
                        <a:rPr lang="zh-CN" sz="1200" b="0">
                          <a:solidFill>
                            <a:srgbClr val="000000"/>
                          </a:solidFill>
                          <a:latin typeface="宋体" panose="02010600030101010101" pitchFamily="2" charset="-122"/>
                          <a:ea typeface="宋体" panose="02010600030101010101" pitchFamily="2" charset="-122"/>
                        </a:rPr>
                        <a:t>得分</a:t>
                      </a:r>
                      <a:endParaRPr 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11.3</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21.6</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20</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27.3</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80.2</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0">
                <a:tc>
                  <a:txBody>
                    <a:bodyPr/>
                    <a:p>
                      <a:pPr marL="0" indent="0" algn="ctr">
                        <a:lnSpc>
                          <a:spcPct val="150000"/>
                        </a:lnSpc>
                        <a:spcBef>
                          <a:spcPct val="0"/>
                        </a:spcBef>
                        <a:spcAft>
                          <a:spcPct val="0"/>
                        </a:spcAft>
                      </a:pPr>
                      <a:r>
                        <a:rPr lang="zh-CN" sz="1200" b="0">
                          <a:solidFill>
                            <a:srgbClr val="000000"/>
                          </a:solidFill>
                          <a:latin typeface="宋体" panose="02010600030101010101" pitchFamily="2" charset="-122"/>
                          <a:ea typeface="宋体" panose="02010600030101010101" pitchFamily="2" charset="-122"/>
                        </a:rPr>
                        <a:t>得分率</a:t>
                      </a:r>
                      <a:endParaRPr 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75.33%</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86.4%</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68.97%</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88.06%</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a:txBody>
                    <a:bodyPr/>
                    <a:p>
                      <a:pPr marL="0" indent="0" algn="ctr">
                        <a:lnSpc>
                          <a:spcPct val="150000"/>
                        </a:lnSpc>
                        <a:spcBef>
                          <a:spcPct val="0"/>
                        </a:spcBef>
                        <a:spcAft>
                          <a:spcPct val="0"/>
                        </a:spcAft>
                      </a:pPr>
                      <a:r>
                        <a:rPr lang="en-US" altLang="zh-CN" sz="1200" b="0">
                          <a:solidFill>
                            <a:srgbClr val="000000"/>
                          </a:solidFill>
                          <a:latin typeface="宋体" panose="02010600030101010101" pitchFamily="2" charset="-122"/>
                          <a:ea typeface="宋体" panose="02010600030101010101" pitchFamily="2" charset="-122"/>
                        </a:rPr>
                        <a:t>80.2%</a:t>
                      </a:r>
                      <a:endParaRPr lang="en-US" altLang="zh-CN" sz="1200" b="0">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r>
              <a:tr h="0">
                <a:tc>
                  <a:txBody>
                    <a:bodyPr/>
                    <a:p>
                      <a:pPr marL="0" indent="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划分等级</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gridSpan="5">
                  <a:txBody>
                    <a:bodyPr/>
                    <a:p>
                      <a:pPr marL="0" indent="406400" algn="ctr">
                        <a:lnSpc>
                          <a:spcPct val="150000"/>
                        </a:lnSpc>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良</a:t>
                      </a:r>
                      <a:endParaRPr lang="zh-CN" sz="1200" b="1">
                        <a:solidFill>
                          <a:srgbClr val="000000"/>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5B9BD5"/>
                      </a:solidFill>
                      <a:prstDash val="solid"/>
                      <a:headEnd type="none" w="med" len="med"/>
                      <a:tailEnd type="none" w="med" len="med"/>
                    </a:lnL>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solidFill>
                      <a:srgbClr val="FFFFFF"/>
                    </a:solidFill>
                  </a:tcPr>
                </a:tc>
                <a:tc hMerge="1">
                  <a:tcP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c hMerge="1">
                  <a:tcP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c hMerge="1">
                  <a:tcP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c hMerge="1">
                  <a:tcPr>
                    <a:lnR w="6350" cap="flat" cmpd="sng">
                      <a:solidFill>
                        <a:srgbClr val="5B9BD5"/>
                      </a:solidFill>
                      <a:prstDash val="solid"/>
                      <a:headEnd type="none" w="med" len="med"/>
                      <a:tailEnd type="none" w="med" len="med"/>
                    </a:lnR>
                    <a:lnT w="6350" cap="flat" cmpd="sng">
                      <a:solidFill>
                        <a:srgbClr val="5B9BD5"/>
                      </a:solidFill>
                      <a:prstDash val="solid"/>
                      <a:headEnd type="none" w="med" len="med"/>
                      <a:tailEnd type="none" w="med" len="med"/>
                    </a:lnT>
                    <a:lnB w="6350" cap="flat" cmpd="sng">
                      <a:solidFill>
                        <a:srgbClr val="5B9BD5"/>
                      </a:solidFill>
                      <a:prstDash val="solid"/>
                      <a:headEnd type="none" w="med" len="med"/>
                      <a:tailEnd type="none" w="med" len="med"/>
                    </a:lnB>
                  </a:tcPr>
                </a:tc>
              </a:tr>
            </a:tbl>
          </a:graphicData>
        </a:graphic>
      </p:graphicFrame>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6937582"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323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04</a:t>
            </a:r>
            <a:endParaRPr lang="en-US" altLang="zh-CN" sz="5400" dirty="0">
              <a:solidFill>
                <a:srgbClr val="607084"/>
              </a:solidFill>
              <a:latin typeface="苹方 常规"/>
              <a:ea typeface="苹方 常规"/>
              <a:sym typeface="Arial" panose="020B0604020202020204" pitchFamily="34" charset="0"/>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矩形 6"/>
          <p:cNvSpPr/>
          <p:nvPr/>
        </p:nvSpPr>
        <p:spPr>
          <a:xfrm>
            <a:off x="4112260" y="4150360"/>
            <a:ext cx="4316730"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项目经验</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做法</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09968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lang="en-US" sz="2200" dirty="0">
                <a:latin typeface="微软雅黑" panose="020B0503020204020204" pitchFamily="34" charset="-122"/>
                <a:sym typeface="+mn-ea"/>
              </a:rPr>
              <a:t>  </a:t>
            </a:r>
            <a:r>
              <a:rPr lang="en-US" sz="2200" b="1" dirty="0">
                <a:latin typeface="微软雅黑" panose="020B0503020204020204" pitchFamily="34" charset="-122"/>
                <a:sym typeface="+mn-ea"/>
              </a:rPr>
              <a:t> </a:t>
            </a:r>
            <a:r>
              <a:rPr lang="en-US" sz="1600" b="1" dirty="0">
                <a:latin typeface="微软雅黑" panose="020B0503020204020204" pitchFamily="34" charset="-122"/>
                <a:sym typeface="+mn-ea"/>
              </a:rPr>
              <a:t>（一）项目立项依据充分，实施必要</a:t>
            </a:r>
            <a:endParaRPr lang="en-US" sz="1600" b="1" dirty="0">
              <a:latin typeface="微软雅黑" panose="020B0503020204020204" pitchFamily="34" charset="-122"/>
              <a:sym typeface="+mn-ea"/>
            </a:endParaRPr>
          </a:p>
          <a:p>
            <a:pPr marL="0" lvl="0" indent="0" algn="just">
              <a:lnSpc>
                <a:spcPts val="3400"/>
              </a:lnSpc>
              <a:spcBef>
                <a:spcPct val="0"/>
              </a:spcBef>
              <a:buNone/>
            </a:pPr>
            <a:r>
              <a:rPr lang="en-US" sz="1600" dirty="0">
                <a:latin typeface="微软雅黑" panose="020B0503020204020204" pitchFamily="34" charset="-122"/>
                <a:sym typeface="+mn-ea"/>
              </a:rPr>
              <a:t>       一是“甘文旅厅字〔2021〕72号”中第九章完善现代旅游业体系中指出“以……一流水平的5A级旅游景区和世界遗产景区为基础，完善基础设施，强化科技应用，开发新体验场景，打造一批世界级旅游景区”；二是《天水市人民政府办公室关于大力促进全市文化旅游产业高质量发展的实施意见》中指出，麦积山游客服务中心建设项目作为天水市重点项目，要加快推进项目实施；三是根据天水市人民政府办公室《关于印发麦积山景区游客服务中心项目建设会议纪要的通知》（天政办发〔2016〕170号），会议指出，麦积山景区游客服务中心项目是麦积山重点建设项目，该项目的实施，对于优化景区空间布局、完善景区服务功能，提高景区管理水平，加快麦积山大景区建设具有十分重要的意义；项目设立符合省十四五规划及天水市发展所需。</a:t>
            </a:r>
            <a:endParaRPr lang="en-US" sz="1600" dirty="0">
              <a:latin typeface="微软雅黑" panose="020B0503020204020204" pitchFamily="34" charset="-122"/>
              <a:sym typeface="+mn-ea"/>
            </a:endParaRPr>
          </a:p>
          <a:p>
            <a:pPr marL="0" lvl="0" indent="0" algn="just">
              <a:lnSpc>
                <a:spcPts val="3400"/>
              </a:lnSpc>
              <a:spcBef>
                <a:spcPct val="0"/>
              </a:spcBef>
              <a:buNone/>
            </a:pPr>
            <a:r>
              <a:rPr lang="en-US" sz="1600" b="1" dirty="0">
                <a:latin typeface="微软雅黑" panose="020B0503020204020204" pitchFamily="34" charset="-122"/>
                <a:sym typeface="+mn-ea"/>
              </a:rPr>
              <a:t>    （二）项目招投标采购程序规范</a:t>
            </a:r>
            <a:endParaRPr lang="en-US" sz="1600" b="1" dirty="0">
              <a:latin typeface="微软雅黑" panose="020B0503020204020204" pitchFamily="34" charset="-122"/>
              <a:sym typeface="+mn-ea"/>
            </a:endParaRPr>
          </a:p>
          <a:p>
            <a:pPr marL="0" lvl="0" indent="0" algn="just">
              <a:lnSpc>
                <a:spcPts val="3400"/>
              </a:lnSpc>
              <a:spcBef>
                <a:spcPct val="0"/>
              </a:spcBef>
              <a:buNone/>
            </a:pPr>
            <a:r>
              <a:rPr lang="en-US" sz="1600" dirty="0">
                <a:latin typeface="微软雅黑" panose="020B0503020204020204" pitchFamily="34" charset="-122"/>
                <a:sym typeface="+mn-ea"/>
              </a:rPr>
              <a:t>      天水市麦积山大景区游客服务中心主馆室内装饰及数字麦积山建设项目（一期）共划分为4个模块进行招标，在招标前，经造价咨询单位审定，确定招标控制价，经资格预审，选取招标代理公司，进行发布招标公告，招标方式均为公开招标，经综合评定，选取中标单位，进行公示公告，签订合同等。招标采购程序规范，做到了程序合法、手续齐全。</a:t>
            </a:r>
            <a:endParaRPr lang="en-US" sz="16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项目经验</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做法</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6937582"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323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05</a:t>
            </a:r>
            <a:endParaRPr lang="en-US" altLang="zh-CN" sz="5400" dirty="0">
              <a:solidFill>
                <a:srgbClr val="607084"/>
              </a:solidFill>
              <a:latin typeface="苹方 常规"/>
              <a:ea typeface="苹方 常规"/>
              <a:sym typeface="Arial" panose="020B0604020202020204" pitchFamily="34" charset="0"/>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矩形 6"/>
          <p:cNvSpPr/>
          <p:nvPr/>
        </p:nvSpPr>
        <p:spPr>
          <a:xfrm>
            <a:off x="2609215" y="4090670"/>
            <a:ext cx="7072630"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存在的问题及原因</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分析</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09968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1600" b="1" dirty="0">
                <a:latin typeface="微软雅黑" panose="020B0503020204020204" pitchFamily="34" charset="-122"/>
                <a:sym typeface="+mn-ea"/>
              </a:rPr>
              <a:t>    （一）融资平衡方案收入、成本数据测算依据不足，缺少数据性支撑</a:t>
            </a:r>
            <a:endParaRPr lang="en-US" sz="1600" b="1" dirty="0">
              <a:latin typeface="微软雅黑" panose="020B0503020204020204" pitchFamily="34" charset="-122"/>
              <a:sym typeface="+mn-ea"/>
            </a:endParaRPr>
          </a:p>
          <a:p>
            <a:pPr marL="0" lvl="0" indent="0" algn="just">
              <a:lnSpc>
                <a:spcPts val="3400"/>
              </a:lnSpc>
              <a:spcBef>
                <a:spcPct val="0"/>
              </a:spcBef>
              <a:buNone/>
            </a:pPr>
            <a:r>
              <a:rPr lang="en-US" sz="1600" dirty="0">
                <a:latin typeface="微软雅黑" panose="020B0503020204020204" pitchFamily="34" charset="-122"/>
                <a:sym typeface="+mn-ea"/>
              </a:rPr>
              <a:t>      根据《项目地方政府专项债券实施方案》，项目主要收益为场馆参观门票、数字麦积山影院观影门票、剧场观看门票和馆内商业区域出租等收入，根据《项目运营损益表》，项目建成后，按照100万人次转化率，预计年收入可达1.05亿元，其中：数字麦积山场馆参观收入6000万元、剧场演艺收入4000万元、商业出租收入540万元；运营成本按照40%估算，为4000万元；上述收入、成本数据测算依据不足，缺少支撑性数据。经评价组现场走访发现，目前场馆参观、数字麦积山影院、剧场等处于试运营阶段，暂未收费，未产生经济收益。</a:t>
            </a:r>
            <a:endParaRPr lang="en-US" sz="1600" dirty="0">
              <a:latin typeface="微软雅黑" panose="020B0503020204020204" pitchFamily="34" charset="-122"/>
              <a:sym typeface="+mn-ea"/>
            </a:endParaRPr>
          </a:p>
          <a:p>
            <a:pPr marL="0" lvl="0" indent="0" algn="just">
              <a:lnSpc>
                <a:spcPts val="3400"/>
              </a:lnSpc>
              <a:spcBef>
                <a:spcPct val="0"/>
              </a:spcBef>
              <a:buNone/>
            </a:pPr>
            <a:r>
              <a:rPr lang="en-US" sz="1600" b="1" dirty="0">
                <a:latin typeface="微软雅黑" panose="020B0503020204020204" pitchFamily="34" charset="-122"/>
                <a:sym typeface="+mn-ea"/>
              </a:rPr>
              <a:t>     （二）项目单位暂未产生经济效益，暂未落实付息工作</a:t>
            </a:r>
            <a:endParaRPr lang="en-US" sz="1600" b="1" dirty="0">
              <a:latin typeface="微软雅黑" panose="020B0503020204020204" pitchFamily="34" charset="-122"/>
              <a:sym typeface="+mn-ea"/>
            </a:endParaRPr>
          </a:p>
          <a:p>
            <a:pPr marL="0" lvl="0" indent="0" algn="just">
              <a:lnSpc>
                <a:spcPts val="3400"/>
              </a:lnSpc>
              <a:spcBef>
                <a:spcPct val="0"/>
              </a:spcBef>
              <a:buNone/>
            </a:pPr>
            <a:r>
              <a:rPr lang="en-US" sz="1600" dirty="0">
                <a:latin typeface="微软雅黑" panose="020B0503020204020204" pitchFamily="34" charset="-122"/>
                <a:sym typeface="+mn-ea"/>
              </a:rPr>
              <a:t>       根据《天水市地方政府专项债券资金使用协议书》（天专债协议〔2021〕25号），2023年3月27日发行专项债券5900万元，年利率为3.33%，期限为20年，付息方式为按年计提利息，资金到账之日起1月内，由麦积山文化旅游发展有限责任公司向天水市财政局上缴196.47万元，以后满1年之日起1月内上缴196.47万元（即2023年4月27日前、2024年4月27日前应上缴天水市财政局共计392.94万元），但天水市麦积山文化旅游发展有限责任公司未落实还息工作，主要因项目暂时未产生经济效益。经评价组登录《中国地方政府债券信息公开平台》了解到，已由天水市财政局代还，上缴至甘肃省财政厅。</a:t>
            </a:r>
            <a:endParaRPr lang="en-US" sz="16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（一）存在的问题及原因</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分析</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5122" name="矩形 132"/>
          <p:cNvSpPr/>
          <p:nvPr/>
        </p:nvSpPr>
        <p:spPr>
          <a:xfrm>
            <a:off x="685800" y="603250"/>
            <a:ext cx="10820400" cy="5651500"/>
          </a:xfrm>
          <a:prstGeom prst="rect">
            <a:avLst/>
          </a:prstGeom>
          <a:noFill/>
          <a:ln w="12700" cap="flat" cmpd="sng">
            <a:solidFill>
              <a:srgbClr val="607084"/>
            </a:solidFill>
            <a:prstDash val="solid"/>
            <a:roun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endParaRPr lang="zh-CN" altLang="en-US" sz="1800" dirty="0">
              <a:ea typeface="宋体" panose="02010600030101010101" pitchFamily="2" charset="-122"/>
            </a:endParaRPr>
          </a:p>
        </p:txBody>
      </p:sp>
      <p:pic>
        <p:nvPicPr>
          <p:cNvPr id="33" name="图片 32"/>
          <p:cNvPicPr>
            <a:picLocks noChangeAspect="1"/>
          </p:cNvPicPr>
          <p:nvPr/>
        </p:nvPicPr>
        <p:blipFill>
          <a:blip r:embed="rId1"/>
          <a:srcRect/>
          <a:stretch>
            <a:fillRect/>
          </a:stretch>
        </p:blipFill>
        <p:spPr>
          <a:xfrm>
            <a:off x="0" y="-23034"/>
            <a:ext cx="5925826" cy="6889076"/>
          </a:xfrm>
          <a:custGeom>
            <a:avLst/>
            <a:gdLst/>
            <a:ahLst/>
            <a:cxnLst/>
            <a:rect l="l" t="t" r="r" b="b"/>
            <a:pathLst>
              <a:path w="5925826" h="6889077">
                <a:moveTo>
                  <a:pt x="2442387" y="3029396"/>
                </a:moveTo>
                <a:cubicBezTo>
                  <a:pt x="2474533" y="3030066"/>
                  <a:pt x="2490942" y="3048818"/>
                  <a:pt x="2491611" y="3085653"/>
                </a:cubicBezTo>
                <a:lnTo>
                  <a:pt x="2390148" y="3085653"/>
                </a:lnTo>
                <a:cubicBezTo>
                  <a:pt x="2392157" y="3050158"/>
                  <a:pt x="2409570" y="3031405"/>
                  <a:pt x="2442387" y="3029396"/>
                </a:cubicBezTo>
                <a:close/>
                <a:moveTo>
                  <a:pt x="1641282" y="3029396"/>
                </a:moveTo>
                <a:cubicBezTo>
                  <a:pt x="1673429" y="3031405"/>
                  <a:pt x="1690507" y="3052837"/>
                  <a:pt x="1692516" y="3093690"/>
                </a:cubicBezTo>
                <a:cubicBezTo>
                  <a:pt x="1691176" y="3134544"/>
                  <a:pt x="1674098" y="3155640"/>
                  <a:pt x="1641282" y="3156979"/>
                </a:cubicBezTo>
                <a:cubicBezTo>
                  <a:pt x="1607126" y="3154300"/>
                  <a:pt x="1589378" y="3133539"/>
                  <a:pt x="1588039" y="3094695"/>
                </a:cubicBezTo>
                <a:cubicBezTo>
                  <a:pt x="1589378" y="3052502"/>
                  <a:pt x="1607126" y="3030736"/>
                  <a:pt x="1641282" y="3029396"/>
                </a:cubicBezTo>
                <a:close/>
                <a:moveTo>
                  <a:pt x="1642286" y="3017341"/>
                </a:moveTo>
                <a:cubicBezTo>
                  <a:pt x="1597415" y="3018681"/>
                  <a:pt x="1574309" y="3044465"/>
                  <a:pt x="1572970" y="3094695"/>
                </a:cubicBezTo>
                <a:cubicBezTo>
                  <a:pt x="1574979" y="3140906"/>
                  <a:pt x="1597415" y="3165016"/>
                  <a:pt x="1640277" y="3167025"/>
                </a:cubicBezTo>
                <a:cubicBezTo>
                  <a:pt x="1684479" y="3166355"/>
                  <a:pt x="1706915" y="3141576"/>
                  <a:pt x="1707585" y="3092686"/>
                </a:cubicBezTo>
                <a:cubicBezTo>
                  <a:pt x="1705576" y="3044465"/>
                  <a:pt x="1683809" y="3019350"/>
                  <a:pt x="1642286" y="3017341"/>
                </a:cubicBezTo>
                <a:close/>
                <a:moveTo>
                  <a:pt x="3230431" y="3016337"/>
                </a:moveTo>
                <a:cubicBezTo>
                  <a:pt x="3198284" y="3017676"/>
                  <a:pt x="3181206" y="3031405"/>
                  <a:pt x="3179197" y="3057525"/>
                </a:cubicBezTo>
                <a:cubicBezTo>
                  <a:pt x="3177188" y="3078286"/>
                  <a:pt x="3195606" y="3091681"/>
                  <a:pt x="3234450" y="3097708"/>
                </a:cubicBezTo>
                <a:cubicBezTo>
                  <a:pt x="3265257" y="3102397"/>
                  <a:pt x="3279656" y="3112442"/>
                  <a:pt x="3277647" y="3127846"/>
                </a:cubicBezTo>
                <a:cubicBezTo>
                  <a:pt x="3276308" y="3146599"/>
                  <a:pt x="3261574" y="3156309"/>
                  <a:pt x="3233445" y="3156979"/>
                </a:cubicBezTo>
                <a:cubicBezTo>
                  <a:pt x="3206656" y="3156979"/>
                  <a:pt x="3191252" y="3144924"/>
                  <a:pt x="3187234" y="3120814"/>
                </a:cubicBezTo>
                <a:lnTo>
                  <a:pt x="3173170" y="3124832"/>
                </a:lnTo>
                <a:cubicBezTo>
                  <a:pt x="3179867" y="3153631"/>
                  <a:pt x="3200294" y="3167695"/>
                  <a:pt x="3234450" y="3167025"/>
                </a:cubicBezTo>
                <a:cubicBezTo>
                  <a:pt x="3272624" y="3166355"/>
                  <a:pt x="3292046" y="3152961"/>
                  <a:pt x="3292716" y="3126842"/>
                </a:cubicBezTo>
                <a:cubicBezTo>
                  <a:pt x="3294055" y="3105410"/>
                  <a:pt x="3276308" y="3091681"/>
                  <a:pt x="3239473" y="3085653"/>
                </a:cubicBezTo>
                <a:cubicBezTo>
                  <a:pt x="3205986" y="3080296"/>
                  <a:pt x="3190583" y="3070919"/>
                  <a:pt x="3193261" y="3057525"/>
                </a:cubicBezTo>
                <a:cubicBezTo>
                  <a:pt x="3193931" y="3039442"/>
                  <a:pt x="3206991" y="3030066"/>
                  <a:pt x="3232440" y="3029396"/>
                </a:cubicBezTo>
                <a:cubicBezTo>
                  <a:pt x="3254541" y="3029396"/>
                  <a:pt x="3267601" y="3039107"/>
                  <a:pt x="3271619" y="3058529"/>
                </a:cubicBezTo>
                <a:lnTo>
                  <a:pt x="3285684" y="3054511"/>
                </a:lnTo>
                <a:cubicBezTo>
                  <a:pt x="3279656" y="3029731"/>
                  <a:pt x="3261239" y="3017006"/>
                  <a:pt x="3230431" y="3016337"/>
                </a:cubicBezTo>
                <a:close/>
                <a:moveTo>
                  <a:pt x="2743689" y="3016337"/>
                </a:moveTo>
                <a:cubicBezTo>
                  <a:pt x="2720248" y="3017676"/>
                  <a:pt x="2703170" y="3029061"/>
                  <a:pt x="2692455" y="3050493"/>
                </a:cubicBezTo>
                <a:lnTo>
                  <a:pt x="2692455" y="3020355"/>
                </a:lnTo>
                <a:lnTo>
                  <a:pt x="2678391" y="3020355"/>
                </a:lnTo>
                <a:lnTo>
                  <a:pt x="2678391" y="3164011"/>
                </a:lnTo>
                <a:lnTo>
                  <a:pt x="2692455" y="3164011"/>
                </a:lnTo>
                <a:lnTo>
                  <a:pt x="2692455" y="3074603"/>
                </a:lnTo>
                <a:cubicBezTo>
                  <a:pt x="2696473" y="3046474"/>
                  <a:pt x="2712547" y="3031071"/>
                  <a:pt x="2740675" y="3028392"/>
                </a:cubicBezTo>
                <a:cubicBezTo>
                  <a:pt x="2768134" y="3027722"/>
                  <a:pt x="2781528" y="3043126"/>
                  <a:pt x="2780859" y="3074603"/>
                </a:cubicBezTo>
                <a:lnTo>
                  <a:pt x="2780859" y="3164011"/>
                </a:lnTo>
                <a:lnTo>
                  <a:pt x="2794923" y="3164011"/>
                </a:lnTo>
                <a:lnTo>
                  <a:pt x="2794923" y="3072594"/>
                </a:lnTo>
                <a:cubicBezTo>
                  <a:pt x="2795593" y="3034419"/>
                  <a:pt x="2778515" y="3015667"/>
                  <a:pt x="2743689" y="3016337"/>
                </a:cubicBezTo>
                <a:close/>
                <a:moveTo>
                  <a:pt x="2441382" y="3016337"/>
                </a:moveTo>
                <a:cubicBezTo>
                  <a:pt x="2398519" y="3019016"/>
                  <a:pt x="2376084" y="3044800"/>
                  <a:pt x="2374074" y="3093690"/>
                </a:cubicBezTo>
                <a:cubicBezTo>
                  <a:pt x="2375414" y="3140571"/>
                  <a:pt x="2398519" y="3165016"/>
                  <a:pt x="2443391" y="3167025"/>
                </a:cubicBezTo>
                <a:cubicBezTo>
                  <a:pt x="2477547" y="3167025"/>
                  <a:pt x="2498643" y="3152961"/>
                  <a:pt x="2506680" y="3124832"/>
                </a:cubicBezTo>
                <a:lnTo>
                  <a:pt x="2491611" y="3120814"/>
                </a:lnTo>
                <a:cubicBezTo>
                  <a:pt x="2484914" y="3144254"/>
                  <a:pt x="2468171" y="3155975"/>
                  <a:pt x="2441382" y="3155975"/>
                </a:cubicBezTo>
                <a:cubicBezTo>
                  <a:pt x="2408565" y="3154635"/>
                  <a:pt x="2391487" y="3135213"/>
                  <a:pt x="2390148" y="3097708"/>
                </a:cubicBezTo>
                <a:lnTo>
                  <a:pt x="2507685" y="3097708"/>
                </a:lnTo>
                <a:cubicBezTo>
                  <a:pt x="2507685" y="3097039"/>
                  <a:pt x="2507685" y="3096034"/>
                  <a:pt x="2507685" y="3094695"/>
                </a:cubicBezTo>
                <a:cubicBezTo>
                  <a:pt x="2506345" y="3043795"/>
                  <a:pt x="2484244" y="3017676"/>
                  <a:pt x="2441382" y="3016337"/>
                </a:cubicBezTo>
                <a:close/>
                <a:moveTo>
                  <a:pt x="1934064" y="3016337"/>
                </a:moveTo>
                <a:cubicBezTo>
                  <a:pt x="1910624" y="3017676"/>
                  <a:pt x="1893546" y="3029061"/>
                  <a:pt x="1882830" y="3050493"/>
                </a:cubicBezTo>
                <a:lnTo>
                  <a:pt x="1882830" y="3020355"/>
                </a:lnTo>
                <a:lnTo>
                  <a:pt x="1868766" y="3020355"/>
                </a:lnTo>
                <a:lnTo>
                  <a:pt x="1868766" y="3164011"/>
                </a:lnTo>
                <a:lnTo>
                  <a:pt x="1882830" y="3164011"/>
                </a:lnTo>
                <a:lnTo>
                  <a:pt x="1882830" y="3074603"/>
                </a:lnTo>
                <a:cubicBezTo>
                  <a:pt x="1886848" y="3046474"/>
                  <a:pt x="1902922" y="3031071"/>
                  <a:pt x="1931050" y="3028392"/>
                </a:cubicBezTo>
                <a:cubicBezTo>
                  <a:pt x="1958509" y="3027722"/>
                  <a:pt x="1971904" y="3043126"/>
                  <a:pt x="1971234" y="3074603"/>
                </a:cubicBezTo>
                <a:lnTo>
                  <a:pt x="1971234" y="3164011"/>
                </a:lnTo>
                <a:lnTo>
                  <a:pt x="1985298" y="3164011"/>
                </a:lnTo>
                <a:lnTo>
                  <a:pt x="1985298" y="3072594"/>
                </a:lnTo>
                <a:cubicBezTo>
                  <a:pt x="1985968" y="3034419"/>
                  <a:pt x="1968890" y="3015667"/>
                  <a:pt x="1934064" y="3016337"/>
                </a:cubicBezTo>
                <a:close/>
                <a:moveTo>
                  <a:pt x="2994762" y="2970126"/>
                </a:moveTo>
                <a:lnTo>
                  <a:pt x="2980698" y="2978162"/>
                </a:lnTo>
                <a:lnTo>
                  <a:pt x="2980698" y="3020355"/>
                </a:lnTo>
                <a:lnTo>
                  <a:pt x="2957592" y="3020355"/>
                </a:lnTo>
                <a:lnTo>
                  <a:pt x="2957592" y="3032410"/>
                </a:lnTo>
                <a:lnTo>
                  <a:pt x="2980698" y="3032410"/>
                </a:lnTo>
                <a:lnTo>
                  <a:pt x="2980698" y="3137892"/>
                </a:lnTo>
                <a:cubicBezTo>
                  <a:pt x="2980028" y="3158654"/>
                  <a:pt x="2988734" y="3168365"/>
                  <a:pt x="3006817" y="3167025"/>
                </a:cubicBezTo>
                <a:cubicBezTo>
                  <a:pt x="3014854" y="3167025"/>
                  <a:pt x="3021886" y="3165016"/>
                  <a:pt x="3027913" y="3160998"/>
                </a:cubicBezTo>
                <a:lnTo>
                  <a:pt x="3024900" y="3154970"/>
                </a:lnTo>
                <a:cubicBezTo>
                  <a:pt x="3023560" y="3156309"/>
                  <a:pt x="3019207" y="3156979"/>
                  <a:pt x="3011840" y="3156979"/>
                </a:cubicBezTo>
                <a:cubicBezTo>
                  <a:pt x="2999785" y="3157649"/>
                  <a:pt x="2994092" y="3150952"/>
                  <a:pt x="2994762" y="3136887"/>
                </a:cubicBezTo>
                <a:lnTo>
                  <a:pt x="2994762" y="3032410"/>
                </a:lnTo>
                <a:lnTo>
                  <a:pt x="3024900" y="3032410"/>
                </a:lnTo>
                <a:lnTo>
                  <a:pt x="3024900" y="3020355"/>
                </a:lnTo>
                <a:lnTo>
                  <a:pt x="2994762" y="3020355"/>
                </a:lnTo>
                <a:close/>
                <a:moveTo>
                  <a:pt x="2185137" y="2970126"/>
                </a:moveTo>
                <a:lnTo>
                  <a:pt x="2171073" y="2978162"/>
                </a:lnTo>
                <a:lnTo>
                  <a:pt x="2171073" y="3020355"/>
                </a:lnTo>
                <a:lnTo>
                  <a:pt x="2147967" y="3020355"/>
                </a:lnTo>
                <a:lnTo>
                  <a:pt x="2147967" y="3032410"/>
                </a:lnTo>
                <a:lnTo>
                  <a:pt x="2171073" y="3032410"/>
                </a:lnTo>
                <a:lnTo>
                  <a:pt x="2171073" y="3137892"/>
                </a:lnTo>
                <a:cubicBezTo>
                  <a:pt x="2170403" y="3158654"/>
                  <a:pt x="2179109" y="3168365"/>
                  <a:pt x="2197192" y="3167025"/>
                </a:cubicBezTo>
                <a:cubicBezTo>
                  <a:pt x="2205229" y="3167025"/>
                  <a:pt x="2212261" y="3165016"/>
                  <a:pt x="2218288" y="3160998"/>
                </a:cubicBezTo>
                <a:lnTo>
                  <a:pt x="2215275" y="3154970"/>
                </a:lnTo>
                <a:cubicBezTo>
                  <a:pt x="2213935" y="3156309"/>
                  <a:pt x="2209582" y="3156979"/>
                  <a:pt x="2202215" y="3156979"/>
                </a:cubicBezTo>
                <a:cubicBezTo>
                  <a:pt x="2190160" y="3157649"/>
                  <a:pt x="2184467" y="3150952"/>
                  <a:pt x="2185137" y="3136887"/>
                </a:cubicBezTo>
                <a:lnTo>
                  <a:pt x="2185137" y="3032410"/>
                </a:lnTo>
                <a:lnTo>
                  <a:pt x="2215275" y="3032410"/>
                </a:lnTo>
                <a:lnTo>
                  <a:pt x="2215275" y="3020355"/>
                </a:lnTo>
                <a:lnTo>
                  <a:pt x="2185137" y="3020355"/>
                </a:lnTo>
                <a:close/>
                <a:moveTo>
                  <a:pt x="1186733" y="2214004"/>
                </a:moveTo>
                <a:cubicBezTo>
                  <a:pt x="1052949" y="2214004"/>
                  <a:pt x="942731" y="2259419"/>
                  <a:pt x="856079" y="2350247"/>
                </a:cubicBezTo>
                <a:cubicBezTo>
                  <a:pt x="769427" y="2441076"/>
                  <a:pt x="726100" y="2561431"/>
                  <a:pt x="726100" y="2711313"/>
                </a:cubicBezTo>
                <a:cubicBezTo>
                  <a:pt x="726100" y="2847938"/>
                  <a:pt x="766110" y="2958951"/>
                  <a:pt x="846130" y="3044353"/>
                </a:cubicBezTo>
                <a:cubicBezTo>
                  <a:pt x="926150" y="3129756"/>
                  <a:pt x="1029763" y="3172457"/>
                  <a:pt x="1156967" y="3172457"/>
                </a:cubicBezTo>
                <a:cubicBezTo>
                  <a:pt x="1238252" y="3172457"/>
                  <a:pt x="1318666" y="3155968"/>
                  <a:pt x="1398208" y="3122991"/>
                </a:cubicBezTo>
                <a:lnTo>
                  <a:pt x="1398208" y="3043042"/>
                </a:lnTo>
                <a:cubicBezTo>
                  <a:pt x="1321940" y="3075344"/>
                  <a:pt x="1243290" y="3091495"/>
                  <a:pt x="1162260" y="3091495"/>
                </a:cubicBezTo>
                <a:cubicBezTo>
                  <a:pt x="1061652" y="3091495"/>
                  <a:pt x="978590" y="3057137"/>
                  <a:pt x="913075" y="2988422"/>
                </a:cubicBezTo>
                <a:cubicBezTo>
                  <a:pt x="847560" y="2919707"/>
                  <a:pt x="814802" y="2825201"/>
                  <a:pt x="814802" y="2704905"/>
                </a:cubicBezTo>
                <a:cubicBezTo>
                  <a:pt x="814802" y="2580385"/>
                  <a:pt x="849166" y="2480932"/>
                  <a:pt x="917893" y="2406546"/>
                </a:cubicBezTo>
                <a:cubicBezTo>
                  <a:pt x="986621" y="2332160"/>
                  <a:pt x="1075856" y="2294967"/>
                  <a:pt x="1185598" y="2294967"/>
                </a:cubicBezTo>
                <a:cubicBezTo>
                  <a:pt x="1253643" y="2294967"/>
                  <a:pt x="1324514" y="2309170"/>
                  <a:pt x="1398208" y="2337578"/>
                </a:cubicBezTo>
                <a:lnTo>
                  <a:pt x="1398208" y="2251556"/>
                </a:lnTo>
                <a:cubicBezTo>
                  <a:pt x="1327806" y="2226521"/>
                  <a:pt x="1257314" y="2214004"/>
                  <a:pt x="1186733" y="2214004"/>
                </a:cubicBezTo>
                <a:close/>
                <a:moveTo>
                  <a:pt x="0" y="0"/>
                </a:moveTo>
                <a:lnTo>
                  <a:pt x="5925826" y="0"/>
                </a:lnTo>
                <a:lnTo>
                  <a:pt x="5925826" y="6889077"/>
                </a:lnTo>
                <a:lnTo>
                  <a:pt x="0" y="6889077"/>
                </a:lnTo>
                <a:close/>
              </a:path>
            </a:pathLst>
          </a:custGeom>
        </p:spPr>
      </p:pic>
      <p:sp>
        <p:nvSpPr>
          <p:cNvPr id="5124" name="文本框 1"/>
          <p:cNvSpPr txBox="1"/>
          <p:nvPr/>
        </p:nvSpPr>
        <p:spPr>
          <a:xfrm>
            <a:off x="1719263" y="2147888"/>
            <a:ext cx="1443037" cy="7080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4000" dirty="0">
                <a:solidFill>
                  <a:schemeClr val="bg1"/>
                </a:solidFill>
                <a:latin typeface="方正正纤黑简体"/>
                <a:ea typeface="方正正纤黑简体"/>
                <a:sym typeface="Arial" panose="020B0604020202020204" pitchFamily="34" charset="0"/>
              </a:rPr>
              <a:t>目录</a:t>
            </a:r>
            <a:endParaRPr lang="zh-CN" altLang="en-US" sz="4000" dirty="0">
              <a:solidFill>
                <a:schemeClr val="bg1"/>
              </a:solidFill>
              <a:latin typeface="方正正纤黑简体"/>
              <a:ea typeface="方正正纤黑简体"/>
              <a:sym typeface="Arial" panose="020B0604020202020204" pitchFamily="34" charset="0"/>
            </a:endParaRPr>
          </a:p>
        </p:txBody>
      </p:sp>
      <p:cxnSp>
        <p:nvCxnSpPr>
          <p:cNvPr id="5125" name="直接连接符 49"/>
          <p:cNvCxnSpPr/>
          <p:nvPr/>
        </p:nvCxnSpPr>
        <p:spPr>
          <a:xfrm>
            <a:off x="2709863" y="5472113"/>
            <a:ext cx="500062" cy="1238250"/>
          </a:xfrm>
          <a:prstGeom prst="line">
            <a:avLst/>
          </a:prstGeom>
          <a:ln w="9525" cap="flat" cmpd="sng">
            <a:solidFill>
              <a:schemeClr val="bg1"/>
            </a:solidFill>
            <a:prstDash val="solid"/>
            <a:headEnd type="none" w="med" len="med"/>
            <a:tailEnd type="none" w="med" len="med"/>
          </a:ln>
        </p:spPr>
      </p:cxnSp>
      <p:sp>
        <p:nvSpPr>
          <p:cNvPr id="32" name="文本框 31"/>
          <p:cNvSpPr txBox="1"/>
          <p:nvPr/>
        </p:nvSpPr>
        <p:spPr>
          <a:xfrm>
            <a:off x="550863" y="1865313"/>
            <a:ext cx="1262063" cy="1570038"/>
          </a:xfrm>
          <a:prstGeom prst="rect">
            <a:avLst/>
          </a:prstGeom>
          <a:noFill/>
        </p:spPr>
        <p:txBody>
          <a:bodyPr>
            <a:spAutoFit/>
          </a:bodyPr>
          <a:lstStyle/>
          <a:p>
            <a:pPr marR="0" defTabSz="914400">
              <a:buClrTx/>
              <a:buSzTx/>
              <a:buFontTx/>
              <a:defRPr/>
            </a:pPr>
            <a:r>
              <a:rPr kumimoji="0" lang="en-US" altLang="zh-CN" sz="9600" b="1" u="sng" kern="1200" cap="none" spc="600" normalizeH="0" baseline="0" noProof="0" dirty="0">
                <a:solidFill>
                  <a:srgbClr val="607084"/>
                </a:solidFill>
                <a:latin typeface="微软雅黑 Light" panose="020B0502040204020203" pitchFamily="34" charset="-122"/>
                <a:ea typeface="微软雅黑 Light" panose="020B0502040204020203" pitchFamily="34" charset="-122"/>
                <a:cs typeface="+mn-cs"/>
                <a:sym typeface="+mn-ea"/>
              </a:rPr>
              <a:t>C</a:t>
            </a:r>
            <a:endParaRPr kumimoji="0" lang="zh-CN" altLang="en-US" sz="5400" u="sng" kern="1200" cap="none" spc="0" normalizeH="0" baseline="0" noProof="0" dirty="0">
              <a:solidFill>
                <a:srgbClr val="607084"/>
              </a:solidFill>
              <a:latin typeface="方正兰亭刊黑_GBK" pitchFamily="2" charset="-122"/>
              <a:ea typeface="方正兰亭刊黑_GBK" pitchFamily="2" charset="-122"/>
              <a:cs typeface="+mn-cs"/>
              <a:sym typeface="+mn-ea"/>
            </a:endParaRPr>
          </a:p>
        </p:txBody>
      </p:sp>
      <p:cxnSp>
        <p:nvCxnSpPr>
          <p:cNvPr id="5127" name="直接连接符 33"/>
          <p:cNvCxnSpPr/>
          <p:nvPr/>
        </p:nvCxnSpPr>
        <p:spPr>
          <a:xfrm>
            <a:off x="2611438" y="20638"/>
            <a:ext cx="701675" cy="1743075"/>
          </a:xfrm>
          <a:prstGeom prst="line">
            <a:avLst/>
          </a:prstGeom>
          <a:ln w="9525" cap="flat" cmpd="sng">
            <a:solidFill>
              <a:schemeClr val="bg1"/>
            </a:solidFill>
            <a:prstDash val="solid"/>
            <a:headEnd type="none" w="med" len="med"/>
            <a:tailEnd type="none" w="med" len="med"/>
          </a:ln>
        </p:spPr>
      </p:cxnSp>
      <p:grpSp>
        <p:nvGrpSpPr>
          <p:cNvPr id="3" name="组合 2"/>
          <p:cNvGrpSpPr/>
          <p:nvPr>
            <p:custDataLst>
              <p:tags r:id="rId2"/>
            </p:custDataLst>
          </p:nvPr>
        </p:nvGrpSpPr>
        <p:grpSpPr>
          <a:xfrm>
            <a:off x="4521835" y="831850"/>
            <a:ext cx="5653405" cy="586328"/>
            <a:chOff x="5750312" y="1219105"/>
            <a:chExt cx="4658844" cy="556803"/>
          </a:xfrm>
        </p:grpSpPr>
        <p:cxnSp>
          <p:nvCxnSpPr>
            <p:cNvPr id="5148" name="直接连接符 21"/>
            <p:cNvCxnSpPr/>
            <p:nvPr>
              <p:custDataLst>
                <p:tags r:id="rId3"/>
              </p:custDataLst>
            </p:nvPr>
          </p:nvCxnSpPr>
          <p:spPr>
            <a:xfrm>
              <a:off x="6591894" y="1744979"/>
              <a:ext cx="3544874" cy="20466"/>
            </a:xfrm>
            <a:prstGeom prst="line">
              <a:avLst/>
            </a:prstGeom>
            <a:ln w="22225" cap="flat" cmpd="sng">
              <a:solidFill>
                <a:srgbClr val="4B5C72"/>
              </a:solidFill>
              <a:prstDash val="solid"/>
              <a:headEnd type="none" w="med" len="med"/>
              <a:tailEnd type="none" w="med" len="med"/>
            </a:ln>
          </p:spPr>
        </p:cxnSp>
        <p:sp>
          <p:nvSpPr>
            <p:cNvPr id="17" name="平行四边形 16"/>
            <p:cNvSpPr/>
            <p:nvPr>
              <p:custDataLst>
                <p:tags r:id="rId4"/>
              </p:custDataLst>
            </p:nvPr>
          </p:nvSpPr>
          <p:spPr bwMode="auto">
            <a:xfrm>
              <a:off x="5750312" y="1219105"/>
              <a:ext cx="901696" cy="533945"/>
            </a:xfrm>
            <a:prstGeom prst="parallelogram">
              <a:avLst>
                <a:gd name="adj" fmla="val 41624"/>
              </a:avLst>
            </a:prstGeom>
            <a:gradFill flip="none" rotWithShape="1">
              <a:gsLst>
                <a:gs pos="36000">
                  <a:srgbClr val="5D7088"/>
                </a:gs>
                <a:gs pos="0">
                  <a:srgbClr val="768BA6"/>
                </a:gs>
                <a:gs pos="100000">
                  <a:srgbClr val="44546A"/>
                </a:gs>
              </a:gsLst>
              <a:lin ang="0" scaled="1"/>
              <a:tileRect/>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50" name="文本框 19"/>
            <p:cNvSpPr txBox="1"/>
            <p:nvPr>
              <p:custDataLst>
                <p:tags r:id="rId5"/>
              </p:custDataLst>
            </p:nvPr>
          </p:nvSpPr>
          <p:spPr>
            <a:xfrm>
              <a:off x="6651590" y="1221729"/>
              <a:ext cx="3757566" cy="55417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项目</a:t>
              </a:r>
              <a:r>
                <a:rPr lang="zh-CN" altLang="en-US" sz="3200" dirty="0">
                  <a:solidFill>
                    <a:srgbClr val="404040"/>
                  </a:solidFill>
                  <a:sym typeface="Arial" panose="020B0604020202020204" pitchFamily="34" charset="0"/>
                </a:rPr>
                <a:t>基本情况</a:t>
              </a:r>
              <a:endParaRPr lang="zh-CN" altLang="en-US" sz="3200" dirty="0">
                <a:solidFill>
                  <a:srgbClr val="404040"/>
                </a:solidFill>
                <a:sym typeface="Arial" panose="020B0604020202020204" pitchFamily="34" charset="0"/>
              </a:endParaRPr>
            </a:p>
          </p:txBody>
        </p:sp>
        <p:sp>
          <p:nvSpPr>
            <p:cNvPr id="5151" name="文本框 17"/>
            <p:cNvSpPr txBox="1"/>
            <p:nvPr>
              <p:custDataLst>
                <p:tags r:id="rId6"/>
              </p:custDataLst>
            </p:nvPr>
          </p:nvSpPr>
          <p:spPr>
            <a:xfrm>
              <a:off x="5970104" y="1311086"/>
              <a:ext cx="522966" cy="43719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01</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nvGrpSpPr>
          <p:cNvPr id="4" name="组合 3"/>
          <p:cNvGrpSpPr/>
          <p:nvPr>
            <p:custDataLst>
              <p:tags r:id="rId7"/>
            </p:custDataLst>
          </p:nvPr>
        </p:nvGrpSpPr>
        <p:grpSpPr>
          <a:xfrm>
            <a:off x="5013643" y="1661478"/>
            <a:ext cx="4879975" cy="652462"/>
            <a:chOff x="6231216" y="2401238"/>
            <a:chExt cx="3697026" cy="533945"/>
          </a:xfrm>
        </p:grpSpPr>
        <p:cxnSp>
          <p:nvCxnSpPr>
            <p:cNvPr id="5139" name="直接连接符 5"/>
            <p:cNvCxnSpPr/>
            <p:nvPr>
              <p:custDataLst>
                <p:tags r:id="rId8"/>
              </p:custDataLst>
            </p:nvPr>
          </p:nvCxnSpPr>
          <p:spPr>
            <a:xfrm>
              <a:off x="7057808" y="2929046"/>
              <a:ext cx="2870434" cy="857"/>
            </a:xfrm>
            <a:prstGeom prst="line">
              <a:avLst/>
            </a:prstGeom>
            <a:ln w="22225" cap="flat" cmpd="sng">
              <a:solidFill>
                <a:srgbClr val="4B5C72"/>
              </a:solidFill>
              <a:prstDash val="solid"/>
              <a:headEnd type="none" w="med" len="med"/>
              <a:tailEnd type="none" w="med" len="med"/>
            </a:ln>
          </p:spPr>
        </p:cxnSp>
        <p:grpSp>
          <p:nvGrpSpPr>
            <p:cNvPr id="5140" name="组合 6"/>
            <p:cNvGrpSpPr/>
            <p:nvPr/>
          </p:nvGrpSpPr>
          <p:grpSpPr>
            <a:xfrm>
              <a:off x="6231216" y="2401238"/>
              <a:ext cx="3591190" cy="533945"/>
              <a:chOff x="5975774" y="1024480"/>
              <a:chExt cx="3591190" cy="533945"/>
            </a:xfrm>
          </p:grpSpPr>
          <p:sp>
            <p:nvSpPr>
              <p:cNvPr id="8" name="平行四边形 7"/>
              <p:cNvSpPr/>
              <p:nvPr>
                <p:custDataLst>
                  <p:tags r:id="rId9"/>
                </p:custDataLst>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42" name="文本框 8"/>
              <p:cNvSpPr txBox="1"/>
              <p:nvPr>
                <p:custDataLst>
                  <p:tags r:id="rId10"/>
                </p:custDataLst>
              </p:nvPr>
            </p:nvSpPr>
            <p:spPr>
              <a:xfrm>
                <a:off x="6877781" y="1038771"/>
                <a:ext cx="2689183" cy="4775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项目产出及</a:t>
                </a:r>
                <a:r>
                  <a:rPr lang="zh-CN" altLang="en-US" sz="3200" dirty="0">
                    <a:solidFill>
                      <a:srgbClr val="404040"/>
                    </a:solidFill>
                    <a:sym typeface="Arial" panose="020B0604020202020204" pitchFamily="34" charset="0"/>
                  </a:rPr>
                  <a:t>效益</a:t>
                </a:r>
                <a:endParaRPr lang="zh-CN" altLang="en-US" sz="3200" dirty="0">
                  <a:solidFill>
                    <a:srgbClr val="404040"/>
                  </a:solidFill>
                  <a:sym typeface="Arial" panose="020B0604020202020204" pitchFamily="34" charset="0"/>
                </a:endParaRPr>
              </a:p>
            </p:txBody>
          </p:sp>
          <p:sp>
            <p:nvSpPr>
              <p:cNvPr id="5143" name="文本框 9"/>
              <p:cNvSpPr txBox="1"/>
              <p:nvPr>
                <p:custDataLst>
                  <p:tags r:id="rId11"/>
                </p:custDataLst>
              </p:nvPr>
            </p:nvSpPr>
            <p:spPr>
              <a:xfrm>
                <a:off x="6171628" y="1142332"/>
                <a:ext cx="454147" cy="3767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02</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pic>
        <p:nvPicPr>
          <p:cNvPr id="5131" name="图片 23"/>
          <p:cNvPicPr>
            <a:picLocks noChangeAspect="1"/>
          </p:cNvPicPr>
          <p:nvPr/>
        </p:nvPicPr>
        <p:blipFill>
          <a:blip r:embed="rId12"/>
          <a:stretch>
            <a:fillRect/>
          </a:stretch>
        </p:blipFill>
        <p:spPr>
          <a:xfrm>
            <a:off x="-11112" y="1588"/>
            <a:ext cx="12214225" cy="663575"/>
          </a:xfrm>
          <a:prstGeom prst="rect">
            <a:avLst/>
          </a:prstGeom>
          <a:noFill/>
          <a:ln w="9525">
            <a:noFill/>
          </a:ln>
        </p:spPr>
      </p:pic>
      <p:grpSp>
        <p:nvGrpSpPr>
          <p:cNvPr id="26" name="组合 25"/>
          <p:cNvGrpSpPr/>
          <p:nvPr>
            <p:custDataLst>
              <p:tags r:id="rId13"/>
            </p:custDataLst>
          </p:nvPr>
        </p:nvGrpSpPr>
        <p:grpSpPr>
          <a:xfrm>
            <a:off x="5434965" y="2586673"/>
            <a:ext cx="4879975" cy="652462"/>
            <a:chOff x="6231216" y="2401238"/>
            <a:chExt cx="3697026" cy="533945"/>
          </a:xfrm>
        </p:grpSpPr>
        <p:cxnSp>
          <p:nvCxnSpPr>
            <p:cNvPr id="5134" name="直接连接符 5"/>
            <p:cNvCxnSpPr/>
            <p:nvPr>
              <p:custDataLst>
                <p:tags r:id="rId14"/>
              </p:custDataLst>
            </p:nvPr>
          </p:nvCxnSpPr>
          <p:spPr>
            <a:xfrm>
              <a:off x="7057808" y="2929046"/>
              <a:ext cx="2870434" cy="857"/>
            </a:xfrm>
            <a:prstGeom prst="line">
              <a:avLst/>
            </a:prstGeom>
            <a:ln w="22225" cap="flat" cmpd="sng">
              <a:solidFill>
                <a:srgbClr val="4B5C72"/>
              </a:solidFill>
              <a:prstDash val="solid"/>
              <a:headEnd type="none" w="med" len="med"/>
              <a:tailEnd type="none" w="med" len="med"/>
            </a:ln>
          </p:spPr>
        </p:cxnSp>
        <p:grpSp>
          <p:nvGrpSpPr>
            <p:cNvPr id="5135" name="组合 6"/>
            <p:cNvGrpSpPr/>
            <p:nvPr/>
          </p:nvGrpSpPr>
          <p:grpSpPr>
            <a:xfrm>
              <a:off x="6231216" y="2401238"/>
              <a:ext cx="3591190" cy="533945"/>
              <a:chOff x="5975774" y="1024480"/>
              <a:chExt cx="3591190" cy="533945"/>
            </a:xfrm>
          </p:grpSpPr>
          <p:sp>
            <p:nvSpPr>
              <p:cNvPr id="29" name="平行四边形 28"/>
              <p:cNvSpPr/>
              <p:nvPr>
                <p:custDataLst>
                  <p:tags r:id="rId15"/>
                </p:custDataLst>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37" name="文本框 8"/>
              <p:cNvSpPr txBox="1"/>
              <p:nvPr>
                <p:custDataLst>
                  <p:tags r:id="rId16"/>
                </p:custDataLst>
              </p:nvPr>
            </p:nvSpPr>
            <p:spPr>
              <a:xfrm>
                <a:off x="6877781" y="1038771"/>
                <a:ext cx="2689183" cy="4775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评价</a:t>
                </a:r>
                <a:r>
                  <a:rPr lang="zh-CN" altLang="en-US" sz="3200" dirty="0">
                    <a:solidFill>
                      <a:srgbClr val="404040"/>
                    </a:solidFill>
                    <a:sym typeface="Arial" panose="020B0604020202020204" pitchFamily="34" charset="0"/>
                  </a:rPr>
                  <a:t>结论</a:t>
                </a:r>
                <a:endParaRPr lang="zh-CN" altLang="en-US" sz="3200" dirty="0">
                  <a:solidFill>
                    <a:srgbClr val="404040"/>
                  </a:solidFill>
                  <a:sym typeface="Arial" panose="020B0604020202020204" pitchFamily="34" charset="0"/>
                </a:endParaRPr>
              </a:p>
            </p:txBody>
          </p:sp>
          <p:sp>
            <p:nvSpPr>
              <p:cNvPr id="5138" name="文本框 9"/>
              <p:cNvSpPr txBox="1"/>
              <p:nvPr>
                <p:custDataLst>
                  <p:tags r:id="rId17"/>
                </p:custDataLst>
              </p:nvPr>
            </p:nvSpPr>
            <p:spPr>
              <a:xfrm>
                <a:off x="6207913" y="1134651"/>
                <a:ext cx="587601" cy="3767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03</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sp>
        <p:nvSpPr>
          <p:cNvPr id="40" name="文本框 39"/>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just"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en-US" altLang="zh-CN"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grpSp>
        <p:nvGrpSpPr>
          <p:cNvPr id="2" name="组合 1"/>
          <p:cNvGrpSpPr/>
          <p:nvPr>
            <p:custDataLst>
              <p:tags r:id="rId18"/>
            </p:custDataLst>
          </p:nvPr>
        </p:nvGrpSpPr>
        <p:grpSpPr>
          <a:xfrm>
            <a:off x="5795645" y="3605848"/>
            <a:ext cx="4879975" cy="652462"/>
            <a:chOff x="6231216" y="2401238"/>
            <a:chExt cx="3697026" cy="533945"/>
          </a:xfrm>
        </p:grpSpPr>
        <p:cxnSp>
          <p:nvCxnSpPr>
            <p:cNvPr id="5" name="直接连接符 5"/>
            <p:cNvCxnSpPr/>
            <p:nvPr>
              <p:custDataLst>
                <p:tags r:id="rId19"/>
              </p:custDataLst>
            </p:nvPr>
          </p:nvCxnSpPr>
          <p:spPr>
            <a:xfrm>
              <a:off x="7057808" y="2929046"/>
              <a:ext cx="2870434" cy="857"/>
            </a:xfrm>
            <a:prstGeom prst="line">
              <a:avLst/>
            </a:prstGeom>
            <a:ln w="22225" cap="flat" cmpd="sng">
              <a:solidFill>
                <a:srgbClr val="4B5C72"/>
              </a:solidFill>
              <a:prstDash val="solid"/>
              <a:headEnd type="none" w="med" len="med"/>
              <a:tailEnd type="none" w="med" len="med"/>
            </a:ln>
          </p:spPr>
        </p:cxnSp>
        <p:grpSp>
          <p:nvGrpSpPr>
            <p:cNvPr id="6" name="组合 6"/>
            <p:cNvGrpSpPr/>
            <p:nvPr/>
          </p:nvGrpSpPr>
          <p:grpSpPr>
            <a:xfrm>
              <a:off x="6231216" y="2401238"/>
              <a:ext cx="3591190" cy="533945"/>
              <a:chOff x="5975774" y="1024480"/>
              <a:chExt cx="3591190" cy="533945"/>
            </a:xfrm>
          </p:grpSpPr>
          <p:sp>
            <p:nvSpPr>
              <p:cNvPr id="7" name="平行四边形 6"/>
              <p:cNvSpPr/>
              <p:nvPr>
                <p:custDataLst>
                  <p:tags r:id="rId20"/>
                </p:custDataLst>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文本框 8"/>
              <p:cNvSpPr txBox="1"/>
              <p:nvPr>
                <p:custDataLst>
                  <p:tags r:id="rId21"/>
                </p:custDataLst>
              </p:nvPr>
            </p:nvSpPr>
            <p:spPr>
              <a:xfrm>
                <a:off x="6877781" y="1038771"/>
                <a:ext cx="2689183" cy="4775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项目经验</a:t>
                </a:r>
                <a:r>
                  <a:rPr lang="zh-CN" altLang="en-US" sz="3200" dirty="0">
                    <a:solidFill>
                      <a:srgbClr val="404040"/>
                    </a:solidFill>
                    <a:sym typeface="Arial" panose="020B0604020202020204" pitchFamily="34" charset="0"/>
                  </a:rPr>
                  <a:t>做法</a:t>
                </a:r>
                <a:endParaRPr lang="zh-CN" altLang="en-US" sz="3200" dirty="0">
                  <a:solidFill>
                    <a:srgbClr val="404040"/>
                  </a:solidFill>
                  <a:sym typeface="Arial" panose="020B0604020202020204" pitchFamily="34" charset="0"/>
                </a:endParaRPr>
              </a:p>
            </p:txBody>
          </p:sp>
          <p:sp>
            <p:nvSpPr>
              <p:cNvPr id="10" name="文本框 9"/>
              <p:cNvSpPr txBox="1"/>
              <p:nvPr>
                <p:custDataLst>
                  <p:tags r:id="rId22"/>
                </p:custDataLst>
              </p:nvPr>
            </p:nvSpPr>
            <p:spPr>
              <a:xfrm>
                <a:off x="6207913" y="1134651"/>
                <a:ext cx="587601" cy="3767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04</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grpSp>
        <p:nvGrpSpPr>
          <p:cNvPr id="11" name="组合 10"/>
          <p:cNvGrpSpPr/>
          <p:nvPr>
            <p:custDataLst>
              <p:tags r:id="rId23"/>
            </p:custDataLst>
          </p:nvPr>
        </p:nvGrpSpPr>
        <p:grpSpPr>
          <a:xfrm>
            <a:off x="6156325" y="4534853"/>
            <a:ext cx="4879975" cy="652462"/>
            <a:chOff x="6231216" y="2401238"/>
            <a:chExt cx="3697026" cy="533945"/>
          </a:xfrm>
        </p:grpSpPr>
        <p:cxnSp>
          <p:nvCxnSpPr>
            <p:cNvPr id="12" name="直接连接符 5"/>
            <p:cNvCxnSpPr/>
            <p:nvPr>
              <p:custDataLst>
                <p:tags r:id="rId24"/>
              </p:custDataLst>
            </p:nvPr>
          </p:nvCxnSpPr>
          <p:spPr>
            <a:xfrm>
              <a:off x="7057808" y="2929046"/>
              <a:ext cx="2870434" cy="857"/>
            </a:xfrm>
            <a:prstGeom prst="line">
              <a:avLst/>
            </a:prstGeom>
            <a:ln w="22225" cap="flat" cmpd="sng">
              <a:solidFill>
                <a:srgbClr val="4B5C72"/>
              </a:solidFill>
              <a:prstDash val="solid"/>
              <a:headEnd type="none" w="med" len="med"/>
              <a:tailEnd type="none" w="med" len="med"/>
            </a:ln>
          </p:spPr>
        </p:cxnSp>
        <p:grpSp>
          <p:nvGrpSpPr>
            <p:cNvPr id="13" name="组合 6"/>
            <p:cNvGrpSpPr/>
            <p:nvPr/>
          </p:nvGrpSpPr>
          <p:grpSpPr>
            <a:xfrm>
              <a:off x="6231216" y="2401238"/>
              <a:ext cx="3591190" cy="533945"/>
              <a:chOff x="5975774" y="1024480"/>
              <a:chExt cx="3591190" cy="533945"/>
            </a:xfrm>
          </p:grpSpPr>
          <p:sp>
            <p:nvSpPr>
              <p:cNvPr id="14" name="平行四边形 13"/>
              <p:cNvSpPr/>
              <p:nvPr>
                <p:custDataLst>
                  <p:tags r:id="rId25"/>
                </p:custDataLst>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文本框 14"/>
              <p:cNvSpPr txBox="1"/>
              <p:nvPr>
                <p:custDataLst>
                  <p:tags r:id="rId26"/>
                </p:custDataLst>
              </p:nvPr>
            </p:nvSpPr>
            <p:spPr>
              <a:xfrm>
                <a:off x="6877781" y="1038771"/>
                <a:ext cx="2689183" cy="4775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项目预期</a:t>
                </a:r>
                <a:r>
                  <a:rPr lang="zh-CN" altLang="en-US" sz="3200" dirty="0">
                    <a:solidFill>
                      <a:srgbClr val="404040"/>
                    </a:solidFill>
                    <a:sym typeface="Arial" panose="020B0604020202020204" pitchFamily="34" charset="0"/>
                  </a:rPr>
                  <a:t>效益</a:t>
                </a:r>
                <a:endParaRPr lang="zh-CN" altLang="en-US" sz="3200" dirty="0">
                  <a:solidFill>
                    <a:srgbClr val="404040"/>
                  </a:solidFill>
                  <a:sym typeface="Arial" panose="020B0604020202020204" pitchFamily="34" charset="0"/>
                </a:endParaRPr>
              </a:p>
            </p:txBody>
          </p:sp>
          <p:sp>
            <p:nvSpPr>
              <p:cNvPr id="16" name="文本框 15"/>
              <p:cNvSpPr txBox="1"/>
              <p:nvPr>
                <p:custDataLst>
                  <p:tags r:id="rId27"/>
                </p:custDataLst>
              </p:nvPr>
            </p:nvSpPr>
            <p:spPr>
              <a:xfrm>
                <a:off x="6207913" y="1134651"/>
                <a:ext cx="587601" cy="3767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05</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grpSp>
        <p:nvGrpSpPr>
          <p:cNvPr id="18" name="组合 17"/>
          <p:cNvGrpSpPr/>
          <p:nvPr>
            <p:custDataLst>
              <p:tags r:id="rId28"/>
            </p:custDataLst>
          </p:nvPr>
        </p:nvGrpSpPr>
        <p:grpSpPr>
          <a:xfrm>
            <a:off x="6517005" y="5464493"/>
            <a:ext cx="4879975" cy="652462"/>
            <a:chOff x="6231216" y="2401238"/>
            <a:chExt cx="3697026" cy="533945"/>
          </a:xfrm>
        </p:grpSpPr>
        <p:cxnSp>
          <p:nvCxnSpPr>
            <p:cNvPr id="19" name="直接连接符 5"/>
            <p:cNvCxnSpPr/>
            <p:nvPr>
              <p:custDataLst>
                <p:tags r:id="rId29"/>
              </p:custDataLst>
            </p:nvPr>
          </p:nvCxnSpPr>
          <p:spPr>
            <a:xfrm>
              <a:off x="7057808" y="2929046"/>
              <a:ext cx="2870434" cy="857"/>
            </a:xfrm>
            <a:prstGeom prst="line">
              <a:avLst/>
            </a:prstGeom>
            <a:ln w="22225" cap="flat" cmpd="sng">
              <a:solidFill>
                <a:srgbClr val="4B5C72"/>
              </a:solidFill>
              <a:prstDash val="solid"/>
              <a:headEnd type="none" w="med" len="med"/>
              <a:tailEnd type="none" w="med" len="med"/>
            </a:ln>
          </p:spPr>
        </p:cxnSp>
        <p:grpSp>
          <p:nvGrpSpPr>
            <p:cNvPr id="20" name="组合 6"/>
            <p:cNvGrpSpPr/>
            <p:nvPr/>
          </p:nvGrpSpPr>
          <p:grpSpPr>
            <a:xfrm>
              <a:off x="6231216" y="2401238"/>
              <a:ext cx="3591190" cy="533945"/>
              <a:chOff x="5975774" y="1024480"/>
              <a:chExt cx="3591190" cy="533945"/>
            </a:xfrm>
          </p:grpSpPr>
          <p:sp>
            <p:nvSpPr>
              <p:cNvPr id="21" name="平行四边形 20"/>
              <p:cNvSpPr/>
              <p:nvPr>
                <p:custDataLst>
                  <p:tags r:id="rId30"/>
                </p:custDataLst>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2" name="文本框 21"/>
              <p:cNvSpPr txBox="1"/>
              <p:nvPr>
                <p:custDataLst>
                  <p:tags r:id="rId31"/>
                </p:custDataLst>
              </p:nvPr>
            </p:nvSpPr>
            <p:spPr>
              <a:xfrm>
                <a:off x="6877781" y="1038771"/>
                <a:ext cx="2689183" cy="4775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zh-CN" altLang="en-US" sz="3200" dirty="0">
                    <a:solidFill>
                      <a:srgbClr val="404040"/>
                    </a:solidFill>
                    <a:sym typeface="Arial" panose="020B0604020202020204" pitchFamily="34" charset="0"/>
                  </a:rPr>
                  <a:t>       问题及</a:t>
                </a:r>
                <a:r>
                  <a:rPr lang="zh-CN" altLang="en-US" sz="3200" dirty="0">
                    <a:solidFill>
                      <a:srgbClr val="404040"/>
                    </a:solidFill>
                    <a:sym typeface="Arial" panose="020B0604020202020204" pitchFamily="34" charset="0"/>
                  </a:rPr>
                  <a:t>建议</a:t>
                </a:r>
                <a:endParaRPr lang="zh-CN" altLang="en-US" sz="3200" dirty="0">
                  <a:solidFill>
                    <a:srgbClr val="404040"/>
                  </a:solidFill>
                  <a:sym typeface="Arial" panose="020B0604020202020204" pitchFamily="34" charset="0"/>
                </a:endParaRPr>
              </a:p>
            </p:txBody>
          </p:sp>
          <p:sp>
            <p:nvSpPr>
              <p:cNvPr id="23" name="文本框 22"/>
              <p:cNvSpPr txBox="1"/>
              <p:nvPr>
                <p:custDataLst>
                  <p:tags r:id="rId32"/>
                </p:custDataLst>
              </p:nvPr>
            </p:nvSpPr>
            <p:spPr>
              <a:xfrm>
                <a:off x="6207913" y="1134651"/>
                <a:ext cx="587601" cy="3767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FontTx/>
                  <a:buNone/>
                </a:pPr>
                <a:r>
                  <a:rPr lang="en-US" altLang="zh-CN" sz="2400" dirty="0">
                    <a:solidFill>
                      <a:schemeClr val="bg1"/>
                    </a:solidFill>
                    <a:latin typeface="Arial Black" panose="020B0A04020102020204" pitchFamily="34" charset="0"/>
                    <a:ea typeface="宋体" panose="02010600030101010101" pitchFamily="2" charset="-122"/>
                  </a:rPr>
                  <a:t>06</a:t>
                </a:r>
                <a:endParaRPr lang="en-US" altLang="zh-CN" sz="2400" dirty="0">
                  <a:solidFill>
                    <a:schemeClr val="bg1"/>
                  </a:solidFill>
                  <a:latin typeface="Arial Black" panose="020B0A04020102020204" pitchFamily="34" charset="0"/>
                  <a:ea typeface="宋体" panose="02010600030101010101" pitchFamily="2" charset="-122"/>
                </a:endParaRPr>
              </a:p>
            </p:txBody>
          </p:sp>
        </p:grpSp>
      </p:gr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322570"/>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1400" b="1" dirty="0">
                <a:latin typeface="微软雅黑" panose="020B0503020204020204" pitchFamily="34" charset="-122"/>
                <a:sym typeface="+mn-ea"/>
              </a:rPr>
              <a:t>    （三）电影创作与影片拍摄超进度支付资金，不利于影片拍摄质量控制</a:t>
            </a:r>
            <a:endParaRPr lang="en-US" sz="1400" b="1" dirty="0">
              <a:latin typeface="微软雅黑" panose="020B0503020204020204" pitchFamily="34" charset="-122"/>
              <a:sym typeface="+mn-ea"/>
            </a:endParaRPr>
          </a:p>
          <a:p>
            <a:pPr marL="0" lvl="0" indent="0" algn="just">
              <a:lnSpc>
                <a:spcPts val="3400"/>
              </a:lnSpc>
              <a:spcBef>
                <a:spcPct val="0"/>
              </a:spcBef>
              <a:buNone/>
            </a:pPr>
            <a:r>
              <a:rPr lang="en-US" sz="1400" dirty="0">
                <a:latin typeface="微软雅黑" panose="020B0503020204020204" pitchFamily="34" charset="-122"/>
                <a:sym typeface="+mn-ea"/>
              </a:rPr>
              <a:t>     根据《电影创作与影片摄制合同》，约定合同总价为3758万元，合同约定付款方式为：“乙方按照影片大纲，前期拍摄初步完成，乙方进行初剪并提供初剪样片给甲方审看，经甲方确认后，七个工作日内支付总合同费用为70%”，即应付进度款2630.6万元，但截至2024年7月10日，实际已付进度款3705万元，实际4K4D动感巨幕电影正在初剪中，8K球幕电影暂未拍摄，实际资金支付进度与项目进度不匹配，存在超进度支付的情形。</a:t>
            </a:r>
            <a:endParaRPr lang="en-US" sz="1400" dirty="0">
              <a:latin typeface="微软雅黑" panose="020B0503020204020204" pitchFamily="34" charset="-122"/>
              <a:sym typeface="+mn-ea"/>
            </a:endParaRPr>
          </a:p>
          <a:p>
            <a:pPr marL="0" lvl="0" indent="0" algn="just">
              <a:lnSpc>
                <a:spcPts val="3400"/>
              </a:lnSpc>
              <a:spcBef>
                <a:spcPct val="0"/>
              </a:spcBef>
              <a:buNone/>
            </a:pPr>
            <a:r>
              <a:rPr lang="en-US" sz="1400" b="1" dirty="0">
                <a:latin typeface="微软雅黑" panose="020B0503020204020204" pitchFamily="34" charset="-122"/>
                <a:sym typeface="+mn-ea"/>
              </a:rPr>
              <a:t>    （四）项目前期准备工作不充分，电影创作与影片摄制进度缓慢</a:t>
            </a:r>
            <a:endParaRPr lang="en-US" sz="1400" b="1" dirty="0">
              <a:latin typeface="微软雅黑" panose="020B0503020204020204" pitchFamily="34" charset="-122"/>
              <a:sym typeface="+mn-ea"/>
            </a:endParaRPr>
          </a:p>
          <a:p>
            <a:pPr marL="0" lvl="0" indent="0" algn="just">
              <a:lnSpc>
                <a:spcPts val="3400"/>
              </a:lnSpc>
              <a:spcBef>
                <a:spcPct val="0"/>
              </a:spcBef>
              <a:buNone/>
            </a:pPr>
            <a:r>
              <a:rPr lang="en-US" sz="1400" dirty="0">
                <a:latin typeface="微软雅黑" panose="020B0503020204020204" pitchFamily="34" charset="-122"/>
                <a:sym typeface="+mn-ea"/>
              </a:rPr>
              <a:t>      根据《电影创作与影片摄制合同》，合同工期约143历天，合同签订时间为2021年7月28日，自合同签订之日起计算，应于2021年12月完成；但其一受疫情影响，项目承担单位北京莫高丝路文化发展有限公司未在合同约定时间内提交策划及影片大纲，实际于2022年2月提交；其二，麦积山石窟管辖权归敦煌研究院所属，评审程序较为繁杂，加之策划及影片大纲经多次评审、修改，于2023年9月通过最终评审，历时1年9个月，项目前期工作时间长；其三，截至2024年7月10日，4K4D动感巨幕电影《天水之门》取景完毕，正在初剪中，8K球幕电影因麦积山石窟取景困难，暂未开展，目前来看，工期已超出计划2年7个月之余；其四，8K球幕影院于2023年4月建成，2023年12月完成交工验收，截至2024年7月10日，暂放映天水市地质博物馆影片供观众观看，从项目立项角度来看，暂时未对麦积山石窟历程、艺术价值等进行宣传，资金效益暂时未发挥；经访谈，单位未制定项目前期计划，存在前期准备工作不充分的情况。</a:t>
            </a:r>
            <a:endParaRPr lang="en-US" sz="14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（一）存在的问题及原因</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分析</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02</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322570"/>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1400" b="1" dirty="0">
                <a:latin typeface="微软雅黑" panose="020B0503020204020204" pitchFamily="34" charset="-122"/>
                <a:sym typeface="+mn-ea"/>
              </a:rPr>
              <a:t>      （五）项目后续收费标准不明确，运营准备工作不够充分</a:t>
            </a:r>
            <a:endParaRPr lang="en-US" sz="1400" b="1" dirty="0">
              <a:latin typeface="微软雅黑" panose="020B0503020204020204" pitchFamily="34" charset="-122"/>
              <a:sym typeface="+mn-ea"/>
            </a:endParaRPr>
          </a:p>
          <a:p>
            <a:pPr marL="0" lvl="0" indent="0" algn="just">
              <a:lnSpc>
                <a:spcPts val="3400"/>
              </a:lnSpc>
              <a:spcBef>
                <a:spcPct val="0"/>
              </a:spcBef>
              <a:buNone/>
            </a:pPr>
            <a:r>
              <a:rPr lang="en-US" sz="1400" dirty="0">
                <a:latin typeface="微软雅黑" panose="020B0503020204020204" pitchFamily="34" charset="-122"/>
                <a:sym typeface="+mn-ea"/>
              </a:rPr>
              <a:t>        截至2024年7月10日，评价组现场走访了解，项目已投入试运营，目前场馆参观门票、数字麦积山影院观影门票、剧场观看门票和馆内商业区域出租收费免费，暂未制定相关收费标准，项目运营准备不够充分。</a:t>
            </a:r>
            <a:endParaRPr lang="en-US" sz="1400" dirty="0">
              <a:latin typeface="微软雅黑" panose="020B0503020204020204" pitchFamily="34" charset="-122"/>
              <a:sym typeface="+mn-ea"/>
            </a:endParaRPr>
          </a:p>
          <a:p>
            <a:pPr marL="0" lvl="0" indent="0" algn="just">
              <a:lnSpc>
                <a:spcPts val="3400"/>
              </a:lnSpc>
              <a:spcBef>
                <a:spcPct val="0"/>
              </a:spcBef>
              <a:buNone/>
            </a:pPr>
            <a:r>
              <a:rPr lang="en-US" sz="1400" b="1" dirty="0">
                <a:latin typeface="微软雅黑" panose="020B0503020204020204" pitchFamily="34" charset="-122"/>
                <a:sym typeface="+mn-ea"/>
              </a:rPr>
              <a:t>     （六）绩效管理认识和理解不够</a:t>
            </a:r>
            <a:endParaRPr lang="en-US" sz="1400" b="1" dirty="0">
              <a:latin typeface="微软雅黑" panose="020B0503020204020204" pitchFamily="34" charset="-122"/>
              <a:sym typeface="+mn-ea"/>
            </a:endParaRPr>
          </a:p>
          <a:p>
            <a:pPr marL="0" lvl="0" indent="0" algn="just">
              <a:lnSpc>
                <a:spcPts val="3400"/>
              </a:lnSpc>
              <a:spcBef>
                <a:spcPct val="0"/>
              </a:spcBef>
              <a:buNone/>
            </a:pPr>
            <a:r>
              <a:rPr lang="en-US" sz="1400" dirty="0">
                <a:latin typeface="微软雅黑" panose="020B0503020204020204" pitchFamily="34" charset="-122"/>
                <a:sym typeface="+mn-ea"/>
              </a:rPr>
              <a:t>        一是项目绩效目标未能有效反映项目预期产出，根据《2023年项目绩效目标表》，项目绩效目标为：“2023年完成主馆室内装饰装修，同时完成配套影院、剧场设备购置建设和电影创作”，该内容仅为项目年度计划实施内容，但未体现实施该项工作后所带来的预期效益；二是未开展绩效运行监控工作，不利于专项债券资金“穿透式管理”，根据“甘财预〔2021〕54号”第十二条“……对绩效目标实现程度进行动态监控，定期采集绩效运行信息并汇总分析，发现问题即使纠正并告知同级财政部门，提高专项债券资金使用效益，确保绩效目标如期实现”，但经与项目负责人访谈，未开展绩效运行监控工作，不利于专项债券资金“穿透式”管理；三是对绩效自评工作概念不清，经查阅绩效自评表填写及绩效自评报告撰写情况发现，存在对绩效自评表概念不清，未能按照年初绩效目标表中设定的绩效指标逐一考核打分，用指标体系代替绩效自评表考核的情况且自评报告指标分析未能结合年初设定的绩效指标逐一分析的情况。</a:t>
            </a:r>
            <a:endParaRPr lang="en-US" sz="14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（一）存在的问题及原因</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分析</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03</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6937582"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323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06</a:t>
            </a:r>
            <a:endParaRPr lang="en-US" altLang="zh-CN" sz="5400" dirty="0">
              <a:solidFill>
                <a:srgbClr val="607084"/>
              </a:solidFill>
              <a:latin typeface="苹方 常规"/>
              <a:ea typeface="苹方 常规"/>
              <a:sym typeface="Arial" panose="020B0604020202020204" pitchFamily="34" charset="0"/>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矩形 6"/>
          <p:cNvSpPr/>
          <p:nvPr/>
        </p:nvSpPr>
        <p:spPr>
          <a:xfrm>
            <a:off x="4620895" y="4150360"/>
            <a:ext cx="2938780"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相关</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建议</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14338"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14340"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413"/>
            <a:ext cx="4556125" cy="609600"/>
            <a:chOff x="796" y="479"/>
            <a:chExt cx="7176" cy="947"/>
          </a:xfrm>
        </p:grpSpPr>
        <p:sp>
          <p:nvSpPr>
            <p:cNvPr id="16" name="文本框 1"/>
            <p:cNvSpPr txBox="1">
              <a:spLocks noChangeArrowheads="1"/>
            </p:cNvSpPr>
            <p:nvPr/>
          </p:nvSpPr>
          <p:spPr bwMode="auto">
            <a:xfrm flipH="1">
              <a:off x="1886" y="479"/>
              <a:ext cx="6086" cy="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lang="zh-CN" altLang="en-US" b="1"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ea"/>
                </a:rPr>
                <a:t>相关</a:t>
              </a:r>
              <a:r>
                <a:rPr lang="zh-CN" altLang="en-US" b="1"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ea"/>
                </a:rPr>
                <a:t>建议</a:t>
              </a:r>
              <a:endParaRPr lang="zh-CN" altLang="en-US" b="1"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ea"/>
              </a:endParaRPr>
            </a:p>
          </p:txBody>
        </p:sp>
        <p:grpSp>
          <p:nvGrpSpPr>
            <p:cNvPr id="14390" name="组合 16"/>
            <p:cNvGrpSpPr/>
            <p:nvPr/>
          </p:nvGrpSpPr>
          <p:grpSpPr>
            <a:xfrm>
              <a:off x="796" y="479"/>
              <a:ext cx="1356" cy="947"/>
              <a:chOff x="796" y="479"/>
              <a:chExt cx="1356"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4392" name="文本框 14"/>
              <p:cNvSpPr txBox="1"/>
              <p:nvPr/>
            </p:nvSpPr>
            <p:spPr>
              <a:xfrm>
                <a:off x="872" y="558"/>
                <a:ext cx="1280" cy="811"/>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
        <p:nvSpPr>
          <p:cNvPr id="100" name="文本框 99"/>
          <p:cNvSpPr txBox="1"/>
          <p:nvPr/>
        </p:nvSpPr>
        <p:spPr>
          <a:xfrm>
            <a:off x="140970" y="1144905"/>
            <a:ext cx="11410950" cy="5197475"/>
          </a:xfrm>
          <a:prstGeom prst="rect">
            <a:avLst/>
          </a:prstGeom>
          <a:noFill/>
          <a:ln w="9525">
            <a:noFill/>
          </a:ln>
        </p:spPr>
        <p:txBody>
          <a:bodyPr wrap="square">
            <a:noAutofit/>
          </a:bodyPr>
          <a:p>
            <a:pPr algn="just">
              <a:lnSpc>
                <a:spcPts val="3600"/>
              </a:lnSpc>
              <a:buClrTx/>
              <a:buSzTx/>
              <a:buNone/>
            </a:pPr>
            <a:r>
              <a:rPr lang="en-US" sz="1600" dirty="0">
                <a:latin typeface="微软雅黑" panose="020B0503020204020204" pitchFamily="34" charset="-122"/>
                <a:ea typeface="+mn-ea"/>
              </a:rPr>
              <a:t>   （</a:t>
            </a:r>
            <a:r>
              <a:rPr lang="en-US" sz="1600" b="1" dirty="0">
                <a:latin typeface="微软雅黑" panose="020B0503020204020204" pitchFamily="34" charset="-122"/>
                <a:ea typeface="+mn-ea"/>
              </a:rPr>
              <a:t>一）科学合理编制专项债券实施方案，确保测算依据充分</a:t>
            </a:r>
            <a:endParaRPr lang="en-US" sz="1600" dirty="0">
              <a:latin typeface="微软雅黑" panose="020B0503020204020204" pitchFamily="34" charset="-122"/>
              <a:ea typeface="+mn-ea"/>
            </a:endParaRPr>
          </a:p>
          <a:p>
            <a:pPr algn="just">
              <a:lnSpc>
                <a:spcPts val="3600"/>
              </a:lnSpc>
              <a:buClrTx/>
              <a:buSzTx/>
              <a:buNone/>
            </a:pPr>
            <a:r>
              <a:rPr lang="en-US" sz="1600" dirty="0">
                <a:latin typeface="微软雅黑" panose="020B0503020204020204" pitchFamily="34" charset="-122"/>
                <a:ea typeface="+mn-ea"/>
              </a:rPr>
              <a:t>     建议麦积山文化旅游发展有限责任公司在以后编制专项债券实施方案时，尤其是针对项目预期收益、成本及融资平衡模块撰写时，建议收集具有支撑性数据，如：预期门票收费标准可参考同行业并结合当地经济状况等制定，可附参考佐证资料，提高数据支撑性；成本模块可结合实际运营后可发生的成本进行预估，尽可能确保测算数据的充分性。</a:t>
            </a:r>
            <a:endParaRPr lang="en-US" sz="1600" dirty="0">
              <a:latin typeface="微软雅黑" panose="020B0503020204020204" pitchFamily="34" charset="-122"/>
              <a:ea typeface="+mn-ea"/>
            </a:endParaRPr>
          </a:p>
          <a:p>
            <a:pPr algn="just">
              <a:lnSpc>
                <a:spcPts val="3600"/>
              </a:lnSpc>
              <a:buClrTx/>
              <a:buSzTx/>
              <a:buNone/>
            </a:pPr>
            <a:r>
              <a:rPr lang="en-US" sz="1600" b="1" dirty="0">
                <a:latin typeface="微软雅黑" panose="020B0503020204020204" pitchFamily="34" charset="-122"/>
                <a:ea typeface="+mn-ea"/>
              </a:rPr>
              <a:t>   （二）尽快制定收费标准，确保正式运营后获取收益，偿付债券利息</a:t>
            </a:r>
            <a:endParaRPr lang="en-US" sz="1600" b="1" dirty="0">
              <a:latin typeface="微软雅黑" panose="020B0503020204020204" pitchFamily="34" charset="-122"/>
              <a:ea typeface="+mn-ea"/>
            </a:endParaRPr>
          </a:p>
          <a:p>
            <a:pPr algn="just">
              <a:lnSpc>
                <a:spcPts val="3600"/>
              </a:lnSpc>
              <a:buClrTx/>
              <a:buSzTx/>
              <a:buNone/>
            </a:pPr>
            <a:r>
              <a:rPr lang="en-US" sz="1600" dirty="0">
                <a:latin typeface="微软雅黑" panose="020B0503020204020204" pitchFamily="34" charset="-122"/>
                <a:ea typeface="+mn-ea"/>
              </a:rPr>
              <a:t>     一是建议麦积山文化旅游发展有限责任公司尽快会议商讨，根据不同的需求制定具有差异化收费标准，确保正式运营后获取收益；二是按照《天水市地方政府专项债券资金使用协议书》约定，及时足额缴纳债券利息。</a:t>
            </a:r>
            <a:endParaRPr lang="en-US" sz="1600" dirty="0">
              <a:latin typeface="微软雅黑" panose="020B0503020204020204" pitchFamily="34" charset="-122"/>
              <a:ea typeface="+mn-ea"/>
            </a:endParaRPr>
          </a:p>
          <a:p>
            <a:pPr algn="just">
              <a:lnSpc>
                <a:spcPts val="3600"/>
              </a:lnSpc>
              <a:buClrTx/>
              <a:buSzTx/>
              <a:buNone/>
            </a:pPr>
            <a:r>
              <a:rPr lang="en-US" sz="1600" b="1" dirty="0">
                <a:latin typeface="微软雅黑" panose="020B0503020204020204" pitchFamily="34" charset="-122"/>
                <a:ea typeface="+mn-ea"/>
              </a:rPr>
              <a:t>   （三）严格履约合同约定付款方式，确保资金进度与项目进度一致</a:t>
            </a:r>
            <a:endParaRPr lang="en-US" sz="1600" b="1" dirty="0">
              <a:latin typeface="微软雅黑" panose="020B0503020204020204" pitchFamily="34" charset="-122"/>
              <a:ea typeface="+mn-ea"/>
            </a:endParaRPr>
          </a:p>
          <a:p>
            <a:pPr algn="just">
              <a:lnSpc>
                <a:spcPts val="3600"/>
              </a:lnSpc>
              <a:buClrTx/>
              <a:buSzTx/>
              <a:buNone/>
            </a:pPr>
            <a:r>
              <a:rPr lang="en-US" sz="1600" dirty="0">
                <a:latin typeface="微软雅黑" panose="020B0503020204020204" pitchFamily="34" charset="-122"/>
                <a:ea typeface="+mn-ea"/>
              </a:rPr>
              <a:t>     建议麦积山文化旅游发展有限责任公司的业务科室和财务科室加强监管工作，落实项目进度与付款进度相匹配，确保资金支付进度与项目进度一致。</a:t>
            </a:r>
            <a:endParaRPr lang="en-US" sz="1600" dirty="0">
              <a:latin typeface="微软雅黑" panose="020B0503020204020204" pitchFamily="34" charset="-122"/>
              <a:ea typeface="+mn-ea"/>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25602"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25604"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grpSp>
        <p:nvGrpSpPr>
          <p:cNvPr id="15" name="组合 14"/>
          <p:cNvGrpSpPr/>
          <p:nvPr/>
        </p:nvGrpSpPr>
        <p:grpSpPr>
          <a:xfrm>
            <a:off x="457200" y="182563"/>
            <a:ext cx="4556125" cy="609600"/>
            <a:chOff x="796" y="371"/>
            <a:chExt cx="7176" cy="947"/>
          </a:xfrm>
        </p:grpSpPr>
        <p:sp>
          <p:nvSpPr>
            <p:cNvPr id="17" name="文本框 1"/>
            <p:cNvSpPr txBox="1">
              <a:spLocks noChangeArrowheads="1"/>
            </p:cNvSpPr>
            <p:nvPr/>
          </p:nvSpPr>
          <p:spPr bwMode="auto">
            <a:xfrm flipH="1">
              <a:off x="1886" y="479"/>
              <a:ext cx="6086" cy="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0070C0"/>
                  </a:solidFill>
                  <a:effectLst/>
                  <a:uLnTx/>
                  <a:uFillTx/>
                  <a:latin typeface="华文中宋" panose="02010600040101010101" pitchFamily="2" charset="-122"/>
                  <a:ea typeface="华文中宋" panose="02010600040101010101" pitchFamily="2" charset="-122"/>
                  <a:cs typeface="+mn-ea"/>
                  <a:sym typeface="+mn-lt"/>
                </a:rPr>
                <a:t>相关建议</a:t>
              </a:r>
              <a:endParaRPr kumimoji="0" lang="zh-CN" altLang="en-US" sz="2800" b="1" i="0" u="none" strike="noStrike" kern="1200" cap="none" spc="0" normalizeH="0" baseline="0" noProof="0" dirty="0" smtClean="0">
                <a:ln>
                  <a:noFill/>
                </a:ln>
                <a:solidFill>
                  <a:srgbClr val="0070C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25612" name="组合 16"/>
            <p:cNvGrpSpPr/>
            <p:nvPr/>
          </p:nvGrpSpPr>
          <p:grpSpPr>
            <a:xfrm>
              <a:off x="796" y="371"/>
              <a:ext cx="1356" cy="947"/>
              <a:chOff x="796" y="371"/>
              <a:chExt cx="1356" cy="947"/>
            </a:xfrm>
          </p:grpSpPr>
          <p:sp>
            <p:nvSpPr>
              <p:cNvPr id="20" name=" 184"/>
              <p:cNvSpPr/>
              <p:nvPr/>
            </p:nvSpPr>
            <p:spPr>
              <a:xfrm>
                <a:off x="796" y="371"/>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25614" name="文本框 14"/>
              <p:cNvSpPr txBox="1"/>
              <p:nvPr/>
            </p:nvSpPr>
            <p:spPr>
              <a:xfrm>
                <a:off x="872" y="464"/>
                <a:ext cx="1280" cy="811"/>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02</a:t>
                </a:r>
                <a:endParaRPr lang="en-US" altLang="zh-CN" b="1" dirty="0">
                  <a:solidFill>
                    <a:srgbClr val="0070C0"/>
                  </a:solidFill>
                  <a:ea typeface="宋体" panose="02010600030101010101" pitchFamily="2" charset="-122"/>
                </a:endParaRPr>
              </a:p>
            </p:txBody>
          </p:sp>
        </p:grpSp>
      </p:grpSp>
      <p:sp>
        <p:nvSpPr>
          <p:cNvPr id="18" name="文本框 17"/>
          <p:cNvSpPr txBox="1"/>
          <p:nvPr/>
        </p:nvSpPr>
        <p:spPr>
          <a:xfrm>
            <a:off x="205105" y="965200"/>
            <a:ext cx="11309985" cy="5259705"/>
          </a:xfrm>
          <a:prstGeom prst="rect">
            <a:avLst/>
          </a:prstGeom>
          <a:noFill/>
          <a:ln w="9525">
            <a:noFill/>
          </a:ln>
        </p:spPr>
        <p:txBody>
          <a:bodyPr>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ct val="200000"/>
              </a:lnSpc>
              <a:spcBef>
                <a:spcPct val="0"/>
              </a:spcBef>
              <a:buNone/>
            </a:pPr>
            <a:r>
              <a:rPr lang="en-US" altLang="zh-CN" sz="1400" b="1" dirty="0">
                <a:latin typeface="微软雅黑" panose="020B0503020204020204" pitchFamily="34" charset="-122"/>
                <a:sym typeface="+mn-ea"/>
              </a:rPr>
              <a:t>    （四）加强电影创作与影片摄制前期准备工作，确保尽快完成后交付放映，资金效益及时发挥</a:t>
            </a:r>
            <a:endParaRPr lang="en-US" altLang="zh-CN" sz="1400" b="1" dirty="0">
              <a:latin typeface="微软雅黑" panose="020B0503020204020204" pitchFamily="34" charset="-122"/>
              <a:sym typeface="+mn-ea"/>
            </a:endParaRPr>
          </a:p>
          <a:p>
            <a:pPr marL="0" lvl="0" indent="0" algn="just">
              <a:lnSpc>
                <a:spcPct val="200000"/>
              </a:lnSpc>
              <a:spcBef>
                <a:spcPct val="0"/>
              </a:spcBef>
              <a:buNone/>
            </a:pPr>
            <a:r>
              <a:rPr lang="en-US" altLang="zh-CN" sz="1400" dirty="0">
                <a:latin typeface="微软雅黑" panose="020B0503020204020204" pitchFamily="34" charset="-122"/>
                <a:sym typeface="+mn-ea"/>
              </a:rPr>
              <a:t>     一是建议项目承担单位在项目实施前期，针对电影创作与影片摄制工作不同于一般工程建设项目，存在流程不同的特殊性，前期应制定合理可行的工作计划，针对可能存在的客观因素（如：取景困难、流程繁杂等）提前预估，做好应对措施；二是建议麦积山文化旅游发展有限责任公司对项目承担单位存在的困难积极沟通协调，确保影片尽快完成，投入放映，资金效益及时发挥。</a:t>
            </a:r>
            <a:endParaRPr lang="en-US" altLang="zh-CN" sz="1400" dirty="0">
              <a:latin typeface="微软雅黑" panose="020B0503020204020204" pitchFamily="34" charset="-122"/>
              <a:sym typeface="+mn-ea"/>
            </a:endParaRPr>
          </a:p>
          <a:p>
            <a:pPr marL="0" lvl="0" indent="0" algn="just">
              <a:lnSpc>
                <a:spcPct val="200000"/>
              </a:lnSpc>
              <a:spcBef>
                <a:spcPct val="0"/>
              </a:spcBef>
              <a:buNone/>
            </a:pPr>
            <a:r>
              <a:rPr lang="en-US" altLang="zh-CN" sz="1400" b="1" dirty="0">
                <a:latin typeface="微软雅黑" panose="020B0503020204020204" pitchFamily="34" charset="-122"/>
                <a:sym typeface="+mn-ea"/>
              </a:rPr>
              <a:t>    （五）强化预算绩效管理工作</a:t>
            </a:r>
            <a:endParaRPr lang="en-US" altLang="zh-CN" sz="1400" b="1" dirty="0">
              <a:latin typeface="微软雅黑" panose="020B0503020204020204" pitchFamily="34" charset="-122"/>
              <a:sym typeface="+mn-ea"/>
            </a:endParaRPr>
          </a:p>
          <a:p>
            <a:pPr marL="0" lvl="0" indent="0" algn="just">
              <a:lnSpc>
                <a:spcPct val="200000"/>
              </a:lnSpc>
              <a:spcBef>
                <a:spcPct val="0"/>
              </a:spcBef>
              <a:buNone/>
            </a:pPr>
            <a:r>
              <a:rPr lang="en-US" altLang="zh-CN" sz="1400" dirty="0">
                <a:latin typeface="微软雅黑" panose="020B0503020204020204" pitchFamily="34" charset="-122"/>
                <a:sym typeface="+mn-ea"/>
              </a:rPr>
              <a:t>     一是建议麦积山文化旅游发展有限责任公司在填写项目绩效目标表时，年度绩效目标不仅填写为年度具体计划实施内容，同时应体现出通过实施此项工作，自身带来那些预期效益，如：可填写为“2023年计划完成主馆室内装饰装修，同时完成配套影院、剧场设备购置建设和电影制作，项目实施后，能够确保项目顺利完工，尽快投入运营，从而完善基础配套设施，增加游客体验感，带动地方经济发展等”；二是在项目实施中期，7月、10月应分别对照年初绩效目标表开展绩效运行监控，填写绩效运行监控表，对预计年底无法实现的绩效指标进行纠偏，及时采取措施，确保项目绩效目标年底顺利实现，同时撰写绩效运行监控报告；三是建议在年末开展绩效自评工作时，严格按照天水市财政局下发的绩效自评表模板及自评报告框架，对照年初设定的绩效指标逐一填写实际完成情况，在撰写自评报告绩效分析时，对照绩效自评表中的指标逐一分析。</a:t>
            </a:r>
            <a:endParaRPr lang="en-US" altLang="zh-CN" sz="1400" dirty="0">
              <a:latin typeface="微软雅黑" panose="020B0503020204020204" pitchFamily="34" charset="-122"/>
              <a:sym typeface="+mn-ea"/>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circle(in)">
                                      <p:cBhvr>
                                        <p:cTn id="13"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grpSp>
        <p:nvGrpSpPr>
          <p:cNvPr id="2" name="组合 1"/>
          <p:cNvGrpSpPr/>
          <p:nvPr/>
        </p:nvGrpSpPr>
        <p:grpSpPr>
          <a:xfrm>
            <a:off x="2609438" y="2527287"/>
            <a:ext cx="6304906" cy="2085900"/>
            <a:chOff x="0" y="2716812"/>
            <a:chExt cx="5991142" cy="1361673"/>
          </a:xfrm>
          <a:solidFill>
            <a:schemeClr val="bg2">
              <a:lumMod val="50000"/>
            </a:schemeClr>
          </a:solidFill>
        </p:grpSpPr>
        <p:sp>
          <p:nvSpPr>
            <p:cNvPr id="30" name="矩形 29"/>
            <p:cNvSpPr/>
            <p:nvPr/>
          </p:nvSpPr>
          <p:spPr>
            <a:xfrm>
              <a:off x="0" y="3805061"/>
              <a:ext cx="5991141" cy="2734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0" y="2716812"/>
              <a:ext cx="5991142" cy="9934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文本框 6"/>
            <p:cNvSpPr txBox="1"/>
            <p:nvPr/>
          </p:nvSpPr>
          <p:spPr>
            <a:xfrm>
              <a:off x="54909" y="2861482"/>
              <a:ext cx="5871678" cy="561684"/>
            </a:xfrm>
            <a:prstGeom prst="rect">
              <a:avLst/>
            </a:prstGeom>
            <a:grpFill/>
          </p:spPr>
          <p:txBody>
            <a:bodyPr wrap="square">
              <a:spAutoFit/>
            </a:bodyPr>
            <a:lstStyle/>
            <a:p>
              <a:pPr marL="0" marR="0" lvl="0" indent="0" algn="ctr" defTabSz="914400" rtl="0" eaLnBrk="0" fontAlgn="base" latinLnBrk="0" hangingPunct="0">
                <a:lnSpc>
                  <a:spcPct val="125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感谢</a:t>
              </a: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各位的</a:t>
              </a: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聆听</a:t>
              </a:r>
              <a:endPar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pic>
        <p:nvPicPr>
          <p:cNvPr id="30724" name="图片 10"/>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4172384"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41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01</a:t>
            </a:r>
            <a:endParaRPr lang="en-US" altLang="zh-CN" sz="5400" dirty="0">
              <a:solidFill>
                <a:srgbClr val="607084"/>
              </a:solidFill>
              <a:latin typeface="苹方 常规"/>
              <a:ea typeface="苹方 常规"/>
              <a:sym typeface="Arial" panose="020B0604020202020204" pitchFamily="34" charset="0"/>
            </a:endParaRPr>
          </a:p>
        </p:txBody>
      </p:sp>
      <p:sp>
        <p:nvSpPr>
          <p:cNvPr id="8" name="矩形 7"/>
          <p:cNvSpPr/>
          <p:nvPr/>
        </p:nvSpPr>
        <p:spPr>
          <a:xfrm>
            <a:off x="3811905" y="4330700"/>
            <a:ext cx="4316730"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项目基本</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情况</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6152" name="图片 6"/>
          <p:cNvPicPr>
            <a:picLocks noChangeAspect="1"/>
          </p:cNvPicPr>
          <p:nvPr/>
        </p:nvPicPr>
        <p:blipFill>
          <a:blip r:embed="rId1"/>
          <a:stretch>
            <a:fillRect/>
          </a:stretch>
        </p:blipFill>
        <p:spPr>
          <a:xfrm>
            <a:off x="-11112" y="1588"/>
            <a:ext cx="12214225" cy="663575"/>
          </a:xfrm>
          <a:prstGeom prst="rect">
            <a:avLst/>
          </a:prstGeom>
          <a:noFill/>
          <a:ln w="9525">
            <a:noFill/>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700" fill="hold"/>
                                        <p:tgtEl>
                                          <p:spTgt spid="2"/>
                                        </p:tgtEl>
                                        <p:attrNameLst>
                                          <p:attrName>ppt_y</p:attrName>
                                        </p:attrNameLst>
                                      </p:cBhvr>
                                      <p:tavLst>
                                        <p:tav tm="0">
                                          <p:val>
                                            <p:strVal val="#ppt_y"/>
                                          </p:val>
                                        </p:tav>
                                        <p:tav tm="100000">
                                          <p:val>
                                            <p:strVal val="#ppt_y"/>
                                          </p:val>
                                        </p:tav>
                                      </p:tavLst>
                                    </p:anim>
                                    <p:anim calcmode="lin" valueType="num">
                                      <p:cBhvr>
                                        <p:cTn id="9"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00" tmFilter="0,0; .5, 1; 1, 1"/>
                                        <p:tgtEl>
                                          <p:spTgt spid="2"/>
                                        </p:tgtEl>
                                      </p:cBhvr>
                                    </p:animEffect>
                                  </p:childTnLst>
                                </p:cTn>
                              </p:par>
                              <p:par>
                                <p:cTn id="12" presetID="10" presetClass="entr" presetSubtype="0" fill="hold" nodeType="withEffect">
                                  <p:stCondLst>
                                    <p:cond delay="3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800"/>
                                        <p:tgtEl>
                                          <p:spTgt spid="6"/>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278120"/>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sz="2200" dirty="0">
                <a:latin typeface="微软雅黑" panose="020B0503020204020204" pitchFamily="34" charset="-122"/>
                <a:sym typeface="+mn-ea"/>
              </a:rPr>
              <a:t>根据《天水市发展和改革委员会关于麦积山景区游客服务中心主馆室内装饰及数字麦积山建设项目可行性研究报告的批复》（天发改社发〔2021〕25号），天水市麦积山景区游客服务中心主馆室内装饰及数字麦积山建设项目（一期）</a:t>
            </a:r>
            <a:r>
              <a:rPr sz="2200" b="1" dirty="0">
                <a:latin typeface="微软雅黑" panose="020B0503020204020204" pitchFamily="34" charset="-122"/>
                <a:sym typeface="+mn-ea"/>
              </a:rPr>
              <a:t>计划投资总额为22429.80万元，</a:t>
            </a:r>
            <a:r>
              <a:rPr sz="2200" dirty="0">
                <a:latin typeface="微软雅黑" panose="020B0503020204020204" pitchFamily="34" charset="-122"/>
                <a:sym typeface="+mn-ea"/>
              </a:rPr>
              <a:t>资金来源为市级财政资金4500万元，融资资金12000万元，专项债券资金5900万元，企业自筹资金29.8万元；截至2024年7月10日，</a:t>
            </a:r>
            <a:r>
              <a:rPr sz="2200" b="1" dirty="0">
                <a:latin typeface="微软雅黑" panose="020B0503020204020204" pitchFamily="34" charset="-122"/>
                <a:sym typeface="+mn-ea"/>
              </a:rPr>
              <a:t>共计到位资金17384.8万元，</a:t>
            </a:r>
            <a:r>
              <a:rPr sz="2200" dirty="0">
                <a:latin typeface="微软雅黑" panose="020B0503020204020204" pitchFamily="34" charset="-122"/>
                <a:sym typeface="+mn-ea"/>
              </a:rPr>
              <a:t>其中：融资资金到位12000万元，专项债券资金到位5355万元，自筹资金到位29.8万元，资金到位率77.51%，主要是市级财政资金和专项债券未足额到位；</a:t>
            </a:r>
            <a:r>
              <a:rPr sz="2200" b="1" dirty="0">
                <a:latin typeface="微软雅黑" panose="020B0503020204020204" pitchFamily="34" charset="-122"/>
                <a:sym typeface="+mn-ea"/>
              </a:rPr>
              <a:t>实际支出资金16358.88万元，</a:t>
            </a:r>
            <a:r>
              <a:rPr sz="2200" dirty="0">
                <a:latin typeface="微软雅黑" panose="020B0503020204020204" pitchFamily="34" charset="-122"/>
                <a:sym typeface="+mn-ea"/>
              </a:rPr>
              <a:t>其中：贷款资金支出11003.88万元，专项债券资金支出5355万元，资金执行率94.1%，</a:t>
            </a:r>
            <a:r>
              <a:rPr sz="2200" b="1" dirty="0">
                <a:latin typeface="微软雅黑" panose="020B0503020204020204" pitchFamily="34" charset="-122"/>
                <a:sym typeface="+mn-ea"/>
              </a:rPr>
              <a:t>剩余1025.92万元未支出，一是</a:t>
            </a:r>
            <a:r>
              <a:rPr sz="2200" dirty="0">
                <a:latin typeface="微软雅黑" panose="020B0503020204020204" pitchFamily="34" charset="-122"/>
                <a:sym typeface="+mn-ea"/>
              </a:rPr>
              <a:t>电影创作与影片拍摄未完成；</a:t>
            </a:r>
            <a:r>
              <a:rPr sz="2200" b="1" dirty="0">
                <a:latin typeface="微软雅黑" panose="020B0503020204020204" pitchFamily="34" charset="-122"/>
                <a:sym typeface="+mn-ea"/>
              </a:rPr>
              <a:t>二是</a:t>
            </a:r>
            <a:r>
              <a:rPr sz="2200" dirty="0">
                <a:latin typeface="微软雅黑" panose="020B0503020204020204" pitchFamily="34" charset="-122"/>
                <a:sym typeface="+mn-ea"/>
              </a:rPr>
              <a:t>质保金未到期；</a:t>
            </a:r>
            <a:r>
              <a:rPr sz="2200" b="1" dirty="0">
                <a:latin typeface="微软雅黑" panose="020B0503020204020204" pitchFamily="34" charset="-122"/>
                <a:sym typeface="+mn-ea"/>
              </a:rPr>
              <a:t>三是</a:t>
            </a:r>
            <a:r>
              <a:rPr sz="2200" dirty="0">
                <a:latin typeface="微软雅黑" panose="020B0503020204020204" pitchFamily="34" charset="-122"/>
                <a:sym typeface="+mn-ea"/>
              </a:rPr>
              <a:t>剩余主馆室内装饰、影院设备采购等尾款未支出；四是根据项目合同需求，项目建设共需资金21155.49万元，但实际到位资金17384.8万元，</a:t>
            </a:r>
            <a:r>
              <a:rPr sz="2200" b="1" dirty="0">
                <a:latin typeface="微软雅黑" panose="020B0503020204020204" pitchFamily="34" charset="-122"/>
                <a:sym typeface="+mn-ea"/>
              </a:rPr>
              <a:t>存在资金缺口3770.69万元</a:t>
            </a:r>
            <a:r>
              <a:rPr sz="2200" dirty="0">
                <a:latin typeface="微软雅黑" panose="020B0503020204020204" pitchFamily="34" charset="-122"/>
                <a:sym typeface="+mn-ea"/>
              </a:rPr>
              <a:t>（市级财政资金3225.69万元，专项债券资金545万元）。</a:t>
            </a:r>
            <a:endParaRPr sz="22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项目资金</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计划及使用</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情况</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278120"/>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sz="2200" dirty="0">
                <a:latin typeface="微软雅黑" panose="020B0503020204020204" pitchFamily="34" charset="-122"/>
                <a:sym typeface="+mn-ea"/>
              </a:rPr>
              <a:t>天水市麦积山景区游客服务中心主馆室内装饰及数字麦积山建设项目（一期）</a:t>
            </a:r>
            <a:r>
              <a:rPr sz="2200" b="1" dirty="0">
                <a:latin typeface="微软雅黑" panose="020B0503020204020204" pitchFamily="34" charset="-122"/>
                <a:sym typeface="+mn-ea"/>
              </a:rPr>
              <a:t>计划</a:t>
            </a:r>
            <a:r>
              <a:rPr sz="2200" dirty="0">
                <a:latin typeface="微软雅黑" panose="020B0503020204020204" pitchFamily="34" charset="-122"/>
                <a:sym typeface="+mn-ea"/>
              </a:rPr>
              <a:t>对麦积山景区游客服务中心主馆进行装饰装修并建设4K4D宽银幕影院、8K球幕影院及剧院，同时配套影院、剧院设备购置及电影和剧目的创作制作；项目建设期2年，即2021年2月4日-2023年2月4日，截至2024年7月10日，</a:t>
            </a:r>
            <a:r>
              <a:rPr sz="2200" b="1" dirty="0">
                <a:latin typeface="微软雅黑" panose="020B0503020204020204" pitchFamily="34" charset="-122"/>
                <a:sym typeface="+mn-ea"/>
              </a:rPr>
              <a:t>项目实际</a:t>
            </a:r>
            <a:r>
              <a:rPr sz="2200" dirty="0">
                <a:latin typeface="微软雅黑" panose="020B0503020204020204" pitchFamily="34" charset="-122"/>
                <a:sym typeface="+mn-ea"/>
              </a:rPr>
              <a:t>完成主馆室内装饰装修，主馆D厅剧场及配套功能用房建设，4K4D宽银幕影院、8K球幕影院设备采购工作并交工验收，但4K4D动感巨幕电影和8K球幕电影影片暂未完成，其中：4K4D动感巨幕电影完成取景工作，正在初剪中，8K球幕电影暂未拍摄，主要因受疫情加之项目策划及影片大纲评审繁杂，经过多次评审、修改，取景难等因素影响，致使拍摄工作仍未完成；</a:t>
            </a:r>
            <a:r>
              <a:rPr sz="2200" b="1" dirty="0">
                <a:latin typeface="微软雅黑" panose="020B0503020204020204" pitchFamily="34" charset="-122"/>
                <a:sym typeface="+mn-ea"/>
              </a:rPr>
              <a:t>经评价组现场走访了解到，</a:t>
            </a:r>
            <a:r>
              <a:rPr sz="2200" dirty="0">
                <a:latin typeface="微软雅黑" panose="020B0503020204020204" pitchFamily="34" charset="-122"/>
                <a:sym typeface="+mn-ea"/>
              </a:rPr>
              <a:t>目前麦积山游客服务中心主馆，4K4D宽银幕影院、8K球幕影院，剧场均已投入试运营，但整体参观游客较少，如：影院每场约为5-10人左右，且暂未收费，未产生经济效益，待试运营期满后开始收费。</a:t>
            </a:r>
            <a:endParaRPr sz="22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项目计划及</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完成情况</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02</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平行四边形 5"/>
          <p:cNvSpPr/>
          <p:nvPr/>
        </p:nvSpPr>
        <p:spPr bwMode="auto">
          <a:xfrm>
            <a:off x="6937582" y="1144706"/>
            <a:ext cx="1132244" cy="74721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5073650" y="2046288"/>
            <a:ext cx="2065338" cy="175323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PART</a:t>
            </a:r>
            <a:endParaRPr lang="en-US" altLang="zh-CN" sz="5400" dirty="0">
              <a:solidFill>
                <a:srgbClr val="607084"/>
              </a:solidFill>
              <a:latin typeface="苹方 常规"/>
              <a:ea typeface="苹方 常规"/>
              <a:sym typeface="Arial" panose="020B0604020202020204" pitchFamily="34" charset="0"/>
            </a:endParaRPr>
          </a:p>
          <a:p>
            <a:pPr marL="0" lvl="0" indent="0" algn="ctr">
              <a:lnSpc>
                <a:spcPct val="100000"/>
              </a:lnSpc>
              <a:spcBef>
                <a:spcPct val="0"/>
              </a:spcBef>
              <a:buNone/>
            </a:pPr>
            <a:r>
              <a:rPr lang="en-US" altLang="zh-CN" sz="5400" dirty="0">
                <a:solidFill>
                  <a:srgbClr val="607084"/>
                </a:solidFill>
                <a:latin typeface="苹方 常规"/>
                <a:ea typeface="苹方 常规"/>
                <a:sym typeface="Arial" panose="020B0604020202020204" pitchFamily="34" charset="0"/>
              </a:rPr>
              <a:t>02</a:t>
            </a:r>
            <a:endParaRPr lang="en-US" altLang="zh-CN" sz="5400" dirty="0">
              <a:solidFill>
                <a:srgbClr val="607084"/>
              </a:solidFill>
              <a:latin typeface="苹方 常规"/>
              <a:ea typeface="苹方 常规"/>
              <a:sym typeface="Arial" panose="020B0604020202020204" pitchFamily="34" charset="0"/>
            </a:endParaRPr>
          </a:p>
        </p:txBody>
      </p:sp>
      <p:sp>
        <p:nvSpPr>
          <p:cNvPr id="14" name="矩形 13"/>
          <p:cNvSpPr/>
          <p:nvPr/>
        </p:nvSpPr>
        <p:spPr bwMode="auto">
          <a:xfrm>
            <a:off x="4983909" y="1685723"/>
            <a:ext cx="2224181" cy="231339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矩形 6"/>
          <p:cNvSpPr/>
          <p:nvPr/>
        </p:nvSpPr>
        <p:spPr>
          <a:xfrm>
            <a:off x="4051935" y="4210685"/>
            <a:ext cx="5005705"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项目产出及</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效益</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7" name="矩形 6"/>
          <p:cNvSpPr/>
          <p:nvPr/>
        </p:nvSpPr>
        <p:spPr>
          <a:xfrm>
            <a:off x="2969895" y="2587625"/>
            <a:ext cx="5005705" cy="9220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（一）项目</a:t>
            </a:r>
            <a:r>
              <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rPr>
              <a:t>产出</a:t>
            </a:r>
            <a:endParaRPr kumimoji="0" lang="zh-CN" altLang="en-US" sz="5400" b="1" i="0" u="none" strike="noStrike" kern="1200" cap="none" spc="0" normalizeH="0" baseline="0" noProof="0" dirty="0" smtClean="0">
              <a:ln>
                <a:noFill/>
              </a:ln>
              <a:solidFill>
                <a:srgbClr val="0070C0"/>
              </a:solidFill>
              <a:effectLst/>
              <a:uLnTx/>
              <a:uFillTx/>
              <a:latin typeface="方正正大黑简体" pitchFamily="2" charset="-122"/>
              <a:ea typeface="方正正大黑简体" pitchFamily="2" charset="-122"/>
              <a:cs typeface="+mn-ea"/>
              <a:sym typeface="+mn-lt"/>
            </a:endParaRPr>
          </a:p>
        </p:txBody>
      </p:sp>
      <p:pic>
        <p:nvPicPr>
          <p:cNvPr id="13320" name="图片 7"/>
          <p:cNvPicPr>
            <a:picLocks noChangeAspect="1"/>
          </p:cNvPicPr>
          <p:nvPr/>
        </p:nvPicPr>
        <p:blipFill>
          <a:blip r:embed="rId1"/>
          <a:stretch>
            <a:fillRect/>
          </a:stretch>
        </p:blipFill>
        <p:spPr>
          <a:xfrm>
            <a:off x="-11112" y="1588"/>
            <a:ext cx="12214225" cy="663575"/>
          </a:xfrm>
          <a:prstGeom prst="rect">
            <a:avLst/>
          </a:prstGeom>
          <a:noFill/>
          <a:ln w="9525">
            <a:noFill/>
          </a:ln>
        </p:spPr>
      </p:pic>
      <p:sp>
        <p:nvSpPr>
          <p:cNvPr id="8" name="文本框 7"/>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5278120"/>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a:t>
            </a:r>
            <a:r>
              <a:rPr sz="2200" b="1" dirty="0">
                <a:latin typeface="微软雅黑" panose="020B0503020204020204" pitchFamily="34" charset="-122"/>
                <a:sym typeface="+mn-ea"/>
              </a:rPr>
              <a:t>1.产出数量</a:t>
            </a:r>
            <a:endParaRPr sz="2200" dirty="0">
              <a:latin typeface="微软雅黑" panose="020B0503020204020204" pitchFamily="34" charset="-122"/>
              <a:sym typeface="+mn-ea"/>
            </a:endParaRPr>
          </a:p>
          <a:p>
            <a:pPr marL="0" lvl="0" indent="0" algn="just">
              <a:lnSpc>
                <a:spcPts val="3400"/>
              </a:lnSpc>
              <a:spcBef>
                <a:spcPct val="0"/>
              </a:spcBef>
              <a:buNone/>
            </a:pPr>
            <a:r>
              <a:rPr lang="en-US" sz="2200" dirty="0">
                <a:latin typeface="微软雅黑" panose="020B0503020204020204" pitchFamily="34" charset="-122"/>
                <a:sym typeface="+mn-ea"/>
              </a:rPr>
              <a:t>       </a:t>
            </a:r>
            <a:r>
              <a:rPr sz="2200" dirty="0">
                <a:latin typeface="微软雅黑" panose="020B0503020204020204" pitchFamily="34" charset="-122"/>
                <a:sym typeface="+mn-ea"/>
              </a:rPr>
              <a:t>根据现场收集资料及实地调研了解，截至2024年7月10日，主馆室内装饰装修，主馆D厅剧场及配套功能用房建设，影院设备采购与集成均已完成，但4K4D动感巨幕电影《天水之门》取景完毕，正在初剪中，8K球幕电影因麦积山石窟取景困难，暂未开展。</a:t>
            </a:r>
            <a:endParaRPr sz="2200" dirty="0">
              <a:latin typeface="微软雅黑" panose="020B0503020204020204" pitchFamily="34" charset="-122"/>
              <a:sym typeface="+mn-ea"/>
            </a:endParaRPr>
          </a:p>
          <a:p>
            <a:pPr marL="0" lvl="0" indent="0" algn="just">
              <a:lnSpc>
                <a:spcPts val="3400"/>
              </a:lnSpc>
              <a:spcBef>
                <a:spcPct val="0"/>
              </a:spcBef>
              <a:buNone/>
            </a:pPr>
            <a:r>
              <a:rPr lang="en-US" sz="2200" dirty="0">
                <a:latin typeface="微软雅黑" panose="020B0503020204020204" pitchFamily="34" charset="-122"/>
                <a:sym typeface="+mn-ea"/>
              </a:rPr>
              <a:t>       </a:t>
            </a:r>
            <a:r>
              <a:rPr sz="2200" b="1" dirty="0">
                <a:latin typeface="微软雅黑" panose="020B0503020204020204" pitchFamily="34" charset="-122"/>
                <a:sym typeface="+mn-ea"/>
              </a:rPr>
              <a:t>2.产出质量</a:t>
            </a:r>
            <a:endParaRPr sz="2200" dirty="0">
              <a:latin typeface="微软雅黑" panose="020B0503020204020204" pitchFamily="34" charset="-122"/>
              <a:sym typeface="+mn-ea"/>
            </a:endParaRPr>
          </a:p>
          <a:p>
            <a:pPr marL="0" lvl="0" indent="0" algn="just">
              <a:lnSpc>
                <a:spcPts val="3400"/>
              </a:lnSpc>
              <a:spcBef>
                <a:spcPct val="0"/>
              </a:spcBef>
              <a:buNone/>
            </a:pPr>
            <a:r>
              <a:rPr lang="en-US" sz="2200" dirty="0">
                <a:latin typeface="微软雅黑" panose="020B0503020204020204" pitchFamily="34" charset="-122"/>
                <a:sym typeface="+mn-ea"/>
              </a:rPr>
              <a:t>        </a:t>
            </a:r>
            <a:r>
              <a:rPr sz="2200" dirty="0">
                <a:latin typeface="微软雅黑" panose="020B0503020204020204" pitchFamily="34" charset="-122"/>
                <a:sym typeface="+mn-ea"/>
              </a:rPr>
              <a:t>根据资料查阅及现场走访，主馆室内装饰装修，主馆D厅剧场及配套用房建设已达到验收条件；8K球幕影院及4K4D动感宽银幕影院，已达到试放映的要求；4K4D动感巨幕电影正在初剪中，8K球幕电影暂未拍摄完成，无法考核是否达到放映条件。</a:t>
            </a:r>
            <a:endParaRPr sz="22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产出</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cxnSp>
        <p:nvCxnSpPr>
          <p:cNvPr id="7170" name="直接连接符 7"/>
          <p:cNvCxnSpPr/>
          <p:nvPr/>
        </p:nvCxnSpPr>
        <p:spPr>
          <a:xfrm flipV="1">
            <a:off x="26988" y="952500"/>
            <a:ext cx="12142787" cy="12700"/>
          </a:xfrm>
          <a:prstGeom prst="line">
            <a:avLst/>
          </a:prstGeom>
          <a:ln w="22225" cap="flat" cmpd="sng">
            <a:solidFill>
              <a:srgbClr val="495A70"/>
            </a:solidFill>
            <a:prstDash val="solid"/>
            <a:headEnd type="none" w="med" len="med"/>
            <a:tailEnd type="none" w="med" len="med"/>
          </a:ln>
        </p:spPr>
      </p:cxnSp>
      <p:cxnSp>
        <p:nvCxnSpPr>
          <p:cNvPr id="23" name="直接连接符 22"/>
          <p:cNvCxnSpPr/>
          <p:nvPr/>
        </p:nvCxnSpPr>
        <p:spPr bwMode="auto">
          <a:xfrm flipV="1">
            <a:off x="746125" y="6373813"/>
            <a:ext cx="10583863" cy="1588"/>
          </a:xfrm>
          <a:prstGeom prst="line">
            <a:avLst/>
          </a:prstGeom>
          <a:ln w="12700">
            <a:solidFill>
              <a:srgbClr val="607084"/>
            </a:solidFill>
            <a:prstDash val="dash"/>
          </a:ln>
          <a:effectLst>
            <a:outerShdw blurRad="254000" dir="5400000" algn="t" rotWithShape="0">
              <a:schemeClr val="tx1">
                <a:alpha val="76000"/>
              </a:schemeClr>
            </a:outerShdw>
          </a:effectLst>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8120" y="1033780"/>
            <a:ext cx="11800840" cy="4688205"/>
          </a:xfrm>
          <a:prstGeom prst="rect">
            <a:avLst/>
          </a:prstGeom>
          <a:noFill/>
          <a:ln w="9525">
            <a:noFill/>
          </a:ln>
        </p:spPr>
        <p:txBody>
          <a:bodyPr wrap="square">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gn="just">
              <a:lnSpc>
                <a:spcPts val="3400"/>
              </a:lnSpc>
              <a:spcBef>
                <a:spcPct val="0"/>
              </a:spcBef>
              <a:buNone/>
            </a:pPr>
            <a:r>
              <a:rPr lang="en-US" sz="2200" b="1" dirty="0">
                <a:latin typeface="微软雅黑" panose="020B0503020204020204" pitchFamily="34" charset="-122"/>
                <a:sym typeface="+mn-ea"/>
              </a:rPr>
              <a:t>       3.产出时效</a:t>
            </a:r>
            <a:endParaRPr lang="en-US" sz="2200" b="1" dirty="0">
              <a:latin typeface="微软雅黑" panose="020B0503020204020204" pitchFamily="34" charset="-122"/>
              <a:sym typeface="+mn-ea"/>
            </a:endParaRPr>
          </a:p>
          <a:p>
            <a:pPr marL="0" lvl="0" indent="0" algn="just">
              <a:lnSpc>
                <a:spcPts val="3400"/>
              </a:lnSpc>
              <a:spcBef>
                <a:spcPct val="0"/>
              </a:spcBef>
              <a:buNone/>
            </a:pPr>
            <a:r>
              <a:rPr lang="en-US" sz="2000" dirty="0">
                <a:latin typeface="微软雅黑" panose="020B0503020204020204" pitchFamily="34" charset="-122"/>
                <a:sym typeface="+mn-ea"/>
              </a:rPr>
              <a:t>        </a:t>
            </a:r>
            <a:r>
              <a:rPr sz="2000" dirty="0">
                <a:latin typeface="微软雅黑" panose="020B0503020204020204" pitchFamily="34" charset="-122"/>
                <a:sym typeface="+mn-ea"/>
              </a:rPr>
              <a:t>根据查阅资料并结合访谈，</a:t>
            </a:r>
            <a:r>
              <a:rPr sz="2000" b="1" dirty="0">
                <a:latin typeface="微软雅黑" panose="020B0503020204020204" pitchFamily="34" charset="-122"/>
                <a:sym typeface="+mn-ea"/>
              </a:rPr>
              <a:t>一是主馆室内装饰装修，</a:t>
            </a:r>
            <a:r>
              <a:rPr sz="2000" dirty="0">
                <a:latin typeface="微软雅黑" panose="020B0503020204020204" pitchFamily="34" charset="-122"/>
                <a:sym typeface="+mn-ea"/>
              </a:rPr>
              <a:t>根据合同约定，项目计划实施工期为2021年8月15日-2022年4月30日，经查阅项目实施进度资料，实际于2021年8月16日开工，2023年5月29日完工，项目实际晚于计划工期1年1个月之余，主要因受疫情及建设资金影响；</a:t>
            </a:r>
            <a:r>
              <a:rPr sz="2000" b="1" dirty="0">
                <a:latin typeface="微软雅黑" panose="020B0503020204020204" pitchFamily="34" charset="-122"/>
                <a:sym typeface="+mn-ea"/>
              </a:rPr>
              <a:t>二是主馆D厅剧场及配套功能用房建设，</a:t>
            </a:r>
            <a:r>
              <a:rPr sz="2000" dirty="0">
                <a:latin typeface="微软雅黑" panose="020B0503020204020204" pitchFamily="34" charset="-122"/>
                <a:sym typeface="+mn-ea"/>
              </a:rPr>
              <a:t>根据合同约定，项目计划实施工期为2022年7月22日-2022年11月18日，经查阅项目实施资料，实际于2022年7月22日开工，2023年12月18日完工，项目实际晚于计划工期1个月，主要因疫情影响；</a:t>
            </a:r>
            <a:r>
              <a:rPr sz="2000" b="1" dirty="0">
                <a:latin typeface="微软雅黑" panose="020B0503020204020204" pitchFamily="34" charset="-122"/>
                <a:sym typeface="+mn-ea"/>
              </a:rPr>
              <a:t>三是影院设备采购与集成，</a:t>
            </a:r>
            <a:r>
              <a:rPr sz="2000" dirty="0">
                <a:latin typeface="微软雅黑" panose="020B0503020204020204" pitchFamily="34" charset="-122"/>
                <a:sym typeface="+mn-ea"/>
              </a:rPr>
              <a:t>根据合同约定，影院设备采购与集成计划工期为2021年8月11日-2022年8月11日，经查阅项目实施资料，实际于2021年9月3日开工，2023年11月15日完工，项目实际晚于计划工期2年2个月之余，主要因受疫情及建设资金影响；</a:t>
            </a:r>
            <a:r>
              <a:rPr sz="2000" b="1" dirty="0">
                <a:latin typeface="微软雅黑" panose="020B0503020204020204" pitchFamily="34" charset="-122"/>
                <a:sym typeface="+mn-ea"/>
              </a:rPr>
              <a:t>四是影片创作与摄制，</a:t>
            </a:r>
            <a:r>
              <a:rPr sz="2000" dirty="0">
                <a:latin typeface="微软雅黑" panose="020B0503020204020204" pitchFamily="34" charset="-122"/>
                <a:sym typeface="+mn-ea"/>
              </a:rPr>
              <a:t>根据合同约定，影片创作与摄制计划工期为2021年7月28日-2021年12月31日，经查阅项目实施资料，实际于2021年8月1日开始，截至2024年7月10日，4K4D动感巨幕电影《天水之门》取景完毕，正在初剪中，8K球幕电影因麦积山石窟取景困难，暂未开展，目前来看，工期已超出计划2年7个月之余。</a:t>
            </a:r>
            <a:endParaRPr sz="2000" dirty="0">
              <a:latin typeface="微软雅黑" panose="020B0503020204020204" pitchFamily="34" charset="-122"/>
              <a:sym typeface="+mn-ea"/>
            </a:endParaRPr>
          </a:p>
        </p:txBody>
      </p:sp>
      <p:sp>
        <p:nvSpPr>
          <p:cNvPr id="7173" name="灯片编号占位符 3"/>
          <p:cNvSpPr txBox="1">
            <a:spLocks noGrp="1"/>
          </p:cNvSpPr>
          <p:nvPr>
            <p:ph type="sldNum" sz="quarter" idx="12"/>
          </p:nvPr>
        </p:nvSpPr>
        <p:spPr/>
        <p:txBody>
          <a:bodyPr anchor="ctr"/>
          <a:p>
            <a:pPr marL="0" indent="0" algn="r" eaLnBrk="1" hangingPunct="1">
              <a:lnSpc>
                <a:spcPct val="100000"/>
              </a:lnSpc>
              <a:spcBef>
                <a:spcPct val="0"/>
              </a:spcBef>
            </a:pPr>
            <a:fld id="{9A0DB2DC-4C9A-4742-B13C-FB6460FD3503}" type="slidenum">
              <a:rPr lang="zh-CN" altLang="en-US" sz="1200" dirty="0">
                <a:solidFill>
                  <a:srgbClr val="898989"/>
                </a:solidFill>
                <a:ea typeface="宋体" panose="02010600030101010101" pitchFamily="2" charset="-122"/>
              </a:rPr>
            </a:fld>
            <a:endParaRPr lang="zh-CN" altLang="en-US" sz="1200" dirty="0">
              <a:solidFill>
                <a:srgbClr val="898989"/>
              </a:solidFill>
              <a:ea typeface="宋体" panose="02010600030101010101" pitchFamily="2" charset="-122"/>
            </a:endParaRPr>
          </a:p>
        </p:txBody>
      </p:sp>
      <p:grpSp>
        <p:nvGrpSpPr>
          <p:cNvPr id="8199" name="组合 14"/>
          <p:cNvGrpSpPr/>
          <p:nvPr/>
        </p:nvGrpSpPr>
        <p:grpSpPr>
          <a:xfrm>
            <a:off x="457200" y="252730"/>
            <a:ext cx="6530340" cy="609664"/>
            <a:chOff x="796" y="479"/>
            <a:chExt cx="7176" cy="947"/>
          </a:xfrm>
        </p:grpSpPr>
        <p:sp>
          <p:nvSpPr>
            <p:cNvPr id="16" name="文本框 1"/>
            <p:cNvSpPr txBox="1">
              <a:spLocks noChangeArrowheads="1"/>
            </p:cNvSpPr>
            <p:nvPr/>
          </p:nvSpPr>
          <p:spPr bwMode="auto">
            <a:xfrm flipH="1">
              <a:off x="1886" y="479"/>
              <a:ext cx="6086"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项目</a:t>
              </a:r>
              <a:r>
                <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rPr>
                <a:t>产出</a:t>
              </a:r>
              <a:endParaRPr kumimoji="0" lang="zh-CN" altLang="en-US" b="1" i="0" u="none" strike="noStrike" kern="1200" cap="none" spc="0" normalizeH="0" baseline="0" noProof="0" dirty="0">
                <a:ln>
                  <a:noFill/>
                </a:ln>
                <a:solidFill>
                  <a:srgbClr val="495A70"/>
                </a:solidFill>
                <a:effectLst/>
                <a:uLnTx/>
                <a:uFillTx/>
                <a:latin typeface="华文中宋" panose="02010600040101010101" pitchFamily="2" charset="-122"/>
                <a:ea typeface="华文中宋" panose="02010600040101010101" pitchFamily="2" charset="-122"/>
                <a:cs typeface="+mn-ea"/>
                <a:sym typeface="+mn-lt"/>
              </a:endParaRPr>
            </a:p>
          </p:txBody>
        </p:sp>
        <p:grpSp>
          <p:nvGrpSpPr>
            <p:cNvPr id="7177" name="组合 16"/>
            <p:cNvGrpSpPr/>
            <p:nvPr/>
          </p:nvGrpSpPr>
          <p:grpSpPr>
            <a:xfrm>
              <a:off x="796" y="479"/>
              <a:ext cx="948" cy="947"/>
              <a:chOff x="796" y="479"/>
              <a:chExt cx="948" cy="947"/>
            </a:xfrm>
          </p:grpSpPr>
          <p:sp>
            <p:nvSpPr>
              <p:cNvPr id="18" name=" 184"/>
              <p:cNvSpPr/>
              <p:nvPr/>
            </p:nvSpPr>
            <p:spPr>
              <a:xfrm>
                <a:off x="796" y="479"/>
                <a:ext cx="948" cy="947"/>
              </a:xfrm>
              <a:prstGeom prst="ellipse">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179" name="文本框 14"/>
              <p:cNvSpPr txBox="1"/>
              <p:nvPr/>
            </p:nvSpPr>
            <p:spPr>
              <a:xfrm>
                <a:off x="872" y="558"/>
                <a:ext cx="712" cy="81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en-US" altLang="zh-CN" b="1" dirty="0">
                    <a:solidFill>
                      <a:srgbClr val="0070C0"/>
                    </a:solidFill>
                    <a:ea typeface="宋体" panose="02010600030101010101" pitchFamily="2" charset="-122"/>
                  </a:rPr>
                  <a:t>01</a:t>
                </a:r>
                <a:endParaRPr lang="en-US" altLang="zh-CN" b="1" dirty="0">
                  <a:solidFill>
                    <a:srgbClr val="0070C0"/>
                  </a:solidFill>
                  <a:ea typeface="宋体" panose="02010600030101010101" pitchFamily="2" charset="-122"/>
                </a:endParaRPr>
              </a:p>
            </p:txBody>
          </p:sp>
        </p:grpSp>
      </p:grpSp>
      <p:sp>
        <p:nvSpPr>
          <p:cNvPr id="13" name="文本框 12"/>
          <p:cNvSpPr txBox="1"/>
          <p:nvPr/>
        </p:nvSpPr>
        <p:spPr>
          <a:xfrm>
            <a:off x="-11112" y="6373813"/>
            <a:ext cx="12203113" cy="460375"/>
          </a:xfrm>
          <a:prstGeom prst="rect">
            <a:avLst/>
          </a:prstGeom>
          <a:solidFill>
            <a:schemeClr val="accent5">
              <a:lumMod val="60000"/>
              <a:lumOff val="40000"/>
            </a:schemeClr>
          </a:solidFill>
        </p:spPr>
        <p:txBody>
          <a:bodyPr>
            <a:spAutoFit/>
          </a:bodyPr>
          <a:lstStyle/>
          <a:p>
            <a:pPr marR="0" algn="r" defTabSz="914400">
              <a:buClrTx/>
              <a:buSzTx/>
              <a:buFontTx/>
              <a:defRPr/>
            </a:pPr>
            <a:r>
              <a:rPr kumimoji="0" lang="zh-CN" altLang="en-US" sz="2400" b="1" kern="1200" cap="none" spc="0" normalizeH="0" baseline="0" noProof="0" dirty="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6">
                    <a:lumMod val="50000"/>
                  </a:schemeClr>
                </a:solidFill>
                <a:latin typeface="仿宋" panose="02010609060101010101" pitchFamily="49" charset="-122"/>
                <a:ea typeface="仿宋" panose="02010609060101010101" pitchFamily="49" charset="-122"/>
                <a:cs typeface="+mn-cs"/>
              </a:rPr>
              <a:t>                </a:t>
            </a:r>
            <a:r>
              <a:rPr kumimoji="0" lang="zh-CN" altLang="en-US"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联系</a:t>
            </a:r>
            <a:r>
              <a:rPr kumimoji="0" lang="zh-CN" altLang="en-US"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rPr>
              <a:t>方式：</a:t>
            </a:r>
            <a:r>
              <a:rPr kumimoji="0" lang="en-US" altLang="zh-CN" sz="2400" b="1" kern="1200" cap="none" spc="0" normalizeH="0" baseline="0" noProof="0" dirty="0" smtClean="0">
                <a:solidFill>
                  <a:schemeClr val="accent1">
                    <a:lumMod val="50000"/>
                  </a:schemeClr>
                </a:solidFill>
                <a:latin typeface="仿宋" panose="02010609060101010101" pitchFamily="49" charset="-122"/>
                <a:ea typeface="仿宋" panose="02010609060101010101" pitchFamily="49" charset="-122"/>
                <a:cs typeface="+mn-cs"/>
              </a:rPr>
              <a:t>0931-8389325</a:t>
            </a:r>
            <a:endParaRPr kumimoji="0" lang="en-US" altLang="zh-CN" sz="2400" b="1" kern="1200" cap="none" spc="0" normalizeH="0" baseline="0" noProof="0" dirty="0">
              <a:solidFill>
                <a:schemeClr val="accent1">
                  <a:lumMod val="50000"/>
                </a:schemeClr>
              </a:solidFill>
              <a:latin typeface="仿宋" panose="02010609060101010101" pitchFamily="49" charset="-122"/>
              <a:ea typeface="仿宋" panose="02010609060101010101" pitchFamily="49" charset="-122"/>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circle(in)">
                                      <p:cBhvr>
                                        <p:cTn id="13"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tags/tag1.xml><?xml version="1.0" encoding="utf-8"?>
<p:tagLst xmlns:p="http://schemas.openxmlformats.org/presentationml/2006/main">
  <p:tag name="KSO_WM_DIAGRAM_VIRTUALLY_FRAME" val="{&quot;height&quot;:452.6000812931352,&quot;left&quot;:347.44999999999993,&quot;top&quot;:54.55,&quot;width&quot;:549.95}"/>
</p:tagLst>
</file>

<file path=ppt/tags/tag10.xml><?xml version="1.0" encoding="utf-8"?>
<p:tagLst xmlns:p="http://schemas.openxmlformats.org/presentationml/2006/main">
  <p:tag name="KSO_WM_DIAGRAM_VIRTUALLY_FRAME" val="{&quot;height&quot;:452.6000812931352,&quot;left&quot;:347.44999999999993,&quot;top&quot;:54.55,&quot;width&quot;:549.95}"/>
</p:tagLst>
</file>

<file path=ppt/tags/tag11.xml><?xml version="1.0" encoding="utf-8"?>
<p:tagLst xmlns:p="http://schemas.openxmlformats.org/presentationml/2006/main">
  <p:tag name="KSO_WM_DIAGRAM_VIRTUALLY_FRAME" val="{&quot;height&quot;:452.6000812931352,&quot;left&quot;:347.44999999999993,&quot;top&quot;:54.55,&quot;width&quot;:549.95}"/>
</p:tagLst>
</file>

<file path=ppt/tags/tag12.xml><?xml version="1.0" encoding="utf-8"?>
<p:tagLst xmlns:p="http://schemas.openxmlformats.org/presentationml/2006/main">
  <p:tag name="KSO_WM_DIAGRAM_VIRTUALLY_FRAME" val="{&quot;height&quot;:452.6000812931352,&quot;left&quot;:347.44999999999993,&quot;top&quot;:54.55,&quot;width&quot;:549.95}"/>
</p:tagLst>
</file>

<file path=ppt/tags/tag13.xml><?xml version="1.0" encoding="utf-8"?>
<p:tagLst xmlns:p="http://schemas.openxmlformats.org/presentationml/2006/main">
  <p:tag name="KSO_WM_DIAGRAM_VIRTUALLY_FRAME" val="{&quot;height&quot;:452.6000812931352,&quot;left&quot;:347.44999999999993,&quot;top&quot;:54.55,&quot;width&quot;:549.95}"/>
</p:tagLst>
</file>

<file path=ppt/tags/tag14.xml><?xml version="1.0" encoding="utf-8"?>
<p:tagLst xmlns:p="http://schemas.openxmlformats.org/presentationml/2006/main">
  <p:tag name="KSO_WM_DIAGRAM_VIRTUALLY_FRAME" val="{&quot;height&quot;:452.6000812931352,&quot;left&quot;:347.44999999999993,&quot;top&quot;:54.55,&quot;width&quot;:549.95}"/>
</p:tagLst>
</file>

<file path=ppt/tags/tag15.xml><?xml version="1.0" encoding="utf-8"?>
<p:tagLst xmlns:p="http://schemas.openxmlformats.org/presentationml/2006/main">
  <p:tag name="KSO_WM_DIAGRAM_VIRTUALLY_FRAME" val="{&quot;height&quot;:452.6000812931352,&quot;left&quot;:347.44999999999993,&quot;top&quot;:54.55,&quot;width&quot;:549.95}"/>
</p:tagLst>
</file>

<file path=ppt/tags/tag16.xml><?xml version="1.0" encoding="utf-8"?>
<p:tagLst xmlns:p="http://schemas.openxmlformats.org/presentationml/2006/main">
  <p:tag name="KSO_WM_DIAGRAM_VIRTUALLY_FRAME" val="{&quot;height&quot;:452.6000812931352,&quot;left&quot;:347.44999999999993,&quot;top&quot;:54.55,&quot;width&quot;:549.95}"/>
</p:tagLst>
</file>

<file path=ppt/tags/tag17.xml><?xml version="1.0" encoding="utf-8"?>
<p:tagLst xmlns:p="http://schemas.openxmlformats.org/presentationml/2006/main">
  <p:tag name="KSO_WM_DIAGRAM_VIRTUALLY_FRAME" val="{&quot;height&quot;:452.6000812931352,&quot;left&quot;:347.44999999999993,&quot;top&quot;:54.55,&quot;width&quot;:549.95}"/>
</p:tagLst>
</file>

<file path=ppt/tags/tag18.xml><?xml version="1.0" encoding="utf-8"?>
<p:tagLst xmlns:p="http://schemas.openxmlformats.org/presentationml/2006/main">
  <p:tag name="KSO_WM_DIAGRAM_VIRTUALLY_FRAME" val="{&quot;height&quot;:452.6000812931352,&quot;left&quot;:347.44999999999993,&quot;top&quot;:54.55,&quot;width&quot;:549.95}"/>
</p:tagLst>
</file>

<file path=ppt/tags/tag19.xml><?xml version="1.0" encoding="utf-8"?>
<p:tagLst xmlns:p="http://schemas.openxmlformats.org/presentationml/2006/main">
  <p:tag name="KSO_WM_DIAGRAM_VIRTUALLY_FRAME" val="{&quot;height&quot;:452.6000812931352,&quot;left&quot;:347.44999999999993,&quot;top&quot;:54.55,&quot;width&quot;:549.95}"/>
</p:tagLst>
</file>

<file path=ppt/tags/tag2.xml><?xml version="1.0" encoding="utf-8"?>
<p:tagLst xmlns:p="http://schemas.openxmlformats.org/presentationml/2006/main">
  <p:tag name="KSO_WM_DIAGRAM_VIRTUALLY_FRAME" val="{&quot;height&quot;:452.6000812931352,&quot;left&quot;:347.44999999999993,&quot;top&quot;:54.55,&quot;width&quot;:549.95}"/>
</p:tagLst>
</file>

<file path=ppt/tags/tag20.xml><?xml version="1.0" encoding="utf-8"?>
<p:tagLst xmlns:p="http://schemas.openxmlformats.org/presentationml/2006/main">
  <p:tag name="KSO_WM_DIAGRAM_VIRTUALLY_FRAME" val="{&quot;height&quot;:452.6000812931352,&quot;left&quot;:347.44999999999993,&quot;top&quot;:54.55,&quot;width&quot;:549.95}"/>
</p:tagLst>
</file>

<file path=ppt/tags/tag21.xml><?xml version="1.0" encoding="utf-8"?>
<p:tagLst xmlns:p="http://schemas.openxmlformats.org/presentationml/2006/main">
  <p:tag name="KSO_WM_DIAGRAM_VIRTUALLY_FRAME" val="{&quot;height&quot;:452.6000812931352,&quot;left&quot;:347.44999999999993,&quot;top&quot;:54.55,&quot;width&quot;:549.95}"/>
</p:tagLst>
</file>

<file path=ppt/tags/tag22.xml><?xml version="1.0" encoding="utf-8"?>
<p:tagLst xmlns:p="http://schemas.openxmlformats.org/presentationml/2006/main">
  <p:tag name="KSO_WM_DIAGRAM_VIRTUALLY_FRAME" val="{&quot;height&quot;:452.6000812931352,&quot;left&quot;:347.44999999999993,&quot;top&quot;:54.55,&quot;width&quot;:549.95}"/>
</p:tagLst>
</file>

<file path=ppt/tags/tag23.xml><?xml version="1.0" encoding="utf-8"?>
<p:tagLst xmlns:p="http://schemas.openxmlformats.org/presentationml/2006/main">
  <p:tag name="KSO_WM_DIAGRAM_VIRTUALLY_FRAME" val="{&quot;height&quot;:452.6000812931352,&quot;left&quot;:347.44999999999993,&quot;top&quot;:54.55,&quot;width&quot;:549.95}"/>
</p:tagLst>
</file>

<file path=ppt/tags/tag24.xml><?xml version="1.0" encoding="utf-8"?>
<p:tagLst xmlns:p="http://schemas.openxmlformats.org/presentationml/2006/main">
  <p:tag name="KSO_WM_DIAGRAM_VIRTUALLY_FRAME" val="{&quot;height&quot;:452.6000812931352,&quot;left&quot;:347.44999999999993,&quot;top&quot;:54.55,&quot;width&quot;:549.95}"/>
</p:tagLst>
</file>

<file path=ppt/tags/tag25.xml><?xml version="1.0" encoding="utf-8"?>
<p:tagLst xmlns:p="http://schemas.openxmlformats.org/presentationml/2006/main">
  <p:tag name="KSO_WM_DIAGRAM_VIRTUALLY_FRAME" val="{&quot;height&quot;:452.6000812931352,&quot;left&quot;:347.44999999999993,&quot;top&quot;:54.55,&quot;width&quot;:549.95}"/>
</p:tagLst>
</file>

<file path=ppt/tags/tag26.xml><?xml version="1.0" encoding="utf-8"?>
<p:tagLst xmlns:p="http://schemas.openxmlformats.org/presentationml/2006/main">
  <p:tag name="KSO_WM_DIAGRAM_VIRTUALLY_FRAME" val="{&quot;height&quot;:452.6000812931352,&quot;left&quot;:347.44999999999993,&quot;top&quot;:54.55,&quot;width&quot;:549.95}"/>
</p:tagLst>
</file>

<file path=ppt/tags/tag27.xml><?xml version="1.0" encoding="utf-8"?>
<p:tagLst xmlns:p="http://schemas.openxmlformats.org/presentationml/2006/main">
  <p:tag name="KSO_WM_DIAGRAM_VIRTUALLY_FRAME" val="{&quot;height&quot;:452.6000812931352,&quot;left&quot;:347.44999999999993,&quot;top&quot;:54.55,&quot;width&quot;:549.95}"/>
</p:tagLst>
</file>

<file path=ppt/tags/tag28.xml><?xml version="1.0" encoding="utf-8"?>
<p:tagLst xmlns:p="http://schemas.openxmlformats.org/presentationml/2006/main">
  <p:tag name="KSO_WM_DIAGRAM_VIRTUALLY_FRAME" val="{&quot;height&quot;:452.6000812931352,&quot;left&quot;:347.44999999999993,&quot;top&quot;:54.55,&quot;width&quot;:549.95}"/>
</p:tagLst>
</file>

<file path=ppt/tags/tag29.xml><?xml version="1.0" encoding="utf-8"?>
<p:tagLst xmlns:p="http://schemas.openxmlformats.org/presentationml/2006/main">
  <p:tag name="KSO_WM_DIAGRAM_VIRTUALLY_FRAME" val="{&quot;height&quot;:452.6000812931352,&quot;left&quot;:347.44999999999993,&quot;top&quot;:54.55,&quot;width&quot;:549.95}"/>
</p:tagLst>
</file>

<file path=ppt/tags/tag3.xml><?xml version="1.0" encoding="utf-8"?>
<p:tagLst xmlns:p="http://schemas.openxmlformats.org/presentationml/2006/main">
  <p:tag name="KSO_WM_DIAGRAM_VIRTUALLY_FRAME" val="{&quot;height&quot;:452.6000812931352,&quot;left&quot;:347.44999999999993,&quot;top&quot;:54.55,&quot;width&quot;:549.95}"/>
</p:tagLst>
</file>

<file path=ppt/tags/tag30.xml><?xml version="1.0" encoding="utf-8"?>
<p:tagLst xmlns:p="http://schemas.openxmlformats.org/presentationml/2006/main">
  <p:tag name="KSO_WM_DIAGRAM_VIRTUALLY_FRAME" val="{&quot;height&quot;:452.6000812931352,&quot;left&quot;:347.44999999999993,&quot;top&quot;:54.55,&quot;width&quot;:549.95}"/>
</p:tagLst>
</file>

<file path=ppt/tags/tag31.xml><?xml version="1.0" encoding="utf-8"?>
<p:tagLst xmlns:p="http://schemas.openxmlformats.org/presentationml/2006/main">
  <p:tag name="commondata" val="eyJoZGlkIjoiZjhkNjA5MTc5MGI3YTQ1ODNlZDI3YmU4MWI2ODNlNTYifQ=="/>
</p:tagLst>
</file>

<file path=ppt/tags/tag4.xml><?xml version="1.0" encoding="utf-8"?>
<p:tagLst xmlns:p="http://schemas.openxmlformats.org/presentationml/2006/main">
  <p:tag name="KSO_WM_DIAGRAM_VIRTUALLY_FRAME" val="{&quot;height&quot;:452.6000812931352,&quot;left&quot;:347.44999999999993,&quot;top&quot;:54.55,&quot;width&quot;:549.95}"/>
</p:tagLst>
</file>

<file path=ppt/tags/tag5.xml><?xml version="1.0" encoding="utf-8"?>
<p:tagLst xmlns:p="http://schemas.openxmlformats.org/presentationml/2006/main">
  <p:tag name="KSO_WM_DIAGRAM_VIRTUALLY_FRAME" val="{&quot;height&quot;:452.6000812931352,&quot;left&quot;:347.44999999999993,&quot;top&quot;:54.55,&quot;width&quot;:549.95}"/>
</p:tagLst>
</file>

<file path=ppt/tags/tag6.xml><?xml version="1.0" encoding="utf-8"?>
<p:tagLst xmlns:p="http://schemas.openxmlformats.org/presentationml/2006/main">
  <p:tag name="KSO_WM_DIAGRAM_VIRTUALLY_FRAME" val="{&quot;height&quot;:452.6000812931352,&quot;left&quot;:347.44999999999993,&quot;top&quot;:54.55,&quot;width&quot;:549.95}"/>
</p:tagLst>
</file>

<file path=ppt/tags/tag7.xml><?xml version="1.0" encoding="utf-8"?>
<p:tagLst xmlns:p="http://schemas.openxmlformats.org/presentationml/2006/main">
  <p:tag name="KSO_WM_DIAGRAM_VIRTUALLY_FRAME" val="{&quot;height&quot;:452.6000812931352,&quot;left&quot;:347.44999999999993,&quot;top&quot;:54.55,&quot;width&quot;:549.95}"/>
</p:tagLst>
</file>

<file path=ppt/tags/tag8.xml><?xml version="1.0" encoding="utf-8"?>
<p:tagLst xmlns:p="http://schemas.openxmlformats.org/presentationml/2006/main">
  <p:tag name="KSO_WM_DIAGRAM_VIRTUALLY_FRAME" val="{&quot;height&quot;:452.6000812931352,&quot;left&quot;:347.44999999999993,&quot;top&quot;:54.55,&quot;width&quot;:549.95}"/>
</p:tagLst>
</file>

<file path=ppt/tags/tag9.xml><?xml version="1.0" encoding="utf-8"?>
<p:tagLst xmlns:p="http://schemas.openxmlformats.org/presentationml/2006/main">
  <p:tag name="KSO_WM_DIAGRAM_VIRTUALLY_FRAME" val="{&quot;height&quot;:452.6000812931352,&quot;left&quot;:347.44999999999993,&quot;top&quot;:54.55,&quot;width&quot;:549.9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rgbClr val="FFFFFF"/>
        </a:solidFill>
        <a:ln>
          <a:noFill/>
        </a:ln>
      </a:spPr>
      <a:bodyPr vert="horz" wrap="square" lIns="91440" tIns="45720" rIns="91440" bIns="45720" numCol="1" anchor="t" anchorCtr="0" compatLnSpc="1"/>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rgbClr val="FFFFFF"/>
        </a:solidFill>
        <a:ln>
          <a:noFill/>
        </a:ln>
      </a:spPr>
      <a:bodyPr vert="horz" wrap="square" lIns="91440" tIns="45720" rIns="91440" bIns="45720" numCol="1" anchor="t" anchorCtr="0" compatLnSpc="1"/>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A000120150204A03KPBG</Template>
  <TotalTime>0</TotalTime>
  <Words>8690</Words>
  <Application>WPS 演示</Application>
  <PresentationFormat>宽屏</PresentationFormat>
  <Paragraphs>320</Paragraphs>
  <Slides>25</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25</vt:i4>
      </vt:variant>
    </vt:vector>
  </HeadingPairs>
  <TitlesOfParts>
    <vt:vector size="45" baseType="lpstr">
      <vt:lpstr>Arial</vt:lpstr>
      <vt:lpstr>宋体</vt:lpstr>
      <vt:lpstr>Wingdings</vt:lpstr>
      <vt:lpstr>Calibri Light</vt:lpstr>
      <vt:lpstr>微软雅黑</vt:lpstr>
      <vt:lpstr>Calibri</vt:lpstr>
      <vt:lpstr>方正小标宋简体</vt:lpstr>
      <vt:lpstr>仿宋</vt:lpstr>
      <vt:lpstr>方正正纤黑简体</vt:lpstr>
      <vt:lpstr>黑体</vt:lpstr>
      <vt:lpstr>微软雅黑 Light</vt:lpstr>
      <vt:lpstr>方正兰亭刊黑_GBK</vt:lpstr>
      <vt:lpstr>Arial Black</vt:lpstr>
      <vt:lpstr>苹方 常规</vt:lpstr>
      <vt:lpstr>ksdb</vt:lpstr>
      <vt:lpstr>方正正大黑简体</vt:lpstr>
      <vt:lpstr>华文中宋</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suzy</dc:creator>
  <cp:lastModifiedBy>风雨无阻</cp:lastModifiedBy>
  <cp:revision>435</cp:revision>
  <dcterms:created xsi:type="dcterms:W3CDTF">2015-06-03T08:54:00Z</dcterms:created>
  <dcterms:modified xsi:type="dcterms:W3CDTF">2024-09-19T03:49:38Z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2052-12.1.0.18276</vt:lpwstr>
  </property>
  <property fmtid="{D5CDD505-2E9C-101B-9397-08002B2CF9AE}" pid="3" name="ICV">
    <vt:lpwstr>152452E3CE5D48319238B0C48236D00B_12</vt:lpwstr>
  </property>
</Properties>
</file>