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
  </p:notesMasterIdLst>
  <p:handoutMasterIdLst>
    <p:handoutMasterId r:id="rId30"/>
  </p:handoutMasterIdLst>
  <p:sldIdLst>
    <p:sldId id="257" r:id="rId4"/>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59"/>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0" Type="http://schemas.openxmlformats.org/officeDocument/2006/relationships/tags" Target="../tags/tag90.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0" Type="http://schemas.openxmlformats.org/officeDocument/2006/relationships/tags" Target="../tags/tag9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0" Type="http://schemas.openxmlformats.org/officeDocument/2006/relationships/tags" Target="../tags/tag11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6"/>
            </p:custDataLst>
          </p:nvPr>
        </p:nvSpPr>
        <p:spPr>
          <a:xfrm flipV="1">
            <a:off x="750570" y="6305550"/>
            <a:ext cx="71564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7"/>
            </p:custDataLst>
          </p:nvPr>
        </p:nvSpPr>
        <p:spPr>
          <a:xfrm>
            <a:off x="1555115" y="6306820"/>
            <a:ext cx="88900"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8"/>
            </p:custDataLst>
          </p:nvPr>
        </p:nvSpPr>
        <p:spPr>
          <a:xfrm>
            <a:off x="1731010" y="6306820"/>
            <a:ext cx="25336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dirty="0"/>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75000"/>
                    <a:lumOff val="2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249150"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7628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45227" y="952508"/>
            <a:ext cx="5283242" cy="5388907"/>
          </a:xfrm>
        </p:spPr>
        <p:txBody>
          <a:bodyPr>
            <a:noAutofit/>
          </a:bodyPr>
          <a:lstStyle>
            <a:lvl1pPr>
              <a:defRPr sz="1600" baseline="0">
                <a:solidFill>
                  <a:schemeClr val="tx1">
                    <a:lumMod val="75000"/>
                    <a:lumOff val="25000"/>
                  </a:schemeClr>
                </a:solidFill>
                <a:latin typeface="Arial" panose="020B0604020202020204" pitchFamily="34" charset="0"/>
                <a:ea typeface="微软雅黑" panose="020B0503020204020204" charset="-122"/>
              </a:defRPr>
            </a:lvl1pPr>
            <a:lvl2pPr>
              <a:defRPr sz="1600" baseline="0">
                <a:solidFill>
                  <a:schemeClr val="tx1">
                    <a:lumMod val="75000"/>
                    <a:lumOff val="25000"/>
                  </a:schemeClr>
                </a:solidFill>
                <a:latin typeface="Arial" panose="020B0604020202020204" pitchFamily="34" charset="0"/>
                <a:ea typeface="微软雅黑" panose="020B0503020204020204" charset="-122"/>
              </a:defRPr>
            </a:lvl2pPr>
            <a:lvl3pPr>
              <a:defRPr sz="1600" baseline="0">
                <a:solidFill>
                  <a:schemeClr val="tx1">
                    <a:lumMod val="75000"/>
                    <a:lumOff val="25000"/>
                  </a:schemeClr>
                </a:solidFill>
                <a:latin typeface="Arial" panose="020B0604020202020204" pitchFamily="34" charset="0"/>
                <a:ea typeface="微软雅黑" panose="020B0503020204020204" charset="-122"/>
              </a:defRPr>
            </a:lvl3pPr>
            <a:lvl4pPr>
              <a:defRPr sz="1600" baseline="0">
                <a:solidFill>
                  <a:schemeClr val="tx1">
                    <a:lumMod val="75000"/>
                    <a:lumOff val="25000"/>
                  </a:schemeClr>
                </a:solidFill>
                <a:latin typeface="Arial" panose="020B0604020202020204" pitchFamily="34" charset="0"/>
                <a:ea typeface="微软雅黑" panose="020B0503020204020204" charset="-122"/>
              </a:defRPr>
            </a:lvl4pPr>
            <a:lvl5pPr>
              <a:defRPr sz="16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6065" y="313690"/>
            <a:ext cx="11683365" cy="5634990"/>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63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4"/>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6" name="任意形状 8"/>
          <p:cNvSpPr/>
          <p:nvPr userDrawn="1">
            <p:custDataLst>
              <p:tags r:id="rId3"/>
            </p:custDataLst>
          </p:nvPr>
        </p:nvSpPr>
        <p:spPr>
          <a:xfrm rot="16200000">
            <a:off x="-21591" y="25773"/>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任意形状 9"/>
          <p:cNvSpPr/>
          <p:nvPr userDrawn="1">
            <p:custDataLst>
              <p:tags r:id="rId4"/>
            </p:custDataLst>
          </p:nvPr>
        </p:nvSpPr>
        <p:spPr>
          <a:xfrm rot="10800000">
            <a:off x="0" y="5913755"/>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8383" y="1524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4"/>
            </p:custDataLst>
          </p:nvPr>
        </p:nvSpPr>
        <p:spPr>
          <a:xfrm>
            <a:off x="10344785" y="0"/>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9201"/>
            <a:ext cx="12192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3810" y="590550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12192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193040"/>
            <a:ext cx="11037570" cy="521335"/>
          </a:xfrm>
        </p:spPr>
        <p:txBody>
          <a:bodyPr>
            <a:noAutofit/>
          </a:bodyPr>
          <a:lstStyle>
            <a:lvl1pPr>
              <a:defRPr sz="28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28.xml"/><Relationship Id="rId23" Type="http://schemas.openxmlformats.org/officeDocument/2006/relationships/tags" Target="../tags/tag127.xml"/><Relationship Id="rId22" Type="http://schemas.openxmlformats.org/officeDocument/2006/relationships/tags" Target="../tags/tag126.xml"/><Relationship Id="rId21" Type="http://schemas.openxmlformats.org/officeDocument/2006/relationships/tags" Target="../tags/tag125.xml"/><Relationship Id="rId20" Type="http://schemas.openxmlformats.org/officeDocument/2006/relationships/tags" Target="../tags/tag124.xml"/><Relationship Id="rId2" Type="http://schemas.openxmlformats.org/officeDocument/2006/relationships/slideLayout" Target="../slideLayouts/slideLayout12.xml"/><Relationship Id="rId19" Type="http://schemas.openxmlformats.org/officeDocument/2006/relationships/tags" Target="../tags/tag123.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1.xml"/><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tags" Target="../tags/tag129.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3.xml"/><Relationship Id="rId3" Type="http://schemas.openxmlformats.org/officeDocument/2006/relationships/tags" Target="../tags/tag192.xml"/><Relationship Id="rId2" Type="http://schemas.openxmlformats.org/officeDocument/2006/relationships/tags" Target="../tags/tag191.xml"/><Relationship Id="rId1" Type="http://schemas.openxmlformats.org/officeDocument/2006/relationships/tags" Target="../tags/tag190.xml"/></Relationships>
</file>

<file path=ppt/slides/_rels/slide11.xml.rels><?xml version="1.0" encoding="UTF-8" standalone="yes"?>
<Relationships xmlns="http://schemas.openxmlformats.org/package/2006/relationships"><Relationship Id="rId9" Type="http://schemas.openxmlformats.org/officeDocument/2006/relationships/tags" Target="../tags/tag201.xml"/><Relationship Id="rId8" Type="http://schemas.openxmlformats.org/officeDocument/2006/relationships/tags" Target="../tags/tag200.xml"/><Relationship Id="rId7" Type="http://schemas.openxmlformats.org/officeDocument/2006/relationships/tags" Target="../tags/tag199.xml"/><Relationship Id="rId6" Type="http://schemas.openxmlformats.org/officeDocument/2006/relationships/tags" Target="../tags/tag198.xml"/><Relationship Id="rId5" Type="http://schemas.openxmlformats.org/officeDocument/2006/relationships/tags" Target="../tags/tag197.xml"/><Relationship Id="rId4" Type="http://schemas.openxmlformats.org/officeDocument/2006/relationships/tags" Target="../tags/tag196.xml"/><Relationship Id="rId3" Type="http://schemas.openxmlformats.org/officeDocument/2006/relationships/tags" Target="../tags/tag195.xml"/><Relationship Id="rId2" Type="http://schemas.openxmlformats.org/officeDocument/2006/relationships/tags" Target="../tags/tag194.xml"/><Relationship Id="rId12" Type="http://schemas.openxmlformats.org/officeDocument/2006/relationships/slideLayout" Target="../slideLayouts/slideLayout17.xml"/><Relationship Id="rId11" Type="http://schemas.openxmlformats.org/officeDocument/2006/relationships/tags" Target="../tags/tag203.xml"/><Relationship Id="rId10" Type="http://schemas.openxmlformats.org/officeDocument/2006/relationships/tags" Target="../tags/tag202.xml"/><Relationship Id="rId1" Type="http://schemas.openxmlformats.org/officeDocument/2006/relationships/tags" Target="../tags/tag193.xml"/></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209.xml"/><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tags" Target="../tags/tag204.xml"/></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215.xml"/><Relationship Id="rId5" Type="http://schemas.openxmlformats.org/officeDocument/2006/relationships/tags" Target="../tags/tag214.xml"/><Relationship Id="rId4" Type="http://schemas.openxmlformats.org/officeDocument/2006/relationships/tags" Target="../tags/tag213.xml"/><Relationship Id="rId3" Type="http://schemas.openxmlformats.org/officeDocument/2006/relationships/tags" Target="../tags/tag212.xml"/><Relationship Id="rId2" Type="http://schemas.openxmlformats.org/officeDocument/2006/relationships/tags" Target="../tags/tag211.xml"/><Relationship Id="rId1" Type="http://schemas.openxmlformats.org/officeDocument/2006/relationships/tags" Target="../tags/tag210.xml"/></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221.xml"/><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tags" Target="../tags/tag216.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28.xml"/><Relationship Id="rId6" Type="http://schemas.openxmlformats.org/officeDocument/2006/relationships/tags" Target="../tags/tag227.xml"/><Relationship Id="rId5" Type="http://schemas.openxmlformats.org/officeDocument/2006/relationships/tags" Target="../tags/tag226.xml"/><Relationship Id="rId4" Type="http://schemas.openxmlformats.org/officeDocument/2006/relationships/tags" Target="../tags/tag225.xml"/><Relationship Id="rId3" Type="http://schemas.openxmlformats.org/officeDocument/2006/relationships/tags" Target="../tags/tag224.xml"/><Relationship Id="rId2" Type="http://schemas.openxmlformats.org/officeDocument/2006/relationships/tags" Target="../tags/tag223.xml"/><Relationship Id="rId1" Type="http://schemas.openxmlformats.org/officeDocument/2006/relationships/tags" Target="../tags/tag222.xml"/></Relationships>
</file>

<file path=ppt/slides/_rels/slide16.xml.rels><?xml version="1.0" encoding="UTF-8" standalone="yes"?>
<Relationships xmlns="http://schemas.openxmlformats.org/package/2006/relationships"><Relationship Id="rId9" Type="http://schemas.openxmlformats.org/officeDocument/2006/relationships/tags" Target="../tags/tag237.xml"/><Relationship Id="rId8" Type="http://schemas.openxmlformats.org/officeDocument/2006/relationships/tags" Target="../tags/tag236.xml"/><Relationship Id="rId7" Type="http://schemas.openxmlformats.org/officeDocument/2006/relationships/tags" Target="../tags/tag235.xml"/><Relationship Id="rId6" Type="http://schemas.openxmlformats.org/officeDocument/2006/relationships/tags" Target="../tags/tag234.xml"/><Relationship Id="rId5" Type="http://schemas.openxmlformats.org/officeDocument/2006/relationships/tags" Target="../tags/tag233.xml"/><Relationship Id="rId4" Type="http://schemas.openxmlformats.org/officeDocument/2006/relationships/tags" Target="../tags/tag232.xml"/><Relationship Id="rId3" Type="http://schemas.openxmlformats.org/officeDocument/2006/relationships/tags" Target="../tags/tag231.xml"/><Relationship Id="rId2" Type="http://schemas.openxmlformats.org/officeDocument/2006/relationships/tags" Target="../tags/tag230.xml"/><Relationship Id="rId13" Type="http://schemas.openxmlformats.org/officeDocument/2006/relationships/slideLayout" Target="../slideLayouts/slideLayout17.xml"/><Relationship Id="rId12" Type="http://schemas.openxmlformats.org/officeDocument/2006/relationships/tags" Target="../tags/tag240.xml"/><Relationship Id="rId11" Type="http://schemas.openxmlformats.org/officeDocument/2006/relationships/tags" Target="../tags/tag239.xml"/><Relationship Id="rId10" Type="http://schemas.openxmlformats.org/officeDocument/2006/relationships/tags" Target="../tags/tag238.xml"/><Relationship Id="rId1" Type="http://schemas.openxmlformats.org/officeDocument/2006/relationships/tags" Target="../tags/tag229.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47.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 Id="rId3" Type="http://schemas.openxmlformats.org/officeDocument/2006/relationships/tags" Target="../tags/tag243.xml"/><Relationship Id="rId2" Type="http://schemas.openxmlformats.org/officeDocument/2006/relationships/tags" Target="../tags/tag242.xml"/><Relationship Id="rId1" Type="http://schemas.openxmlformats.org/officeDocument/2006/relationships/tags" Target="../tags/tag241.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3.xml"/><Relationship Id="rId3" Type="http://schemas.openxmlformats.org/officeDocument/2006/relationships/tags" Target="../tags/tag250.xml"/><Relationship Id="rId2" Type="http://schemas.openxmlformats.org/officeDocument/2006/relationships/tags" Target="../tags/tag249.xml"/><Relationship Id="rId1" Type="http://schemas.openxmlformats.org/officeDocument/2006/relationships/tags" Target="../tags/tag248.xml"/></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256.xml"/><Relationship Id="rId5" Type="http://schemas.openxmlformats.org/officeDocument/2006/relationships/tags" Target="../tags/tag255.xml"/><Relationship Id="rId4" Type="http://schemas.openxmlformats.org/officeDocument/2006/relationships/tags" Target="../tags/tag254.xml"/><Relationship Id="rId3" Type="http://schemas.openxmlformats.org/officeDocument/2006/relationships/tags" Target="../tags/tag253.xml"/><Relationship Id="rId2" Type="http://schemas.openxmlformats.org/officeDocument/2006/relationships/tags" Target="../tags/tag252.xml"/><Relationship Id="rId1" Type="http://schemas.openxmlformats.org/officeDocument/2006/relationships/tags" Target="../tags/tag251.xml"/></Relationships>
</file>

<file path=ppt/slides/_rels/slide2.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0" Type="http://schemas.openxmlformats.org/officeDocument/2006/relationships/notesSlide" Target="../notesSlides/notesSlide2.xml"/><Relationship Id="rId2" Type="http://schemas.openxmlformats.org/officeDocument/2006/relationships/tags" Target="../tags/tag133.xml"/><Relationship Id="rId19" Type="http://schemas.openxmlformats.org/officeDocument/2006/relationships/slideLayout" Target="../slideLayouts/slideLayout17.xml"/><Relationship Id="rId18" Type="http://schemas.openxmlformats.org/officeDocument/2006/relationships/tags" Target="../tags/tag149.xml"/><Relationship Id="rId17" Type="http://schemas.openxmlformats.org/officeDocument/2006/relationships/tags" Target="../tags/tag148.xml"/><Relationship Id="rId16" Type="http://schemas.openxmlformats.org/officeDocument/2006/relationships/tags" Target="../tags/tag147.xml"/><Relationship Id="rId15" Type="http://schemas.openxmlformats.org/officeDocument/2006/relationships/tags" Target="../tags/tag146.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tags" Target="../tags/tag132.xml"/></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262.xml"/><Relationship Id="rId5" Type="http://schemas.openxmlformats.org/officeDocument/2006/relationships/tags" Target="../tags/tag261.xml"/><Relationship Id="rId4" Type="http://schemas.openxmlformats.org/officeDocument/2006/relationships/tags" Target="../tags/tag260.xml"/><Relationship Id="rId3" Type="http://schemas.openxmlformats.org/officeDocument/2006/relationships/tags" Target="../tags/tag259.xml"/><Relationship Id="rId2" Type="http://schemas.openxmlformats.org/officeDocument/2006/relationships/tags" Target="../tags/tag258.xml"/><Relationship Id="rId1" Type="http://schemas.openxmlformats.org/officeDocument/2006/relationships/tags" Target="../tags/tag257.xml"/></Relationships>
</file>

<file path=ppt/slides/_rels/slide21.xml.rels><?xml version="1.0" encoding="UTF-8" standalone="yes"?>
<Relationships xmlns="http://schemas.openxmlformats.org/package/2006/relationships"><Relationship Id="rId9" Type="http://schemas.openxmlformats.org/officeDocument/2006/relationships/tags" Target="../tags/tag271.xml"/><Relationship Id="rId8" Type="http://schemas.openxmlformats.org/officeDocument/2006/relationships/tags" Target="../tags/tag270.xml"/><Relationship Id="rId7" Type="http://schemas.openxmlformats.org/officeDocument/2006/relationships/tags" Target="../tags/tag269.xml"/><Relationship Id="rId6" Type="http://schemas.openxmlformats.org/officeDocument/2006/relationships/tags" Target="../tags/tag268.xml"/><Relationship Id="rId5" Type="http://schemas.openxmlformats.org/officeDocument/2006/relationships/tags" Target="../tags/tag267.xml"/><Relationship Id="rId4" Type="http://schemas.openxmlformats.org/officeDocument/2006/relationships/tags" Target="../tags/tag266.xml"/><Relationship Id="rId3" Type="http://schemas.openxmlformats.org/officeDocument/2006/relationships/tags" Target="../tags/tag265.xml"/><Relationship Id="rId2" Type="http://schemas.openxmlformats.org/officeDocument/2006/relationships/tags" Target="../tags/tag264.xml"/><Relationship Id="rId12" Type="http://schemas.openxmlformats.org/officeDocument/2006/relationships/slideLayout" Target="../slideLayouts/slideLayout17.xml"/><Relationship Id="rId11" Type="http://schemas.openxmlformats.org/officeDocument/2006/relationships/tags" Target="../tags/tag273.xml"/><Relationship Id="rId10" Type="http://schemas.openxmlformats.org/officeDocument/2006/relationships/tags" Target="../tags/tag272.xml"/><Relationship Id="rId1" Type="http://schemas.openxmlformats.org/officeDocument/2006/relationships/tags" Target="../tags/tag263.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3.xml"/><Relationship Id="rId3" Type="http://schemas.openxmlformats.org/officeDocument/2006/relationships/tags" Target="../tags/tag276.xml"/><Relationship Id="rId2" Type="http://schemas.openxmlformats.org/officeDocument/2006/relationships/tags" Target="../tags/tag275.xml"/><Relationship Id="rId1" Type="http://schemas.openxmlformats.org/officeDocument/2006/relationships/tags" Target="../tags/tag274.xml"/></Relationships>
</file>

<file path=ppt/slides/_rels/slide23.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282.xml"/><Relationship Id="rId5" Type="http://schemas.openxmlformats.org/officeDocument/2006/relationships/tags" Target="../tags/tag281.xml"/><Relationship Id="rId4" Type="http://schemas.openxmlformats.org/officeDocument/2006/relationships/tags" Target="../tags/tag280.xml"/><Relationship Id="rId3" Type="http://schemas.openxmlformats.org/officeDocument/2006/relationships/tags" Target="../tags/tag279.xml"/><Relationship Id="rId2" Type="http://schemas.openxmlformats.org/officeDocument/2006/relationships/tags" Target="../tags/tag278.xml"/><Relationship Id="rId1" Type="http://schemas.openxmlformats.org/officeDocument/2006/relationships/tags" Target="../tags/tag277.xml"/></Relationships>
</file>

<file path=ppt/slides/_rels/slide24.xml.rels><?xml version="1.0" encoding="UTF-8" standalone="yes"?>
<Relationships xmlns="http://schemas.openxmlformats.org/package/2006/relationships"><Relationship Id="rId9" Type="http://schemas.openxmlformats.org/officeDocument/2006/relationships/tags" Target="../tags/tag291.xml"/><Relationship Id="rId8" Type="http://schemas.openxmlformats.org/officeDocument/2006/relationships/tags" Target="../tags/tag290.xml"/><Relationship Id="rId7" Type="http://schemas.openxmlformats.org/officeDocument/2006/relationships/tags" Target="../tags/tag289.xml"/><Relationship Id="rId6" Type="http://schemas.openxmlformats.org/officeDocument/2006/relationships/tags" Target="../tags/tag288.xml"/><Relationship Id="rId5" Type="http://schemas.openxmlformats.org/officeDocument/2006/relationships/tags" Target="../tags/tag287.xml"/><Relationship Id="rId4" Type="http://schemas.openxmlformats.org/officeDocument/2006/relationships/tags" Target="../tags/tag286.xml"/><Relationship Id="rId3" Type="http://schemas.openxmlformats.org/officeDocument/2006/relationships/tags" Target="../tags/tag285.xml"/><Relationship Id="rId2" Type="http://schemas.openxmlformats.org/officeDocument/2006/relationships/tags" Target="../tags/tag284.xml"/><Relationship Id="rId12" Type="http://schemas.openxmlformats.org/officeDocument/2006/relationships/slideLayout" Target="../slideLayouts/slideLayout17.xml"/><Relationship Id="rId11" Type="http://schemas.openxmlformats.org/officeDocument/2006/relationships/tags" Target="../tags/tag293.xml"/><Relationship Id="rId10" Type="http://schemas.openxmlformats.org/officeDocument/2006/relationships/tags" Target="../tags/tag292.xml"/><Relationship Id="rId1" Type="http://schemas.openxmlformats.org/officeDocument/2006/relationships/tags" Target="../tags/tag283.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295.xml"/><Relationship Id="rId1" Type="http://schemas.openxmlformats.org/officeDocument/2006/relationships/tags" Target="../tags/tag294.xml"/></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17.xml"/><Relationship Id="rId5" Type="http://schemas.openxmlformats.org/officeDocument/2006/relationships/tags" Target="../tags/tag154.xml"/><Relationship Id="rId4" Type="http://schemas.openxmlformats.org/officeDocument/2006/relationships/tags" Target="../tags/tag153.xml"/><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3.xml"/><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tags" Target="../tags/tag155.xml"/></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63.xml"/><Relationship Id="rId5" Type="http://schemas.openxmlformats.org/officeDocument/2006/relationships/tags" Target="../tags/tag162.xml"/><Relationship Id="rId4" Type="http://schemas.openxmlformats.org/officeDocument/2006/relationships/tags" Target="../tags/tag161.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tags" Target="../tags/tag158.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3.xml"/><Relationship Id="rId3" Type="http://schemas.openxmlformats.org/officeDocument/2006/relationships/tags" Target="../tags/tag166.xml"/><Relationship Id="rId2" Type="http://schemas.openxmlformats.org/officeDocument/2006/relationships/tags" Target="../tags/tag165.xml"/><Relationship Id="rId1" Type="http://schemas.openxmlformats.org/officeDocument/2006/relationships/tags" Target="../tags/tag164.xml"/></Relationships>
</file>

<file path=ppt/slides/_rels/slide7.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tags" Target="../tags/tag170.xml"/><Relationship Id="rId3" Type="http://schemas.openxmlformats.org/officeDocument/2006/relationships/tags" Target="../tags/tag169.xml"/><Relationship Id="rId2" Type="http://schemas.openxmlformats.org/officeDocument/2006/relationships/tags" Target="../tags/tag168.xml"/><Relationship Id="rId12" Type="http://schemas.openxmlformats.org/officeDocument/2006/relationships/slideLayout" Target="../slideLayouts/slideLayout17.xml"/><Relationship Id="rId11" Type="http://schemas.openxmlformats.org/officeDocument/2006/relationships/tags" Target="../tags/tag177.xml"/><Relationship Id="rId10" Type="http://schemas.openxmlformats.org/officeDocument/2006/relationships/tags" Target="../tags/tag176.xml"/><Relationship Id="rId1" Type="http://schemas.openxmlformats.org/officeDocument/2006/relationships/tags" Target="../tags/tag167.xml"/></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83.xml"/><Relationship Id="rId5" Type="http://schemas.openxmlformats.org/officeDocument/2006/relationships/tags" Target="../tags/tag182.xml"/><Relationship Id="rId4" Type="http://schemas.openxmlformats.org/officeDocument/2006/relationships/tags" Target="../tags/tag181.xml"/><Relationship Id="rId3" Type="http://schemas.openxmlformats.org/officeDocument/2006/relationships/tags" Target="../tags/tag180.xml"/><Relationship Id="rId2" Type="http://schemas.openxmlformats.org/officeDocument/2006/relationships/tags" Target="../tags/tag179.xml"/><Relationship Id="rId1" Type="http://schemas.openxmlformats.org/officeDocument/2006/relationships/tags" Target="../tags/tag178.xml"/></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89.xml"/><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tags" Target="../tags/tag18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custDataLst>
              <p:tags r:id="rId1"/>
            </p:custDataLst>
          </p:nvPr>
        </p:nvSpPr>
        <p:spPr/>
        <p:txBody>
          <a:bodyPr/>
          <a:lstStyle/>
          <a:p>
            <a:r>
              <a:rPr lang="zh-CN" altLang="en-US" dirty="0">
                <a:solidFill>
                  <a:schemeClr val="accent1"/>
                </a:solidFill>
                <a:sym typeface="Arial" panose="020B0604020202020204" pitchFamily="34" charset="0"/>
              </a:rPr>
              <a:t>天水市自然资源局</a:t>
            </a:r>
            <a:endParaRPr lang="zh-CN" altLang="en-US" dirty="0">
              <a:solidFill>
                <a:schemeClr val="accent1"/>
              </a:solidFill>
              <a:sym typeface="Arial" panose="020B0604020202020204" pitchFamily="34" charset="0"/>
            </a:endParaRPr>
          </a:p>
        </p:txBody>
      </p:sp>
      <p:sp>
        <p:nvSpPr>
          <p:cNvPr id="4" name="文本占位符 3"/>
          <p:cNvSpPr>
            <a:spLocks noGrp="1"/>
          </p:cNvSpPr>
          <p:nvPr>
            <p:ph type="body" sz="quarter" idx="13"/>
            <p:custDataLst>
              <p:tags r:id="rId2"/>
            </p:custDataLst>
          </p:nvPr>
        </p:nvSpPr>
        <p:spPr/>
        <p:txBody>
          <a:bodyPr>
            <a:normAutofit fontScale="50000"/>
          </a:bodyPr>
          <a:lstStyle/>
          <a:p>
            <a:r>
              <a:rPr lang="zh-CN" altLang="en-US" dirty="0">
                <a:solidFill>
                  <a:schemeClr val="accent1"/>
                </a:solidFill>
                <a:sym typeface="Arial" panose="020B0604020202020204" pitchFamily="34" charset="0"/>
              </a:rPr>
              <a:t>2023年部门整体支出绩效评价报告公开版</a:t>
            </a:r>
            <a:endParaRPr lang="zh-CN" altLang="en-US" dirty="0">
              <a:solidFill>
                <a:schemeClr val="accent1"/>
              </a:solidFill>
              <a:sym typeface="Arial" panose="020B0604020202020204" pitchFamily="34" charset="0"/>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1"/>
            </p:custDataLst>
          </p:nvPr>
        </p:nvSpPr>
        <p:spPr>
          <a:xfrm>
            <a:off x="1134110" y="1323975"/>
            <a:ext cx="3341370" cy="3486150"/>
          </a:xfrm>
          <a:prstGeom prst="rect">
            <a:avLst/>
          </a:prstGeom>
          <a:noFill/>
          <a:ln>
            <a:noFill/>
          </a:ln>
          <a:effectLst/>
        </p:spPr>
        <p:txBody>
          <a:bodyPr vert="horz" wrap="square" rtlCol="0" anchor="ctr" anchorCtr="0">
            <a:normAutofit/>
          </a:bodyPr>
          <a:lstStyle/>
          <a:p>
            <a:pPr algn="ctr"/>
            <a:r>
              <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rPr>
              <a:t>03</a:t>
            </a:r>
            <a:endPar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endParaRPr>
          </a:p>
        </p:txBody>
      </p:sp>
      <p:sp>
        <p:nvSpPr>
          <p:cNvPr id="4" name="标题 3"/>
          <p:cNvSpPr>
            <a:spLocks noGrp="1"/>
          </p:cNvSpPr>
          <p:nvPr>
            <p:ph type="title"/>
            <p:custDataLst>
              <p:tags r:id="rId2"/>
            </p:custDataLst>
          </p:nvPr>
        </p:nvSpPr>
        <p:spPr/>
        <p:txBody>
          <a:bodyPr>
            <a:normAutofit fontScale="60000"/>
          </a:bodyPr>
          <a:lstStyle/>
          <a:p>
            <a:r>
              <a:rPr lang="zh-CN" altLang="en-US" sz="5335">
                <a:solidFill>
                  <a:schemeClr val="accent1"/>
                </a:solidFill>
              </a:rPr>
              <a:t>部门整体预算绩效管理情况</a:t>
            </a:r>
            <a:endParaRPr lang="zh-CN" altLang="en-US" sz="5335">
              <a:solidFill>
                <a:schemeClr val="accent1"/>
              </a:solidFill>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绩效目标完成情况</a:t>
            </a:r>
            <a:endParaRPr lang="zh-CN" dirty="0" err="1">
              <a:solidFill>
                <a:schemeClr val="dk1"/>
              </a:solidFill>
              <a:sym typeface="微软雅黑" panose="020B0503020204020204" charset="-122"/>
            </a:endParaRPr>
          </a:p>
        </p:txBody>
      </p:sp>
      <p:sp>
        <p:nvSpPr>
          <p:cNvPr id="2" name="矩形 1"/>
          <p:cNvSpPr/>
          <p:nvPr>
            <p:custDataLst>
              <p:tags r:id="rId5"/>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0"/>
            </p:custDataLst>
          </p:nvPr>
        </p:nvSpPr>
        <p:spPr>
          <a:xfrm>
            <a:off x="1892883" y="197745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2023年，天水市自然资源局能够按照预算管理和支出绩效的要求，基本支出预算保障了机关日常正常运转，项目支出预算履行了部门职能职责，发挥了项目资金的作用。但在工作中仍存在耕地保护工作不及预期、土地资源的合理开发利用工作仍需不断提高的问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综合评价结论</a:t>
            </a:r>
            <a:endParaRPr lang="zh-CN" dirty="0" err="1">
              <a:solidFill>
                <a:schemeClr val="dk1"/>
              </a:solidFill>
              <a:sym typeface="微软雅黑" panose="020B0503020204020204" charset="-122"/>
            </a:endParaRPr>
          </a:p>
        </p:txBody>
      </p:sp>
      <p:sp>
        <p:nvSpPr>
          <p:cNvPr id="11" name="Title 6"/>
          <p:cNvSpPr txBox="1"/>
          <p:nvPr>
            <p:custDataLst>
              <p:tags r:id="rId5"/>
            </p:custDataLst>
          </p:nvPr>
        </p:nvSpPr>
        <p:spPr>
          <a:xfrm>
            <a:off x="2436630" y="2265033"/>
            <a:ext cx="7318740" cy="324233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依据《项目支出绩效评价管理办法》（财预〔2020〕10号）和财政部《关于规范绩效评价结果登记划分的通知》（财预便〔2017〕44号）的规定，天水市自然资源局2023年度部门整体支出绩效评价最终得分为：81.21分，绩效评价等次为：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主要成效</a:t>
            </a:r>
            <a:endParaRPr lang="zh-CN" dirty="0" err="1">
              <a:solidFill>
                <a:schemeClr val="dk1"/>
              </a:solidFill>
              <a:sym typeface="微软雅黑" panose="020B0503020204020204" charset="-122"/>
            </a:endParaRPr>
          </a:p>
        </p:txBody>
      </p:sp>
      <p:sp>
        <p:nvSpPr>
          <p:cNvPr id="11" name="Title 6"/>
          <p:cNvSpPr txBox="1"/>
          <p:nvPr>
            <p:custDataLst>
              <p:tags r:id="rId5"/>
            </p:custDataLst>
          </p:nvPr>
        </p:nvSpPr>
        <p:spPr>
          <a:xfrm>
            <a:off x="457155" y="1771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是耕地保护任务攻坚推进。靠实压紧市、县、乡三级党委政府责任和相关部门责任，落实耕地保护党政同责、严格考核、一票否决、终身追责的刚性要求，将耕地保护工作纳入政府年度工作目标责任考核评价体系，形成主要领导抓、分管领导重点抓、业务部门具体抓、相关部门配合抓的耕地保护工作格局。全市共划定耕地保护目标640.68万亩，划定永久基本农田558.09万亩，永久基本农田占现状稳定耕地比例达91.22%。
二是生态搬迁任务全面落实。坚持把生态及地质灾害避险搬迁工作与全面推进乡村振兴、建设和美乡村有机结合，全力推进生态及地质灾害避险搬迁，全面完成2022年953户生态及地质灾害避险搬迁任务并通过省级验收。坚持落实“市级领导包抓县区、县级领导包抓乡镇、乡镇领导包抓村组”的层层包抓责任制，因地制宜施策，分类分区推进，精准确定对象，2023年全市共搬迁862户，安置房全部达到搬迁入住条件，已实际入住696户，入住率80.74%。</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主要成效</a:t>
            </a:r>
            <a:endParaRPr lang="zh-CN" dirty="0" err="1">
              <a:solidFill>
                <a:schemeClr val="dk1"/>
              </a:solidFill>
              <a:sym typeface="微软雅黑" panose="020B0503020204020204" charset="-122"/>
            </a:endParaRPr>
          </a:p>
        </p:txBody>
      </p:sp>
      <p:sp>
        <p:nvSpPr>
          <p:cNvPr id="11" name="Title 6"/>
          <p:cNvSpPr txBox="1"/>
          <p:nvPr>
            <p:custDataLst>
              <p:tags r:id="rId5"/>
            </p:custDataLst>
          </p:nvPr>
        </p:nvSpPr>
        <p:spPr>
          <a:xfrm>
            <a:off x="2994636" y="2265032"/>
            <a:ext cx="6202727" cy="324233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是土地要素保障更加有力。高效做好建设用地审查报批效率，承接省政府授权和委托用地审批事项实施方案及其实施细则，完成审批权下放后批次用地审批事项，开辟重大项目用地审批绿色通道，全年共审批农用地转用及土地征收报件46个648.6523公顷，其中审批城市批次用地18个143.2442公顷、农用地转用批次15个52.738公顷，单独选址项目13个462.6701公顷。</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项目实施经验不断提高</a:t>
            </a:r>
            <a:endParaRPr lang="zh-CN" dirty="0" err="1">
              <a:solidFill>
                <a:schemeClr val="dk1"/>
              </a:solidFill>
              <a:sym typeface="微软雅黑" panose="020B0503020204020204" charset="-122"/>
            </a:endParaRP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sym typeface="微软雅黑" panose="020B0503020204020204" charset="-122"/>
              </a:rPr>
              <a:t>国土空间布局持续优化</a:t>
            </a:r>
            <a:endParaRPr dirty="0" err="1">
              <a:solidFill>
                <a:schemeClr val="dk1"/>
              </a:solidFill>
              <a:sym typeface="微软雅黑" panose="020B0503020204020204" charset="-122"/>
            </a:endParaRPr>
          </a:p>
        </p:txBody>
      </p:sp>
      <p:sp>
        <p:nvSpPr>
          <p:cNvPr id="4" name="Title 6"/>
          <p:cNvSpPr txBox="1"/>
          <p:nvPr>
            <p:custDataLst>
              <p:tags r:id="rId6"/>
            </p:custDataLst>
          </p:nvPr>
        </p:nvSpPr>
        <p:spPr>
          <a:xfrm>
            <a:off x="2659832" y="2493633"/>
            <a:ext cx="6872335" cy="324233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市、县两级国土空间总体规划(2021—2035年)全部完成社会公示、意见征询、专家评审、本级政府常务会议及人大常委会审议等报批程序待批复市、县国土空间规划“一张图”信息系统初步建成，待省自然资源厅评定后，与市级国土空间规划同步完成报批。按照应编尽编原则，加强对各县区“多规合一”实用性村庄规划编制工作的指导，全年编制村庄规划94个，全省乡村建设示范行动涉及天水市48个村庄规划编制全部完成。</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项目实施经验不断提高</a:t>
            </a:r>
            <a:endParaRPr lang="zh-CN" dirty="0" err="1">
              <a:solidFill>
                <a:schemeClr val="dk1"/>
              </a:solidFill>
              <a:sym typeface="微软雅黑" panose="020B0503020204020204" charset="-122"/>
            </a:endParaRP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sym typeface="微软雅黑" panose="020B0503020204020204" charset="-122"/>
              </a:rPr>
              <a:t>地灾防治体系更加严密</a:t>
            </a:r>
            <a:endParaRPr dirty="0" err="1">
              <a:solidFill>
                <a:schemeClr val="dk1"/>
              </a:solidFill>
              <a:sym typeface="微软雅黑" panose="020B0503020204020204" charset="-122"/>
            </a:endParaRPr>
          </a:p>
        </p:txBody>
      </p:sp>
      <p:sp>
        <p:nvSpPr>
          <p:cNvPr id="9" name="矩形 8"/>
          <p:cNvSpPr/>
          <p:nvPr>
            <p:custDataLst>
              <p:tags r:id="rId6"/>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8"/>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1"/>
            </p:custDataLst>
          </p:nvPr>
        </p:nvSpPr>
        <p:spPr>
          <a:xfrm>
            <a:off x="2253150" y="2369659"/>
            <a:ext cx="7664123" cy="348981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更新完善全市应急联系通讯系统，调试维护各类监测监控系统，为全年安全度汛打牢坚实基础。抓好往年专群结合监测预警项目运行维护，高效完成2023年专群结合项目200处隐患点468套普适型监测设备安装、并网、运行工作。完善群测群防网络体系，从严落实24小时领导带班值班制度。密切关注监测预警信息系统数据，常态监测、及时预警，有效指导防灾减灾工作。</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项目实施经验不断提高</a:t>
            </a:r>
            <a:endParaRPr lang="zh-CN" dirty="0" err="1">
              <a:solidFill>
                <a:schemeClr val="dk1"/>
              </a:solidFill>
              <a:sym typeface="微软雅黑" panose="020B0503020204020204" charset="-122"/>
            </a:endParaRP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sym typeface="微软雅黑" panose="020B0503020204020204" charset="-122"/>
              </a:rPr>
              <a:t>基础支撑底座更加坚实</a:t>
            </a:r>
            <a:endParaRPr dirty="0" err="1">
              <a:solidFill>
                <a:schemeClr val="dk1"/>
              </a:solidFill>
              <a:sym typeface="微软雅黑" panose="020B0503020204020204" charset="-122"/>
            </a:endParaRPr>
          </a:p>
        </p:txBody>
      </p:sp>
      <p:sp>
        <p:nvSpPr>
          <p:cNvPr id="4" name="Title 6"/>
          <p:cNvSpPr txBox="1"/>
          <p:nvPr>
            <p:custDataLst>
              <p:tags r:id="rId6"/>
            </p:custDataLst>
          </p:nvPr>
        </p:nvSpPr>
        <p:spPr>
          <a:xfrm>
            <a:off x="1990225" y="2066036"/>
            <a:ext cx="8211550" cy="409752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成全省首个智慧天水时空信息云平台，实现山水林田湖草等自然资源数据、公共专题数据的整合与应用；搭建面向政府部门、企业用户和社会公众的地理信息数据成果应用体系，全方位支撑服务全市旅游、环保、城管、消防、社区、公安及“雪亮工程”、公共资源交易平台等智慧城市信息化项目建设；
以智慧天水时空信息云平台数据服务为基础，开发建成领导决策服务辅助系统；加快推进省市一县自然资源卫星应用技术体系建设，建成天水市卫星应用技术中心节点、秦安县自然资源卫星应用技术中心，市级节点已接收卫星影像411批共1645景、数据量2181.7GB，其中亚米级、2米级影像100%全覆盖。</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1"/>
            </p:custDataLst>
          </p:nvPr>
        </p:nvSpPr>
        <p:spPr>
          <a:xfrm>
            <a:off x="1134110" y="1323975"/>
            <a:ext cx="3341370" cy="3486150"/>
          </a:xfrm>
          <a:prstGeom prst="rect">
            <a:avLst/>
          </a:prstGeom>
          <a:noFill/>
          <a:ln>
            <a:noFill/>
          </a:ln>
          <a:effectLst/>
        </p:spPr>
        <p:txBody>
          <a:bodyPr vert="horz" wrap="square" rtlCol="0" anchor="ctr" anchorCtr="0">
            <a:normAutofit/>
          </a:bodyPr>
          <a:lstStyle/>
          <a:p>
            <a:pPr algn="ctr"/>
            <a:r>
              <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rPr>
              <a:t>04</a:t>
            </a:r>
            <a:endPar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endParaRPr>
          </a:p>
        </p:txBody>
      </p:sp>
      <p:sp>
        <p:nvSpPr>
          <p:cNvPr id="4" name="标题 3"/>
          <p:cNvSpPr>
            <a:spLocks noGrp="1"/>
          </p:cNvSpPr>
          <p:nvPr>
            <p:ph type="title"/>
            <p:custDataLst>
              <p:tags r:id="rId2"/>
            </p:custDataLst>
          </p:nvPr>
        </p:nvSpPr>
        <p:spPr/>
        <p:txBody>
          <a:bodyPr>
            <a:normAutofit fontScale="90000"/>
          </a:bodyPr>
          <a:lstStyle/>
          <a:p>
            <a:r>
              <a:rPr lang="zh-CN" altLang="en-US" sz="5445">
                <a:solidFill>
                  <a:schemeClr val="accent1"/>
                </a:solidFill>
              </a:rPr>
              <a:t>存在的不足</a:t>
            </a:r>
            <a:endParaRPr lang="zh-CN" altLang="en-US" sz="5445">
              <a:solidFill>
                <a:schemeClr val="accent1"/>
              </a:solidFill>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耕地保护工作不及预期</a:t>
            </a:r>
            <a:endParaRPr lang="zh-CN" dirty="0" err="1">
              <a:solidFill>
                <a:schemeClr val="dk1"/>
              </a:solidFill>
              <a:sym typeface="微软雅黑" panose="020B0503020204020204" charset="-122"/>
            </a:endParaRPr>
          </a:p>
        </p:txBody>
      </p:sp>
      <p:sp>
        <p:nvSpPr>
          <p:cNvPr id="11" name="Title 6"/>
          <p:cNvSpPr txBox="1"/>
          <p:nvPr>
            <p:custDataLst>
              <p:tags r:id="rId5"/>
            </p:custDataLst>
          </p:nvPr>
        </p:nvSpPr>
        <p:spPr>
          <a:xfrm>
            <a:off x="457155" y="1771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是当年工作目标为“多措并举，全面加强耕地保护”，但因耕地保有量和永久基本农田保护形势不容乐观等原因，导致该绩效目标完成效果不佳，可用于开垦的耕地后备资源匮乏，耕地“占补平衡”指标严重不足；各县区不同程度存在重审批、轻监管，基层执法力量薄弱，土地卫片执法监察和耕地保护督查反馈问题还未全部整改到位。
二是土地整治推进工作缓慢。1.秦州区甘肃省财政厅关于下达2020年省级第三批耕地开垦切块资金，土地整治项目，项目计划于2022年7月开工，11月底完工，因前期摸底工作不到位，后期部分项目区域不能实施，经变更实施区域后完成整体项目，至2024年6月份上报竣工验收申请。项目实际完成时间大大超出预期，项目效益未按时产生，影响到后续的工作安排和资源配置。2.天水市麦积区社棠镇、花牛镇2镇5村土地整治项目，为改造村民荒废老果园，清理树根及平整土地后达到耕地标准，但该项目实施后，整治后形成的耕地面积农户实际种植较少，项目实际效益不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0"/>
            <a:ext cx="12192635" cy="110871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chemeClr val="lt1"/>
              </a:solidFill>
              <a:highlight>
                <a:srgbClr val="1171F1"/>
              </a:highlight>
              <a:latin typeface="Arial" panose="020B0604020202020204" pitchFamily="34" charset="0"/>
              <a:ea typeface="微软雅黑" panose="020B0503020204020204" charset="-122"/>
              <a:sym typeface="Arial" panose="020B0604020202020204" pitchFamily="34" charset="0"/>
            </a:endParaRPr>
          </a:p>
        </p:txBody>
      </p:sp>
      <p:sp>
        <p:nvSpPr>
          <p:cNvPr id="225" name="文本框 224"/>
          <p:cNvSpPr txBox="1"/>
          <p:nvPr>
            <p:custDataLst>
              <p:tags r:id="rId2"/>
            </p:custDataLst>
          </p:nvPr>
        </p:nvSpPr>
        <p:spPr>
          <a:xfrm>
            <a:off x="3475355" y="2315210"/>
            <a:ext cx="3240000" cy="600710"/>
          </a:xfrm>
          <a:prstGeom prst="rect">
            <a:avLst/>
          </a:prstGeom>
          <a:noFill/>
        </p:spPr>
        <p:txBody>
          <a:bodyPr wrap="square" rtlCol="0">
            <a:normAutofit/>
          </a:bodyPr>
          <a:lstStyle/>
          <a:p>
            <a:pPr algn="just">
              <a:lnSpc>
                <a:spcPct val="150000"/>
              </a:lnSpc>
              <a:spcAft>
                <a:spcPts val="2000"/>
              </a:spcAft>
            </a:pPr>
            <a:r>
              <a:rPr lang="zh-CN" altLang="en-US" dirty="0">
                <a:solidFill>
                  <a:schemeClr val="dk1">
                    <a:lumMod val="75000"/>
                    <a:lumOff val="25000"/>
                  </a:schemeClr>
                </a:solidFill>
                <a:uFillTx/>
                <a:latin typeface="Arial" panose="020B0604020202020204" pitchFamily="34" charset="0"/>
                <a:ea typeface="微软雅黑" panose="020B0503020204020204" charset="-122"/>
                <a:sym typeface="Arial" panose="020B0604020202020204" pitchFamily="34" charset="0"/>
              </a:rPr>
              <a:t>基本情况</a:t>
            </a:r>
            <a:endParaRPr lang="zh-CN" altLang="en-US" dirty="0">
              <a:solidFill>
                <a:schemeClr val="dk1">
                  <a:lumMod val="75000"/>
                  <a:lumOff val="25000"/>
                </a:schemeClr>
              </a:solidFill>
              <a:uFillTx/>
              <a:latin typeface="Arial" panose="020B0604020202020204" pitchFamily="34" charset="0"/>
              <a:ea typeface="微软雅黑" panose="020B0503020204020204" charset="-122"/>
              <a:sym typeface="Arial" panose="020B0604020202020204" pitchFamily="34" charset="0"/>
            </a:endParaRPr>
          </a:p>
        </p:txBody>
      </p:sp>
      <p:sp>
        <p:nvSpPr>
          <p:cNvPr id="222" name="文本框 221"/>
          <p:cNvSpPr txBox="1"/>
          <p:nvPr>
            <p:custDataLst>
              <p:tags r:id="rId3"/>
            </p:custDataLst>
          </p:nvPr>
        </p:nvSpPr>
        <p:spPr>
          <a:xfrm>
            <a:off x="3478855" y="1397728"/>
            <a:ext cx="815340" cy="768350"/>
          </a:xfrm>
          <a:prstGeom prst="rect">
            <a:avLst/>
          </a:prstGeom>
          <a:noFill/>
        </p:spPr>
        <p:txBody>
          <a:bodyPr wrap="square" rtlCol="0">
            <a:normAutofit/>
          </a:bodyPr>
          <a:lstStyle/>
          <a:p>
            <a:r>
              <a:rPr lang="en-US" altLang="zh-CN" sz="4400" b="1" dirty="0">
                <a:solidFill>
                  <a:schemeClr val="accent1"/>
                </a:solidFill>
                <a:latin typeface="Arial" panose="020B0604020202020204" pitchFamily="34" charset="0"/>
                <a:ea typeface="微软雅黑" panose="020B0503020204020204" charset="-122"/>
                <a:sym typeface="Arial" panose="020B0604020202020204" pitchFamily="34" charset="0"/>
              </a:rPr>
              <a:t>01</a:t>
            </a:r>
            <a:endParaRPr lang="en-US" altLang="zh-CN" sz="4400" b="1"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cxnSp>
        <p:nvCxnSpPr>
          <p:cNvPr id="18" name="直接连接符 17"/>
          <p:cNvCxnSpPr/>
          <p:nvPr>
            <p:custDataLst>
              <p:tags r:id="rId4"/>
            </p:custDataLst>
          </p:nvPr>
        </p:nvCxnSpPr>
        <p:spPr>
          <a:xfrm rot="10800000">
            <a:off x="3602680" y="2148298"/>
            <a:ext cx="1080135" cy="635"/>
          </a:xfrm>
          <a:prstGeom prst="line">
            <a:avLst/>
          </a:prstGeom>
          <a:ln>
            <a:solidFill>
              <a:schemeClr val="lt1">
                <a:lumMod val="85000"/>
              </a:scheme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custDataLst>
              <p:tags r:id="rId5"/>
            </p:custDataLst>
          </p:nvPr>
        </p:nvSpPr>
        <p:spPr>
          <a:xfrm>
            <a:off x="3476625" y="4053205"/>
            <a:ext cx="3240000" cy="621665"/>
          </a:xfrm>
          <a:prstGeom prst="rect">
            <a:avLst/>
          </a:prstGeom>
          <a:noFill/>
        </p:spPr>
        <p:txBody>
          <a:bodyPr wrap="square" rtlCol="0">
            <a:normAutofit/>
          </a:bodyPr>
          <a:lstStyle/>
          <a:p>
            <a:pPr algn="just">
              <a:lnSpc>
                <a:spcPct val="150000"/>
              </a:lnSpc>
              <a:spcAft>
                <a:spcPts val="2000"/>
              </a:spcAft>
            </a:pPr>
            <a:r>
              <a:rPr lang="zh-CN" altLang="en-US" dirty="0">
                <a:solidFill>
                  <a:schemeClr val="dk1">
                    <a:lumMod val="75000"/>
                    <a:lumOff val="25000"/>
                  </a:schemeClr>
                </a:solidFill>
                <a:uFillTx/>
                <a:latin typeface="Arial" panose="020B0604020202020204" pitchFamily="34" charset="0"/>
                <a:ea typeface="微软雅黑" panose="020B0503020204020204" charset="-122"/>
                <a:sym typeface="Arial" panose="020B0604020202020204" pitchFamily="34" charset="0"/>
              </a:rPr>
              <a:t>部门整体收支情况</a:t>
            </a:r>
            <a:endParaRPr lang="zh-CN" altLang="en-US" dirty="0">
              <a:solidFill>
                <a:schemeClr val="dk1">
                  <a:lumMod val="75000"/>
                  <a:lumOff val="25000"/>
                </a:schemeClr>
              </a:solidFill>
              <a:uFillTx/>
              <a:latin typeface="Arial" panose="020B0604020202020204" pitchFamily="34" charset="0"/>
              <a:ea typeface="微软雅黑" panose="020B0503020204020204" charset="-122"/>
              <a:sym typeface="Arial" panose="020B0604020202020204" pitchFamily="34" charset="0"/>
            </a:endParaRPr>
          </a:p>
        </p:txBody>
      </p:sp>
      <p:sp>
        <p:nvSpPr>
          <p:cNvPr id="118" name="文本框 117"/>
          <p:cNvSpPr txBox="1"/>
          <p:nvPr>
            <p:custDataLst>
              <p:tags r:id="rId6"/>
            </p:custDataLst>
          </p:nvPr>
        </p:nvSpPr>
        <p:spPr>
          <a:xfrm>
            <a:off x="3486475" y="3145621"/>
            <a:ext cx="815340" cy="768350"/>
          </a:xfrm>
          <a:prstGeom prst="rect">
            <a:avLst/>
          </a:prstGeom>
          <a:noFill/>
        </p:spPr>
        <p:txBody>
          <a:bodyPr wrap="square" rtlCol="0">
            <a:normAutofit/>
          </a:bodyPr>
          <a:lstStyle/>
          <a:p>
            <a:r>
              <a:rPr lang="en-US" altLang="zh-CN" sz="4400" b="1">
                <a:solidFill>
                  <a:schemeClr val="accent1"/>
                </a:solidFill>
                <a:latin typeface="Arial" panose="020B0604020202020204" pitchFamily="34" charset="0"/>
                <a:ea typeface="微软雅黑" panose="020B0503020204020204" charset="-122"/>
                <a:sym typeface="Arial" panose="020B0604020202020204" pitchFamily="34" charset="0"/>
              </a:rPr>
              <a:t>02</a:t>
            </a:r>
            <a:endParaRPr lang="en-US" altLang="zh-CN" sz="4400" b="1">
              <a:solidFill>
                <a:schemeClr val="accent1"/>
              </a:solidFill>
              <a:latin typeface="Arial" panose="020B0604020202020204" pitchFamily="34" charset="0"/>
              <a:ea typeface="微软雅黑" panose="020B0503020204020204" charset="-122"/>
              <a:sym typeface="Arial" panose="020B0604020202020204" pitchFamily="34" charset="0"/>
            </a:endParaRPr>
          </a:p>
        </p:txBody>
      </p:sp>
      <p:cxnSp>
        <p:nvCxnSpPr>
          <p:cNvPr id="119" name="直接连接符 118"/>
          <p:cNvCxnSpPr/>
          <p:nvPr>
            <p:custDataLst>
              <p:tags r:id="rId7"/>
            </p:custDataLst>
          </p:nvPr>
        </p:nvCxnSpPr>
        <p:spPr>
          <a:xfrm rot="10800000">
            <a:off x="3610300" y="3889206"/>
            <a:ext cx="1080135" cy="635"/>
          </a:xfrm>
          <a:prstGeom prst="line">
            <a:avLst/>
          </a:prstGeom>
          <a:ln>
            <a:solidFill>
              <a:schemeClr val="lt1">
                <a:lumMod val="85000"/>
              </a:schemeClr>
            </a:solidFill>
          </a:ln>
        </p:spPr>
        <p:style>
          <a:lnRef idx="1">
            <a:schemeClr val="accent1"/>
          </a:lnRef>
          <a:fillRef idx="0">
            <a:schemeClr val="accent1"/>
          </a:fillRef>
          <a:effectRef idx="0">
            <a:schemeClr val="accent1"/>
          </a:effectRef>
          <a:fontRef idx="minor">
            <a:schemeClr val="tx1"/>
          </a:fontRef>
        </p:style>
      </p:cxnSp>
      <p:sp>
        <p:nvSpPr>
          <p:cNvPr id="125" name="文本框 124"/>
          <p:cNvSpPr txBox="1"/>
          <p:nvPr>
            <p:custDataLst>
              <p:tags r:id="rId8"/>
            </p:custDataLst>
          </p:nvPr>
        </p:nvSpPr>
        <p:spPr>
          <a:xfrm>
            <a:off x="7604125" y="2315210"/>
            <a:ext cx="3240000" cy="600710"/>
          </a:xfrm>
          <a:prstGeom prst="rect">
            <a:avLst/>
          </a:prstGeom>
          <a:noFill/>
        </p:spPr>
        <p:txBody>
          <a:bodyPr wrap="square" rtlCol="0">
            <a:normAutofit/>
          </a:bodyPr>
          <a:lstStyle/>
          <a:p>
            <a:pPr algn="just">
              <a:lnSpc>
                <a:spcPct val="150000"/>
              </a:lnSpc>
              <a:spcAft>
                <a:spcPts val="2000"/>
              </a:spcAft>
            </a:pPr>
            <a:r>
              <a:rPr lang="zh-CN" altLang="en-US" dirty="0">
                <a:solidFill>
                  <a:schemeClr val="dk1">
                    <a:lumMod val="75000"/>
                    <a:lumOff val="25000"/>
                  </a:schemeClr>
                </a:solidFill>
                <a:uFillTx/>
                <a:latin typeface="Arial" panose="020B0604020202020204" pitchFamily="34" charset="0"/>
                <a:ea typeface="微软雅黑" panose="020B0503020204020204" charset="-122"/>
                <a:sym typeface="Arial" panose="020B0604020202020204" pitchFamily="34" charset="0"/>
              </a:rPr>
              <a:t>存在的不足</a:t>
            </a:r>
            <a:endParaRPr lang="zh-CN" altLang="en-US" dirty="0">
              <a:solidFill>
                <a:schemeClr val="dk1">
                  <a:lumMod val="75000"/>
                  <a:lumOff val="25000"/>
                </a:schemeClr>
              </a:solidFill>
              <a:uFillTx/>
              <a:latin typeface="Arial" panose="020B0604020202020204" pitchFamily="34" charset="0"/>
              <a:ea typeface="微软雅黑" panose="020B0503020204020204" charset="-122"/>
              <a:sym typeface="Arial" panose="020B0604020202020204" pitchFamily="34" charset="0"/>
            </a:endParaRPr>
          </a:p>
        </p:txBody>
      </p:sp>
      <p:sp>
        <p:nvSpPr>
          <p:cNvPr id="126" name="文本框 125"/>
          <p:cNvSpPr txBox="1"/>
          <p:nvPr>
            <p:custDataLst>
              <p:tags r:id="rId9"/>
            </p:custDataLst>
          </p:nvPr>
        </p:nvSpPr>
        <p:spPr>
          <a:xfrm>
            <a:off x="7607625" y="1407253"/>
            <a:ext cx="815340" cy="768350"/>
          </a:xfrm>
          <a:prstGeom prst="rect">
            <a:avLst/>
          </a:prstGeom>
          <a:noFill/>
        </p:spPr>
        <p:txBody>
          <a:bodyPr wrap="square" rtlCol="0">
            <a:normAutofit/>
          </a:bodyPr>
          <a:lstStyle/>
          <a:p>
            <a:r>
              <a:rPr lang="en-US" altLang="zh-CN" sz="4400" b="1" dirty="0">
                <a:solidFill>
                  <a:schemeClr val="accent1"/>
                </a:solidFill>
                <a:latin typeface="Arial" panose="020B0604020202020204" pitchFamily="34" charset="0"/>
                <a:ea typeface="微软雅黑" panose="020B0503020204020204" charset="-122"/>
                <a:sym typeface="Arial" panose="020B0604020202020204" pitchFamily="34" charset="0"/>
              </a:rPr>
              <a:t>04</a:t>
            </a:r>
            <a:endParaRPr lang="en-US" altLang="zh-CN" sz="4400" b="1"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cxnSp>
        <p:nvCxnSpPr>
          <p:cNvPr id="127" name="直接连接符 126"/>
          <p:cNvCxnSpPr/>
          <p:nvPr>
            <p:custDataLst>
              <p:tags r:id="rId10"/>
            </p:custDataLst>
          </p:nvPr>
        </p:nvCxnSpPr>
        <p:spPr>
          <a:xfrm rot="10800000">
            <a:off x="7731450" y="2148298"/>
            <a:ext cx="1080135" cy="635"/>
          </a:xfrm>
          <a:prstGeom prst="line">
            <a:avLst/>
          </a:prstGeom>
          <a:ln>
            <a:solidFill>
              <a:schemeClr val="lt1">
                <a:lumMod val="85000"/>
              </a:schemeClr>
            </a:solidFill>
          </a:ln>
        </p:spPr>
        <p:style>
          <a:lnRef idx="1">
            <a:schemeClr val="accent1"/>
          </a:lnRef>
          <a:fillRef idx="0">
            <a:schemeClr val="accent1"/>
          </a:fillRef>
          <a:effectRef idx="0">
            <a:schemeClr val="accent1"/>
          </a:effectRef>
          <a:fontRef idx="minor">
            <a:schemeClr val="tx1"/>
          </a:fontRef>
        </p:style>
      </p:cxnSp>
      <p:sp>
        <p:nvSpPr>
          <p:cNvPr id="129" name="文本框 128"/>
          <p:cNvSpPr txBox="1"/>
          <p:nvPr>
            <p:custDataLst>
              <p:tags r:id="rId11"/>
            </p:custDataLst>
          </p:nvPr>
        </p:nvSpPr>
        <p:spPr>
          <a:xfrm>
            <a:off x="7605395" y="4046220"/>
            <a:ext cx="3240000" cy="621665"/>
          </a:xfrm>
          <a:prstGeom prst="rect">
            <a:avLst/>
          </a:prstGeom>
          <a:noFill/>
        </p:spPr>
        <p:txBody>
          <a:bodyPr wrap="square" rtlCol="0">
            <a:normAutofit/>
          </a:bodyPr>
          <a:lstStyle/>
          <a:p>
            <a:pPr algn="just">
              <a:lnSpc>
                <a:spcPct val="150000"/>
              </a:lnSpc>
              <a:spcAft>
                <a:spcPts val="2000"/>
              </a:spcAft>
            </a:pPr>
            <a:r>
              <a:rPr lang="zh-CN" altLang="en-US" dirty="0">
                <a:solidFill>
                  <a:schemeClr val="dk1">
                    <a:lumMod val="75000"/>
                    <a:lumOff val="25000"/>
                  </a:schemeClr>
                </a:solidFill>
                <a:uFillTx/>
                <a:latin typeface="Arial" panose="020B0604020202020204" pitchFamily="34" charset="0"/>
                <a:ea typeface="微软雅黑" panose="020B0503020204020204" charset="-122"/>
                <a:sym typeface="Arial" panose="020B0604020202020204" pitchFamily="34" charset="0"/>
              </a:rPr>
              <a:t>工作建议</a:t>
            </a:r>
            <a:endParaRPr lang="zh-CN" altLang="en-US" dirty="0">
              <a:solidFill>
                <a:schemeClr val="dk1">
                  <a:lumMod val="75000"/>
                  <a:lumOff val="25000"/>
                </a:schemeClr>
              </a:solidFill>
              <a:uFillTx/>
              <a:latin typeface="Arial" panose="020B0604020202020204" pitchFamily="34" charset="0"/>
              <a:ea typeface="微软雅黑" panose="020B0503020204020204" charset="-122"/>
              <a:sym typeface="Arial" panose="020B0604020202020204" pitchFamily="34" charset="0"/>
            </a:endParaRPr>
          </a:p>
        </p:txBody>
      </p:sp>
      <p:sp>
        <p:nvSpPr>
          <p:cNvPr id="130" name="文本框 129"/>
          <p:cNvSpPr txBox="1"/>
          <p:nvPr>
            <p:custDataLst>
              <p:tags r:id="rId12"/>
            </p:custDataLst>
          </p:nvPr>
        </p:nvSpPr>
        <p:spPr>
          <a:xfrm>
            <a:off x="7615245" y="3138636"/>
            <a:ext cx="815340" cy="768350"/>
          </a:xfrm>
          <a:prstGeom prst="rect">
            <a:avLst/>
          </a:prstGeom>
          <a:noFill/>
        </p:spPr>
        <p:txBody>
          <a:bodyPr wrap="square" rtlCol="0">
            <a:normAutofit/>
          </a:bodyPr>
          <a:lstStyle/>
          <a:p>
            <a:r>
              <a:rPr lang="en-US" altLang="zh-CN" sz="4400" b="1" dirty="0">
                <a:solidFill>
                  <a:schemeClr val="accent1"/>
                </a:solidFill>
                <a:latin typeface="Arial" panose="020B0604020202020204" pitchFamily="34" charset="0"/>
                <a:ea typeface="微软雅黑" panose="020B0503020204020204" charset="-122"/>
                <a:sym typeface="Arial" panose="020B0604020202020204" pitchFamily="34" charset="0"/>
              </a:rPr>
              <a:t>05</a:t>
            </a:r>
            <a:endParaRPr lang="en-US" altLang="zh-CN" sz="4400" b="1"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cxnSp>
        <p:nvCxnSpPr>
          <p:cNvPr id="131" name="直接连接符 130"/>
          <p:cNvCxnSpPr/>
          <p:nvPr>
            <p:custDataLst>
              <p:tags r:id="rId13"/>
            </p:custDataLst>
          </p:nvPr>
        </p:nvCxnSpPr>
        <p:spPr>
          <a:xfrm rot="10800000">
            <a:off x="7739070" y="3889206"/>
            <a:ext cx="1080135" cy="635"/>
          </a:xfrm>
          <a:prstGeom prst="line">
            <a:avLst/>
          </a:prstGeom>
          <a:ln>
            <a:solidFill>
              <a:schemeClr val="lt1">
                <a:lumMod val="85000"/>
              </a:schemeClr>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custDataLst>
              <p:tags r:id="rId14"/>
            </p:custDataLst>
          </p:nvPr>
        </p:nvSpPr>
        <p:spPr>
          <a:xfrm>
            <a:off x="3511550" y="5784215"/>
            <a:ext cx="3240000" cy="621665"/>
          </a:xfrm>
          <a:prstGeom prst="rect">
            <a:avLst/>
          </a:prstGeom>
          <a:noFill/>
        </p:spPr>
        <p:txBody>
          <a:bodyPr wrap="square" rtlCol="0">
            <a:normAutofit/>
          </a:bodyPr>
          <a:lstStyle/>
          <a:p>
            <a:pPr algn="just">
              <a:lnSpc>
                <a:spcPct val="150000"/>
              </a:lnSpc>
              <a:spcAft>
                <a:spcPts val="2000"/>
              </a:spcAft>
            </a:pPr>
            <a:r>
              <a:rPr lang="zh-CN" altLang="en-US" dirty="0">
                <a:solidFill>
                  <a:schemeClr val="dk1">
                    <a:lumMod val="75000"/>
                    <a:lumOff val="25000"/>
                  </a:schemeClr>
                </a:solidFill>
                <a:uFillTx/>
                <a:latin typeface="Arial" panose="020B0604020202020204" pitchFamily="34" charset="0"/>
                <a:ea typeface="微软雅黑" panose="020B0503020204020204" charset="-122"/>
                <a:sym typeface="Arial" panose="020B0604020202020204" pitchFamily="34" charset="0"/>
              </a:rPr>
              <a:t>部门整体预算绩效管理情况</a:t>
            </a:r>
            <a:endParaRPr lang="zh-CN" altLang="en-US" dirty="0">
              <a:solidFill>
                <a:schemeClr val="dk1">
                  <a:lumMod val="75000"/>
                  <a:lumOff val="25000"/>
                </a:schemeClr>
              </a:solidFill>
              <a:uFillTx/>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15"/>
            </p:custDataLst>
          </p:nvPr>
        </p:nvSpPr>
        <p:spPr>
          <a:xfrm>
            <a:off x="3521400" y="4876631"/>
            <a:ext cx="815340" cy="768350"/>
          </a:xfrm>
          <a:prstGeom prst="rect">
            <a:avLst/>
          </a:prstGeom>
          <a:noFill/>
        </p:spPr>
        <p:txBody>
          <a:bodyPr wrap="square" rtlCol="0">
            <a:normAutofit/>
          </a:bodyPr>
          <a:lstStyle/>
          <a:p>
            <a:r>
              <a:rPr lang="en-US" altLang="zh-CN" sz="4400" b="1">
                <a:solidFill>
                  <a:schemeClr val="accent1"/>
                </a:solidFill>
                <a:latin typeface="Arial" panose="020B0604020202020204" pitchFamily="34" charset="0"/>
                <a:ea typeface="微软雅黑" panose="020B0503020204020204" charset="-122"/>
                <a:sym typeface="Arial" panose="020B0604020202020204" pitchFamily="34" charset="0"/>
              </a:rPr>
              <a:t>03</a:t>
            </a:r>
            <a:endParaRPr lang="en-US" altLang="zh-CN" sz="4400" b="1">
              <a:solidFill>
                <a:schemeClr val="accent1"/>
              </a:solidFill>
              <a:latin typeface="Arial" panose="020B0604020202020204" pitchFamily="34" charset="0"/>
              <a:ea typeface="微软雅黑" panose="020B0503020204020204" charset="-122"/>
              <a:sym typeface="Arial" panose="020B0604020202020204" pitchFamily="34" charset="0"/>
            </a:endParaRPr>
          </a:p>
        </p:txBody>
      </p:sp>
      <p:cxnSp>
        <p:nvCxnSpPr>
          <p:cNvPr id="5" name="直接连接符 4"/>
          <p:cNvCxnSpPr/>
          <p:nvPr>
            <p:custDataLst>
              <p:tags r:id="rId16"/>
            </p:custDataLst>
          </p:nvPr>
        </p:nvCxnSpPr>
        <p:spPr>
          <a:xfrm rot="10800000">
            <a:off x="3645225" y="5620216"/>
            <a:ext cx="1080135" cy="635"/>
          </a:xfrm>
          <a:prstGeom prst="line">
            <a:avLst/>
          </a:prstGeom>
          <a:ln>
            <a:solidFill>
              <a:schemeClr val="lt1">
                <a:lumMod val="85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custDataLst>
              <p:tags r:id="rId17"/>
            </p:custDataLst>
          </p:nvPr>
        </p:nvSpPr>
        <p:spPr>
          <a:xfrm>
            <a:off x="755650" y="696595"/>
            <a:ext cx="1880235" cy="695325"/>
          </a:xfrm>
          <a:prstGeom prst="rect">
            <a:avLst/>
          </a:prstGeom>
          <a:solidFill>
            <a:schemeClr val="accent1"/>
          </a:solidFill>
          <a:ln>
            <a:noFill/>
          </a:ln>
          <a:effectLst/>
        </p:spPr>
        <p:txBody>
          <a:bodyPr vert="horz" wrap="square" lIns="91440" tIns="45720" rIns="91440" bIns="45720" rtlCol="0" anchor="ctr" anchorCtr="1">
            <a:normAutofit/>
          </a:bodyPr>
          <a:lstStyle/>
          <a:p>
            <a:pPr algn="ctr"/>
            <a:r>
              <a:rPr lang="zh-CN" altLang="en-US" sz="3200" b="1" spc="800" dirty="0">
                <a:ln>
                  <a:noFill/>
                </a:ln>
                <a:solidFill>
                  <a:schemeClr val="lt1"/>
                </a:solidFill>
                <a:uFillTx/>
                <a:latin typeface="Arial" panose="020B0604020202020204" pitchFamily="34" charset="0"/>
                <a:ea typeface="微软雅黑" panose="020B0503020204020204" charset="-122"/>
                <a:cs typeface="+mj-lt"/>
                <a:sym typeface="Arial" panose="020B0604020202020204" pitchFamily="34" charset="0"/>
              </a:rPr>
              <a:t>目录</a:t>
            </a:r>
            <a:endParaRPr lang="zh-CN" altLang="en-US" sz="3200" b="1" spc="800" dirty="0">
              <a:ln>
                <a:noFill/>
              </a:ln>
              <a:solidFill>
                <a:schemeClr val="lt1"/>
              </a:solidFill>
              <a:uFillTx/>
              <a:latin typeface="Arial" panose="020B0604020202020204" pitchFamily="34" charset="0"/>
              <a:ea typeface="微软雅黑" panose="020B0503020204020204" charset="-122"/>
              <a:cs typeface="+mj-lt"/>
              <a:sym typeface="Arial" panose="020B0604020202020204" pitchFamily="34" charset="0"/>
            </a:endParaRPr>
          </a:p>
        </p:txBody>
      </p:sp>
    </p:spTree>
    <p:custDataLst>
      <p:tags r:id="rId18"/>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土地资源的合理开发利用工作未完成年度绩效目标</a:t>
            </a:r>
            <a:endParaRPr lang="zh-CN" dirty="0" err="1">
              <a:solidFill>
                <a:schemeClr val="dk1"/>
              </a:solidFill>
              <a:sym typeface="微软雅黑" panose="020B0503020204020204" charset="-122"/>
            </a:endParaRPr>
          </a:p>
        </p:txBody>
      </p:sp>
      <p:sp>
        <p:nvSpPr>
          <p:cNvPr id="11" name="Title 6"/>
          <p:cNvSpPr txBox="1"/>
          <p:nvPr>
            <p:custDataLst>
              <p:tags r:id="rId5"/>
            </p:custDataLst>
          </p:nvPr>
        </p:nvSpPr>
        <p:spPr>
          <a:xfrm>
            <a:off x="1585071" y="1837436"/>
            <a:ext cx="9021857" cy="409752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是当年工作目标为“扎实做好批而未供及闲置土地清理处置，积极盘活存量用地，促进土地节约集约利用，对已批准未完成土地征收的加快征地拆迁工作进度，对已完成征收的及时供应土地”，因存在闲置土地处置率偏低，个别县区未处置土地遗留问题情况较为复杂，处置难度较大，项目用地报批中存在临时用地报批、未批先建、进出平衡指标、规划选址等堵点难点问题，导致该项工作完成不及预期。
二是专项工作进展缓慢。1.土地收购储备中心负责的太京镇甸子村片区征地补偿费用项目，2023年5月，天水市土地收购储备中心与天水市秦州区人民政府签订征收土地协议书，约定征收补偿包干每亩15万元，一次性预付200万元，多退少补，该项目2023年8月完工，共移交土地8.24亩，2023年12月出具竣工决算审计报告，项目结余资金588,061.81元，截止绩效评价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土地资源的合理开发利用工作未完成年度绩效目标</a:t>
            </a:r>
            <a:endParaRPr lang="zh-CN" dirty="0" err="1">
              <a:solidFill>
                <a:schemeClr val="dk1"/>
              </a:solidFill>
              <a:sym typeface="微软雅黑" panose="020B0503020204020204" charset="-122"/>
            </a:endParaRPr>
          </a:p>
        </p:txBody>
      </p:sp>
      <p:sp>
        <p:nvSpPr>
          <p:cNvPr id="2" name="矩形 1"/>
          <p:cNvSpPr/>
          <p:nvPr>
            <p:custDataLst>
              <p:tags r:id="rId5"/>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0"/>
            </p:custDataLst>
          </p:nvPr>
        </p:nvSpPr>
        <p:spPr>
          <a:xfrm>
            <a:off x="1949127" y="1977452"/>
            <a:ext cx="8270147"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资金仍未退回；2.因城区工业企业搬迁改造，收购天水长城开关厂集团有限公司、天水师范学院国有土地使用权，项目于2021年7月开始，因多方面原因，截止评价日，该项目A-2地块搬迁工作仍未完成；3.金家庄片区棚户区改造项目，2020年6月份天水市土地收购储备中心与天水财信实业有限公司签订《土地储备一级开发协议》，协议规定项目开发自协议签订之日起24个月内完成，但截止绩效评价日，该棚户区改造项目尚未完全完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1"/>
            </p:custDataLst>
          </p:nvPr>
        </p:nvSpPr>
        <p:spPr>
          <a:xfrm>
            <a:off x="1134110" y="1323975"/>
            <a:ext cx="3341370" cy="3486150"/>
          </a:xfrm>
          <a:prstGeom prst="rect">
            <a:avLst/>
          </a:prstGeom>
          <a:noFill/>
          <a:ln>
            <a:noFill/>
          </a:ln>
          <a:effectLst/>
        </p:spPr>
        <p:txBody>
          <a:bodyPr vert="horz" wrap="square" rtlCol="0" anchor="ctr" anchorCtr="0">
            <a:normAutofit/>
          </a:bodyPr>
          <a:lstStyle/>
          <a:p>
            <a:pPr algn="ctr"/>
            <a:r>
              <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rPr>
              <a:t>05</a:t>
            </a:r>
            <a:endPar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endParaRPr>
          </a:p>
        </p:txBody>
      </p:sp>
      <p:sp>
        <p:nvSpPr>
          <p:cNvPr id="4" name="标题 3"/>
          <p:cNvSpPr>
            <a:spLocks noGrp="1"/>
          </p:cNvSpPr>
          <p:nvPr>
            <p:ph type="title"/>
            <p:custDataLst>
              <p:tags r:id="rId2"/>
            </p:custDataLst>
          </p:nvPr>
        </p:nvSpPr>
        <p:spPr/>
        <p:txBody>
          <a:bodyPr>
            <a:normAutofit fontScale="90000"/>
          </a:bodyPr>
          <a:lstStyle/>
          <a:p>
            <a:r>
              <a:rPr lang="zh-CN" altLang="en-US" sz="5445">
                <a:solidFill>
                  <a:schemeClr val="accent1"/>
                </a:solidFill>
              </a:rPr>
              <a:t>工作建议</a:t>
            </a:r>
            <a:endParaRPr lang="zh-CN" altLang="en-US" sz="5445">
              <a:solidFill>
                <a:schemeClr val="accent1"/>
              </a:solidFill>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严守耕地保护底线</a:t>
            </a:r>
            <a:endParaRPr lang="zh-CN" dirty="0" err="1">
              <a:solidFill>
                <a:schemeClr val="dk1"/>
              </a:solidFill>
              <a:sym typeface="微软雅黑" panose="020B0503020204020204" charset="-122"/>
            </a:endParaRPr>
          </a:p>
        </p:txBody>
      </p:sp>
      <p:sp>
        <p:nvSpPr>
          <p:cNvPr id="11" name="Title 6"/>
          <p:cNvSpPr txBox="1"/>
          <p:nvPr>
            <p:custDataLst>
              <p:tags r:id="rId5"/>
            </p:custDataLst>
          </p:nvPr>
        </p:nvSpPr>
        <p:spPr>
          <a:xfrm>
            <a:off x="2548231" y="2265033"/>
            <a:ext cx="7095537" cy="324233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全面落实耕地保护党政同责，严格执行永久基本农田特殊保护要求，规范耕地占补平衡，严格落实年度耕地进出平衡，持续推进农村乱占耕地建房问题整治，对历年土地卫片未整改到位问题、耕地保护督察反馈、历史挂账问题限时销号清零，确保全市可长期稳定利用耕地不减少，质量不降低。加大耕地保护执法监察力度，紧盯生态保护红线、永久基本农田、城镇开发边界等重点区域开展动态巡查，坚决遏制耕地“非农化”，防止耕地“非粮化”。</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严守土地开发利用底线</a:t>
            </a:r>
            <a:endParaRPr lang="zh-CN" dirty="0" err="1">
              <a:solidFill>
                <a:schemeClr val="dk1"/>
              </a:solidFill>
              <a:sym typeface="微软雅黑" panose="020B0503020204020204" charset="-122"/>
            </a:endParaRPr>
          </a:p>
        </p:txBody>
      </p:sp>
      <p:sp>
        <p:nvSpPr>
          <p:cNvPr id="2" name="矩形 1"/>
          <p:cNvSpPr/>
          <p:nvPr>
            <p:custDataLst>
              <p:tags r:id="rId5"/>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0"/>
            </p:custDataLst>
          </p:nvPr>
        </p:nvSpPr>
        <p:spPr>
          <a:xfrm>
            <a:off x="1892883" y="197745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全面提升土地节约集约利用水平，积极推进“标准地”出让，落实用地标准和基础设施用地控制指标，强化批而未供和闲置土地处置，控制增量，盘活存量，提高土地利用效率，严控新增城镇建设用地。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p:txBody>
          <a:bodyPr>
            <a:normAutofit/>
          </a:bodyPr>
          <a:lstStyle/>
          <a:p>
            <a:r>
              <a:rPr lang="en-US" altLang="zh-CN" sz="9555">
                <a:solidFill>
                  <a:schemeClr val="accent1"/>
                </a:solidFill>
              </a:rPr>
              <a:t>谢谢</a:t>
            </a:r>
            <a:endParaRPr lang="en-US" altLang="zh-CN" sz="9555">
              <a:solidFill>
                <a:schemeClr val="accent1"/>
              </a:solidFill>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6" name="直接连接符 5"/>
          <p:cNvCxnSpPr/>
          <p:nvPr>
            <p:custDataLst>
              <p:tags r:id="rId3"/>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1" name="Title 6"/>
          <p:cNvSpPr txBox="1"/>
          <p:nvPr>
            <p:custDataLst>
              <p:tags r:id="rId4"/>
            </p:custDataLst>
          </p:nvPr>
        </p:nvSpPr>
        <p:spPr>
          <a:xfrm>
            <a:off x="2994636" y="1808109"/>
            <a:ext cx="6202727" cy="3546581"/>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2023年部门整体支出绩效评价报告公开版</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5"/>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1"/>
            </p:custDataLst>
          </p:nvPr>
        </p:nvSpPr>
        <p:spPr>
          <a:xfrm>
            <a:off x="1134110" y="1323975"/>
            <a:ext cx="3341370" cy="3486150"/>
          </a:xfrm>
          <a:prstGeom prst="rect">
            <a:avLst/>
          </a:prstGeom>
          <a:noFill/>
          <a:ln>
            <a:noFill/>
          </a:ln>
          <a:effectLst/>
        </p:spPr>
        <p:txBody>
          <a:bodyPr vert="horz" wrap="square" rtlCol="0" anchor="ctr" anchorCtr="0">
            <a:normAutofit/>
          </a:bodyPr>
          <a:lstStyle/>
          <a:p>
            <a:pPr algn="ctr"/>
            <a:r>
              <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rPr>
              <a:t>01</a:t>
            </a:r>
            <a:endPar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endParaRPr>
          </a:p>
        </p:txBody>
      </p:sp>
      <p:sp>
        <p:nvSpPr>
          <p:cNvPr id="4" name="标题 3"/>
          <p:cNvSpPr>
            <a:spLocks noGrp="1"/>
          </p:cNvSpPr>
          <p:nvPr>
            <p:ph type="title"/>
            <p:custDataLst>
              <p:tags r:id="rId2"/>
            </p:custDataLst>
          </p:nvPr>
        </p:nvSpPr>
        <p:spPr/>
        <p:txBody>
          <a:bodyPr>
            <a:normAutofit fontScale="90000"/>
          </a:bodyPr>
          <a:lstStyle/>
          <a:p>
            <a:r>
              <a:rPr lang="zh-CN" altLang="en-US" sz="5445">
                <a:solidFill>
                  <a:schemeClr val="accent1"/>
                </a:solidFill>
              </a:rPr>
              <a:t>基本情况</a:t>
            </a:r>
            <a:endParaRPr lang="zh-CN" altLang="en-US" sz="5445">
              <a:solidFill>
                <a:schemeClr val="accent1"/>
              </a:solidFill>
            </a:endParaRPr>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部门主要职能</a:t>
            </a:r>
            <a:endParaRPr lang="zh-CN" dirty="0" err="1">
              <a:solidFill>
                <a:schemeClr val="dk1"/>
              </a:solidFill>
              <a:sym typeface="微软雅黑" panose="020B0503020204020204" charset="-122"/>
            </a:endParaRPr>
          </a:p>
        </p:txBody>
      </p:sp>
      <p:sp>
        <p:nvSpPr>
          <p:cNvPr id="11" name="Title 6"/>
          <p:cNvSpPr txBox="1"/>
          <p:nvPr>
            <p:custDataLst>
              <p:tags r:id="rId5"/>
            </p:custDataLst>
          </p:nvPr>
        </p:nvSpPr>
        <p:spPr>
          <a:xfrm>
            <a:off x="457155" y="1771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天水市自然资源局主要职能为：一是履行全民所有土地、矿产、森林、草原、湿地、水等自然资源资产所有者职责和所有国土空间用途管制职责；二是负责自然资源调查监测评价、统一确权登记工作，负责自然资源资产有偿使用、合理开发利用工作；三是负责建立空间规划体系并监督实施，负责统筹国土空间生态修复，组织实施最严格的耕地保护制度，管理地质勘查相关工作；四是负责落实综合防灾减灾规划相关要求，组织编制地质灾害防治规划、防护标准和年度防治方案并指导实施；五是负责矿产资源管理、测绘地理信息管理等工作。
（二）内设机构及所属单位概况。
天水市自然资源局及下属的天水市自然资源局秦州分局、麦积分局、市国土资源执法监察支队、天水市土地收购储备中心、天水市地质灾害应急中心、天水市地质博物馆、天水市地理地热信息中心、天水市土地开发整理中心、天水市不动产登记中心等10家单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1"/>
            </p:custDataLst>
          </p:nvPr>
        </p:nvSpPr>
        <p:spPr>
          <a:xfrm>
            <a:off x="1134110" y="1323975"/>
            <a:ext cx="3341370" cy="3486150"/>
          </a:xfrm>
          <a:prstGeom prst="rect">
            <a:avLst/>
          </a:prstGeom>
          <a:noFill/>
          <a:ln>
            <a:noFill/>
          </a:ln>
          <a:effectLst/>
        </p:spPr>
        <p:txBody>
          <a:bodyPr vert="horz" wrap="square" rtlCol="0" anchor="ctr" anchorCtr="0">
            <a:normAutofit/>
          </a:bodyPr>
          <a:lstStyle/>
          <a:p>
            <a:pPr algn="ctr"/>
            <a:r>
              <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rPr>
              <a:t>02</a:t>
            </a:r>
            <a:endPar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endParaRPr>
          </a:p>
        </p:txBody>
      </p:sp>
      <p:sp>
        <p:nvSpPr>
          <p:cNvPr id="4" name="标题 3"/>
          <p:cNvSpPr>
            <a:spLocks noGrp="1"/>
          </p:cNvSpPr>
          <p:nvPr>
            <p:ph type="title"/>
            <p:custDataLst>
              <p:tags r:id="rId2"/>
            </p:custDataLst>
          </p:nvPr>
        </p:nvSpPr>
        <p:spPr/>
        <p:txBody>
          <a:bodyPr>
            <a:normAutofit fontScale="90000"/>
          </a:bodyPr>
          <a:lstStyle/>
          <a:p>
            <a:r>
              <a:rPr lang="zh-CN" altLang="en-US" sz="5445">
                <a:solidFill>
                  <a:schemeClr val="accent1"/>
                </a:solidFill>
              </a:rPr>
              <a:t>部门整体收支情况</a:t>
            </a:r>
            <a:endParaRPr lang="zh-CN" altLang="en-US" sz="5445">
              <a:solidFill>
                <a:schemeClr val="accent1"/>
              </a:solidFill>
            </a:endParaRPr>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部门整体（决算）收入情况</a:t>
            </a:r>
            <a:endParaRPr lang="zh-CN" dirty="0" err="1">
              <a:solidFill>
                <a:schemeClr val="dk1"/>
              </a:solidFill>
              <a:sym typeface="微软雅黑" panose="020B0503020204020204" charset="-122"/>
            </a:endParaRPr>
          </a:p>
        </p:txBody>
      </p:sp>
      <p:sp>
        <p:nvSpPr>
          <p:cNvPr id="2" name="矩形 1"/>
          <p:cNvSpPr/>
          <p:nvPr>
            <p:custDataLst>
              <p:tags r:id="rId5"/>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0"/>
            </p:custDataLst>
          </p:nvPr>
        </p:nvSpPr>
        <p:spPr>
          <a:xfrm>
            <a:off x="1949127" y="1977452"/>
            <a:ext cx="8270147"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2023年市自然资源局总收入21176.42万元，其中财政拨款收入为14115.10万元，政府性基金预算财政拨款收入7061.32万元。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部门整体支出情况</a:t>
            </a:r>
            <a:endParaRPr lang="zh-CN" dirty="0" err="1">
              <a:solidFill>
                <a:schemeClr val="dk1"/>
              </a:solidFill>
              <a:sym typeface="微软雅黑" panose="020B0503020204020204" charset="-122"/>
            </a:endParaRPr>
          </a:p>
        </p:txBody>
      </p:sp>
      <p:sp>
        <p:nvSpPr>
          <p:cNvPr id="11" name="Title 6"/>
          <p:cNvSpPr txBox="1"/>
          <p:nvPr>
            <p:custDataLst>
              <p:tags r:id="rId5"/>
            </p:custDataLst>
          </p:nvPr>
        </p:nvSpPr>
        <p:spPr>
          <a:xfrm>
            <a:off x="2659832" y="2265033"/>
            <a:ext cx="6872335" cy="324233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2023年市自然资源局总支出21176.42万元，其中，基本支出5582.21万元，项目支出15594.21万元。（一般公共预算财政拨款14115.11万元，包括基本支出5582.21万元，项目支出8532.90万元）。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项目支出情况</a:t>
            </a:r>
            <a:endParaRPr lang="zh-CN" dirty="0" err="1">
              <a:solidFill>
                <a:schemeClr val="dk1"/>
              </a:solidFill>
              <a:sym typeface="微软雅黑" panose="020B0503020204020204" charset="-122"/>
            </a:endParaRPr>
          </a:p>
        </p:txBody>
      </p:sp>
      <p:sp>
        <p:nvSpPr>
          <p:cNvPr id="11" name="Title 6"/>
          <p:cNvSpPr txBox="1"/>
          <p:nvPr>
            <p:custDataLst>
              <p:tags r:id="rId5"/>
            </p:custDataLst>
          </p:nvPr>
        </p:nvSpPr>
        <p:spPr>
          <a:xfrm>
            <a:off x="457155" y="1771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2023年共投入专项资金15594.21万元，均为市财政资金，于2023年拨付到位，共实施项目116个。其中：天水市自然资源局本级项目资金2163.99万元，支出2163.99万元，共涉及12个项目；天水市国土资源执法监察支队2023年非税收入安排的单位公用经费支出项目资金58.029万元，支出58.029万元，共涉及项目1个；天水市土地收购储备中心土地储备业务费项目资金5686.68万元，支出5686.68万元，共涉及项目78个；天市自然资源局秦州分局项目资金3257.93万元，支出3257.93万元，共涉及项目13个；天水市自然资源局麦积分局项目资金3268.86万元，支出3268.86万元，共涉及项目6个；天水市地质灾害应急中心项目资金1078.76万元，支出1078.76万元，共涉及项目2个；天水市地理地热信息中心项目资金10万元，支出10万元，共涉及项目1个；天水市不动产登记事务中心项目资金69.98万元，支付69.98万元，共涉及项目3个。</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8.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129.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wm#"/>
  <p:tag name="KSO_WM_UNIT_PRESET_TEXT" val="空白演示经典风格"/>
  <p:tag name="KSO_WM_UNIT_TEXT_FILL_FORE_SCHEMECOLOR_INDEX_BRIGHTNESS" val="0"/>
  <p:tag name="KSO_WM_UNIT_TEXT_FILL_FORE_SCHEMECOLOR_INDEX" val="5"/>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NOCLEAR" val="0"/>
  <p:tag name="KSO_WM_UNIT_VALUE" val="10"/>
  <p:tag name="KSO_WM_UNIT_HIGHLIGHT" val="0"/>
  <p:tag name="KSO_WM_UNIT_COMPATIBLE" val="0"/>
  <p:tag name="KSO_WM_UNIT_DIAGRAM_ISNUMVISUAL" val="0"/>
  <p:tag name="KSO_WM_UNIT_DIAGRAM_ISREFERUNIT" val="0"/>
  <p:tag name="KSO_WM_UNIT_TYPE" val="f"/>
  <p:tag name="KSO_WM_UNIT_INDEX" val="1"/>
  <p:tag name="KSO_WM_UNIT_ID" val="custom20206915_1*f*1"/>
  <p:tag name="KSO_WM_TEMPLATE_CATEGORY" val="custom"/>
  <p:tag name="KSO_WM_TEMPLATE_INDEX" val="20206915"/>
  <p:tag name="KSO_WM_UNIT_LAYERLEVEL" val="1"/>
  <p:tag name="KSO_WM_TAG_VERSION" val="1.0"/>
  <p:tag name="KSO_WM_BEAUTIFY_FLAG" val="#wm#"/>
  <p:tag name="KSO_WM_UNIT_ISCONTENTSTITLE" val="0"/>
  <p:tag name="KSO_WM_UNIT_ISNUMDGMTITLE" val="0"/>
  <p:tag name="KSO_WM_UNIT_PRESET_TEXT" val="演讲者："/>
  <p:tag name="KSO_WM_UNIT_SUBTYPE" val="b"/>
  <p:tag name="KSO_WM_UNIT_TEXT_FILL_FORE_SCHEMECOLOR_INDEX_BRIGHTNESS" val="0"/>
  <p:tag name="KSO_WM_UNIT_TEXT_FILL_FORE_SCHEMECOLOR_INDEX" val="5"/>
  <p:tag name="KSO_WM_UNIT_TEXT_FILL_TYPE" val="1"/>
</p:tagLst>
</file>

<file path=ppt/tags/tag131.xml><?xml version="1.0" encoding="utf-8"?>
<p:tagLst xmlns:p="http://schemas.openxmlformats.org/presentationml/2006/main">
  <p:tag name="KSO_WM_SLIDE_ID" val="custom2020691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6915"/>
  <p:tag name="KSO_WM_SLIDE_LAYOUT" val="a_b_f"/>
  <p:tag name="KSO_WM_SLIDE_LAYOUT_CNT" val="1_1_1"/>
  <p:tag name="KSO_WM_TEMPLATE_MASTER_THUMB_INDEX" val="12"/>
  <p:tag name="KSO_WM_TEMPLATE_THUMBS_INDEX" val="1、4、7、8、10、11、12、13、15"/>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6915_5*i*1"/>
  <p:tag name="KSO_WM_TEMPLATE_CATEGORY" val="custom"/>
  <p:tag name="KSO_WM_TEMPLATE_INDEX" val="20206915"/>
  <p:tag name="KSO_WM_UNIT_LAYERLEVEL" val="1"/>
  <p:tag name="KSO_WM_TAG_VERSION" val="1.0"/>
  <p:tag name="KSO_WM_BEAUTIFY_FLAG" val="#wm#"/>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3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custom20206915_5*l_h_f*1_1_1"/>
  <p:tag name="KSO_WM_TEMPLATE_CATEGORY" val="custom"/>
  <p:tag name="KSO_WM_TEMPLATE_INDEX" val="20206915"/>
  <p:tag name="KSO_WM_UNIT_LAYERLEVEL" val="1_1_1"/>
  <p:tag name="KSO_WM_TAG_VERSION" val="1.0"/>
  <p:tag name="KSO_WM_BEAUTIFY_FLAG" val="#wm#"/>
  <p:tag name="KSO_WM_UNIT_PRESET_TEXT" val="请言简意赅的阐述您的观点。"/>
  <p:tag name="KSO_WM_UNIT_TEXT_FILL_FORE_SCHEMECOLOR_INDEX_BRIGHTNESS" val="0.25"/>
  <p:tag name="KSO_WM_UNIT_TEXT_FILL_FORE_SCHEMECOLOR_INDEX" val="13"/>
  <p:tag name="KSO_WM_UNIT_TEXT_FILL_TYPE" val="1"/>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6915_5*l_h_i*1_1_1"/>
  <p:tag name="KSO_WM_TEMPLATE_CATEGORY" val="custom"/>
  <p:tag name="KSO_WM_TEMPLATE_INDEX" val="20206915"/>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6915_5*l_h_i*1_1_2"/>
  <p:tag name="KSO_WM_TEMPLATE_CATEGORY" val="custom"/>
  <p:tag name="KSO_WM_TEMPLATE_INDEX" val="20206915"/>
  <p:tag name="KSO_WM_UNIT_LAYERLEVEL" val="1_1_1"/>
  <p:tag name="KSO_WM_TAG_VERSION" val="1.0"/>
  <p:tag name="KSO_WM_BEAUTIFY_FLAG" val="#wm#"/>
  <p:tag name="KSO_WM_UNIT_LINE_FORE_SCHEMECOLOR_INDEX_BRIGHTNESS" val="-0.15"/>
  <p:tag name="KSO_WM_UNIT_LINE_FORE_SCHEMECOLOR_INDEX" val="14"/>
  <p:tag name="KSO_WM_UNIT_LINE_FILL_TYPE" val="2"/>
</p:tagLst>
</file>

<file path=ppt/tags/tag136.xml><?xml version="1.0" encoding="utf-8"?>
<p:tagLst xmlns:p="http://schemas.openxmlformats.org/presentationml/2006/main">
  <p:tag name="KSO_WM_UNIT_SUBTYPE" val="a"/>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custom20206915_5*l_h_f*1_2_1"/>
  <p:tag name="KSO_WM_TEMPLATE_CATEGORY" val="custom"/>
  <p:tag name="KSO_WM_TEMPLATE_INDEX" val="20206915"/>
  <p:tag name="KSO_WM_UNIT_LAYERLEVEL" val="1_1_1"/>
  <p:tag name="KSO_WM_TAG_VERSION" val="1.0"/>
  <p:tag name="KSO_WM_BEAUTIFY_FLAG" val="#wm#"/>
  <p:tag name="KSO_WM_UNIT_PRESET_TEXT" val="请言简意赅的阐述您的观点。"/>
  <p:tag name="KSO_WM_UNIT_TEXT_FILL_FORE_SCHEMECOLOR_INDEX_BRIGHTNESS" val="0.25"/>
  <p:tag name="KSO_WM_UNIT_TEXT_FILL_FORE_SCHEMECOLOR_INDEX" val="13"/>
  <p:tag name="KSO_WM_UNIT_TEXT_FILL_TYPE"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6915_5*l_h_i*1_2_1"/>
  <p:tag name="KSO_WM_TEMPLATE_CATEGORY" val="custom"/>
  <p:tag name="KSO_WM_TEMPLATE_INDEX" val="20206915"/>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6915_5*l_h_i*1_2_2"/>
  <p:tag name="KSO_WM_TEMPLATE_CATEGORY" val="custom"/>
  <p:tag name="KSO_WM_TEMPLATE_INDEX" val="20206915"/>
  <p:tag name="KSO_WM_UNIT_LAYERLEVEL" val="1_1_1"/>
  <p:tag name="KSO_WM_TAG_VERSION" val="1.0"/>
  <p:tag name="KSO_WM_BEAUTIFY_FLAG" val="#wm#"/>
  <p:tag name="KSO_WM_UNIT_LINE_FORE_SCHEMECOLOR_INDEX_BRIGHTNESS" val="-0.15"/>
  <p:tag name="KSO_WM_UNIT_LINE_FORE_SCHEMECOLOR_INDEX" val="14"/>
  <p:tag name="KSO_WM_UNIT_LINE_FILL_TYPE" val="2"/>
</p:tagLst>
</file>

<file path=ppt/tags/tag13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custom20206915_5*l_h_f*1_4_1"/>
  <p:tag name="KSO_WM_TEMPLATE_CATEGORY" val="custom"/>
  <p:tag name="KSO_WM_TEMPLATE_INDEX" val="20206915"/>
  <p:tag name="KSO_WM_UNIT_LAYERLEVEL" val="1_1_1"/>
  <p:tag name="KSO_WM_TAG_VERSION" val="1.0"/>
  <p:tag name="KSO_WM_BEAUTIFY_FLAG" val="#wm#"/>
  <p:tag name="KSO_WM_UNIT_PRESET_TEXT" val="请言简意赅的阐述您的观点。"/>
  <p:tag name="KSO_WM_UNIT_TEXT_FILL_FORE_SCHEMECOLOR_INDEX_BRIGHTNESS" val="0.25"/>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custom20206915_5*l_h_i*1_4_1"/>
  <p:tag name="KSO_WM_TEMPLATE_CATEGORY" val="custom"/>
  <p:tag name="KSO_WM_TEMPLATE_INDEX" val="20206915"/>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custom20206915_5*l_h_i*1_4_2"/>
  <p:tag name="KSO_WM_TEMPLATE_CATEGORY" val="custom"/>
  <p:tag name="KSO_WM_TEMPLATE_INDEX" val="20206915"/>
  <p:tag name="KSO_WM_UNIT_LAYERLEVEL" val="1_1_1"/>
  <p:tag name="KSO_WM_TAG_VERSION" val="1.0"/>
  <p:tag name="KSO_WM_BEAUTIFY_FLAG" val="#wm#"/>
  <p:tag name="KSO_WM_UNIT_LINE_FORE_SCHEMECOLOR_INDEX_BRIGHTNESS" val="-0.15"/>
  <p:tag name="KSO_WM_UNIT_LINE_FORE_SCHEMECOLOR_INDEX" val="14"/>
  <p:tag name="KSO_WM_UNIT_LINE_FILL_TYPE" val="2"/>
</p:tagLst>
</file>

<file path=ppt/tags/tag14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custom20206915_5*l_h_f*1_5_1"/>
  <p:tag name="KSO_WM_TEMPLATE_CATEGORY" val="custom"/>
  <p:tag name="KSO_WM_TEMPLATE_INDEX" val="20206915"/>
  <p:tag name="KSO_WM_UNIT_LAYERLEVEL" val="1_1_1"/>
  <p:tag name="KSO_WM_TAG_VERSION" val="1.0"/>
  <p:tag name="KSO_WM_BEAUTIFY_FLAG" val="#wm#"/>
  <p:tag name="KSO_WM_UNIT_PRESET_TEXT" val="请言简意赅的阐述您的观点。"/>
  <p:tag name="KSO_WM_UNIT_TEXT_FILL_FORE_SCHEMECOLOR_INDEX_BRIGHTNESS" val="0.25"/>
  <p:tag name="KSO_WM_UNIT_TEXT_FILL_FORE_SCHEMECOLOR_INDEX" val="13"/>
  <p:tag name="KSO_WM_UNIT_TEXT_FILL_TYPE" val="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custom20206915_5*l_h_i*1_5_1"/>
  <p:tag name="KSO_WM_TEMPLATE_CATEGORY" val="custom"/>
  <p:tag name="KSO_WM_TEMPLATE_INDEX" val="20206915"/>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custom20206915_5*l_h_i*1_5_2"/>
  <p:tag name="KSO_WM_TEMPLATE_CATEGORY" val="custom"/>
  <p:tag name="KSO_WM_TEMPLATE_INDEX" val="20206915"/>
  <p:tag name="KSO_WM_UNIT_LAYERLEVEL" val="1_1_1"/>
  <p:tag name="KSO_WM_TAG_VERSION" val="1.0"/>
  <p:tag name="KSO_WM_BEAUTIFY_FLAG" val="#wm#"/>
  <p:tag name="KSO_WM_UNIT_LINE_FORE_SCHEMECOLOR_INDEX_BRIGHTNESS" val="-0.15"/>
  <p:tag name="KSO_WM_UNIT_LINE_FORE_SCHEMECOLOR_INDEX" val="14"/>
  <p:tag name="KSO_WM_UNIT_LINE_FILL_TYPE" val="2"/>
</p:tagLst>
</file>

<file path=ppt/tags/tag14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custom20206915_5*l_h_f*1_3_1"/>
  <p:tag name="KSO_WM_TEMPLATE_CATEGORY" val="custom"/>
  <p:tag name="KSO_WM_TEMPLATE_INDEX" val="20206915"/>
  <p:tag name="KSO_WM_UNIT_LAYERLEVEL" val="1_1_1"/>
  <p:tag name="KSO_WM_TAG_VERSION" val="1.0"/>
  <p:tag name="KSO_WM_BEAUTIFY_FLAG" val="#wm#"/>
  <p:tag name="KSO_WM_UNIT_PRESET_TEXT" val="请言简意赅的阐述您的观点。"/>
  <p:tag name="KSO_WM_UNIT_TEXT_FILL_FORE_SCHEMECOLOR_INDEX_BRIGHTNESS" val="0.25"/>
  <p:tag name="KSO_WM_UNIT_TEXT_FILL_FORE_SCHEMECOLOR_INDEX" val="13"/>
  <p:tag name="KSO_WM_UNIT_TEXT_FILL_TYPE" val="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6915_5*l_h_i*1_3_1"/>
  <p:tag name="KSO_WM_TEMPLATE_CATEGORY" val="custom"/>
  <p:tag name="KSO_WM_TEMPLATE_INDEX" val="20206915"/>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6915_5*l_h_i*1_3_2"/>
  <p:tag name="KSO_WM_TEMPLATE_CATEGORY" val="custom"/>
  <p:tag name="KSO_WM_TEMPLATE_INDEX" val="20206915"/>
  <p:tag name="KSO_WM_UNIT_LAYERLEVEL" val="1_1_1"/>
  <p:tag name="KSO_WM_TAG_VERSION" val="1.0"/>
  <p:tag name="KSO_WM_BEAUTIFY_FLAG" val="#wm#"/>
  <p:tag name="KSO_WM_UNIT_LINE_FORE_SCHEMECOLOR_INDEX_BRIGHTNESS" val="-0.15"/>
  <p:tag name="KSO_WM_UNIT_LINE_FORE_SCHEMECOLOR_INDEX" val="14"/>
  <p:tag name="KSO_WM_UNIT_LINE_FILL_TYPE" val="2"/>
</p:tagLst>
</file>

<file path=ppt/tags/tag148.xml><?xml version="1.0" encoding="utf-8"?>
<p:tagLst xmlns:p="http://schemas.openxmlformats.org/presentationml/2006/main">
  <p:tag name="KSO_WM_UNIT_ISCONTENTSTITLE" val="1"/>
  <p:tag name="KSO_WM_UNIT_ISNUMDGMTITLE" val="0"/>
  <p:tag name="KSO_WM_UNIT_PRESET_TEXT" val="目录"/>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6915_5*a*1"/>
  <p:tag name="KSO_WM_TEMPLATE_CATEGORY" val="custom"/>
  <p:tag name="KSO_WM_TEMPLATE_INDEX" val="2020691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149.xml><?xml version="1.0" encoding="utf-8"?>
<p:tagLst xmlns:p="http://schemas.openxmlformats.org/presentationml/2006/main">
  <p:tag name="KSO_WM_BEAUTIFY_FLAG" val="#wm#"/>
  <p:tag name="KSO_WM_TEMPLATE_CATEGORY" val="custom"/>
  <p:tag name="KSO_WM_TEMPLATE_INDEX" val="20206915"/>
  <p:tag name="KSO_WM_SLIDE_ID" val="custom20206915_5"/>
  <p:tag name="KSO_WM_TEMPLATE_SUBCATEGORY" val="0"/>
  <p:tag name="KSO_WM_TEMPLATE_MASTER_TYPE" val="1"/>
  <p:tag name="KSO_WM_TEMPLATE_COLOR_TYPE" val="1"/>
  <p:tag name="KSO_WM_SLIDE_TYPE" val="contents"/>
  <p:tag name="KSO_WM_SLIDE_SUBTYPE" val="diag"/>
  <p:tag name="KSO_WM_SLIDE_ITEM_CNT" val="5"/>
  <p:tag name="KSO_WM_SLIDE_INDEX" val="5"/>
  <p:tag name="KSO_WM_DIAGRAM_GROUP_CODE" val="l1-1"/>
  <p:tag name="KSO_WM_SLIDE_DIAGTYPE" val="l"/>
  <p:tag name="KSO_WM_TAG_VERSION" val="1.0"/>
  <p:tag name="KSO_WM_SLIDE_LAYOUT" val="a_l"/>
  <p:tag name="KSO_WM_SLIDE_LAYOUT_CNT" val="1_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5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3"/>
</p:tagLst>
</file>

<file path=ppt/tags/tag154.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4-09-13T16:35:57&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Lst>
</file>

<file path=ppt/tags/tag155.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06915_7*e*1"/>
  <p:tag name="KSO_WM_TEMPLATE_CATEGORY" val="custom"/>
  <p:tag name="KSO_WM_TEMPLATE_INDEX" val="20206915"/>
  <p:tag name="KSO_WM_UNIT_LAYERLEVEL" val="1"/>
  <p:tag name="KSO_WM_TAG_VERSION" val="1.0"/>
  <p:tag name="KSO_WM_BEAUTIFY_FLAG" val="#wm#"/>
  <p:tag name="KSO_WM_UNIT_PRESET_TEXT" val="01"/>
  <p:tag name="KSO_WM_UNIT_NOCLEAR" val="0"/>
  <p:tag name="KSO_WM_UNIT_VALUE" val="2"/>
  <p:tag name="KSO_WM_UNIT_TEXT_LINE_FORE_SCHEMECOLOR_INDEX_BRIGHTNESS" val="0"/>
  <p:tag name="KSO_WM_UNIT_TEXT_LINE_FORE_SCHEMECOLOR_INDEX" val="5"/>
  <p:tag name="KSO_WM_UNIT_TEXT_LINE_FILL_TYPE" val="2"/>
</p:tagLst>
</file>

<file path=ppt/tags/tag156.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6915_7*a*1"/>
  <p:tag name="KSO_WM_TEMPLATE_CATEGORY" val="custom"/>
  <p:tag name="KSO_WM_TEMPLATE_INDEX" val="20206915"/>
  <p:tag name="KSO_WM_UNIT_LAYERLEVEL" val="1"/>
  <p:tag name="KSO_WM_TAG_VERSION" val="1.0"/>
  <p:tag name="KSO_WM_BEAUTIFY_FLAG" val="#wm#"/>
  <p:tag name="KSO_WM_UNIT_PRESET_TEXT" val="单击此处添加标题"/>
  <p:tag name="KSO_WM_UNIT_TEXT_FILL_FORE_SCHEMECOLOR_INDEX_BRIGHTNESS" val="0"/>
  <p:tag name="KSO_WM_UNIT_TEXT_FILL_FORE_SCHEMECOLOR_INDEX" val="5"/>
  <p:tag name="KSO_WM_UNIT_TEXT_FILL_TYPE" val="1"/>
</p:tagLst>
</file>

<file path=ppt/tags/tag157.xml><?xml version="1.0" encoding="utf-8"?>
<p:tagLst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16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16:35:57&quot;,&quot;maxSize&quot;:{&quot;size1&quot;:20},&quot;minSize&quot;:{&quot;size1&quot;:11.2},&quot;normalSize&quot;:{&quot;size1&quot;:11.2},&quot;subLayout&quot;:[{&quot;id&quot;:&quot;2024-09-13T16:35:57&quot;,&quot;margin&quot;:{&quot;bottom&quot;:0.025999998673796654,&quot;left&quot;:1.2699999809265137,&quot;right&quot;:1.2699999809265137,&quot;top&quot;:0.4230000376701355},&quot;type&quot;:0},{&quot;id&quot;:&quot;2024-09-13T16:35: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64.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06915_7*e*1"/>
  <p:tag name="KSO_WM_TEMPLATE_CATEGORY" val="custom"/>
  <p:tag name="KSO_WM_TEMPLATE_INDEX" val="20206915"/>
  <p:tag name="KSO_WM_UNIT_LAYERLEVEL" val="1"/>
  <p:tag name="KSO_WM_TAG_VERSION" val="1.0"/>
  <p:tag name="KSO_WM_BEAUTIFY_FLAG" val="#wm#"/>
  <p:tag name="KSO_WM_UNIT_PRESET_TEXT" val="01"/>
  <p:tag name="KSO_WM_UNIT_NOCLEAR" val="0"/>
  <p:tag name="KSO_WM_UNIT_VALUE" val="2"/>
  <p:tag name="KSO_WM_UNIT_TEXT_LINE_FORE_SCHEMECOLOR_INDEX_BRIGHTNESS" val="0"/>
  <p:tag name="KSO_WM_UNIT_TEXT_LINE_FORE_SCHEMECOLOR_INDEX" val="5"/>
  <p:tag name="KSO_WM_UNIT_TEXT_LINE_FILL_TYPE" val="2"/>
</p:tagLst>
</file>

<file path=ppt/tags/tag165.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6915_7*a*1"/>
  <p:tag name="KSO_WM_TEMPLATE_CATEGORY" val="custom"/>
  <p:tag name="KSO_WM_TEMPLATE_INDEX" val="20206915"/>
  <p:tag name="KSO_WM_UNIT_LAYERLEVEL" val="1"/>
  <p:tag name="KSO_WM_TAG_VERSION" val="1.0"/>
  <p:tag name="KSO_WM_BEAUTIFY_FLAG" val="#wm#"/>
  <p:tag name="KSO_WM_UNIT_PRESET_TEXT" val="单击此处添加标题"/>
  <p:tag name="KSO_WM_UNIT_TEXT_FILL_FORE_SCHEMECOLOR_INDEX_BRIGHTNESS" val="0"/>
  <p:tag name="KSO_WM_UNIT_TEXT_FILL_FORE_SCHEMECOLOR_INDEX" val="5"/>
  <p:tag name="KSO_WM_UNIT_TEXT_FILL_TYPE" val="1"/>
</p:tagLst>
</file>

<file path=ppt/tags/tag166.xml><?xml version="1.0" encoding="utf-8"?>
<p:tagLst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1.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172.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73.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74.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75.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17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17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16:35:57&quot;,&quot;maxSize&quot;:{&quot;size1&quot;:20},&quot;minSize&quot;:{&quot;size1&quot;:11.2},&quot;normalSize&quot;:{&quot;size1&quot;:11.2},&quot;subLayout&quot;:[{&quot;id&quot;:&quot;2024-09-13T16:35:57&quot;,&quot;margin&quot;:{&quot;bottom&quot;:0.025999998673796654,&quot;left&quot;:1.2699999809265137,&quot;right&quot;:1.2699999809265137,&quot;top&quot;:0.4230000376701355},&quot;type&quot;:0},{&quot;id&quot;:&quot;2024-09-13T16:35: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8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16:35:57&quot;,&quot;maxSize&quot;:{&quot;size1&quot;:20},&quot;minSize&quot;:{&quot;size1&quot;:11.2},&quot;normalSize&quot;:{&quot;size1&quot;:11.2},&quot;subLayout&quot;:[{&quot;id&quot;:&quot;2024-09-13T16:35:57&quot;,&quot;margin&quot;:{&quot;bottom&quot;:0.025999998673796654,&quot;left&quot;:1.2699999809265137,&quot;right&quot;:1.2699999809265137,&quot;top&quot;:0.4230000376701355},&quot;type&quot;:0},{&quot;id&quot;:&quot;2024-09-13T16:35: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18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16:35:57&quot;,&quot;maxSize&quot;:{&quot;size1&quot;:20},&quot;minSize&quot;:{&quot;size1&quot;:11.2},&quot;normalSize&quot;:{&quot;size1&quot;:11.2},&quot;subLayout&quot;:[{&quot;id&quot;:&quot;2024-09-13T16:35:57&quot;,&quot;margin&quot;:{&quot;bottom&quot;:0.025999998673796654,&quot;left&quot;:1.2699999809265137,&quot;right&quot;:1.2699999809265137,&quot;top&quot;:0.4230000376701355},&quot;type&quot;:0},{&quot;id&quot;:&quot;2024-09-13T16:35: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06915_7*e*1"/>
  <p:tag name="KSO_WM_TEMPLATE_CATEGORY" val="custom"/>
  <p:tag name="KSO_WM_TEMPLATE_INDEX" val="20206915"/>
  <p:tag name="KSO_WM_UNIT_LAYERLEVEL" val="1"/>
  <p:tag name="KSO_WM_TAG_VERSION" val="1.0"/>
  <p:tag name="KSO_WM_BEAUTIFY_FLAG" val="#wm#"/>
  <p:tag name="KSO_WM_UNIT_PRESET_TEXT" val="01"/>
  <p:tag name="KSO_WM_UNIT_NOCLEAR" val="0"/>
  <p:tag name="KSO_WM_UNIT_VALUE" val="2"/>
  <p:tag name="KSO_WM_UNIT_TEXT_LINE_FORE_SCHEMECOLOR_INDEX_BRIGHTNESS" val="0"/>
  <p:tag name="KSO_WM_UNIT_TEXT_LINE_FORE_SCHEMECOLOR_INDEX" val="5"/>
  <p:tag name="KSO_WM_UNIT_TEXT_LINE_FILL_TYPE" val="2"/>
</p:tagLst>
</file>

<file path=ppt/tags/tag191.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6915_7*a*1"/>
  <p:tag name="KSO_WM_TEMPLATE_CATEGORY" val="custom"/>
  <p:tag name="KSO_WM_TEMPLATE_INDEX" val="20206915"/>
  <p:tag name="KSO_WM_UNIT_LAYERLEVEL" val="1"/>
  <p:tag name="KSO_WM_TAG_VERSION" val="1.0"/>
  <p:tag name="KSO_WM_BEAUTIFY_FLAG" val="#wm#"/>
  <p:tag name="KSO_WM_UNIT_PRESET_TEXT" val="单击此处添加标题"/>
  <p:tag name="KSO_WM_UNIT_TEXT_FILL_FORE_SCHEMECOLOR_INDEX_BRIGHTNESS" val="0"/>
  <p:tag name="KSO_WM_UNIT_TEXT_FILL_FORE_SCHEMECOLOR_INDEX" val="5"/>
  <p:tag name="KSO_WM_UNIT_TEXT_FILL_TYPE" val="1"/>
</p:tagLst>
</file>

<file path=ppt/tags/tag192.xml><?xml version="1.0" encoding="utf-8"?>
<p:tagLst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19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9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0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0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0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16:35:57&quot;,&quot;maxSize&quot;:{&quot;size1&quot;:20},&quot;minSize&quot;:{&quot;size1&quot;:11.2},&quot;normalSize&quot;:{&quot;size1&quot;:11.2},&quot;subLayout&quot;:[{&quot;id&quot;:&quot;2024-09-13T16:35:57&quot;,&quot;margin&quot;:{&quot;bottom&quot;:0.025999998673796654,&quot;left&quot;:1.2699999809265137,&quot;right&quot;:1.2699999809265137,&quot;top&quot;:0.4230000376701355},&quot;type&quot;:0},{&quot;id&quot;:&quot;2024-09-13T16:35: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0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16:35:57&quot;,&quot;maxSize&quot;:{&quot;size1&quot;:20},&quot;minSize&quot;:{&quot;size1&quot;:11.2},&quot;normalSize&quot;:{&quot;size1&quot;:11.2},&quot;subLayout&quot;:[{&quot;id&quot;:&quot;2024-09-13T16:35:57&quot;,&quot;margin&quot;:{&quot;bottom&quot;:0.025999998673796654,&quot;left&quot;:1.2699999809265137,&quot;right&quot;:1.2699999809265137,&quot;top&quot;:0.4230000376701355},&quot;type&quot;:0},{&quot;id&quot;:&quot;2024-09-13T16:35: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21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16:35:57&quot;,&quot;maxSize&quot;:{&quot;size1&quot;:20},&quot;minSize&quot;:{&quot;size1&quot;:11.2},&quot;normalSize&quot;:{&quot;size1&quot;:11.2},&quot;subLayout&quot;:[{&quot;id&quot;:&quot;2024-09-13T16:35:57&quot;,&quot;margin&quot;:{&quot;bottom&quot;:0.025999998673796654,&quot;left&quot;:1.2699999809265137,&quot;right&quot;:1.2699999809265137,&quot;top&quot;:0.4230000376701355},&quot;type&quot;:0},{&quot;id&quot;:&quot;2024-09-13T16:35: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2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16:35:57&quot;,&quot;maxSize&quot;:{&quot;size1&quot;:20},&quot;minSize&quot;:{&quot;size1&quot;:11.2},&quot;normalSize&quot;:{&quot;size1&quot;:11.2},&quot;subLayout&quot;:[{&quot;id&quot;:&quot;2024-09-13T16:35:57&quot;,&quot;margin&quot;:{&quot;bottom&quot;:0.025999998673796654,&quot;left&quot;:1.2699999809265137,&quot;right&quot;:1.2699999809265137,&quot;top&quot;:0.4230000376701355},&quot;type&quot;:0},{&quot;id&quot;:&quot;2024-09-13T16:35: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2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3T16:35:57&quot;,&quot;maxSize&quot;:{&quot;size1&quot;:31.1},&quot;minSize&quot;:{&quot;size1&quot;:17.8},&quot;normalSize&quot;:{&quot;size1&quot;:17.8},&quot;subLayout&quot;:[{&quot;id&quot;:&quot;2024-09-13T16:35:57&quot;,&quot;maxSize&quot;:{&quot;size1&quot;:100},&quot;minSize&quot;:{&quot;size1&quot;:61.7},&quot;normalSize&quot;:{&quot;size1&quot;:61.7},&quot;subLayout&quot;:[{&quot;id&quot;:&quot;2024-09-13T16:35:57&quot;,&quot;margin&quot;:{&quot;bottom&quot;:0,&quot;left&quot;:1.2699999809265137,&quot;right&quot;:1.2699999809265137,&quot;top&quot;:0.4230000376701355},&quot;type&quot;:0},{&quot;id&quot;:&quot;2024-09-13T16:35:57&quot;,&quot;margin&quot;:{&quot;bottom&quot;:0.025999998673796654,&quot;left&quot;:1.2699999809265137,&quot;right&quot;:1.2699999809265137,&quot;top&quot;:0.025999998673796654},&quot;type&quot;:0}],&quot;type&quot;:0},{&quot;id&quot;:&quot;2024-09-13T16:35:57&quot;,&quot;margin&quot;:{&quot;bottom&quot;:0.847000002861023,&quot;left&quot;:1.2699999809265137,&quot;right&quot;:1.2699999809265137,&quot;top&quot;:1.2699999809265137},&quot;type&quot;:0}],&quot;type&quot;:0}"/>
  <p:tag name="KSO_WM_SLIDE_BACKGROUND_TYPE" val="general"/>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4.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35.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36.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37.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38.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2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3T16:35:57&quot;,&quot;maxSize&quot;:{&quot;size1&quot;:31.1},&quot;minSize&quot;:{&quot;size1&quot;:17.8},&quot;normalSize&quot;:{&quot;size1&quot;:17.8},&quot;subLayout&quot;:[{&quot;id&quot;:&quot;2024-09-13T16:35:57&quot;,&quot;maxSize&quot;:{&quot;size1&quot;:100},&quot;minSize&quot;:{&quot;size1&quot;:61.7},&quot;normalSize&quot;:{&quot;size1&quot;:61.7},&quot;subLayout&quot;:[{&quot;id&quot;:&quot;2024-09-13T16:35:57&quot;,&quot;margin&quot;:{&quot;bottom&quot;:0,&quot;left&quot;:1.2699999809265137,&quot;right&quot;:1.2699999809265137,&quot;top&quot;:0.4230000376701355},&quot;type&quot;:0},{&quot;id&quot;:&quot;2024-09-13T16:35:57&quot;,&quot;margin&quot;:{&quot;bottom&quot;:0.025999998673796654,&quot;left&quot;:1.2699999809265137,&quot;right&quot;:1.2699999809265137,&quot;top&quot;:0.025999998673796654},&quot;type&quot;:0}],&quot;type&quot;:0},{&quot;id&quot;:&quot;2024-09-13T16:35:57&quot;,&quot;margin&quot;:{&quot;bottom&quot;:0.847000002861023,&quot;left&quot;:1.2699999809265137,&quot;right&quot;:1.2699999809265137,&quot;top&quot;:1.2699999809265137},&quot;type&quot;:0}],&quot;type&quot;:0}"/>
  <p:tag name="KSO_WM_SLIDE_BACKGROUND_TYPE" val="general"/>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4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4-09-13T16:35:57&quot;,&quot;maxSize&quot;:{&quot;size1&quot;:31.1},&quot;minSize&quot;:{&quot;size1&quot;:17.8},&quot;normalSize&quot;:{&quot;size1&quot;:17.8},&quot;subLayout&quot;:[{&quot;id&quot;:&quot;2024-09-13T16:35:57&quot;,&quot;maxSize&quot;:{&quot;size1&quot;:100},&quot;minSize&quot;:{&quot;size1&quot;:61.7},&quot;normalSize&quot;:{&quot;size1&quot;:61.7},&quot;subLayout&quot;:[{&quot;id&quot;:&quot;2024-09-13T16:35:57&quot;,&quot;margin&quot;:{&quot;bottom&quot;:0,&quot;left&quot;:1.2699999809265137,&quot;right&quot;:1.2699999809265137,&quot;top&quot;:0.4230000376701355},&quot;type&quot;:0},{&quot;id&quot;:&quot;2024-09-13T16:35:57&quot;,&quot;margin&quot;:{&quot;bottom&quot;:0.025999998673796654,&quot;left&quot;:1.2699999809265137,&quot;right&quot;:1.2699999809265137,&quot;top&quot;:0.025999998673796654},&quot;type&quot;:0}],&quot;type&quot;:0},{&quot;id&quot;:&quot;2024-09-13T16:35:57&quot;,&quot;margin&quot;:{&quot;bottom&quot;:0.847000002861023,&quot;left&quot;:1.2699999809265137,&quot;right&quot;:1.2699999809265137,&quot;top&quot;:1.2699999809265137},&quot;type&quot;:0}],&quot;type&quot;:0}"/>
  <p:tag name="KSO_WM_SLIDE_BACKGROUND_TYPE" val="general"/>
</p:tagLst>
</file>

<file path=ppt/tags/tag248.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06915_7*e*1"/>
  <p:tag name="KSO_WM_TEMPLATE_CATEGORY" val="custom"/>
  <p:tag name="KSO_WM_TEMPLATE_INDEX" val="20206915"/>
  <p:tag name="KSO_WM_UNIT_LAYERLEVEL" val="1"/>
  <p:tag name="KSO_WM_TAG_VERSION" val="1.0"/>
  <p:tag name="KSO_WM_BEAUTIFY_FLAG" val="#wm#"/>
  <p:tag name="KSO_WM_UNIT_PRESET_TEXT" val="01"/>
  <p:tag name="KSO_WM_UNIT_NOCLEAR" val="0"/>
  <p:tag name="KSO_WM_UNIT_VALUE" val="2"/>
  <p:tag name="KSO_WM_UNIT_TEXT_LINE_FORE_SCHEMECOLOR_INDEX_BRIGHTNESS" val="0"/>
  <p:tag name="KSO_WM_UNIT_TEXT_LINE_FORE_SCHEMECOLOR_INDEX" val="5"/>
  <p:tag name="KSO_WM_UNIT_TEXT_LINE_FILL_TYPE" val="2"/>
</p:tagLst>
</file>

<file path=ppt/tags/tag249.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6915_7*a*1"/>
  <p:tag name="KSO_WM_TEMPLATE_CATEGORY" val="custom"/>
  <p:tag name="KSO_WM_TEMPLATE_INDEX" val="20206915"/>
  <p:tag name="KSO_WM_UNIT_LAYERLEVEL" val="1"/>
  <p:tag name="KSO_WM_TAG_VERSION" val="1.0"/>
  <p:tag name="KSO_WM_BEAUTIFY_FLAG" val="#wm#"/>
  <p:tag name="KSO_WM_UNIT_PRESET_TEXT" val="单击此处添加标题"/>
  <p:tag name="KSO_WM_UNIT_TEXT_FILL_FORE_SCHEMECOLOR_INDEX_BRIGHTNESS" val="0"/>
  <p:tag name="KSO_WM_UNIT_TEXT_FILL_FORE_SCHEMECOLOR_INDEX" val="5"/>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25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16:35:57&quot;,&quot;maxSize&quot;:{&quot;size1&quot;:20},&quot;minSize&quot;:{&quot;size1&quot;:11.2},&quot;normalSize&quot;:{&quot;size1&quot;:11.2},&quot;subLayout&quot;:[{&quot;id&quot;:&quot;2024-09-13T16:35:57&quot;,&quot;margin&quot;:{&quot;bottom&quot;:0.025999998673796654,&quot;left&quot;:1.2699999809265137,&quot;right&quot;:1.2699999809265137,&quot;top&quot;:0.4230000376701355},&quot;type&quot;:0},{&quot;id&quot;:&quot;2024-09-13T16:35: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6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16:35:57&quot;,&quot;maxSize&quot;:{&quot;size1&quot;:20},&quot;minSize&quot;:{&quot;size1&quot;:11.2},&quot;normalSize&quot;:{&quot;size1&quot;:11.2},&quot;subLayout&quot;:[{&quot;id&quot;:&quot;2024-09-13T16:35:57&quot;,&quot;margin&quot;:{&quot;bottom&quot;:0.025999998673796654,&quot;left&quot;:1.2699999809265137,&quot;right&quot;:1.2699999809265137,&quot;top&quot;:0.4230000376701355},&quot;type&quot;:0},{&quot;id&quot;:&quot;2024-09-13T16:35: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6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6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7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7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16:35:57&quot;,&quot;maxSize&quot;:{&quot;size1&quot;:20},&quot;minSize&quot;:{&quot;size1&quot;:11.2},&quot;normalSize&quot;:{&quot;size1&quot;:11.2},&quot;subLayout&quot;:[{&quot;id&quot;:&quot;2024-09-13T16:35:57&quot;,&quot;margin&quot;:{&quot;bottom&quot;:0.025999998673796654,&quot;left&quot;:1.2699999809265137,&quot;right&quot;:1.2699999809265137,&quot;top&quot;:0.4230000376701355},&quot;type&quot;:0},{&quot;id&quot;:&quot;2024-09-13T16:35: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74.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06915_7*e*1"/>
  <p:tag name="KSO_WM_TEMPLATE_CATEGORY" val="custom"/>
  <p:tag name="KSO_WM_TEMPLATE_INDEX" val="20206915"/>
  <p:tag name="KSO_WM_UNIT_LAYERLEVEL" val="1"/>
  <p:tag name="KSO_WM_TAG_VERSION" val="1.0"/>
  <p:tag name="KSO_WM_BEAUTIFY_FLAG" val="#wm#"/>
  <p:tag name="KSO_WM_UNIT_PRESET_TEXT" val="01"/>
  <p:tag name="KSO_WM_UNIT_NOCLEAR" val="0"/>
  <p:tag name="KSO_WM_UNIT_VALUE" val="2"/>
  <p:tag name="KSO_WM_UNIT_TEXT_LINE_FORE_SCHEMECOLOR_INDEX_BRIGHTNESS" val="0"/>
  <p:tag name="KSO_WM_UNIT_TEXT_LINE_FORE_SCHEMECOLOR_INDEX" val="5"/>
  <p:tag name="KSO_WM_UNIT_TEXT_LINE_FILL_TYPE" val="2"/>
</p:tagLst>
</file>

<file path=ppt/tags/tag275.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6915_7*a*1"/>
  <p:tag name="KSO_WM_TEMPLATE_CATEGORY" val="custom"/>
  <p:tag name="KSO_WM_TEMPLATE_INDEX" val="20206915"/>
  <p:tag name="KSO_WM_UNIT_LAYERLEVEL" val="1"/>
  <p:tag name="KSO_WM_TAG_VERSION" val="1.0"/>
  <p:tag name="KSO_WM_BEAUTIFY_FLAG" val="#wm#"/>
  <p:tag name="KSO_WM_UNIT_PRESET_TEXT" val="单击此处添加标题"/>
  <p:tag name="KSO_WM_UNIT_TEXT_FILL_FORE_SCHEMECOLOR_INDEX_BRIGHTNESS" val="0"/>
  <p:tag name="KSO_WM_UNIT_TEXT_FILL_FORE_SCHEMECOLOR_INDEX" val="5"/>
  <p:tag name="KSO_WM_UNIT_TEXT_FILL_TYPE" val="1"/>
</p:tagLst>
</file>

<file path=ppt/tags/tag276.xml><?xml version="1.0" encoding="utf-8"?>
<p:tagLst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8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16:35:57&quot;,&quot;maxSize&quot;:{&quot;size1&quot;:20},&quot;minSize&quot;:{&quot;size1&quot;:11.2},&quot;normalSize&quot;:{&quot;size1&quot;:11.2},&quot;subLayout&quot;:[{&quot;id&quot;:&quot;2024-09-13T16:35:57&quot;,&quot;margin&quot;:{&quot;bottom&quot;:0.025999998673796654,&quot;left&quot;:1.2699999809265137,&quot;right&quot;:1.2699999809265137,&quot;top&quot;:0.4230000376701355},&quot;type&quot;:0},{&quot;id&quot;:&quot;2024-09-13T16:35: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8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8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9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9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4-09-13T16:35:57&quot;,&quot;maxSize&quot;:{&quot;size1&quot;:20},&quot;minSize&quot;:{&quot;size1&quot;:11.2},&quot;normalSize&quot;:{&quot;size1&quot;:11.2},&quot;subLayout&quot;:[{&quot;id&quot;:&quot;2024-09-13T16:35:57&quot;,&quot;margin&quot;:{&quot;bottom&quot;:0.025999998673796654,&quot;left&quot;:1.2699999809265137,&quot;right&quot;:1.2699999809265137,&quot;top&quot;:0.4230000376701355},&quot;type&quot;:0},{&quot;id&quot;:&quot;2024-09-13T16:35: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6915_15*a*1"/>
  <p:tag name="KSO_WM_TEMPLATE_CATEGORY" val="custom"/>
  <p:tag name="KSO_WM_TEMPLATE_INDEX" val="20206915"/>
  <p:tag name="KSO_WM_UNIT_LAYERLEVEL" val="1"/>
  <p:tag name="KSO_WM_TAG_VERSION" val="1.0"/>
  <p:tag name="KSO_WM_BEAUTIFY_FLAG" val="#wm#"/>
  <p:tag name="KSO_WM_UNIT_ISCONTENTSTITLE" val="0"/>
  <p:tag name="KSO_WM_UNIT_ISNUMDGMTITLE" val="0"/>
  <p:tag name="KSO_WM_UNIT_NOCLEAR" val="1"/>
  <p:tag name="KSO_WM_UNIT_TYPE" val="a"/>
  <p:tag name="KSO_WM_UNIT_INDEX" val="1"/>
  <p:tag name="KSO_WM_UNIT_PRESET_TEXT" val="THANKS"/>
  <p:tag name="KSO_WM_UNIT_TEXT_FILL_FORE_SCHEMECOLOR_INDEX_BRIGHTNESS" val="0"/>
  <p:tag name="KSO_WM_UNIT_TEXT_FILL_FORE_SCHEMECOLOR_INDEX" val="5"/>
  <p:tag name="KSO_WM_UNIT_TEXT_FILL_TYPE" val="1"/>
</p:tagLst>
</file>

<file path=ppt/tags/tag295.xml><?xml version="1.0" encoding="utf-8"?>
<p:tagLst xmlns:p="http://schemas.openxmlformats.org/presentationml/2006/main">
  <p:tag name="KSO_WM_SLIDE_ID" val="custom20206915_15"/>
  <p:tag name="KSO_WM_TEMPLATE_SUBCATEGORY" val="0"/>
  <p:tag name="KSO_WM_TEMPLATE_MASTER_TYPE" val="1"/>
  <p:tag name="KSO_WM_TEMPLATE_COLOR_TYPE" val="1"/>
  <p:tag name="KSO_WM_SLIDE_ITEM_CNT" val="0"/>
  <p:tag name="KSO_WM_SLIDE_INDEX" val="15"/>
  <p:tag name="KSO_WM_TAG_VERSION" val="1.0"/>
  <p:tag name="KSO_WM_BEAUTIFY_FLAG" val="#wm#"/>
  <p:tag name="KSO_WM_TEMPLATE_CATEGORY" val="custom"/>
  <p:tag name="KSO_WM_TEMPLATE_INDEX" val="20206915"/>
  <p:tag name="KSO_WM_SLIDE_TYPE" val="endPage"/>
  <p:tag name="KSO_WM_SLIDE_SUBTYPE" val="pureTxt"/>
  <p:tag name="KSO_WM_SLIDE_LAYOUT" val="a"/>
  <p:tag name="KSO_WM_SLIDE_LAYOUT_CNT"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8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4037</Words>
  <Application>WPS 演示</Application>
  <PresentationFormat>宽屏</PresentationFormat>
  <Paragraphs>120</Paragraphs>
  <Slides>25</Slides>
  <Notes>0</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25</vt:i4>
      </vt:variant>
    </vt:vector>
  </HeadingPairs>
  <TitlesOfParts>
    <vt:vector size="33" baseType="lpstr">
      <vt:lpstr>Arial</vt:lpstr>
      <vt:lpstr>宋体</vt:lpstr>
      <vt:lpstr>Wingdings</vt:lpstr>
      <vt:lpstr>Arial Black</vt:lpstr>
      <vt:lpstr>微软雅黑</vt:lpstr>
      <vt:lpstr>Segoe UI</vt:lpstr>
      <vt:lpstr>Office 主题​​</vt:lpstr>
      <vt:lpstr>1_Office 主题​​</vt:lpstr>
      <vt:lpstr>天水市自然资源局</vt:lpstr>
      <vt:lpstr>PowerPoint 演示文稿</vt:lpstr>
      <vt:lpstr>PowerPoint 演示文稿</vt:lpstr>
      <vt:lpstr>基本情况</vt:lpstr>
      <vt:lpstr>PowerPoint 演示文稿</vt:lpstr>
      <vt:lpstr>部门整体收支情况</vt:lpstr>
      <vt:lpstr>PowerPoint 演示文稿</vt:lpstr>
      <vt:lpstr>PowerPoint 演示文稿</vt:lpstr>
      <vt:lpstr>PowerPoint 演示文稿</vt:lpstr>
      <vt:lpstr>部门整体预算绩效管理情况</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存在的不足</vt:lpstr>
      <vt:lpstr>PowerPoint 演示文稿</vt:lpstr>
      <vt:lpstr>PowerPoint 演示文稿</vt:lpstr>
      <vt:lpstr>PowerPoint 演示文稿</vt:lpstr>
      <vt:lpstr>工作建议</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2</cp:revision>
  <dcterms:created xsi:type="dcterms:W3CDTF">2024-09-13T08:36:19Z</dcterms:created>
  <dcterms:modified xsi:type="dcterms:W3CDTF">2024-09-13T08:36:19Z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2052-11.1.0.11172</vt:lpwstr>
  </property>
  <property fmtid="{D5CDD505-2E9C-101B-9397-08002B2CF9AE}" pid="3" name="ICV">
    <vt:lpwstr/>
  </property>
</Properties>
</file>