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F5C59801-2465-4A1F-8E48-8B04F2D1AE49}" type="datetimeFigureOut">
              <a:rPr lang="zh-CN" altLang="en-US" smtClean="0"/>
              <a:t>2024/9/14</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BBAA8E88-2019-4E48-9FB4-03683AB4265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F5C59801-2465-4A1F-8E48-8B04F2D1AE49}" type="datetimeFigureOut">
              <a:rPr lang="zh-CN" altLang="en-US" smtClean="0"/>
              <a:t>2024/9/14</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F5C59801-2465-4A1F-8E48-8B04F2D1AE49}" type="datetimeFigureOut">
              <a:rPr lang="zh-CN" altLang="en-US" smtClean="0"/>
              <a:t>2024/9/14</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BBAA8E88-2019-4E48-9FB4-03683AB42651}"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F5C59801-2465-4A1F-8E48-8B04F2D1AE49}" type="datetimeFigureOut">
              <a:rPr lang="zh-CN" altLang="en-US" smtClean="0"/>
              <a:t>2024/9/14</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BBAA8E88-2019-4E48-9FB4-03683AB42651}" type="slidenum">
              <a:rPr lang="zh-CN" altLang="en-US" smtClean="0"/>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5C59801-2465-4A1F-8E48-8B04F2D1AE49}" type="datetimeFigureOut">
              <a:rPr lang="zh-CN" altLang="en-US" smtClean="0"/>
              <a:t>2024/9/14</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BAA8E88-2019-4E48-9FB4-03683AB4265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85786" y="1571612"/>
            <a:ext cx="7772400" cy="1470025"/>
          </a:xfrm>
        </p:spPr>
        <p:txBody>
          <a:bodyPr>
            <a:normAutofit fontScale="90000"/>
          </a:bodyPr>
          <a:lstStyle/>
          <a:p>
            <a:r>
              <a:rPr lang="zh-CN" altLang="en-US" b="1" dirty="0"/>
              <a:t>天水市科学技术局</a:t>
            </a:r>
            <a:r>
              <a:rPr lang="en-US" altLang="zh-CN" b="1" dirty="0"/>
              <a:t>2023</a:t>
            </a:r>
            <a:r>
              <a:rPr lang="zh-CN" altLang="en-US" b="1" dirty="0"/>
              <a:t>年部门</a:t>
            </a:r>
            <a:r>
              <a:rPr lang="zh-CN" altLang="en-US" b="1" dirty="0" smtClean="0"/>
              <a:t>整体支出</a:t>
            </a:r>
            <a:r>
              <a:rPr lang="zh-CN" altLang="en-US" b="1" dirty="0"/>
              <a:t>绩效评价报告</a:t>
            </a:r>
            <a:r>
              <a:rPr lang="zh-CN" altLang="en-US" dirty="0"/>
              <a:t/>
            </a:r>
            <a:br>
              <a:rPr lang="zh-CN" altLang="en-US" dirty="0"/>
            </a:br>
            <a:endParaRPr lang="zh-CN" altLang="en-US" dirty="0"/>
          </a:p>
        </p:txBody>
      </p:sp>
      <p:sp>
        <p:nvSpPr>
          <p:cNvPr id="3" name="副标题 2"/>
          <p:cNvSpPr>
            <a:spLocks noGrp="1"/>
          </p:cNvSpPr>
          <p:nvPr>
            <p:ph type="subTitle" idx="1"/>
          </p:nvPr>
        </p:nvSpPr>
        <p:spPr>
          <a:xfrm>
            <a:off x="1428728" y="3214686"/>
            <a:ext cx="6400800" cy="1752600"/>
          </a:xfrm>
        </p:spPr>
        <p:txBody>
          <a:bodyPr>
            <a:normAutofit/>
          </a:bodyPr>
          <a:lstStyle/>
          <a:p>
            <a:pPr indent="1440000" algn="l"/>
            <a:r>
              <a:rPr lang="zh-CN" altLang="en-US" sz="2000" b="1" dirty="0" smtClean="0">
                <a:solidFill>
                  <a:schemeClr val="tx1"/>
                </a:solidFill>
                <a:latin typeface="+mn-ea"/>
              </a:rPr>
              <a:t>项目</a:t>
            </a:r>
            <a:r>
              <a:rPr lang="zh-CN" altLang="en-US" sz="2000" b="1" dirty="0">
                <a:solidFill>
                  <a:schemeClr val="tx1"/>
                </a:solidFill>
                <a:latin typeface="+mn-ea"/>
              </a:rPr>
              <a:t>单位：天水市科学技术局</a:t>
            </a:r>
          </a:p>
          <a:p>
            <a:pPr indent="1440000" algn="l"/>
            <a:r>
              <a:rPr lang="zh-CN" altLang="en-US" sz="2000" b="1" dirty="0">
                <a:solidFill>
                  <a:schemeClr val="tx1"/>
                </a:solidFill>
                <a:latin typeface="+mn-ea"/>
              </a:rPr>
              <a:t>委托单位：天水市财政局</a:t>
            </a:r>
          </a:p>
          <a:p>
            <a:pPr indent="1440000" algn="l"/>
            <a:r>
              <a:rPr lang="zh-CN" altLang="en-US" sz="2000" b="1" dirty="0">
                <a:solidFill>
                  <a:schemeClr val="tx1"/>
                </a:solidFill>
                <a:latin typeface="+mn-ea"/>
              </a:rPr>
              <a:t>评价机构：甘肃诚信盛资产评估</a:t>
            </a:r>
            <a:r>
              <a:rPr lang="zh-CN" altLang="en-US" sz="2000" b="1" dirty="0" smtClean="0">
                <a:solidFill>
                  <a:schemeClr val="tx1"/>
                </a:solidFill>
                <a:latin typeface="+mn-ea"/>
              </a:rPr>
              <a:t>事务所</a:t>
            </a:r>
            <a:endParaRPr lang="en-US" altLang="zh-CN" sz="2000" b="1" dirty="0" smtClean="0">
              <a:solidFill>
                <a:schemeClr val="tx1"/>
              </a:solidFill>
              <a:latin typeface="+mn-ea"/>
            </a:endParaRPr>
          </a:p>
          <a:p>
            <a:pPr indent="1440000" algn="l"/>
            <a:r>
              <a:rPr lang="zh-CN" altLang="en-US" sz="2000" b="1" dirty="0">
                <a:solidFill>
                  <a:schemeClr val="tx1"/>
                </a:solidFill>
                <a:latin typeface="+mn-ea"/>
              </a:rPr>
              <a:t>评价</a:t>
            </a:r>
            <a:r>
              <a:rPr lang="zh-CN" altLang="en-US" sz="2000" b="1" dirty="0" smtClean="0">
                <a:solidFill>
                  <a:schemeClr val="tx1"/>
                </a:solidFill>
                <a:latin typeface="+mn-ea"/>
              </a:rPr>
              <a:t>日期：</a:t>
            </a:r>
            <a:r>
              <a:rPr lang="en-US" altLang="zh-CN" sz="2000" b="1" dirty="0" smtClean="0">
                <a:solidFill>
                  <a:schemeClr val="tx1"/>
                </a:solidFill>
                <a:latin typeface="+mn-ea"/>
              </a:rPr>
              <a:t>2024</a:t>
            </a:r>
            <a:r>
              <a:rPr lang="zh-CN" altLang="en-US" sz="2000" b="1" dirty="0" smtClean="0">
                <a:solidFill>
                  <a:schemeClr val="tx1"/>
                </a:solidFill>
                <a:latin typeface="+mn-ea"/>
              </a:rPr>
              <a:t>年</a:t>
            </a:r>
            <a:r>
              <a:rPr lang="en-US" altLang="zh-CN" sz="2000" b="1" dirty="0" smtClean="0">
                <a:solidFill>
                  <a:schemeClr val="tx1"/>
                </a:solidFill>
                <a:latin typeface="+mn-ea"/>
              </a:rPr>
              <a:t>7</a:t>
            </a:r>
            <a:r>
              <a:rPr lang="zh-CN" altLang="en-US" sz="2000" b="1" dirty="0" smtClean="0">
                <a:solidFill>
                  <a:schemeClr val="tx1"/>
                </a:solidFill>
                <a:latin typeface="+mn-ea"/>
              </a:rPr>
              <a:t>月</a:t>
            </a:r>
            <a:r>
              <a:rPr lang="en-US" altLang="zh-CN" sz="2000" b="1" dirty="0" smtClean="0">
                <a:solidFill>
                  <a:schemeClr val="tx1"/>
                </a:solidFill>
                <a:latin typeface="+mn-ea"/>
              </a:rPr>
              <a:t>15</a:t>
            </a:r>
            <a:r>
              <a:rPr lang="zh-CN" altLang="en-US" sz="2000" b="1" dirty="0" smtClean="0">
                <a:solidFill>
                  <a:schemeClr val="tx1"/>
                </a:solidFill>
                <a:latin typeface="+mn-ea"/>
              </a:rPr>
              <a:t>日</a:t>
            </a:r>
            <a:endParaRPr lang="zh-CN" altLang="en-US" sz="2000" b="1" dirty="0">
              <a:solidFill>
                <a:schemeClr val="tx1"/>
              </a:solidFill>
              <a:latin typeface="+mn-ea"/>
            </a:endParaRPr>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357166"/>
            <a:ext cx="8229600" cy="5650125"/>
          </a:xfrm>
        </p:spPr>
        <p:txBody>
          <a:bodyPr>
            <a:normAutofit fontScale="40000" lnSpcReduction="20000"/>
          </a:bodyPr>
          <a:lstStyle/>
          <a:p>
            <a:pPr>
              <a:lnSpc>
                <a:spcPts val="1600"/>
              </a:lnSpc>
            </a:pPr>
            <a:r>
              <a:rPr lang="en-US" altLang="zh-CN" sz="2800" dirty="0" smtClean="0">
                <a:latin typeface="+mn-ea"/>
              </a:rPr>
              <a:t>2.1</a:t>
            </a:r>
            <a:r>
              <a:rPr lang="zh-CN" altLang="en-US" sz="2800" dirty="0" smtClean="0">
                <a:latin typeface="+mn-ea"/>
              </a:rPr>
              <a:t>经济效益（</a:t>
            </a:r>
            <a:r>
              <a:rPr lang="en-US" altLang="zh-CN" sz="2800" dirty="0" smtClean="0">
                <a:latin typeface="+mn-ea"/>
              </a:rPr>
              <a:t>6</a:t>
            </a:r>
            <a:r>
              <a:rPr lang="zh-CN" altLang="en-US" sz="2800" dirty="0" smtClean="0">
                <a:latin typeface="+mn-ea"/>
              </a:rPr>
              <a:t>分）（得分</a:t>
            </a:r>
            <a:r>
              <a:rPr lang="en-US" altLang="zh-CN" sz="2800" dirty="0" smtClean="0">
                <a:latin typeface="+mn-ea"/>
              </a:rPr>
              <a:t>6</a:t>
            </a:r>
            <a:r>
              <a:rPr lang="zh-CN" altLang="en-US" sz="2800" dirty="0" smtClean="0">
                <a:latin typeface="+mn-ea"/>
              </a:rPr>
              <a:t>分）</a:t>
            </a:r>
          </a:p>
          <a:p>
            <a:pPr>
              <a:lnSpc>
                <a:spcPts val="1600"/>
              </a:lnSpc>
            </a:pPr>
            <a:r>
              <a:rPr lang="en-US" altLang="zh-CN" sz="2800" dirty="0" smtClean="0">
                <a:latin typeface="+mn-ea"/>
              </a:rPr>
              <a:t>2.1.1</a:t>
            </a:r>
            <a:r>
              <a:rPr lang="zh-CN" altLang="en-US" sz="2800" dirty="0" smtClean="0">
                <a:latin typeface="+mn-ea"/>
              </a:rPr>
              <a:t>新产品销售收入（</a:t>
            </a:r>
            <a:r>
              <a:rPr lang="en-US" altLang="zh-CN" sz="2800" dirty="0" smtClean="0">
                <a:latin typeface="+mn-ea"/>
              </a:rPr>
              <a:t>2</a:t>
            </a:r>
            <a:r>
              <a:rPr lang="zh-CN" altLang="en-US" sz="2800" dirty="0" smtClean="0">
                <a:latin typeface="+mn-ea"/>
              </a:rPr>
              <a:t>分）</a:t>
            </a:r>
          </a:p>
          <a:p>
            <a:pPr>
              <a:lnSpc>
                <a:spcPts val="1600"/>
              </a:lnSpc>
            </a:pPr>
            <a:r>
              <a:rPr lang="zh-CN" altLang="en-US" sz="2800" dirty="0" smtClean="0">
                <a:latin typeface="+mn-ea"/>
              </a:rPr>
              <a:t>企业新产品销售收入</a:t>
            </a:r>
            <a:r>
              <a:rPr lang="en-US" altLang="zh-CN" sz="2800" dirty="0" smtClean="0">
                <a:latin typeface="+mn-ea"/>
              </a:rPr>
              <a:t>142.6</a:t>
            </a:r>
            <a:r>
              <a:rPr lang="zh-CN" altLang="en-US" sz="2800" dirty="0" smtClean="0">
                <a:latin typeface="+mn-ea"/>
              </a:rPr>
              <a:t>亿元，超目标值</a:t>
            </a:r>
            <a:r>
              <a:rPr lang="en-US" altLang="zh-CN" sz="2800" dirty="0" smtClean="0">
                <a:latin typeface="+mn-ea"/>
              </a:rPr>
              <a:t>138.11</a:t>
            </a:r>
            <a:r>
              <a:rPr lang="zh-CN" altLang="en-US" sz="2800" dirty="0" smtClean="0">
                <a:latin typeface="+mn-ea"/>
              </a:rPr>
              <a:t>亿元，得分</a:t>
            </a:r>
            <a:r>
              <a:rPr lang="en-US" altLang="zh-CN" sz="2800" dirty="0" smtClean="0">
                <a:latin typeface="+mn-ea"/>
              </a:rPr>
              <a:t>2</a:t>
            </a:r>
            <a:r>
              <a:rPr lang="zh-CN" altLang="en-US" sz="2800" dirty="0" smtClean="0">
                <a:latin typeface="+mn-ea"/>
              </a:rPr>
              <a:t>分。</a:t>
            </a:r>
          </a:p>
          <a:p>
            <a:pPr>
              <a:lnSpc>
                <a:spcPts val="1600"/>
              </a:lnSpc>
            </a:pPr>
            <a:r>
              <a:rPr lang="en-US" altLang="zh-CN" sz="2800" dirty="0" smtClean="0">
                <a:latin typeface="+mn-ea"/>
              </a:rPr>
              <a:t>2.1.2</a:t>
            </a:r>
            <a:r>
              <a:rPr lang="zh-CN" altLang="en-US" sz="2800" dirty="0" smtClean="0">
                <a:latin typeface="+mn-ea"/>
              </a:rPr>
              <a:t>高新技术企业营业收入（</a:t>
            </a:r>
            <a:r>
              <a:rPr lang="en-US" altLang="zh-CN" sz="2800" dirty="0" smtClean="0">
                <a:latin typeface="+mn-ea"/>
              </a:rPr>
              <a:t>2</a:t>
            </a:r>
            <a:r>
              <a:rPr lang="zh-CN" altLang="en-US" sz="2800" dirty="0" smtClean="0">
                <a:latin typeface="+mn-ea"/>
              </a:rPr>
              <a:t>分）</a:t>
            </a:r>
          </a:p>
          <a:p>
            <a:pPr>
              <a:lnSpc>
                <a:spcPts val="1600"/>
              </a:lnSpc>
            </a:pPr>
            <a:r>
              <a:rPr lang="zh-CN" altLang="en-US" sz="2800" dirty="0" smtClean="0">
                <a:latin typeface="+mn-ea"/>
              </a:rPr>
              <a:t>高新技术营业收入</a:t>
            </a:r>
            <a:r>
              <a:rPr lang="en-US" altLang="zh-CN" sz="2800" dirty="0" smtClean="0">
                <a:latin typeface="+mn-ea"/>
              </a:rPr>
              <a:t>194.53</a:t>
            </a:r>
            <a:r>
              <a:rPr lang="zh-CN" altLang="en-US" sz="2800" dirty="0" smtClean="0">
                <a:latin typeface="+mn-ea"/>
              </a:rPr>
              <a:t>亿元，达到目标值得分</a:t>
            </a:r>
            <a:r>
              <a:rPr lang="en-US" altLang="zh-CN" sz="2800" dirty="0" smtClean="0">
                <a:latin typeface="+mn-ea"/>
              </a:rPr>
              <a:t>2</a:t>
            </a:r>
            <a:r>
              <a:rPr lang="zh-CN" altLang="en-US" sz="2800" dirty="0" smtClean="0">
                <a:latin typeface="+mn-ea"/>
              </a:rPr>
              <a:t>分。</a:t>
            </a:r>
          </a:p>
          <a:p>
            <a:pPr>
              <a:lnSpc>
                <a:spcPts val="1600"/>
              </a:lnSpc>
            </a:pPr>
            <a:r>
              <a:rPr lang="en-US" altLang="zh-CN" sz="2800" dirty="0" smtClean="0">
                <a:latin typeface="+mn-ea"/>
              </a:rPr>
              <a:t>2.1.3</a:t>
            </a:r>
            <a:r>
              <a:rPr lang="zh-CN" altLang="en-US" sz="2800" dirty="0" smtClean="0">
                <a:latin typeface="+mn-ea"/>
              </a:rPr>
              <a:t>技术合同成交额（</a:t>
            </a:r>
            <a:r>
              <a:rPr lang="en-US" altLang="zh-CN" sz="2800" dirty="0" smtClean="0">
                <a:latin typeface="+mn-ea"/>
              </a:rPr>
              <a:t>2</a:t>
            </a:r>
            <a:r>
              <a:rPr lang="zh-CN" altLang="en-US" sz="2800" dirty="0" smtClean="0">
                <a:latin typeface="+mn-ea"/>
              </a:rPr>
              <a:t>分）</a:t>
            </a:r>
          </a:p>
          <a:p>
            <a:pPr>
              <a:lnSpc>
                <a:spcPts val="1600"/>
              </a:lnSpc>
            </a:pPr>
            <a:r>
              <a:rPr lang="zh-CN" altLang="en-US" sz="2800" dirty="0" smtClean="0">
                <a:latin typeface="+mn-ea"/>
              </a:rPr>
              <a:t>技术合同成交额</a:t>
            </a:r>
            <a:r>
              <a:rPr lang="en-US" altLang="zh-CN" sz="2800" dirty="0" smtClean="0">
                <a:latin typeface="+mn-ea"/>
              </a:rPr>
              <a:t>45.98</a:t>
            </a:r>
            <a:r>
              <a:rPr lang="zh-CN" altLang="en-US" sz="2800" dirty="0" smtClean="0">
                <a:latin typeface="+mn-ea"/>
              </a:rPr>
              <a:t>亿元，大于</a:t>
            </a:r>
            <a:r>
              <a:rPr lang="en-US" altLang="zh-CN" sz="2800" dirty="0" smtClean="0">
                <a:latin typeface="+mn-ea"/>
              </a:rPr>
              <a:t>42.89</a:t>
            </a:r>
            <a:r>
              <a:rPr lang="zh-CN" altLang="en-US" sz="2800" dirty="0" smtClean="0">
                <a:latin typeface="+mn-ea"/>
              </a:rPr>
              <a:t>亿元，得分</a:t>
            </a:r>
            <a:r>
              <a:rPr lang="en-US" altLang="zh-CN" sz="2800" dirty="0" smtClean="0">
                <a:latin typeface="+mn-ea"/>
              </a:rPr>
              <a:t>2</a:t>
            </a:r>
            <a:r>
              <a:rPr lang="zh-CN" altLang="en-US" sz="2800" dirty="0" smtClean="0">
                <a:latin typeface="+mn-ea"/>
              </a:rPr>
              <a:t>分。</a:t>
            </a:r>
          </a:p>
          <a:p>
            <a:pPr>
              <a:lnSpc>
                <a:spcPts val="1600"/>
              </a:lnSpc>
            </a:pPr>
            <a:r>
              <a:rPr lang="en-US" altLang="zh-CN" sz="2800" dirty="0" smtClean="0">
                <a:latin typeface="+mn-ea"/>
              </a:rPr>
              <a:t>2.2</a:t>
            </a:r>
            <a:r>
              <a:rPr lang="zh-CN" altLang="en-US" sz="2800" dirty="0" smtClean="0">
                <a:latin typeface="+mn-ea"/>
              </a:rPr>
              <a:t>社会效益（</a:t>
            </a:r>
            <a:r>
              <a:rPr lang="en-US" altLang="zh-CN" sz="2800" dirty="0" smtClean="0">
                <a:latin typeface="+mn-ea"/>
              </a:rPr>
              <a:t>11</a:t>
            </a:r>
            <a:r>
              <a:rPr lang="zh-CN" altLang="en-US" sz="2800" dirty="0" smtClean="0">
                <a:latin typeface="+mn-ea"/>
              </a:rPr>
              <a:t>分）（得</a:t>
            </a:r>
            <a:r>
              <a:rPr lang="en-US" altLang="zh-CN" sz="2800" dirty="0" smtClean="0">
                <a:latin typeface="+mn-ea"/>
              </a:rPr>
              <a:t>10.65</a:t>
            </a:r>
            <a:r>
              <a:rPr lang="zh-CN" altLang="en-US" sz="2800" dirty="0" smtClean="0">
                <a:latin typeface="+mn-ea"/>
              </a:rPr>
              <a:t>分）</a:t>
            </a:r>
          </a:p>
          <a:p>
            <a:pPr>
              <a:lnSpc>
                <a:spcPts val="1600"/>
              </a:lnSpc>
            </a:pPr>
            <a:r>
              <a:rPr lang="en-US" altLang="zh-CN" sz="2800" dirty="0" smtClean="0">
                <a:latin typeface="+mn-ea"/>
              </a:rPr>
              <a:t>2.2.1</a:t>
            </a:r>
            <a:r>
              <a:rPr lang="zh-CN" altLang="en-US" sz="2800" dirty="0" smtClean="0">
                <a:latin typeface="+mn-ea"/>
              </a:rPr>
              <a:t>综合科技进步水平（得分</a:t>
            </a:r>
            <a:r>
              <a:rPr lang="en-US" altLang="zh-CN" sz="2800" dirty="0" smtClean="0">
                <a:latin typeface="+mn-ea"/>
              </a:rPr>
              <a:t>2</a:t>
            </a:r>
            <a:r>
              <a:rPr lang="zh-CN" altLang="en-US" sz="2800" dirty="0" smtClean="0">
                <a:latin typeface="+mn-ea"/>
              </a:rPr>
              <a:t>分）</a:t>
            </a:r>
          </a:p>
          <a:p>
            <a:pPr>
              <a:lnSpc>
                <a:spcPts val="1600"/>
              </a:lnSpc>
            </a:pPr>
            <a:r>
              <a:rPr lang="zh-CN" altLang="en-US" sz="2800" dirty="0" smtClean="0">
                <a:latin typeface="+mn-ea"/>
              </a:rPr>
              <a:t>该项指标全省排名第</a:t>
            </a:r>
            <a:r>
              <a:rPr lang="en-US" altLang="zh-CN" sz="2800" dirty="0" smtClean="0">
                <a:latin typeface="+mn-ea"/>
              </a:rPr>
              <a:t>4</a:t>
            </a:r>
            <a:r>
              <a:rPr lang="zh-CN" altLang="en-US" sz="2800" dirty="0" smtClean="0">
                <a:latin typeface="+mn-ea"/>
              </a:rPr>
              <a:t>名，比上年增长</a:t>
            </a:r>
            <a:r>
              <a:rPr lang="en-US" altLang="zh-CN" sz="2800" dirty="0" smtClean="0">
                <a:latin typeface="+mn-ea"/>
              </a:rPr>
              <a:t>2.76%</a:t>
            </a:r>
            <a:r>
              <a:rPr lang="zh-CN" altLang="en-US" sz="2800" dirty="0" smtClean="0">
                <a:latin typeface="+mn-ea"/>
              </a:rPr>
              <a:t>，得分</a:t>
            </a:r>
            <a:r>
              <a:rPr lang="en-US" altLang="zh-CN" sz="2800" dirty="0" smtClean="0">
                <a:latin typeface="+mn-ea"/>
              </a:rPr>
              <a:t>2</a:t>
            </a:r>
            <a:r>
              <a:rPr lang="zh-CN" altLang="en-US" sz="2800" dirty="0" smtClean="0">
                <a:latin typeface="+mn-ea"/>
              </a:rPr>
              <a:t>分。</a:t>
            </a:r>
          </a:p>
          <a:p>
            <a:pPr>
              <a:lnSpc>
                <a:spcPts val="1600"/>
              </a:lnSpc>
            </a:pPr>
            <a:r>
              <a:rPr lang="en-US" altLang="zh-CN" sz="2800" dirty="0" smtClean="0">
                <a:latin typeface="+mn-ea"/>
              </a:rPr>
              <a:t>2.2.2</a:t>
            </a:r>
            <a:r>
              <a:rPr lang="zh-CN" altLang="en-US" sz="2800" dirty="0" smtClean="0">
                <a:latin typeface="+mn-ea"/>
              </a:rPr>
              <a:t>组织参加科技活动（得分</a:t>
            </a:r>
            <a:r>
              <a:rPr lang="en-US" altLang="zh-CN" sz="2800" dirty="0" smtClean="0">
                <a:latin typeface="+mn-ea"/>
              </a:rPr>
              <a:t>2</a:t>
            </a:r>
            <a:r>
              <a:rPr lang="zh-CN" altLang="en-US" sz="2800" dirty="0" smtClean="0">
                <a:latin typeface="+mn-ea"/>
              </a:rPr>
              <a:t>分）</a:t>
            </a:r>
          </a:p>
          <a:p>
            <a:pPr>
              <a:lnSpc>
                <a:spcPts val="1600"/>
              </a:lnSpc>
            </a:pPr>
            <a:r>
              <a:rPr lang="zh-CN" altLang="en-US" sz="2800" dirty="0" smtClean="0">
                <a:latin typeface="+mn-ea"/>
              </a:rPr>
              <a:t>组织参加相关科普大赛</a:t>
            </a:r>
            <a:r>
              <a:rPr lang="en-US" altLang="zh-CN" sz="2800" dirty="0" smtClean="0">
                <a:latin typeface="+mn-ea"/>
              </a:rPr>
              <a:t>4</a:t>
            </a:r>
            <a:r>
              <a:rPr lang="zh-CN" altLang="en-US" sz="2800" dirty="0" smtClean="0">
                <a:latin typeface="+mn-ea"/>
              </a:rPr>
              <a:t>次，得分</a:t>
            </a:r>
            <a:r>
              <a:rPr lang="en-US" altLang="zh-CN" sz="2800" dirty="0" smtClean="0">
                <a:latin typeface="+mn-ea"/>
              </a:rPr>
              <a:t>2</a:t>
            </a:r>
            <a:r>
              <a:rPr lang="zh-CN" altLang="en-US" sz="2800" dirty="0" smtClean="0">
                <a:latin typeface="+mn-ea"/>
              </a:rPr>
              <a:t>分。</a:t>
            </a:r>
          </a:p>
          <a:p>
            <a:pPr>
              <a:lnSpc>
                <a:spcPts val="1600"/>
              </a:lnSpc>
            </a:pPr>
            <a:r>
              <a:rPr lang="en-US" altLang="zh-CN" sz="2800" dirty="0" smtClean="0">
                <a:latin typeface="+mn-ea"/>
              </a:rPr>
              <a:t>2.2.3</a:t>
            </a:r>
            <a:r>
              <a:rPr lang="zh-CN" altLang="en-US" sz="2800" dirty="0" smtClean="0">
                <a:latin typeface="+mn-ea"/>
              </a:rPr>
              <a:t>科学知识宣传力度（得分</a:t>
            </a:r>
            <a:r>
              <a:rPr lang="en-US" altLang="zh-CN" sz="2800" dirty="0" smtClean="0">
                <a:latin typeface="+mn-ea"/>
              </a:rPr>
              <a:t>2</a:t>
            </a:r>
            <a:r>
              <a:rPr lang="zh-CN" altLang="en-US" sz="2800" dirty="0" smtClean="0">
                <a:latin typeface="+mn-ea"/>
              </a:rPr>
              <a:t>分）</a:t>
            </a:r>
          </a:p>
          <a:p>
            <a:pPr>
              <a:lnSpc>
                <a:spcPts val="1600"/>
              </a:lnSpc>
            </a:pPr>
            <a:r>
              <a:rPr lang="zh-CN" altLang="en-US" sz="2800" dirty="0" smtClean="0">
                <a:latin typeface="+mn-ea"/>
              </a:rPr>
              <a:t>在市政府网站、新天水、天水在线的媒体平台发布科技信息</a:t>
            </a:r>
            <a:r>
              <a:rPr lang="en-US" altLang="zh-CN" sz="2800" dirty="0" smtClean="0">
                <a:latin typeface="+mn-ea"/>
              </a:rPr>
              <a:t>80</a:t>
            </a:r>
            <a:r>
              <a:rPr lang="zh-CN" altLang="en-US" sz="2800" dirty="0" smtClean="0">
                <a:latin typeface="+mn-ea"/>
              </a:rPr>
              <a:t>条，出版天水科技期刊，为政府部门及企业提供有价值科技信息得分</a:t>
            </a:r>
            <a:r>
              <a:rPr lang="en-US" altLang="zh-CN" sz="2800" dirty="0" smtClean="0">
                <a:latin typeface="+mn-ea"/>
              </a:rPr>
              <a:t>2</a:t>
            </a:r>
            <a:r>
              <a:rPr lang="zh-CN" altLang="en-US" sz="2800" dirty="0" smtClean="0">
                <a:latin typeface="+mn-ea"/>
              </a:rPr>
              <a:t>分。</a:t>
            </a:r>
          </a:p>
          <a:p>
            <a:pPr>
              <a:lnSpc>
                <a:spcPts val="1600"/>
              </a:lnSpc>
            </a:pPr>
            <a:r>
              <a:rPr lang="en-US" altLang="zh-CN" sz="2800" dirty="0" smtClean="0">
                <a:latin typeface="+mn-ea"/>
              </a:rPr>
              <a:t>2.2.4</a:t>
            </a:r>
            <a:r>
              <a:rPr lang="zh-CN" altLang="en-US" sz="2800" dirty="0" smtClean="0">
                <a:latin typeface="+mn-ea"/>
              </a:rPr>
              <a:t>乡村帮扶工作（得分</a:t>
            </a:r>
            <a:r>
              <a:rPr lang="en-US" altLang="zh-CN" sz="2800" dirty="0" smtClean="0">
                <a:latin typeface="+mn-ea"/>
              </a:rPr>
              <a:t>2</a:t>
            </a:r>
            <a:r>
              <a:rPr lang="zh-CN" altLang="en-US" sz="2800" dirty="0" smtClean="0">
                <a:latin typeface="+mn-ea"/>
              </a:rPr>
              <a:t>分）</a:t>
            </a:r>
          </a:p>
          <a:p>
            <a:pPr>
              <a:lnSpc>
                <a:spcPts val="1600"/>
              </a:lnSpc>
            </a:pPr>
            <a:r>
              <a:rPr lang="zh-CN" altLang="en-US" sz="2800" dirty="0" smtClean="0">
                <a:latin typeface="+mn-ea"/>
              </a:rPr>
              <a:t>培养农村实用技术人才</a:t>
            </a:r>
            <a:r>
              <a:rPr lang="en-US" altLang="zh-CN" sz="2800" dirty="0" smtClean="0">
                <a:latin typeface="+mn-ea"/>
              </a:rPr>
              <a:t>131</a:t>
            </a:r>
            <a:r>
              <a:rPr lang="zh-CN" altLang="en-US" sz="2800" dirty="0" smtClean="0">
                <a:latin typeface="+mn-ea"/>
              </a:rPr>
              <a:t>名，引进东部新技术、新品种</a:t>
            </a:r>
            <a:r>
              <a:rPr lang="en-US" altLang="zh-CN" sz="2800" dirty="0" smtClean="0">
                <a:latin typeface="+mn-ea"/>
              </a:rPr>
              <a:t>20</a:t>
            </a:r>
            <a:r>
              <a:rPr lang="zh-CN" altLang="en-US" sz="2800" dirty="0" smtClean="0">
                <a:latin typeface="+mn-ea"/>
              </a:rPr>
              <a:t>项，得分</a:t>
            </a:r>
            <a:r>
              <a:rPr lang="en-US" altLang="zh-CN" sz="2800" dirty="0" smtClean="0">
                <a:latin typeface="+mn-ea"/>
              </a:rPr>
              <a:t>2</a:t>
            </a:r>
            <a:r>
              <a:rPr lang="zh-CN" altLang="en-US" sz="2800" dirty="0" smtClean="0">
                <a:latin typeface="+mn-ea"/>
              </a:rPr>
              <a:t>分。</a:t>
            </a:r>
          </a:p>
          <a:p>
            <a:pPr>
              <a:lnSpc>
                <a:spcPts val="1600"/>
              </a:lnSpc>
            </a:pPr>
            <a:r>
              <a:rPr lang="en-US" altLang="zh-CN" sz="2800" dirty="0" smtClean="0">
                <a:latin typeface="+mn-ea"/>
              </a:rPr>
              <a:t>2.2.5</a:t>
            </a:r>
            <a:r>
              <a:rPr lang="zh-CN" altLang="en-US" sz="2800" dirty="0" smtClean="0">
                <a:latin typeface="+mn-ea"/>
              </a:rPr>
              <a:t>加强平台建设（</a:t>
            </a:r>
            <a:r>
              <a:rPr lang="en-US" altLang="zh-CN" sz="2800" dirty="0" smtClean="0">
                <a:latin typeface="+mn-ea"/>
              </a:rPr>
              <a:t>3</a:t>
            </a:r>
            <a:r>
              <a:rPr lang="zh-CN" altLang="en-US" sz="2800" dirty="0" smtClean="0">
                <a:latin typeface="+mn-ea"/>
              </a:rPr>
              <a:t>分）</a:t>
            </a:r>
          </a:p>
          <a:p>
            <a:pPr>
              <a:lnSpc>
                <a:spcPts val="1600"/>
              </a:lnSpc>
            </a:pPr>
            <a:r>
              <a:rPr lang="zh-CN" altLang="en-US" sz="2800" dirty="0" smtClean="0">
                <a:latin typeface="+mn-ea"/>
              </a:rPr>
              <a:t>全市获批省级以上创新平台</a:t>
            </a:r>
            <a:r>
              <a:rPr lang="en-US" altLang="zh-CN" sz="2800" dirty="0" smtClean="0">
                <a:latin typeface="+mn-ea"/>
              </a:rPr>
              <a:t>6</a:t>
            </a:r>
            <a:r>
              <a:rPr lang="zh-CN" altLang="en-US" sz="2800" dirty="0" smtClean="0">
                <a:latin typeface="+mn-ea"/>
              </a:rPr>
              <a:t>个，市级以上创新平台</a:t>
            </a:r>
            <a:r>
              <a:rPr lang="en-US" altLang="zh-CN" sz="2800" dirty="0" smtClean="0">
                <a:latin typeface="+mn-ea"/>
              </a:rPr>
              <a:t>105</a:t>
            </a:r>
            <a:r>
              <a:rPr lang="zh-CN" altLang="en-US" sz="2800" dirty="0" smtClean="0">
                <a:latin typeface="+mn-ea"/>
              </a:rPr>
              <a:t>个，与天水星火机床有限公司联合</a:t>
            </a:r>
            <a:r>
              <a:rPr lang="en-US" altLang="zh-CN" sz="2800" dirty="0" smtClean="0">
                <a:latin typeface="+mn-ea"/>
              </a:rPr>
              <a:t>29</a:t>
            </a:r>
            <a:r>
              <a:rPr lang="zh-CN" altLang="en-US" sz="2800" dirty="0" smtClean="0">
                <a:latin typeface="+mn-ea"/>
              </a:rPr>
              <a:t>家院校进行院企合作，得分</a:t>
            </a:r>
            <a:r>
              <a:rPr lang="en-US" altLang="zh-CN" sz="2800" dirty="0" smtClean="0">
                <a:latin typeface="+mn-ea"/>
              </a:rPr>
              <a:t>3</a:t>
            </a:r>
            <a:r>
              <a:rPr lang="zh-CN" altLang="en-US" sz="2800" dirty="0" smtClean="0">
                <a:latin typeface="+mn-ea"/>
              </a:rPr>
              <a:t>分。 </a:t>
            </a:r>
          </a:p>
          <a:p>
            <a:pPr>
              <a:lnSpc>
                <a:spcPts val="1600"/>
              </a:lnSpc>
            </a:pPr>
            <a:r>
              <a:rPr lang="en-US" altLang="zh-CN" sz="2800" dirty="0" smtClean="0">
                <a:latin typeface="+mn-ea"/>
              </a:rPr>
              <a:t>2.4</a:t>
            </a:r>
            <a:r>
              <a:rPr lang="zh-CN" altLang="en-US" sz="2800" dirty="0" smtClean="0">
                <a:latin typeface="+mn-ea"/>
              </a:rPr>
              <a:t>服务对象满意度（</a:t>
            </a:r>
            <a:r>
              <a:rPr lang="en-US" altLang="zh-CN" sz="2800" dirty="0" smtClean="0">
                <a:latin typeface="+mn-ea"/>
              </a:rPr>
              <a:t>5</a:t>
            </a:r>
            <a:r>
              <a:rPr lang="zh-CN" altLang="en-US" sz="2800" dirty="0" smtClean="0">
                <a:latin typeface="+mn-ea"/>
              </a:rPr>
              <a:t>分）（得分</a:t>
            </a:r>
            <a:r>
              <a:rPr lang="en-US" altLang="zh-CN" sz="2800" dirty="0" smtClean="0">
                <a:latin typeface="+mn-ea"/>
              </a:rPr>
              <a:t>4.65</a:t>
            </a:r>
            <a:r>
              <a:rPr lang="zh-CN" altLang="en-US" sz="2800" dirty="0" smtClean="0">
                <a:latin typeface="+mn-ea"/>
              </a:rPr>
              <a:t>分）</a:t>
            </a:r>
          </a:p>
          <a:p>
            <a:pPr>
              <a:lnSpc>
                <a:spcPts val="1600"/>
              </a:lnSpc>
            </a:pPr>
            <a:r>
              <a:rPr lang="zh-CN" altLang="en-US" sz="2800" dirty="0" smtClean="0">
                <a:latin typeface="+mn-ea"/>
              </a:rPr>
              <a:t>我们对市科技局服务对象即项目承担单位进行了满意度问卷调查，主要了解科技局对企业开展的相关服务情况，及科技局相关科研知识宣传及培训情况。依据评分标准，得分</a:t>
            </a:r>
            <a:r>
              <a:rPr lang="en-US" altLang="zh-CN" sz="2800" dirty="0" smtClean="0">
                <a:latin typeface="+mn-ea"/>
              </a:rPr>
              <a:t>4.65</a:t>
            </a:r>
            <a:r>
              <a:rPr lang="zh-CN" altLang="en-US" sz="2800" dirty="0" smtClean="0">
                <a:latin typeface="+mn-ea"/>
              </a:rPr>
              <a:t>分。</a:t>
            </a:r>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14348" y="857232"/>
            <a:ext cx="7858180" cy="5357850"/>
          </a:xfrm>
        </p:spPr>
        <p:txBody>
          <a:bodyPr>
            <a:normAutofit fontScale="47500" lnSpcReduction="20000"/>
          </a:bodyPr>
          <a:lstStyle/>
          <a:p>
            <a:pPr marL="324000" indent="360000">
              <a:lnSpc>
                <a:spcPts val="2040"/>
              </a:lnSpc>
              <a:buNone/>
            </a:pPr>
            <a:r>
              <a:rPr lang="zh-CN" altLang="en-US" sz="2500" dirty="0" smtClean="0"/>
              <a:t>市科技局以主题教育和“三抓三促”行动为抓手，深入推进强科技行动，不断提升区域科技创新整体效能，按照</a:t>
            </a:r>
            <a:r>
              <a:rPr lang="en-US" altLang="zh-CN" sz="2500" dirty="0" smtClean="0"/>
              <a:t>《</a:t>
            </a:r>
            <a:r>
              <a:rPr lang="zh-CN" altLang="en-US" sz="2500" dirty="0" smtClean="0"/>
              <a:t>甘肃科学技术（专利）奖励大会暨强科技行动工作推进电视电话会议任务分工分解清单</a:t>
            </a:r>
            <a:r>
              <a:rPr lang="en-US" altLang="zh-CN" sz="2500" dirty="0" smtClean="0"/>
              <a:t>》</a:t>
            </a:r>
            <a:r>
              <a:rPr lang="zh-CN" altLang="en-US" sz="2500" dirty="0" smtClean="0"/>
              <a:t>，圆满完成</a:t>
            </a:r>
            <a:r>
              <a:rPr lang="en-US" altLang="zh-CN" sz="2500" dirty="0" smtClean="0"/>
              <a:t>11</a:t>
            </a:r>
            <a:r>
              <a:rPr lang="zh-CN" altLang="en-US" sz="2500" dirty="0" smtClean="0"/>
              <a:t>项强科技行动重点任务。</a:t>
            </a:r>
          </a:p>
          <a:p>
            <a:pPr marL="324000" indent="360000">
              <a:lnSpc>
                <a:spcPts val="2040"/>
              </a:lnSpc>
              <a:buNone/>
            </a:pPr>
            <a:r>
              <a:rPr lang="zh-CN" altLang="en-US" sz="2500" dirty="0" smtClean="0"/>
              <a:t>通过积极争取科技项目，提升企业创新能力，围绕全市重要关键技术问题，共争取到国列省列项目</a:t>
            </a:r>
            <a:r>
              <a:rPr lang="en-US" altLang="zh-CN" sz="2500" dirty="0" smtClean="0"/>
              <a:t>138</a:t>
            </a:r>
            <a:r>
              <a:rPr lang="zh-CN" altLang="en-US" sz="2500" dirty="0" smtClean="0"/>
              <a:t>项，到位各类项目奖补资金</a:t>
            </a:r>
            <a:r>
              <a:rPr lang="en-US" altLang="zh-CN" sz="2500" dirty="0" smtClean="0"/>
              <a:t>9048</a:t>
            </a:r>
            <a:r>
              <a:rPr lang="zh-CN" altLang="en-US" sz="2500" dirty="0" smtClean="0"/>
              <a:t>万元。</a:t>
            </a:r>
          </a:p>
          <a:p>
            <a:pPr marL="324000" indent="360000">
              <a:lnSpc>
                <a:spcPts val="2040"/>
              </a:lnSpc>
              <a:buNone/>
            </a:pPr>
            <a:r>
              <a:rPr lang="zh-CN" altLang="en-US" sz="2500" dirty="0" smtClean="0"/>
              <a:t>加强创新平台建设，强化技术市场服务，全年共获批省级以上平台</a:t>
            </a:r>
            <a:r>
              <a:rPr lang="en-US" altLang="zh-CN" sz="2500" dirty="0" smtClean="0"/>
              <a:t>6</a:t>
            </a:r>
            <a:r>
              <a:rPr lang="zh-CN" altLang="en-US" sz="2500" dirty="0" smtClean="0"/>
              <a:t>个，市级以上创新平台</a:t>
            </a:r>
            <a:r>
              <a:rPr lang="en-US" altLang="zh-CN" sz="2500" dirty="0" smtClean="0"/>
              <a:t>13</a:t>
            </a:r>
            <a:r>
              <a:rPr lang="zh-CN" altLang="en-US" sz="2500" dirty="0" smtClean="0"/>
              <a:t>类</a:t>
            </a:r>
            <a:r>
              <a:rPr lang="en-US" altLang="zh-CN" sz="2500" dirty="0" smtClean="0"/>
              <a:t>105</a:t>
            </a:r>
            <a:r>
              <a:rPr lang="zh-CN" altLang="en-US" sz="2500" dirty="0" smtClean="0"/>
              <a:t>个，其中由天水星火机床公司牵头，联合</a:t>
            </a:r>
            <a:r>
              <a:rPr lang="en-US" altLang="zh-CN" sz="2500" dirty="0" smtClean="0"/>
              <a:t>29</a:t>
            </a:r>
            <a:r>
              <a:rPr lang="zh-CN" altLang="en-US" sz="2500" dirty="0" smtClean="0"/>
              <a:t>家院校、科研院所和企业筹建的“甘肃省高档数控机床创新联合体”于今年</a:t>
            </a:r>
            <a:r>
              <a:rPr lang="en-US" altLang="zh-CN" sz="2500" dirty="0" smtClean="0"/>
              <a:t>7</a:t>
            </a:r>
            <a:r>
              <a:rPr lang="zh-CN" altLang="en-US" sz="2500" dirty="0" smtClean="0"/>
              <a:t>月</a:t>
            </a:r>
            <a:r>
              <a:rPr lang="en-US" altLang="zh-CN" sz="2500" dirty="0" smtClean="0"/>
              <a:t>28</a:t>
            </a:r>
            <a:r>
              <a:rPr lang="zh-CN" altLang="en-US" sz="2500" dirty="0" smtClean="0"/>
              <a:t>日顺利揭牌运行。</a:t>
            </a:r>
          </a:p>
          <a:p>
            <a:pPr marL="324000" indent="360000">
              <a:lnSpc>
                <a:spcPts val="2040"/>
              </a:lnSpc>
              <a:buNone/>
            </a:pPr>
            <a:r>
              <a:rPr lang="zh-CN" altLang="en-US" sz="2500" dirty="0" smtClean="0"/>
              <a:t>强化农业科技创新，助力乡村振兴战略实施，组织</a:t>
            </a:r>
            <a:r>
              <a:rPr lang="en-US" altLang="zh-CN" sz="2500" dirty="0" smtClean="0"/>
              <a:t>14</a:t>
            </a:r>
            <a:r>
              <a:rPr lang="zh-CN" altLang="en-US" sz="2500" dirty="0" smtClean="0"/>
              <a:t>家单位和科研院所选派“三区”科技人才</a:t>
            </a:r>
            <a:r>
              <a:rPr lang="en-US" altLang="zh-CN" sz="2500" dirty="0" smtClean="0"/>
              <a:t>91</a:t>
            </a:r>
            <a:r>
              <a:rPr lang="zh-CN" altLang="en-US" sz="2500" dirty="0" smtClean="0"/>
              <a:t>名，在两区五县</a:t>
            </a:r>
            <a:r>
              <a:rPr lang="en-US" altLang="zh-CN" sz="2500" dirty="0" smtClean="0"/>
              <a:t>113</a:t>
            </a:r>
            <a:r>
              <a:rPr lang="zh-CN" altLang="en-US" sz="2500" dirty="0" smtClean="0"/>
              <a:t>个乡镇围绕农业特色产业开展帮扶工作，培养本土农业实用技术人才</a:t>
            </a:r>
            <a:r>
              <a:rPr lang="en-US" altLang="zh-CN" sz="2500" dirty="0" smtClean="0"/>
              <a:t>131</a:t>
            </a:r>
            <a:r>
              <a:rPr lang="zh-CN" altLang="en-US" sz="2500" dirty="0" smtClean="0"/>
              <a:t>名，打造“土字号”“乡字号”品牌</a:t>
            </a:r>
            <a:r>
              <a:rPr lang="en-US" altLang="zh-CN" sz="2500" dirty="0" smtClean="0"/>
              <a:t>11</a:t>
            </a:r>
            <a:r>
              <a:rPr lang="zh-CN" altLang="en-US" sz="2500" dirty="0" smtClean="0"/>
              <a:t>个，组织征集东西部协作技术需求项目</a:t>
            </a:r>
            <a:r>
              <a:rPr lang="en-US" altLang="zh-CN" sz="2500" dirty="0" smtClean="0"/>
              <a:t>33</a:t>
            </a:r>
            <a:r>
              <a:rPr lang="zh-CN" altLang="en-US" sz="2500" dirty="0" smtClean="0"/>
              <a:t>项，市果树研究所同天津市农业科学院达成</a:t>
            </a:r>
            <a:r>
              <a:rPr lang="en-US" altLang="zh-CN" sz="2500" dirty="0" smtClean="0"/>
              <a:t>5</a:t>
            </a:r>
            <a:r>
              <a:rPr lang="zh-CN" altLang="en-US" sz="2500" dirty="0" smtClean="0"/>
              <a:t>项东西部协同创新意向。</a:t>
            </a:r>
          </a:p>
          <a:p>
            <a:pPr marL="324000" indent="360000">
              <a:lnSpc>
                <a:spcPts val="2040"/>
              </a:lnSpc>
              <a:buNone/>
            </a:pPr>
            <a:r>
              <a:rPr lang="zh-CN" altLang="en-US" sz="2500" dirty="0" smtClean="0"/>
              <a:t>强化企业创新主体地位，精心培育科技企业，截至</a:t>
            </a:r>
            <a:r>
              <a:rPr lang="en-US" altLang="zh-CN" sz="2500" dirty="0" smtClean="0"/>
              <a:t>2023</a:t>
            </a:r>
            <a:r>
              <a:rPr lang="zh-CN" altLang="en-US" sz="2500" dirty="0" smtClean="0"/>
              <a:t>年</a:t>
            </a:r>
            <a:r>
              <a:rPr lang="en-US" altLang="zh-CN" sz="2500" dirty="0" smtClean="0"/>
              <a:t>12</a:t>
            </a:r>
            <a:r>
              <a:rPr lang="zh-CN" altLang="en-US" sz="2500" dirty="0" smtClean="0"/>
              <a:t>月</a:t>
            </a:r>
            <a:r>
              <a:rPr lang="en-US" altLang="zh-CN" sz="2500" dirty="0" smtClean="0"/>
              <a:t>31</a:t>
            </a:r>
            <a:r>
              <a:rPr lang="zh-CN" altLang="en-US" sz="2500" dirty="0" smtClean="0"/>
              <a:t>日有效高新技术企业达到</a:t>
            </a:r>
            <a:r>
              <a:rPr lang="en-US" altLang="zh-CN" sz="2500" dirty="0" smtClean="0"/>
              <a:t>131</a:t>
            </a:r>
            <a:r>
              <a:rPr lang="zh-CN" altLang="en-US" sz="2500" dirty="0" smtClean="0"/>
              <a:t>户，较</a:t>
            </a:r>
            <a:r>
              <a:rPr lang="en-US" altLang="zh-CN" sz="2500" dirty="0" smtClean="0"/>
              <a:t>2022</a:t>
            </a:r>
            <a:r>
              <a:rPr lang="zh-CN" altLang="en-US" sz="2500" dirty="0" smtClean="0"/>
              <a:t>年增长</a:t>
            </a:r>
            <a:r>
              <a:rPr lang="en-US" altLang="zh-CN" sz="2500" dirty="0" smtClean="0"/>
              <a:t>37.9%</a:t>
            </a:r>
            <a:r>
              <a:rPr lang="zh-CN" altLang="en-US" sz="2500" dirty="0" smtClean="0"/>
              <a:t>，居全省第</a:t>
            </a:r>
            <a:r>
              <a:rPr lang="en-US" altLang="zh-CN" sz="2500" dirty="0" smtClean="0"/>
              <a:t>4</a:t>
            </a:r>
            <a:r>
              <a:rPr lang="zh-CN" altLang="en-US" sz="2500" dirty="0" smtClean="0"/>
              <a:t>位；新认定省级科技创新型企业</a:t>
            </a:r>
            <a:r>
              <a:rPr lang="en-US" altLang="zh-CN" sz="2500" dirty="0" smtClean="0"/>
              <a:t>3</a:t>
            </a:r>
            <a:r>
              <a:rPr lang="zh-CN" altLang="en-US" sz="2500" dirty="0" smtClean="0"/>
              <a:t>批次</a:t>
            </a:r>
            <a:r>
              <a:rPr lang="en-US" altLang="zh-CN" sz="2500" dirty="0" smtClean="0"/>
              <a:t>93</a:t>
            </a:r>
            <a:r>
              <a:rPr lang="zh-CN" altLang="en-US" sz="2500" dirty="0" smtClean="0"/>
              <a:t>家，较</a:t>
            </a:r>
            <a:r>
              <a:rPr lang="en-US" altLang="zh-CN" sz="2500" dirty="0" smtClean="0"/>
              <a:t>2022</a:t>
            </a:r>
            <a:r>
              <a:rPr lang="zh-CN" altLang="en-US" sz="2500" dirty="0" smtClean="0"/>
              <a:t>年增长</a:t>
            </a:r>
            <a:r>
              <a:rPr lang="en-US" altLang="zh-CN" sz="2500" dirty="0" smtClean="0"/>
              <a:t>114.8%</a:t>
            </a:r>
            <a:r>
              <a:rPr lang="zh-CN" altLang="en-US" sz="2500" dirty="0" smtClean="0"/>
              <a:t>，居全省第</a:t>
            </a:r>
            <a:r>
              <a:rPr lang="en-US" altLang="zh-CN" sz="2500" dirty="0" smtClean="0"/>
              <a:t>2</a:t>
            </a:r>
            <a:r>
              <a:rPr lang="zh-CN" altLang="en-US" sz="2500" dirty="0" smtClean="0"/>
              <a:t>位；全年科技型中小企业评价入库</a:t>
            </a:r>
            <a:r>
              <a:rPr lang="en-US" altLang="zh-CN" sz="2500" dirty="0" smtClean="0"/>
              <a:t>12</a:t>
            </a:r>
            <a:r>
              <a:rPr lang="zh-CN" altLang="en-US" sz="2500" dirty="0" smtClean="0"/>
              <a:t>批</a:t>
            </a:r>
            <a:r>
              <a:rPr lang="en-US" altLang="zh-CN" sz="2500" dirty="0" smtClean="0"/>
              <a:t>326</a:t>
            </a:r>
            <a:r>
              <a:rPr lang="zh-CN" altLang="en-US" sz="2500" dirty="0" smtClean="0"/>
              <a:t>户，居全省第</a:t>
            </a:r>
            <a:r>
              <a:rPr lang="en-US" altLang="zh-CN" sz="2500" dirty="0" smtClean="0"/>
              <a:t>3</a:t>
            </a:r>
            <a:r>
              <a:rPr lang="zh-CN" altLang="en-US" sz="2500" dirty="0" smtClean="0"/>
              <a:t>位。</a:t>
            </a:r>
          </a:p>
          <a:p>
            <a:pPr marL="324000" indent="360000">
              <a:lnSpc>
                <a:spcPts val="2040"/>
              </a:lnSpc>
              <a:buNone/>
            </a:pPr>
            <a:r>
              <a:rPr lang="zh-CN" altLang="en-US" sz="2500" dirty="0" smtClean="0"/>
              <a:t>强化科技宣传，夯实科技创新工作基础，与市融媒体中心签订强科技行动宣传工作，在市政府网站、新天水、天水在线等媒体平台发布科技信息</a:t>
            </a:r>
            <a:r>
              <a:rPr lang="en-US" altLang="zh-CN" sz="2500" dirty="0" smtClean="0"/>
              <a:t>80</a:t>
            </a:r>
            <a:r>
              <a:rPr lang="zh-CN" altLang="en-US" sz="2500" dirty="0" smtClean="0"/>
              <a:t>多条，刊发强科技“百问百答”</a:t>
            </a:r>
            <a:r>
              <a:rPr lang="en-US" altLang="zh-CN" sz="2500" dirty="0" smtClean="0"/>
              <a:t>12</a:t>
            </a:r>
            <a:r>
              <a:rPr lang="zh-CN" altLang="en-US" sz="2500" dirty="0" smtClean="0"/>
              <a:t>期；编发</a:t>
            </a:r>
            <a:r>
              <a:rPr lang="en-US" altLang="zh-CN" sz="2500" dirty="0" smtClean="0"/>
              <a:t>《</a:t>
            </a:r>
            <a:r>
              <a:rPr lang="zh-CN" altLang="en-US" sz="2500" dirty="0" smtClean="0"/>
              <a:t>经济与科技快讯</a:t>
            </a:r>
            <a:r>
              <a:rPr lang="en-US" altLang="zh-CN" sz="2500" dirty="0" smtClean="0"/>
              <a:t>42</a:t>
            </a:r>
            <a:r>
              <a:rPr lang="zh-CN" altLang="en-US" sz="2500" dirty="0" smtClean="0"/>
              <a:t>期</a:t>
            </a:r>
            <a:r>
              <a:rPr lang="en-US" altLang="zh-CN" sz="2500" dirty="0" smtClean="0"/>
              <a:t>》</a:t>
            </a:r>
            <a:r>
              <a:rPr lang="zh-CN" altLang="en-US" sz="2500" dirty="0" smtClean="0"/>
              <a:t>，刊发各类文章及信息</a:t>
            </a:r>
            <a:r>
              <a:rPr lang="en-US" altLang="zh-CN" sz="2500" dirty="0" smtClean="0"/>
              <a:t>840</a:t>
            </a:r>
            <a:r>
              <a:rPr lang="zh-CN" altLang="en-US" sz="2500" dirty="0" smtClean="0"/>
              <a:t>余篇；出版发行</a:t>
            </a:r>
            <a:r>
              <a:rPr lang="en-US" altLang="zh-CN" sz="2500" dirty="0" smtClean="0"/>
              <a:t>《</a:t>
            </a:r>
            <a:r>
              <a:rPr lang="zh-CN" altLang="en-US" sz="2500" dirty="0" smtClean="0"/>
              <a:t>天水科技</a:t>
            </a:r>
            <a:r>
              <a:rPr lang="en-US" altLang="zh-CN" sz="2500" dirty="0" smtClean="0"/>
              <a:t>》4</a:t>
            </a:r>
            <a:r>
              <a:rPr lang="zh-CN" altLang="en-US" sz="2500" dirty="0" smtClean="0"/>
              <a:t>期刊发宣传报道文章</a:t>
            </a:r>
            <a:r>
              <a:rPr lang="en-US" altLang="zh-CN" sz="2500" dirty="0" smtClean="0"/>
              <a:t>130</a:t>
            </a:r>
            <a:r>
              <a:rPr lang="zh-CN" altLang="en-US" sz="2500" dirty="0" smtClean="0"/>
              <a:t>于篇。</a:t>
            </a:r>
          </a:p>
          <a:p>
            <a:endParaRPr lang="zh-CN" altLang="en-US" dirty="0"/>
          </a:p>
        </p:txBody>
      </p:sp>
      <p:sp>
        <p:nvSpPr>
          <p:cNvPr id="3" name="标题 2"/>
          <p:cNvSpPr>
            <a:spLocks noGrp="1"/>
          </p:cNvSpPr>
          <p:nvPr>
            <p:ph type="title"/>
          </p:nvPr>
        </p:nvSpPr>
        <p:spPr>
          <a:xfrm>
            <a:off x="457200" y="274638"/>
            <a:ext cx="8258204" cy="654032"/>
          </a:xfrm>
        </p:spPr>
        <p:txBody>
          <a:bodyPr>
            <a:normAutofit fontScale="90000"/>
          </a:bodyPr>
          <a:lstStyle/>
          <a:p>
            <a:r>
              <a:rPr lang="en-US" altLang="zh-CN" dirty="0" smtClean="0"/>
              <a:t/>
            </a:r>
            <a:br>
              <a:rPr lang="en-US" altLang="zh-CN" dirty="0" smtClean="0"/>
            </a:br>
            <a:r>
              <a:rPr lang="zh-CN" altLang="en-US" sz="3100" dirty="0" smtClean="0">
                <a:solidFill>
                  <a:schemeClr val="tx1"/>
                </a:solidFill>
              </a:rPr>
              <a:t>五</a:t>
            </a:r>
            <a:r>
              <a:rPr lang="zh-CN" altLang="en-US" sz="3100" dirty="0" smtClean="0">
                <a:solidFill>
                  <a:schemeClr val="tx1"/>
                </a:solidFill>
              </a:rPr>
              <a:t>、主要成绩及经验</a:t>
            </a:r>
            <a:r>
              <a:rPr lang="zh-CN" altLang="en-US" sz="3100" dirty="0" smtClean="0"/>
              <a:t>做法</a:t>
            </a:r>
            <a:r>
              <a:rPr lang="zh-CN" altLang="en-US" dirty="0" smtClean="0"/>
              <a:t/>
            </a:r>
            <a:br>
              <a:rPr lang="zh-CN" altLang="en-US" dirty="0" smtClean="0"/>
            </a:b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000108"/>
            <a:ext cx="8229600" cy="5007183"/>
          </a:xfrm>
        </p:spPr>
        <p:txBody>
          <a:bodyPr>
            <a:normAutofit/>
          </a:bodyPr>
          <a:lstStyle/>
          <a:p>
            <a:pPr>
              <a:lnSpc>
                <a:spcPts val="1900"/>
              </a:lnSpc>
              <a:buNone/>
            </a:pPr>
            <a:r>
              <a:rPr lang="zh-CN" altLang="en-US" sz="1300" b="1" dirty="0" smtClean="0"/>
              <a:t>（一）存在的问题</a:t>
            </a:r>
            <a:endParaRPr lang="zh-CN" altLang="en-US" sz="1300" dirty="0" smtClean="0"/>
          </a:p>
          <a:p>
            <a:pPr indent="360000">
              <a:lnSpc>
                <a:spcPts val="1900"/>
              </a:lnSpc>
              <a:buNone/>
            </a:pPr>
            <a:r>
              <a:rPr lang="en-US" altLang="zh-CN" sz="1300" dirty="0" smtClean="0"/>
              <a:t>1. </a:t>
            </a:r>
            <a:r>
              <a:rPr lang="zh-CN" altLang="en-US" sz="1300" dirty="0" smtClean="0"/>
              <a:t>绩效预算管理机制不健全，绩效量化管理的观念不深；</a:t>
            </a:r>
          </a:p>
          <a:p>
            <a:pPr indent="360000">
              <a:lnSpc>
                <a:spcPts val="1900"/>
              </a:lnSpc>
              <a:buNone/>
            </a:pPr>
            <a:r>
              <a:rPr lang="zh-CN" altLang="en-US" sz="1300" dirty="0" smtClean="0"/>
              <a:t>根据市科技局提供的“省本级单位整体支出绩效目标表”及自评报告的内容可看出虽然从机制上市科技局已经将绩效管理工作纳入目标考核内容，但占比较小，考核范围不够全面，且工作人员对绩效评价的认识及相关绩效管理业务水平还不够高，对绩效评价结果利用的深度和广度不充分。</a:t>
            </a:r>
          </a:p>
          <a:p>
            <a:pPr indent="360000">
              <a:lnSpc>
                <a:spcPts val="1900"/>
              </a:lnSpc>
              <a:buNone/>
            </a:pPr>
            <a:r>
              <a:rPr lang="en-US" altLang="zh-CN" sz="1300" dirty="0" smtClean="0"/>
              <a:t>2.</a:t>
            </a:r>
            <a:r>
              <a:rPr lang="zh-CN" altLang="en-US" sz="1300" dirty="0" smtClean="0"/>
              <a:t>绩效自评报告质量不高； </a:t>
            </a:r>
          </a:p>
          <a:p>
            <a:pPr indent="360000">
              <a:lnSpc>
                <a:spcPts val="1900"/>
              </a:lnSpc>
              <a:buNone/>
            </a:pPr>
            <a:r>
              <a:rPr lang="zh-CN" altLang="en-US" sz="1300" dirty="0" smtClean="0"/>
              <a:t>市科技局提供的</a:t>
            </a:r>
            <a:r>
              <a:rPr lang="en-US" altLang="zh-CN" sz="1300" dirty="0" smtClean="0"/>
              <a:t>2023</a:t>
            </a:r>
            <a:r>
              <a:rPr lang="zh-CN" altLang="en-US" sz="1300" dirty="0" smtClean="0"/>
              <a:t>年预算执行情况绩效自评报告质量不高</a:t>
            </a:r>
            <a:r>
              <a:rPr lang="zh-CN" altLang="en-US" sz="1300" dirty="0" smtClean="0"/>
              <a:t>，实施</a:t>
            </a:r>
            <a:r>
              <a:rPr lang="zh-CN" altLang="en-US" sz="1300" dirty="0" smtClean="0"/>
              <a:t>绩效自评的评价人员对通过绩效评价强化管理的理解不够深，绩效评价的业务能力还不够高，在最后的评价得分基本都是优，致使评价结果比较非理性且不够量化全面，虽然按照相关规定进行了绩效自评，但质量不太高。</a:t>
            </a:r>
          </a:p>
          <a:p>
            <a:pPr indent="360000">
              <a:lnSpc>
                <a:spcPts val="1900"/>
              </a:lnSpc>
              <a:buNone/>
            </a:pPr>
            <a:r>
              <a:rPr lang="en-US" altLang="zh-CN" sz="1300" dirty="0" smtClean="0"/>
              <a:t>3.</a:t>
            </a:r>
            <a:r>
              <a:rPr lang="zh-CN" altLang="en-US" sz="1300" dirty="0" smtClean="0"/>
              <a:t>项目管理制度不完善，对企业在项目资金使用过程中的监督检查工作过于简化；</a:t>
            </a:r>
          </a:p>
          <a:p>
            <a:pPr indent="360000">
              <a:lnSpc>
                <a:spcPts val="1900"/>
              </a:lnSpc>
              <a:buNone/>
            </a:pPr>
            <a:r>
              <a:rPr lang="zh-CN" altLang="en-US" sz="1300" dirty="0" smtClean="0"/>
              <a:t>根据天市科发</a:t>
            </a:r>
            <a:r>
              <a:rPr lang="en-US" altLang="zh-CN" sz="1300" dirty="0" smtClean="0"/>
              <a:t>【2019】92</a:t>
            </a:r>
            <a:r>
              <a:rPr lang="zh-CN" altLang="en-US" sz="1300" dirty="0" smtClean="0"/>
              <a:t>号文</a:t>
            </a:r>
            <a:r>
              <a:rPr lang="en-US" altLang="zh-CN" sz="1300" dirty="0" smtClean="0"/>
              <a:t>《</a:t>
            </a:r>
            <a:r>
              <a:rPr lang="zh-CN" altLang="en-US" sz="1300" dirty="0" smtClean="0"/>
              <a:t>天水市科技计划项目管理办法</a:t>
            </a:r>
            <a:r>
              <a:rPr lang="en-US" altLang="zh-CN" sz="1300" dirty="0" smtClean="0"/>
              <a:t>》</a:t>
            </a:r>
            <a:r>
              <a:rPr lang="zh-CN" altLang="en-US" sz="1300" dirty="0" smtClean="0"/>
              <a:t>中可知市科技局应对企业财政拨款项目资金使用情况及开展情况进行监督，但我们进行绩效评价工作中发现，市科技局依据</a:t>
            </a:r>
            <a:r>
              <a:rPr lang="en-US" altLang="zh-CN" sz="1300" dirty="0" smtClean="0"/>
              <a:t>《</a:t>
            </a:r>
            <a:r>
              <a:rPr lang="zh-CN" altLang="en-US" sz="1300" dirty="0" smtClean="0"/>
              <a:t>国务院办公厅关于改革完善中央财政科研经费管理的若干意见</a:t>
            </a:r>
            <a:r>
              <a:rPr lang="en-US" altLang="zh-CN" sz="1300" dirty="0" smtClean="0"/>
              <a:t>》</a:t>
            </a:r>
            <a:r>
              <a:rPr lang="zh-CN" altLang="en-US" sz="1300" dirty="0" smtClean="0"/>
              <a:t>（国办发</a:t>
            </a:r>
            <a:r>
              <a:rPr lang="en-US" altLang="zh-CN" sz="1300" dirty="0" smtClean="0"/>
              <a:t>〔2021〕32</a:t>
            </a:r>
            <a:r>
              <a:rPr lang="zh-CN" altLang="en-US" sz="1300" dirty="0" smtClean="0"/>
              <a:t>号）文中提出的要减轻科研人员事务性负担，从重过程向重结果转变，依照上文所述对企业项目资金使用的结果验收确实严格，但对资金使用过程的监督检查工作过于简化。</a:t>
            </a:r>
          </a:p>
          <a:p>
            <a:pPr indent="360000">
              <a:lnSpc>
                <a:spcPts val="1900"/>
              </a:lnSpc>
              <a:buNone/>
            </a:pPr>
            <a:r>
              <a:rPr lang="en-US" altLang="zh-CN" sz="1300" dirty="0" smtClean="0"/>
              <a:t>4.</a:t>
            </a:r>
            <a:r>
              <a:rPr lang="zh-CN" altLang="en-US" sz="1300" dirty="0" smtClean="0"/>
              <a:t>机关</a:t>
            </a:r>
            <a:r>
              <a:rPr lang="zh-CN" altLang="en-US" sz="1300" dirty="0" smtClean="0"/>
              <a:t>管理及干部队伍建设需进一步加强</a:t>
            </a:r>
          </a:p>
          <a:p>
            <a:pPr indent="360000">
              <a:lnSpc>
                <a:spcPts val="1900"/>
              </a:lnSpc>
              <a:buNone/>
            </a:pPr>
            <a:r>
              <a:rPr lang="zh-CN" altLang="en-US" sz="1300" dirty="0" smtClean="0"/>
              <a:t>市科技局能够细化干部职工年度考核，对长期在同一岗位工作的人员进行轮岗交流，强化考勤管理，多途径调动了干部职工的积极性，但工作人员工作量不均衡，绩效管理量化管理导向作用发挥不明显。</a:t>
            </a:r>
          </a:p>
          <a:p>
            <a:pPr indent="360000">
              <a:buNone/>
            </a:pPr>
            <a:endParaRPr lang="zh-CN" altLang="en-US" dirty="0"/>
          </a:p>
        </p:txBody>
      </p:sp>
      <p:sp>
        <p:nvSpPr>
          <p:cNvPr id="3" name="标题 2"/>
          <p:cNvSpPr>
            <a:spLocks noGrp="1"/>
          </p:cNvSpPr>
          <p:nvPr>
            <p:ph type="title"/>
          </p:nvPr>
        </p:nvSpPr>
        <p:spPr>
          <a:xfrm>
            <a:off x="457200" y="274638"/>
            <a:ext cx="8229600" cy="796908"/>
          </a:xfrm>
        </p:spPr>
        <p:txBody>
          <a:bodyPr>
            <a:normAutofit fontScale="90000"/>
          </a:bodyPr>
          <a:lstStyle/>
          <a:p>
            <a:r>
              <a:rPr lang="en-US" altLang="zh-CN" dirty="0" smtClean="0"/>
              <a:t/>
            </a:r>
            <a:br>
              <a:rPr lang="en-US" altLang="zh-CN" dirty="0" smtClean="0"/>
            </a:br>
            <a:r>
              <a:rPr lang="zh-CN" altLang="en-US" sz="3100" dirty="0" smtClean="0">
                <a:solidFill>
                  <a:schemeClr val="tx1"/>
                </a:solidFill>
              </a:rPr>
              <a:t>六</a:t>
            </a:r>
            <a:r>
              <a:rPr lang="zh-CN" altLang="en-US" sz="3100" dirty="0" smtClean="0">
                <a:solidFill>
                  <a:schemeClr val="tx1"/>
                </a:solidFill>
              </a:rPr>
              <a:t>、存在的问题及建议</a:t>
            </a:r>
            <a:r>
              <a:rPr lang="zh-CN" altLang="en-US" dirty="0" smtClean="0"/>
              <a:t/>
            </a:r>
            <a:br>
              <a:rPr lang="zh-CN" altLang="en-US" dirty="0" smtClean="0"/>
            </a:b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00100" y="571481"/>
            <a:ext cx="7686700" cy="5286412"/>
          </a:xfrm>
        </p:spPr>
        <p:txBody>
          <a:bodyPr>
            <a:normAutofit/>
          </a:bodyPr>
          <a:lstStyle/>
          <a:p>
            <a:r>
              <a:rPr lang="zh-CN" altLang="en-US" b="1" dirty="0" smtClean="0"/>
              <a:t>（二）</a:t>
            </a:r>
            <a:r>
              <a:rPr lang="zh-CN" altLang="en-US" b="1" dirty="0" smtClean="0"/>
              <a:t>建议</a:t>
            </a:r>
            <a:endParaRPr lang="en-US" altLang="zh-CN" b="1" dirty="0" smtClean="0"/>
          </a:p>
          <a:p>
            <a:endParaRPr lang="zh-CN" altLang="en-US" dirty="0" smtClean="0"/>
          </a:p>
          <a:p>
            <a:pPr indent="360000">
              <a:lnSpc>
                <a:spcPts val="2500"/>
              </a:lnSpc>
            </a:pPr>
            <a:r>
              <a:rPr lang="en-US" altLang="zh-CN" sz="1400" dirty="0" smtClean="0"/>
              <a:t>1.</a:t>
            </a:r>
            <a:r>
              <a:rPr lang="zh-CN" altLang="en-US" sz="1400" dirty="0" smtClean="0"/>
              <a:t>对于绩效预算管理机制不健全，绩效化管理的观念不深及绩效自评报告质量不高的问题，我们建议市科技局应将绩效管理思维深入到各个部门，建立健全部门预算绩效管理机制，对部门工作人员相关绩效目标编制任务进行强化培训，明确各部门职责，严格履行各部门职责，根据部门实际情况合理制定绩效指标，细化量化绩效指标，规范编制自评报告，通过自评能够强化自身管理水平。</a:t>
            </a:r>
          </a:p>
          <a:p>
            <a:pPr indent="360000">
              <a:lnSpc>
                <a:spcPts val="2500"/>
              </a:lnSpc>
            </a:pPr>
            <a:r>
              <a:rPr lang="en-US" altLang="zh-CN" sz="1400" dirty="0" smtClean="0"/>
              <a:t>2.</a:t>
            </a:r>
            <a:r>
              <a:rPr lang="zh-CN" altLang="en-US" sz="1400" dirty="0" smtClean="0"/>
              <a:t>建议市科技局根据新规定细化完善项目管理制度，虽然国家相关规定不让过度检查科研项目的财政资金使用情况及进展，从重过程转变为重结果，但不能过于简化对过程管理的工作，可以采取适时抽查等办法进行监督检查。 </a:t>
            </a:r>
          </a:p>
          <a:p>
            <a:pPr>
              <a:buNone/>
            </a:pP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9"/>
            <a:ext cx="8229600" cy="3733622"/>
          </a:xfrm>
        </p:spPr>
        <p:txBody>
          <a:bodyPr/>
          <a:lstStyle/>
          <a:p>
            <a:pPr indent="720000">
              <a:lnSpc>
                <a:spcPts val="2800"/>
              </a:lnSpc>
              <a:buNone/>
            </a:pPr>
            <a:r>
              <a:rPr lang="zh-CN" altLang="en-US" sz="3200" dirty="0" smtClean="0"/>
              <a:t>  </a:t>
            </a:r>
            <a:endParaRPr lang="en-US" altLang="zh-CN" sz="3200" dirty="0" smtClean="0"/>
          </a:p>
          <a:p>
            <a:pPr indent="720000">
              <a:lnSpc>
                <a:spcPts val="4000"/>
              </a:lnSpc>
              <a:buNone/>
            </a:pPr>
            <a:r>
              <a:rPr lang="zh-CN" altLang="en-US" sz="3200" dirty="0" smtClean="0"/>
              <a:t>  </a:t>
            </a:r>
            <a:r>
              <a:rPr lang="zh-CN" altLang="en-US" sz="2800" dirty="0" smtClean="0"/>
              <a:t>天水</a:t>
            </a:r>
            <a:r>
              <a:rPr lang="zh-CN" altLang="en-US" sz="2800" dirty="0" smtClean="0"/>
              <a:t>市科学技术局（以下简称市科技局）是市政府工作部门，为正县级，内设机关科室</a:t>
            </a:r>
            <a:r>
              <a:rPr lang="en-US" altLang="zh-CN" sz="2800" dirty="0" smtClean="0"/>
              <a:t>8</a:t>
            </a:r>
            <a:r>
              <a:rPr lang="zh-CN" altLang="en-US" sz="2800" dirty="0" smtClean="0"/>
              <a:t>个。另外现有局属事业单位</a:t>
            </a:r>
            <a:r>
              <a:rPr lang="en-US" altLang="zh-CN" sz="2800" dirty="0" smtClean="0"/>
              <a:t>2</a:t>
            </a:r>
            <a:r>
              <a:rPr lang="zh-CN" altLang="en-US" sz="2800" dirty="0" smtClean="0"/>
              <a:t>个，分别是天水生产力促进中心（副县级）、天水市高新技术创业服务中心（正科级）。</a:t>
            </a:r>
          </a:p>
          <a:p>
            <a:pPr>
              <a:buNone/>
            </a:pPr>
            <a:endParaRPr lang="zh-CN" altLang="en-US" dirty="0"/>
          </a:p>
        </p:txBody>
      </p:sp>
      <p:sp>
        <p:nvSpPr>
          <p:cNvPr id="3" name="标题 2"/>
          <p:cNvSpPr>
            <a:spLocks noGrp="1"/>
          </p:cNvSpPr>
          <p:nvPr>
            <p:ph type="title"/>
          </p:nvPr>
        </p:nvSpPr>
        <p:spPr/>
        <p:txBody>
          <a:bodyPr>
            <a:normAutofit fontScale="90000"/>
          </a:bodyPr>
          <a:lstStyle/>
          <a:p>
            <a:r>
              <a:rPr lang="en-US" altLang="zh-CN" dirty="0" smtClean="0">
                <a:solidFill>
                  <a:schemeClr val="tx1"/>
                </a:solidFill>
              </a:rPr>
              <a:t/>
            </a:r>
            <a:br>
              <a:rPr lang="en-US" altLang="zh-CN" dirty="0" smtClean="0">
                <a:solidFill>
                  <a:schemeClr val="tx1"/>
                </a:solidFill>
              </a:rPr>
            </a:br>
            <a:r>
              <a:rPr lang="zh-CN" altLang="en-US" dirty="0" smtClean="0">
                <a:solidFill>
                  <a:schemeClr val="tx1"/>
                </a:solidFill>
              </a:rPr>
              <a:t>一、部门概况</a:t>
            </a:r>
            <a:r>
              <a:rPr lang="zh-CN" altLang="en-US" dirty="0" smtClean="0"/>
              <a:t/>
            </a:r>
            <a:br>
              <a:rPr lang="zh-CN" altLang="en-US" dirty="0" smtClean="0"/>
            </a:b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285860"/>
            <a:ext cx="8229600" cy="4721431"/>
          </a:xfrm>
        </p:spPr>
        <p:txBody>
          <a:bodyPr>
            <a:normAutofit fontScale="40000" lnSpcReduction="20000"/>
          </a:bodyPr>
          <a:lstStyle/>
          <a:p>
            <a:r>
              <a:rPr lang="en-US" altLang="zh-CN" b="1" dirty="0" smtClean="0"/>
              <a:t>1.</a:t>
            </a:r>
            <a:r>
              <a:rPr lang="zh-CN" altLang="en-US" b="1" dirty="0" smtClean="0"/>
              <a:t>总体思路</a:t>
            </a:r>
            <a:endParaRPr lang="zh-CN" altLang="en-US" dirty="0" smtClean="0"/>
          </a:p>
          <a:p>
            <a:pPr indent="360000">
              <a:lnSpc>
                <a:spcPts val="2000"/>
              </a:lnSpc>
              <a:buNone/>
            </a:pPr>
            <a:r>
              <a:rPr lang="zh-CN" altLang="en-US" dirty="0" smtClean="0"/>
              <a:t>以习近平新时代中国特色社会主义思想为指导，全面贯彻党的二十大精神和习近平总书记对甘肃重要讲话重要指示批示精神，深入开展学习贯彻习近平新时代中国特色社会主义思想主题教育和“三抓三促”行动，按照习近平总书记关于科技创新“四个面向”的总要求，牢固树立“抓科技就是抓发展，谋创新就是谋未来”的理念，认真落实省、市强科技行动推进会议精神，以“强科技”行动推动高质量发展为主题，着力在争创科技创新平台、提升企业创新能力、科技赋能传统产业、加速科技成果转化、培育科技创新人才、优化创新生态上下功夫，全面提升天水区域科技创新体系整体效能，为打造区域中心城市提供强有力支撑。 </a:t>
            </a:r>
            <a:endParaRPr lang="zh-CN" altLang="en-US" dirty="0" smtClean="0"/>
          </a:p>
          <a:p>
            <a:r>
              <a:rPr lang="en-US" altLang="zh-CN" b="1" dirty="0" smtClean="0"/>
              <a:t>2.</a:t>
            </a:r>
            <a:r>
              <a:rPr lang="zh-CN" altLang="en-US" b="1" dirty="0" smtClean="0"/>
              <a:t>部门</a:t>
            </a:r>
            <a:r>
              <a:rPr lang="en-US" altLang="zh-CN" b="1" dirty="0" smtClean="0"/>
              <a:t>2023</a:t>
            </a:r>
            <a:r>
              <a:rPr lang="zh-CN" altLang="en-US" b="1" dirty="0" smtClean="0"/>
              <a:t>年工作任务</a:t>
            </a:r>
            <a:endParaRPr lang="en-US" altLang="zh-CN" b="1" dirty="0" smtClean="0"/>
          </a:p>
          <a:p>
            <a:pPr marL="324000" indent="360000">
              <a:lnSpc>
                <a:spcPts val="2000"/>
              </a:lnSpc>
              <a:spcBef>
                <a:spcPts val="0"/>
              </a:spcBef>
              <a:buNone/>
            </a:pPr>
            <a:r>
              <a:rPr lang="zh-CN" altLang="en-US" dirty="0" smtClean="0"/>
              <a:t>天水市科学技术局按照天市科发</a:t>
            </a:r>
            <a:r>
              <a:rPr lang="en-US" altLang="zh-CN" dirty="0" smtClean="0"/>
              <a:t>【2023】21</a:t>
            </a:r>
            <a:r>
              <a:rPr lang="zh-CN" altLang="en-US" dirty="0" smtClean="0"/>
              <a:t>号</a:t>
            </a:r>
            <a:r>
              <a:rPr lang="en-US" altLang="zh-CN" dirty="0" smtClean="0"/>
              <a:t>《</a:t>
            </a:r>
            <a:r>
              <a:rPr lang="zh-CN" altLang="en-US" dirty="0" smtClean="0"/>
              <a:t>关于</a:t>
            </a:r>
            <a:r>
              <a:rPr lang="en-US" altLang="zh-CN" dirty="0" smtClean="0"/>
              <a:t>2023</a:t>
            </a:r>
            <a:r>
              <a:rPr lang="zh-CN" altLang="en-US" dirty="0" smtClean="0"/>
              <a:t>年全市科技工作要点的通知</a:t>
            </a:r>
            <a:r>
              <a:rPr lang="en-US" altLang="zh-CN" dirty="0" smtClean="0"/>
              <a:t>》</a:t>
            </a:r>
            <a:r>
              <a:rPr lang="zh-CN" altLang="en-US" dirty="0" smtClean="0"/>
              <a:t>确定该部门的工作计划，并围绕以下各项工作任务实施开展相关工作：</a:t>
            </a:r>
          </a:p>
          <a:p>
            <a:pPr marL="324000" indent="360000">
              <a:lnSpc>
                <a:spcPts val="2000"/>
              </a:lnSpc>
              <a:spcBef>
                <a:spcPts val="0"/>
              </a:spcBef>
              <a:buNone/>
            </a:pPr>
            <a:r>
              <a:rPr lang="zh-CN" altLang="en-US" dirty="0" smtClean="0"/>
              <a:t>（</a:t>
            </a:r>
            <a:r>
              <a:rPr lang="en-US" altLang="zh-CN" dirty="0" smtClean="0"/>
              <a:t>1</a:t>
            </a:r>
            <a:r>
              <a:rPr lang="zh-CN" altLang="en-US" dirty="0" smtClean="0"/>
              <a:t>）坚持党的领导，为深入实施强科技行动提供保障；</a:t>
            </a:r>
          </a:p>
          <a:p>
            <a:pPr marL="324000" indent="360000">
              <a:lnSpc>
                <a:spcPts val="2000"/>
              </a:lnSpc>
              <a:spcBef>
                <a:spcPts val="0"/>
              </a:spcBef>
              <a:buNone/>
            </a:pPr>
            <a:r>
              <a:rPr lang="zh-CN" altLang="en-US" dirty="0" smtClean="0"/>
              <a:t>（</a:t>
            </a:r>
            <a:r>
              <a:rPr lang="en-US" altLang="zh-CN" dirty="0" smtClean="0"/>
              <a:t>2</a:t>
            </a:r>
            <a:r>
              <a:rPr lang="zh-CN" altLang="en-US" dirty="0" smtClean="0"/>
              <a:t>）抓好高能级科技创新平台的建设；</a:t>
            </a:r>
          </a:p>
          <a:p>
            <a:pPr marL="324000" indent="360000">
              <a:lnSpc>
                <a:spcPts val="2000"/>
              </a:lnSpc>
              <a:spcBef>
                <a:spcPts val="0"/>
              </a:spcBef>
              <a:buNone/>
            </a:pPr>
            <a:r>
              <a:rPr lang="zh-CN" altLang="en-US" dirty="0" smtClean="0"/>
              <a:t>（</a:t>
            </a:r>
            <a:r>
              <a:rPr lang="en-US" altLang="zh-CN" dirty="0" smtClean="0"/>
              <a:t>3</a:t>
            </a:r>
            <a:r>
              <a:rPr lang="zh-CN" altLang="en-US" dirty="0" smtClean="0"/>
              <a:t>）抓好重点领域关键核心技术突破；</a:t>
            </a:r>
          </a:p>
          <a:p>
            <a:pPr marL="324000" indent="360000">
              <a:lnSpc>
                <a:spcPts val="2000"/>
              </a:lnSpc>
              <a:spcBef>
                <a:spcPts val="0"/>
              </a:spcBef>
              <a:buNone/>
            </a:pPr>
            <a:r>
              <a:rPr lang="zh-CN" altLang="en-US" dirty="0" smtClean="0"/>
              <a:t>（</a:t>
            </a:r>
            <a:r>
              <a:rPr lang="en-US" altLang="zh-CN" dirty="0" smtClean="0"/>
              <a:t>4</a:t>
            </a:r>
            <a:r>
              <a:rPr lang="zh-CN" altLang="en-US" dirty="0" smtClean="0"/>
              <a:t>）抓好企业创新能力提升；</a:t>
            </a:r>
          </a:p>
          <a:p>
            <a:pPr marL="324000" indent="360000">
              <a:lnSpc>
                <a:spcPts val="2000"/>
              </a:lnSpc>
              <a:spcBef>
                <a:spcPts val="0"/>
              </a:spcBef>
              <a:buNone/>
            </a:pPr>
            <a:r>
              <a:rPr lang="zh-CN" altLang="en-US" dirty="0" smtClean="0"/>
              <a:t>（</a:t>
            </a:r>
            <a:r>
              <a:rPr lang="en-US" altLang="zh-CN" dirty="0" smtClean="0"/>
              <a:t>5</a:t>
            </a:r>
            <a:r>
              <a:rPr lang="zh-CN" altLang="en-US" dirty="0" smtClean="0"/>
              <a:t>）抓好科技成果转化；</a:t>
            </a:r>
          </a:p>
          <a:p>
            <a:pPr marL="324000" indent="360000">
              <a:lnSpc>
                <a:spcPts val="2000"/>
              </a:lnSpc>
              <a:spcBef>
                <a:spcPts val="0"/>
              </a:spcBef>
              <a:buNone/>
            </a:pPr>
            <a:r>
              <a:rPr lang="zh-CN" altLang="en-US" dirty="0" smtClean="0"/>
              <a:t>（</a:t>
            </a:r>
            <a:r>
              <a:rPr lang="en-US" altLang="zh-CN" dirty="0" smtClean="0"/>
              <a:t>6</a:t>
            </a:r>
            <a:r>
              <a:rPr lang="zh-CN" altLang="en-US" dirty="0" smtClean="0"/>
              <a:t>）抓好科技人才队伍建设；</a:t>
            </a:r>
          </a:p>
          <a:p>
            <a:pPr marL="324000" indent="360000">
              <a:lnSpc>
                <a:spcPts val="2000"/>
              </a:lnSpc>
              <a:spcBef>
                <a:spcPts val="0"/>
              </a:spcBef>
              <a:buNone/>
            </a:pPr>
            <a:r>
              <a:rPr lang="zh-CN" altLang="en-US" dirty="0" smtClean="0"/>
              <a:t>（</a:t>
            </a:r>
            <a:r>
              <a:rPr lang="en-US" altLang="zh-CN" dirty="0" smtClean="0"/>
              <a:t>7</a:t>
            </a:r>
            <a:r>
              <a:rPr lang="zh-CN" altLang="en-US" dirty="0" smtClean="0"/>
              <a:t>）抓好科技交流合作；</a:t>
            </a:r>
          </a:p>
          <a:p>
            <a:pPr marL="324000" indent="360000">
              <a:lnSpc>
                <a:spcPts val="2000"/>
              </a:lnSpc>
              <a:spcBef>
                <a:spcPts val="0"/>
              </a:spcBef>
              <a:buNone/>
            </a:pPr>
            <a:r>
              <a:rPr lang="zh-CN" altLang="en-US" dirty="0" smtClean="0"/>
              <a:t>（</a:t>
            </a:r>
            <a:r>
              <a:rPr lang="en-US" altLang="zh-CN" dirty="0" smtClean="0"/>
              <a:t>8</a:t>
            </a:r>
            <a:r>
              <a:rPr lang="zh-CN" altLang="en-US" dirty="0" smtClean="0"/>
              <a:t>）抓好科技体制机制改革；</a:t>
            </a:r>
            <a:endParaRPr lang="zh-CN" altLang="en-US" dirty="0" smtClean="0"/>
          </a:p>
        </p:txBody>
      </p:sp>
      <p:sp>
        <p:nvSpPr>
          <p:cNvPr id="3" name="标题 2"/>
          <p:cNvSpPr>
            <a:spLocks noGrp="1"/>
          </p:cNvSpPr>
          <p:nvPr>
            <p:ph type="title"/>
          </p:nvPr>
        </p:nvSpPr>
        <p:spPr/>
        <p:txBody>
          <a:bodyPr>
            <a:noAutofit/>
          </a:bodyPr>
          <a:lstStyle/>
          <a:p>
            <a:r>
              <a:rPr lang="en-US" altLang="zh-CN" sz="2400" dirty="0" smtClean="0"/>
              <a:t/>
            </a:r>
            <a:br>
              <a:rPr lang="en-US" altLang="zh-CN" sz="2400" dirty="0" smtClean="0"/>
            </a:br>
            <a:r>
              <a:rPr lang="zh-CN" altLang="en-US" sz="2400" dirty="0" smtClean="0"/>
              <a:t>二</a:t>
            </a:r>
            <a:r>
              <a:rPr lang="zh-CN" altLang="en-US" sz="2400" dirty="0" smtClean="0"/>
              <a:t>、</a:t>
            </a:r>
            <a:r>
              <a:rPr lang="en-US" altLang="zh-CN" sz="2400" dirty="0" smtClean="0"/>
              <a:t>2023</a:t>
            </a:r>
            <a:r>
              <a:rPr lang="zh-CN" altLang="en-US" sz="2400" dirty="0" smtClean="0"/>
              <a:t>年度部门绩效目标</a:t>
            </a:r>
            <a:br>
              <a:rPr lang="zh-CN" altLang="en-US" sz="2400" dirty="0" smtClean="0"/>
            </a:br>
            <a:endParaRPr lang="zh-CN" alt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785927"/>
            <a:ext cx="8229600" cy="3357586"/>
          </a:xfrm>
        </p:spPr>
        <p:txBody>
          <a:bodyPr/>
          <a:lstStyle/>
          <a:p>
            <a:endParaRPr lang="en-US" altLang="zh-CN" dirty="0" smtClean="0"/>
          </a:p>
          <a:p>
            <a:pPr indent="720000"/>
            <a:r>
              <a:rPr lang="zh-CN" altLang="en-US" dirty="0" smtClean="0"/>
              <a:t>根据</a:t>
            </a:r>
            <a:r>
              <a:rPr lang="zh-CN" altLang="en-US" dirty="0" smtClean="0"/>
              <a:t>省本级单位（部门）整体支出绩效目标表及天市科发</a:t>
            </a:r>
            <a:r>
              <a:rPr lang="en-US" altLang="zh-CN" dirty="0" smtClean="0"/>
              <a:t>【2023】21</a:t>
            </a:r>
            <a:r>
              <a:rPr lang="zh-CN" altLang="en-US" dirty="0" smtClean="0"/>
              <a:t>号</a:t>
            </a:r>
            <a:r>
              <a:rPr lang="en-US" altLang="zh-CN" dirty="0" smtClean="0"/>
              <a:t>《</a:t>
            </a:r>
            <a:r>
              <a:rPr lang="zh-CN" altLang="en-US" dirty="0" smtClean="0"/>
              <a:t>关于</a:t>
            </a:r>
            <a:r>
              <a:rPr lang="en-US" altLang="zh-CN" dirty="0" smtClean="0"/>
              <a:t>2023</a:t>
            </a:r>
            <a:r>
              <a:rPr lang="zh-CN" altLang="en-US" dirty="0" smtClean="0"/>
              <a:t>年全市科技工作要点的通知</a:t>
            </a:r>
            <a:r>
              <a:rPr lang="en-US" altLang="zh-CN" dirty="0" smtClean="0"/>
              <a:t>》</a:t>
            </a:r>
            <a:r>
              <a:rPr lang="zh-CN" altLang="en-US" dirty="0" smtClean="0"/>
              <a:t>确定该部门</a:t>
            </a:r>
            <a:r>
              <a:rPr lang="en-US" altLang="zh-CN" dirty="0" smtClean="0"/>
              <a:t>2023</a:t>
            </a:r>
            <a:r>
              <a:rPr lang="zh-CN" altLang="en-US" dirty="0" smtClean="0"/>
              <a:t>年履职效果目标</a:t>
            </a:r>
            <a:r>
              <a:rPr lang="zh-CN" altLang="en-US" dirty="0" smtClean="0"/>
              <a:t>如下表：</a:t>
            </a:r>
            <a:r>
              <a:rPr lang="zh-CN" altLang="en-US" dirty="0" smtClean="0"/>
              <a:t/>
            </a:r>
            <a:br>
              <a:rPr lang="zh-CN" altLang="en-US" dirty="0" smtClean="0"/>
            </a:br>
            <a:endParaRPr lang="zh-CN" altLang="en-US" dirty="0"/>
          </a:p>
        </p:txBody>
      </p:sp>
      <p:sp>
        <p:nvSpPr>
          <p:cNvPr id="3" name="标题 2"/>
          <p:cNvSpPr>
            <a:spLocks noGrp="1"/>
          </p:cNvSpPr>
          <p:nvPr>
            <p:ph type="title"/>
          </p:nvPr>
        </p:nvSpPr>
        <p:spPr/>
        <p:txBody>
          <a:bodyPr>
            <a:normAutofit fontScale="90000"/>
          </a:bodyPr>
          <a:lstStyle/>
          <a:p>
            <a:r>
              <a:rPr lang="en-US" altLang="zh-CN" dirty="0" smtClean="0"/>
              <a:t/>
            </a:r>
            <a:br>
              <a:rPr lang="en-US" altLang="zh-CN" dirty="0" smtClean="0"/>
            </a:br>
            <a:r>
              <a:rPr lang="en-US" altLang="zh-CN" dirty="0" smtClean="0"/>
              <a:t/>
            </a:r>
            <a:br>
              <a:rPr lang="en-US" altLang="zh-CN" dirty="0" smtClean="0"/>
            </a:br>
            <a:r>
              <a:rPr lang="en-US" altLang="zh-CN" sz="3100" dirty="0" smtClean="0">
                <a:solidFill>
                  <a:schemeClr val="tx1"/>
                </a:solidFill>
              </a:rPr>
              <a:t>3</a:t>
            </a:r>
            <a:r>
              <a:rPr lang="zh-CN" altLang="en-US" sz="3100" dirty="0" smtClean="0">
                <a:solidFill>
                  <a:schemeClr val="tx1"/>
                </a:solidFill>
              </a:rPr>
              <a:t>．部门</a:t>
            </a:r>
            <a:r>
              <a:rPr lang="en-US" altLang="zh-CN" sz="3100" dirty="0" smtClean="0">
                <a:solidFill>
                  <a:schemeClr val="tx1"/>
                </a:solidFill>
              </a:rPr>
              <a:t>2023</a:t>
            </a:r>
            <a:r>
              <a:rPr lang="zh-CN" altLang="en-US" sz="3100" dirty="0" smtClean="0">
                <a:solidFill>
                  <a:schemeClr val="tx1"/>
                </a:solidFill>
              </a:rPr>
              <a:t>年整体支出绩效目标及任务计划</a:t>
            </a:r>
            <a:r>
              <a:rPr lang="zh-CN" altLang="en-US" dirty="0" smtClean="0"/>
              <a:t/>
            </a:r>
            <a:br>
              <a:rPr lang="zh-CN" altLang="en-US" dirty="0" smtClean="0"/>
            </a:b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srcRect/>
          <a:stretch>
            <a:fillRect/>
          </a:stretch>
        </p:blipFill>
        <p:spPr bwMode="auto">
          <a:xfrm>
            <a:off x="2357422" y="500042"/>
            <a:ext cx="6072230" cy="6000770"/>
          </a:xfrm>
          <a:prstGeom prst="rect">
            <a:avLst/>
          </a:prstGeom>
          <a:noFill/>
          <a:ln w="9525">
            <a:noFill/>
            <a:miter lim="800000"/>
            <a:headEnd/>
            <a:tailEnd/>
          </a:ln>
          <a:effectLst/>
        </p:spPr>
      </p:pic>
      <p:sp>
        <p:nvSpPr>
          <p:cNvPr id="5" name="矩形 4"/>
          <p:cNvSpPr/>
          <p:nvPr/>
        </p:nvSpPr>
        <p:spPr>
          <a:xfrm>
            <a:off x="500034" y="500042"/>
            <a:ext cx="2071702" cy="523220"/>
          </a:xfrm>
          <a:prstGeom prst="rect">
            <a:avLst/>
          </a:prstGeom>
        </p:spPr>
        <p:txBody>
          <a:bodyPr wrap="square">
            <a:spAutoFit/>
          </a:bodyPr>
          <a:lstStyle/>
          <a:p>
            <a:r>
              <a:rPr lang="en-US" altLang="zh-CN" sz="1400" dirty="0"/>
              <a:t>2023</a:t>
            </a:r>
            <a:r>
              <a:rPr lang="zh-CN" altLang="en-US" sz="1400" dirty="0"/>
              <a:t>年部门整体支出计划任务与绩效目标表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285860"/>
            <a:ext cx="8229600" cy="4857784"/>
          </a:xfrm>
        </p:spPr>
        <p:txBody>
          <a:bodyPr>
            <a:normAutofit fontScale="32500" lnSpcReduction="20000"/>
          </a:bodyPr>
          <a:lstStyle/>
          <a:p>
            <a:pPr indent="360000">
              <a:lnSpc>
                <a:spcPts val="2600"/>
              </a:lnSpc>
              <a:buNone/>
            </a:pPr>
            <a:r>
              <a:rPr lang="zh-CN" altLang="en-US" sz="3400" b="1" dirty="0" smtClean="0"/>
              <a:t>（</a:t>
            </a:r>
            <a:r>
              <a:rPr lang="zh-CN" altLang="en-US" sz="3400" b="1" dirty="0" smtClean="0"/>
              <a:t>一）评价目的</a:t>
            </a:r>
            <a:endParaRPr lang="zh-CN" altLang="en-US" sz="3400" dirty="0" smtClean="0"/>
          </a:p>
          <a:p>
            <a:pPr indent="360000">
              <a:lnSpc>
                <a:spcPts val="2600"/>
              </a:lnSpc>
              <a:buNone/>
            </a:pPr>
            <a:r>
              <a:rPr lang="zh-CN" altLang="en-US" sz="3400" dirty="0" smtClean="0"/>
              <a:t>本次绩效评价的目的是为了全面分析和综合评价预算资金的使用管理情况，为切实提高资金使用效益，强化预算支出的责任和效率提供参考依据。</a:t>
            </a:r>
          </a:p>
          <a:p>
            <a:pPr indent="360000">
              <a:lnSpc>
                <a:spcPts val="2600"/>
              </a:lnSpc>
              <a:buNone/>
            </a:pPr>
            <a:r>
              <a:rPr lang="zh-CN" altLang="en-US" sz="3400" b="1" dirty="0" smtClean="0"/>
              <a:t>（二）评价对象及范围</a:t>
            </a:r>
            <a:endParaRPr lang="zh-CN" altLang="en-US" sz="3400" dirty="0" smtClean="0"/>
          </a:p>
          <a:p>
            <a:pPr indent="360000">
              <a:lnSpc>
                <a:spcPts val="2600"/>
              </a:lnSpc>
              <a:buNone/>
            </a:pPr>
            <a:r>
              <a:rPr lang="zh-CN" altLang="en-US" sz="3400" dirty="0" smtClean="0"/>
              <a:t>本次绩效评价的对象为天水市科学技术局</a:t>
            </a:r>
            <a:r>
              <a:rPr lang="en-US" altLang="zh-CN" sz="3400" dirty="0" smtClean="0"/>
              <a:t>2023</a:t>
            </a:r>
            <a:r>
              <a:rPr lang="zh-CN" altLang="en-US" sz="3400" dirty="0" smtClean="0"/>
              <a:t>年部门整体支出</a:t>
            </a:r>
            <a:r>
              <a:rPr lang="en-US" altLang="zh-CN" sz="3400" dirty="0" smtClean="0"/>
              <a:t>4500.85</a:t>
            </a:r>
            <a:r>
              <a:rPr lang="zh-CN" altLang="en-US" sz="3400" dirty="0" smtClean="0"/>
              <a:t>万元，</a:t>
            </a:r>
            <a:r>
              <a:rPr lang="zh-CN" altLang="en-US" sz="3400" dirty="0" smtClean="0"/>
              <a:t>评价的</a:t>
            </a:r>
            <a:r>
              <a:rPr lang="zh-CN" altLang="en-US" sz="3400" dirty="0" smtClean="0"/>
              <a:t>范围为天水市科学技术局</a:t>
            </a:r>
            <a:r>
              <a:rPr lang="en-US" altLang="zh-CN" sz="3400" dirty="0" smtClean="0"/>
              <a:t>2023</a:t>
            </a:r>
            <a:r>
              <a:rPr lang="zh-CN" altLang="en-US" sz="3400" dirty="0" smtClean="0"/>
              <a:t>年度部门整体支出所涉及的预算部门和预算资金。</a:t>
            </a:r>
          </a:p>
          <a:p>
            <a:pPr indent="360000">
              <a:lnSpc>
                <a:spcPts val="2600"/>
              </a:lnSpc>
              <a:buNone/>
            </a:pPr>
            <a:r>
              <a:rPr lang="zh-CN" altLang="en-US" sz="3400" b="1" dirty="0" smtClean="0"/>
              <a:t>（三）评价思路</a:t>
            </a:r>
            <a:endParaRPr lang="zh-CN" altLang="en-US" sz="3400" dirty="0" smtClean="0"/>
          </a:p>
          <a:p>
            <a:pPr indent="360000">
              <a:lnSpc>
                <a:spcPts val="2600"/>
              </a:lnSpc>
              <a:buNone/>
            </a:pPr>
            <a:r>
              <a:rPr lang="zh-CN" altLang="en-US" sz="3400" dirty="0" smtClean="0"/>
              <a:t>绩效评价围绕单位职责、工作要点，以预算资金管理为主线，统筹考虑资金和业务活动，重点从运行成本、管理效率、履职效能、社会效应、服务对象满意度等方面，评价单位整体及核心业务实施效果，推动提高单位整体绩效水平。</a:t>
            </a:r>
          </a:p>
          <a:p>
            <a:pPr indent="360000">
              <a:lnSpc>
                <a:spcPts val="2600"/>
              </a:lnSpc>
              <a:buNone/>
            </a:pPr>
            <a:r>
              <a:rPr lang="zh-CN" altLang="en-US" sz="3400" dirty="0" smtClean="0"/>
              <a:t>通过运用规范的评价指标体系和科学的绩效评价方法，全面客观评价</a:t>
            </a:r>
            <a:r>
              <a:rPr lang="en-US" altLang="zh-CN" sz="3400" dirty="0" smtClean="0"/>
              <a:t>2023</a:t>
            </a:r>
            <a:r>
              <a:rPr lang="zh-CN" altLang="en-US" sz="3400" dirty="0" smtClean="0"/>
              <a:t>年度天水市科学技术局整体支出资金的预算执行情况、资金使用情况、履职绩效情况进行综合分析，与预期绩效目标进行对比，总结预算资金使用的情况，发现存在的问题与不足，在此基础上进一步优化资金使用，完善资金管理，提高资金使用效率，为下一步的预算安排提供参考。</a:t>
            </a:r>
          </a:p>
          <a:p>
            <a:endParaRPr lang="zh-CN" altLang="en-US" dirty="0"/>
          </a:p>
        </p:txBody>
      </p:sp>
      <p:sp>
        <p:nvSpPr>
          <p:cNvPr id="3" name="标题 2"/>
          <p:cNvSpPr>
            <a:spLocks noGrp="1"/>
          </p:cNvSpPr>
          <p:nvPr>
            <p:ph type="title"/>
          </p:nvPr>
        </p:nvSpPr>
        <p:spPr>
          <a:xfrm>
            <a:off x="457200" y="500042"/>
            <a:ext cx="8229600" cy="571504"/>
          </a:xfrm>
        </p:spPr>
        <p:txBody>
          <a:bodyPr>
            <a:normAutofit fontScale="90000"/>
          </a:bodyPr>
          <a:lstStyle/>
          <a:p>
            <a:r>
              <a:rPr lang="en-US" altLang="zh-CN" dirty="0" smtClean="0"/>
              <a:t/>
            </a:r>
            <a:br>
              <a:rPr lang="en-US" altLang="zh-CN" dirty="0" smtClean="0"/>
            </a:br>
            <a:r>
              <a:rPr lang="zh-CN" altLang="en-US" sz="3100" dirty="0" smtClean="0">
                <a:solidFill>
                  <a:schemeClr val="tx1"/>
                </a:solidFill>
              </a:rPr>
              <a:t>三</a:t>
            </a:r>
            <a:r>
              <a:rPr lang="zh-CN" altLang="en-US" sz="3100" dirty="0" smtClean="0">
                <a:solidFill>
                  <a:schemeClr val="tx1"/>
                </a:solidFill>
              </a:rPr>
              <a:t>、评价工作情况</a:t>
            </a:r>
            <a:r>
              <a:rPr lang="zh-CN" altLang="en-US" dirty="0" smtClean="0"/>
              <a:t/>
            </a:r>
            <a:br>
              <a:rPr lang="zh-CN" altLang="en-US" dirty="0" smtClean="0"/>
            </a:b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285860"/>
            <a:ext cx="8229600" cy="4721431"/>
          </a:xfrm>
        </p:spPr>
        <p:txBody>
          <a:bodyPr>
            <a:normAutofit/>
          </a:bodyPr>
          <a:lstStyle/>
          <a:p>
            <a:pPr indent="360000">
              <a:lnSpc>
                <a:spcPts val="2600"/>
              </a:lnSpc>
              <a:buNone/>
            </a:pPr>
            <a:r>
              <a:rPr lang="zh-CN" altLang="en-US" sz="1800" b="1" dirty="0" smtClean="0"/>
              <a:t>（</a:t>
            </a:r>
            <a:r>
              <a:rPr lang="zh-CN" altLang="en-US" sz="1800" b="1" dirty="0" smtClean="0"/>
              <a:t>一）评分结论</a:t>
            </a:r>
            <a:endParaRPr lang="zh-CN" altLang="en-US" sz="1800" dirty="0" smtClean="0"/>
          </a:p>
          <a:p>
            <a:pPr indent="360000">
              <a:lnSpc>
                <a:spcPts val="2600"/>
              </a:lnSpc>
              <a:buNone/>
            </a:pPr>
            <a:r>
              <a:rPr lang="zh-CN" altLang="en-US" sz="1800" dirty="0" smtClean="0"/>
              <a:t>天水市科学技术局 </a:t>
            </a:r>
            <a:r>
              <a:rPr lang="en-US" altLang="zh-CN" sz="1800" dirty="0" smtClean="0"/>
              <a:t>2023</a:t>
            </a:r>
            <a:r>
              <a:rPr lang="zh-CN" altLang="en-US" sz="1800" dirty="0" smtClean="0"/>
              <a:t>年度部门整体支出绩效评价总体综合评分为 </a:t>
            </a:r>
            <a:r>
              <a:rPr lang="en-US" altLang="zh-CN" sz="1800" dirty="0" smtClean="0"/>
              <a:t>95.77</a:t>
            </a:r>
            <a:r>
              <a:rPr lang="zh-CN" altLang="en-US" sz="1800" dirty="0" smtClean="0"/>
              <a:t>分，评级为优，其中：投入情况综合评分 </a:t>
            </a:r>
            <a:r>
              <a:rPr lang="en-US" altLang="zh-CN" sz="1800" dirty="0" smtClean="0"/>
              <a:t>14</a:t>
            </a:r>
            <a:r>
              <a:rPr lang="zh-CN" altLang="en-US" sz="1800" dirty="0" smtClean="0"/>
              <a:t>分，得分</a:t>
            </a:r>
            <a:r>
              <a:rPr lang="en-US" altLang="zh-CN" sz="1800" dirty="0" smtClean="0"/>
              <a:t>14</a:t>
            </a:r>
            <a:r>
              <a:rPr lang="zh-CN" altLang="en-US" sz="1800" dirty="0" smtClean="0"/>
              <a:t>分，得分率 </a:t>
            </a:r>
            <a:r>
              <a:rPr lang="en-US" altLang="zh-CN" sz="1800" dirty="0" smtClean="0"/>
              <a:t>100%</a:t>
            </a:r>
            <a:r>
              <a:rPr lang="zh-CN" altLang="en-US" sz="1800" dirty="0" smtClean="0"/>
              <a:t>；过程情况综合评分 </a:t>
            </a:r>
            <a:r>
              <a:rPr lang="en-US" altLang="zh-CN" sz="1800" dirty="0" smtClean="0"/>
              <a:t>47</a:t>
            </a:r>
            <a:r>
              <a:rPr lang="zh-CN" altLang="en-US" sz="1800" dirty="0" smtClean="0"/>
              <a:t>分，得分</a:t>
            </a:r>
            <a:r>
              <a:rPr lang="en-US" altLang="zh-CN" sz="1800" dirty="0" smtClean="0"/>
              <a:t>43.12</a:t>
            </a:r>
            <a:r>
              <a:rPr lang="zh-CN" altLang="en-US" sz="1800" dirty="0" smtClean="0"/>
              <a:t>分，得分率 </a:t>
            </a:r>
            <a:r>
              <a:rPr lang="en-US" altLang="zh-CN" sz="1800" dirty="0" smtClean="0"/>
              <a:t>91.74%</a:t>
            </a:r>
            <a:r>
              <a:rPr lang="zh-CN" altLang="en-US" sz="1800" dirty="0" smtClean="0"/>
              <a:t>；产出情况综合评分</a:t>
            </a:r>
            <a:r>
              <a:rPr lang="en-US" altLang="zh-CN" sz="1800" dirty="0" smtClean="0"/>
              <a:t>17</a:t>
            </a:r>
            <a:r>
              <a:rPr lang="zh-CN" altLang="en-US" sz="1800" dirty="0" smtClean="0"/>
              <a:t>分，得分</a:t>
            </a:r>
            <a:r>
              <a:rPr lang="en-US" altLang="zh-CN" sz="1800" dirty="0" smtClean="0"/>
              <a:t>17</a:t>
            </a:r>
            <a:r>
              <a:rPr lang="zh-CN" altLang="en-US" sz="1800" dirty="0" smtClean="0"/>
              <a:t>分，得分率</a:t>
            </a:r>
            <a:r>
              <a:rPr lang="en-US" altLang="zh-CN" sz="1800" dirty="0" smtClean="0"/>
              <a:t>100%</a:t>
            </a:r>
            <a:r>
              <a:rPr lang="zh-CN" altLang="en-US" sz="1800" dirty="0" smtClean="0"/>
              <a:t>；效益情况综合评分</a:t>
            </a:r>
            <a:r>
              <a:rPr lang="en-US" altLang="zh-CN" sz="1800" dirty="0" smtClean="0"/>
              <a:t>22</a:t>
            </a:r>
            <a:r>
              <a:rPr lang="zh-CN" altLang="en-US" sz="1800" dirty="0" smtClean="0"/>
              <a:t>分，得分</a:t>
            </a:r>
            <a:r>
              <a:rPr lang="en-US" altLang="zh-CN" sz="1800" dirty="0" smtClean="0"/>
              <a:t>21.65</a:t>
            </a:r>
            <a:r>
              <a:rPr lang="zh-CN" altLang="en-US" sz="1800" dirty="0" smtClean="0"/>
              <a:t>分，得分率</a:t>
            </a:r>
            <a:r>
              <a:rPr lang="en-US" altLang="zh-CN" sz="1800" dirty="0" smtClean="0"/>
              <a:t>98.64%</a:t>
            </a:r>
            <a:r>
              <a:rPr lang="zh-CN" altLang="en-US" sz="1800" dirty="0" smtClean="0"/>
              <a:t>（详见附件 </a:t>
            </a:r>
            <a:r>
              <a:rPr lang="en-US" altLang="zh-CN" sz="1800" dirty="0" smtClean="0"/>
              <a:t>1</a:t>
            </a:r>
            <a:r>
              <a:rPr lang="zh-CN" altLang="en-US" sz="1800" dirty="0" smtClean="0"/>
              <a:t>：部门整体支出绩效评价指标体系及评分结果。</a:t>
            </a:r>
          </a:p>
          <a:p>
            <a:pPr lvl="0" indent="360000">
              <a:lnSpc>
                <a:spcPts val="2600"/>
              </a:lnSpc>
              <a:buNone/>
            </a:pPr>
            <a:r>
              <a:rPr lang="zh-CN" altLang="en-US" sz="1800" b="1" dirty="0" smtClean="0"/>
              <a:t>（二）产出</a:t>
            </a:r>
            <a:r>
              <a:rPr lang="zh-CN" altLang="en-US" sz="1800" b="1" dirty="0" smtClean="0"/>
              <a:t>和效益分析</a:t>
            </a:r>
            <a:endParaRPr lang="zh-CN" altLang="en-US" sz="1800" dirty="0" smtClean="0"/>
          </a:p>
          <a:p>
            <a:pPr indent="360000">
              <a:lnSpc>
                <a:spcPts val="2600"/>
              </a:lnSpc>
              <a:buNone/>
            </a:pPr>
            <a:r>
              <a:rPr lang="en-US" altLang="zh-CN" sz="1800" b="1" dirty="0" smtClean="0"/>
              <a:t>1.</a:t>
            </a:r>
            <a:r>
              <a:rPr lang="zh-CN" altLang="en-US" sz="1800" b="1" dirty="0" smtClean="0"/>
              <a:t>产出（</a:t>
            </a:r>
            <a:r>
              <a:rPr lang="en-US" altLang="zh-CN" sz="1800" b="1" dirty="0" smtClean="0"/>
              <a:t>17</a:t>
            </a:r>
            <a:r>
              <a:rPr lang="zh-CN" altLang="en-US" sz="1800" b="1" dirty="0" smtClean="0"/>
              <a:t>分）（得分</a:t>
            </a:r>
            <a:r>
              <a:rPr lang="en-US" altLang="zh-CN" sz="1800" b="1" dirty="0" smtClean="0"/>
              <a:t>17</a:t>
            </a:r>
            <a:r>
              <a:rPr lang="zh-CN" altLang="en-US" sz="1800" b="1" dirty="0" smtClean="0"/>
              <a:t>分）</a:t>
            </a:r>
            <a:endParaRPr lang="zh-CN" altLang="en-US" sz="1800" dirty="0" smtClean="0"/>
          </a:p>
          <a:p>
            <a:pPr indent="360000">
              <a:lnSpc>
                <a:spcPts val="2600"/>
              </a:lnSpc>
              <a:buNone/>
            </a:pPr>
            <a:r>
              <a:rPr lang="zh-CN" altLang="en-US" sz="1800" dirty="0" smtClean="0"/>
              <a:t>根据市科技局提供的</a:t>
            </a:r>
            <a:r>
              <a:rPr lang="en-US" altLang="zh-CN" sz="1800" dirty="0" smtClean="0"/>
              <a:t>2023</a:t>
            </a:r>
            <a:r>
              <a:rPr lang="zh-CN" altLang="en-US" sz="1800" dirty="0" smtClean="0"/>
              <a:t>年度工作总结及相关项目资金下达的文件等相关资料总结梳理出科技局</a:t>
            </a:r>
            <a:r>
              <a:rPr lang="en-US" altLang="zh-CN" sz="1800" dirty="0" smtClean="0"/>
              <a:t>2023</a:t>
            </a:r>
            <a:r>
              <a:rPr lang="zh-CN" altLang="en-US" sz="1800" dirty="0" smtClean="0"/>
              <a:t>年度的整体产出情况，以下是天水市科学技术局</a:t>
            </a:r>
            <a:r>
              <a:rPr lang="en-US" altLang="zh-CN" sz="1800" dirty="0" smtClean="0"/>
              <a:t>2023</a:t>
            </a:r>
            <a:r>
              <a:rPr lang="zh-CN" altLang="en-US" sz="1800" dirty="0" smtClean="0"/>
              <a:t>年部门整体支出绩效评价产出类指标得分情况： </a:t>
            </a:r>
          </a:p>
          <a:p>
            <a:endParaRPr lang="zh-CN" altLang="en-US" dirty="0"/>
          </a:p>
        </p:txBody>
      </p:sp>
      <p:sp>
        <p:nvSpPr>
          <p:cNvPr id="3" name="标题 2"/>
          <p:cNvSpPr>
            <a:spLocks noGrp="1"/>
          </p:cNvSpPr>
          <p:nvPr>
            <p:ph type="title"/>
          </p:nvPr>
        </p:nvSpPr>
        <p:spPr>
          <a:xfrm>
            <a:off x="642910" y="357166"/>
            <a:ext cx="7429552" cy="857256"/>
          </a:xfrm>
        </p:spPr>
        <p:txBody>
          <a:bodyPr>
            <a:normAutofit fontScale="90000"/>
          </a:bodyPr>
          <a:lstStyle/>
          <a:p>
            <a:r>
              <a:rPr lang="en-US" altLang="zh-CN" dirty="0" smtClean="0"/>
              <a:t/>
            </a:r>
            <a:br>
              <a:rPr lang="en-US" altLang="zh-CN" dirty="0" smtClean="0"/>
            </a:br>
            <a:r>
              <a:rPr lang="zh-CN" altLang="en-US" sz="3100" dirty="0" smtClean="0">
                <a:solidFill>
                  <a:schemeClr val="tx1"/>
                </a:solidFill>
              </a:rPr>
              <a:t>四</a:t>
            </a:r>
            <a:r>
              <a:rPr lang="zh-CN" altLang="en-US" sz="3100" dirty="0" smtClean="0">
                <a:solidFill>
                  <a:schemeClr val="tx1"/>
                </a:solidFill>
              </a:rPr>
              <a:t>、评价结论及绩效分析</a:t>
            </a:r>
            <a:r>
              <a:rPr lang="zh-CN" altLang="en-US" dirty="0" smtClean="0"/>
              <a:t/>
            </a:r>
            <a:br>
              <a:rPr lang="zh-CN" altLang="en-US" dirty="0" smtClean="0"/>
            </a:b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428604"/>
            <a:ext cx="8229600" cy="5357849"/>
          </a:xfrm>
        </p:spPr>
        <p:txBody>
          <a:bodyPr>
            <a:normAutofit/>
          </a:bodyPr>
          <a:lstStyle/>
          <a:p>
            <a:pPr indent="-720000">
              <a:lnSpc>
                <a:spcPts val="1900"/>
              </a:lnSpc>
            </a:pPr>
            <a:r>
              <a:rPr lang="en-US" altLang="zh-CN" sz="1200" dirty="0" smtClean="0"/>
              <a:t>1.1</a:t>
            </a:r>
            <a:r>
              <a:rPr lang="zh-CN" altLang="en-US" sz="1200" dirty="0" smtClean="0"/>
              <a:t>职责履行（</a:t>
            </a:r>
            <a:r>
              <a:rPr lang="en-US" altLang="zh-CN" sz="1200" dirty="0" smtClean="0"/>
              <a:t>17</a:t>
            </a:r>
            <a:r>
              <a:rPr lang="zh-CN" altLang="en-US" sz="1200" dirty="0" smtClean="0"/>
              <a:t>分）（得分</a:t>
            </a:r>
            <a:r>
              <a:rPr lang="en-US" altLang="zh-CN" sz="1200" dirty="0" smtClean="0"/>
              <a:t>16</a:t>
            </a:r>
            <a:r>
              <a:rPr lang="zh-CN" altLang="en-US" sz="1200" dirty="0" smtClean="0"/>
              <a:t>分）</a:t>
            </a:r>
          </a:p>
          <a:p>
            <a:pPr indent="-720000">
              <a:lnSpc>
                <a:spcPts val="1900"/>
              </a:lnSpc>
            </a:pPr>
            <a:r>
              <a:rPr lang="en-US" altLang="zh-CN" sz="1200" dirty="0" smtClean="0"/>
              <a:t>1.1.1</a:t>
            </a:r>
            <a:r>
              <a:rPr lang="zh-CN" altLang="en-US" sz="1200" dirty="0" smtClean="0"/>
              <a:t>重点工作办结（</a:t>
            </a:r>
            <a:r>
              <a:rPr lang="en-US" altLang="zh-CN" sz="1200" dirty="0" smtClean="0"/>
              <a:t>3</a:t>
            </a:r>
            <a:r>
              <a:rPr lang="zh-CN" altLang="en-US" sz="1200" dirty="0" smtClean="0"/>
              <a:t>分）（得分</a:t>
            </a:r>
            <a:r>
              <a:rPr lang="en-US" altLang="zh-CN" sz="1200" dirty="0" smtClean="0"/>
              <a:t>3</a:t>
            </a:r>
            <a:r>
              <a:rPr lang="zh-CN" altLang="en-US" sz="1200" dirty="0" smtClean="0"/>
              <a:t>分）</a:t>
            </a:r>
          </a:p>
          <a:p>
            <a:pPr indent="-720000">
              <a:lnSpc>
                <a:spcPts val="1900"/>
              </a:lnSpc>
            </a:pPr>
            <a:r>
              <a:rPr lang="zh-CN" altLang="en-US" sz="1200" dirty="0" smtClean="0"/>
              <a:t>根据科技局的具体情况分析重点项目就是完成对所有企业的科研项目补助资金的拨付，完成率</a:t>
            </a:r>
            <a:r>
              <a:rPr lang="en-US" altLang="zh-CN" sz="1200" dirty="0" smtClean="0"/>
              <a:t>100.00%</a:t>
            </a:r>
            <a:r>
              <a:rPr lang="zh-CN" altLang="en-US" sz="1200" dirty="0" smtClean="0"/>
              <a:t>，得分</a:t>
            </a:r>
            <a:r>
              <a:rPr lang="en-US" altLang="zh-CN" sz="1200" dirty="0" smtClean="0"/>
              <a:t>3</a:t>
            </a:r>
            <a:r>
              <a:rPr lang="zh-CN" altLang="en-US" sz="1200" dirty="0" smtClean="0"/>
              <a:t>分。</a:t>
            </a:r>
          </a:p>
          <a:p>
            <a:pPr indent="-720000">
              <a:lnSpc>
                <a:spcPts val="1900"/>
              </a:lnSpc>
            </a:pPr>
            <a:r>
              <a:rPr lang="en-US" altLang="zh-CN" sz="1200" dirty="0" smtClean="0"/>
              <a:t>1.1.2</a:t>
            </a:r>
            <a:r>
              <a:rPr lang="zh-CN" altLang="en-US" sz="1200" dirty="0" smtClean="0"/>
              <a:t>部门绩效自评项目占比率（</a:t>
            </a:r>
            <a:r>
              <a:rPr lang="en-US" altLang="zh-CN" sz="1200" dirty="0" smtClean="0"/>
              <a:t>3</a:t>
            </a:r>
            <a:r>
              <a:rPr lang="zh-CN" altLang="en-US" sz="1200" dirty="0" smtClean="0"/>
              <a:t>分）（得分</a:t>
            </a:r>
            <a:r>
              <a:rPr lang="en-US" altLang="zh-CN" sz="1200" dirty="0" smtClean="0"/>
              <a:t>3</a:t>
            </a:r>
            <a:r>
              <a:rPr lang="zh-CN" altLang="en-US" sz="1200" dirty="0" smtClean="0"/>
              <a:t>分）</a:t>
            </a:r>
          </a:p>
          <a:p>
            <a:pPr indent="-720000">
              <a:lnSpc>
                <a:spcPts val="1900"/>
              </a:lnSpc>
            </a:pPr>
            <a:r>
              <a:rPr lang="zh-CN" altLang="en-US" sz="1200" dirty="0" smtClean="0"/>
              <a:t>提供了相关项目自评报告，得分</a:t>
            </a:r>
            <a:r>
              <a:rPr lang="en-US" altLang="zh-CN" sz="1200" dirty="0" smtClean="0"/>
              <a:t>2</a:t>
            </a:r>
            <a:r>
              <a:rPr lang="zh-CN" altLang="en-US" sz="1200" dirty="0" smtClean="0"/>
              <a:t>分。</a:t>
            </a:r>
          </a:p>
          <a:p>
            <a:pPr indent="-720000">
              <a:lnSpc>
                <a:spcPts val="1900"/>
              </a:lnSpc>
            </a:pPr>
            <a:r>
              <a:rPr lang="en-US" altLang="zh-CN" sz="1200" dirty="0" smtClean="0"/>
              <a:t>1.1.3</a:t>
            </a:r>
            <a:r>
              <a:rPr lang="zh-CN" altLang="en-US" sz="1200" dirty="0" smtClean="0"/>
              <a:t>企业申报获批及入库个数（</a:t>
            </a:r>
            <a:r>
              <a:rPr lang="en-US" altLang="zh-CN" sz="1200" dirty="0" smtClean="0"/>
              <a:t>3</a:t>
            </a:r>
            <a:r>
              <a:rPr lang="zh-CN" altLang="en-US" sz="1200" dirty="0" smtClean="0"/>
              <a:t>分）</a:t>
            </a:r>
          </a:p>
          <a:p>
            <a:pPr indent="-720000">
              <a:lnSpc>
                <a:spcPts val="1900"/>
              </a:lnSpc>
            </a:pPr>
            <a:r>
              <a:rPr lang="zh-CN" altLang="en-US" sz="1200" dirty="0" smtClean="0"/>
              <a:t>高新技术企业入库数</a:t>
            </a:r>
            <a:r>
              <a:rPr lang="en-US" altLang="zh-CN" sz="1200" dirty="0" smtClean="0"/>
              <a:t>131</a:t>
            </a:r>
            <a:r>
              <a:rPr lang="zh-CN" altLang="en-US" sz="1200" dirty="0" smtClean="0"/>
              <a:t>户，新认定的科技创新企业</a:t>
            </a:r>
            <a:r>
              <a:rPr lang="en-US" altLang="zh-CN" sz="1200" dirty="0" smtClean="0"/>
              <a:t>174</a:t>
            </a:r>
            <a:r>
              <a:rPr lang="zh-CN" altLang="en-US" sz="1200" dirty="0" smtClean="0"/>
              <a:t>户，全年科技型中小企业入库</a:t>
            </a:r>
            <a:r>
              <a:rPr lang="en-US" altLang="zh-CN" sz="1200" dirty="0" smtClean="0"/>
              <a:t>326</a:t>
            </a:r>
            <a:r>
              <a:rPr lang="zh-CN" altLang="en-US" sz="1200" dirty="0" smtClean="0"/>
              <a:t>户，超过目标值得分</a:t>
            </a:r>
            <a:r>
              <a:rPr lang="en-US" altLang="zh-CN" sz="1200" dirty="0" smtClean="0"/>
              <a:t>3</a:t>
            </a:r>
            <a:r>
              <a:rPr lang="zh-CN" altLang="en-US" sz="1200" dirty="0" smtClean="0"/>
              <a:t>分。</a:t>
            </a:r>
          </a:p>
          <a:p>
            <a:pPr indent="-720000">
              <a:lnSpc>
                <a:spcPts val="1900"/>
              </a:lnSpc>
            </a:pPr>
            <a:r>
              <a:rPr lang="en-US" altLang="zh-CN" sz="1200" dirty="0" smtClean="0"/>
              <a:t>1.1.4</a:t>
            </a:r>
            <a:r>
              <a:rPr lang="zh-CN" altLang="en-US" sz="1200" dirty="0" smtClean="0"/>
              <a:t>有研发活动规上企业（</a:t>
            </a:r>
            <a:r>
              <a:rPr lang="en-US" altLang="zh-CN" sz="1200" dirty="0" smtClean="0"/>
              <a:t>3</a:t>
            </a:r>
            <a:r>
              <a:rPr lang="zh-CN" altLang="en-US" sz="1200" dirty="0" smtClean="0"/>
              <a:t>分）</a:t>
            </a:r>
          </a:p>
          <a:p>
            <a:pPr indent="-720000">
              <a:lnSpc>
                <a:spcPts val="1900"/>
              </a:lnSpc>
            </a:pPr>
            <a:r>
              <a:rPr lang="zh-CN" altLang="en-US" sz="1200" dirty="0" smtClean="0"/>
              <a:t>有研发活动上规企业数量</a:t>
            </a:r>
            <a:r>
              <a:rPr lang="en-US" altLang="zh-CN" sz="1200" dirty="0" smtClean="0"/>
              <a:t>60</a:t>
            </a:r>
            <a:r>
              <a:rPr lang="zh-CN" altLang="en-US" sz="1200" dirty="0" smtClean="0"/>
              <a:t>家，超目标值</a:t>
            </a:r>
            <a:r>
              <a:rPr lang="en-US" altLang="zh-CN" sz="1200" dirty="0" smtClean="0"/>
              <a:t>45</a:t>
            </a:r>
            <a:r>
              <a:rPr lang="zh-CN" altLang="en-US" sz="1200" dirty="0" smtClean="0"/>
              <a:t>家，得分</a:t>
            </a:r>
            <a:r>
              <a:rPr lang="en-US" altLang="zh-CN" sz="1200" dirty="0" smtClean="0"/>
              <a:t>3</a:t>
            </a:r>
            <a:r>
              <a:rPr lang="zh-CN" altLang="en-US" sz="1200" dirty="0" smtClean="0"/>
              <a:t>分。</a:t>
            </a:r>
          </a:p>
          <a:p>
            <a:pPr indent="-720000">
              <a:lnSpc>
                <a:spcPts val="1900"/>
              </a:lnSpc>
            </a:pPr>
            <a:r>
              <a:rPr lang="en-US" altLang="zh-CN" sz="1200" dirty="0" smtClean="0"/>
              <a:t>1.1.5</a:t>
            </a:r>
            <a:r>
              <a:rPr lang="zh-CN" altLang="en-US" sz="1200" dirty="0" smtClean="0"/>
              <a:t>高价值发明专利拥有量（</a:t>
            </a:r>
            <a:r>
              <a:rPr lang="en-US" altLang="zh-CN" sz="1200" dirty="0" smtClean="0"/>
              <a:t>3</a:t>
            </a:r>
            <a:r>
              <a:rPr lang="zh-CN" altLang="en-US" sz="1200" dirty="0" smtClean="0"/>
              <a:t>分）</a:t>
            </a:r>
          </a:p>
          <a:p>
            <a:pPr indent="-720000">
              <a:lnSpc>
                <a:spcPts val="1900"/>
              </a:lnSpc>
            </a:pPr>
            <a:r>
              <a:rPr lang="zh-CN" altLang="en-US" sz="1200" dirty="0" smtClean="0"/>
              <a:t>专利拥有量</a:t>
            </a:r>
            <a:r>
              <a:rPr lang="en-US" altLang="zh-CN" sz="1200" dirty="0" smtClean="0"/>
              <a:t>193</a:t>
            </a:r>
            <a:r>
              <a:rPr lang="zh-CN" altLang="en-US" sz="1200" dirty="0" smtClean="0"/>
              <a:t>件，超目标值</a:t>
            </a:r>
            <a:r>
              <a:rPr lang="en-US" altLang="zh-CN" sz="1200" dirty="0" smtClean="0"/>
              <a:t>182</a:t>
            </a:r>
            <a:r>
              <a:rPr lang="zh-CN" altLang="en-US" sz="1200" dirty="0" smtClean="0"/>
              <a:t>件，得分</a:t>
            </a:r>
            <a:r>
              <a:rPr lang="en-US" altLang="zh-CN" sz="1200" dirty="0" smtClean="0"/>
              <a:t>3</a:t>
            </a:r>
            <a:r>
              <a:rPr lang="zh-CN" altLang="en-US" sz="1200" dirty="0" smtClean="0"/>
              <a:t>分。</a:t>
            </a:r>
          </a:p>
          <a:p>
            <a:pPr indent="-720000">
              <a:lnSpc>
                <a:spcPts val="1900"/>
              </a:lnSpc>
            </a:pPr>
            <a:r>
              <a:rPr lang="en-US" altLang="zh-CN" sz="1200" dirty="0" smtClean="0"/>
              <a:t>1.1.6</a:t>
            </a:r>
            <a:r>
              <a:rPr lang="zh-CN" altLang="en-US" sz="1200" dirty="0" smtClean="0"/>
              <a:t>国内城市调研次数（</a:t>
            </a:r>
            <a:r>
              <a:rPr lang="en-US" altLang="zh-CN" sz="1200" dirty="0" smtClean="0"/>
              <a:t>2</a:t>
            </a:r>
            <a:r>
              <a:rPr lang="zh-CN" altLang="en-US" sz="1200" dirty="0" smtClean="0"/>
              <a:t>分）</a:t>
            </a:r>
          </a:p>
          <a:p>
            <a:pPr indent="-720000">
              <a:lnSpc>
                <a:spcPts val="1900"/>
              </a:lnSpc>
            </a:pPr>
            <a:r>
              <a:rPr lang="zh-CN" altLang="en-US" sz="1200" dirty="0" smtClean="0"/>
              <a:t>市科技局提供了天水市科技局党组织调研计划表及相关</a:t>
            </a:r>
            <a:r>
              <a:rPr lang="zh-CN" altLang="en-US" sz="1200" dirty="0" smtClean="0"/>
              <a:t>调研</a:t>
            </a:r>
            <a:r>
              <a:rPr lang="zh-CN" altLang="en-US" sz="1200" dirty="0" smtClean="0"/>
              <a:t>报告</a:t>
            </a:r>
            <a:r>
              <a:rPr lang="zh-CN" altLang="en-US" sz="1200" dirty="0" smtClean="0"/>
              <a:t>，</a:t>
            </a:r>
            <a:r>
              <a:rPr lang="zh-CN" altLang="en-US" sz="1200" dirty="0" smtClean="0"/>
              <a:t>得</a:t>
            </a:r>
            <a:r>
              <a:rPr lang="en-US" altLang="zh-CN" sz="1200" dirty="0" smtClean="0"/>
              <a:t>2</a:t>
            </a:r>
            <a:r>
              <a:rPr lang="zh-CN" altLang="en-US" sz="1200" dirty="0" smtClean="0"/>
              <a:t>分。</a:t>
            </a:r>
          </a:p>
          <a:p>
            <a:pPr indent="-720000">
              <a:lnSpc>
                <a:spcPts val="1900"/>
              </a:lnSpc>
            </a:pPr>
            <a:r>
              <a:rPr lang="en-US" altLang="zh-CN" sz="1200" dirty="0" smtClean="0"/>
              <a:t>1.1.7</a:t>
            </a:r>
            <a:r>
              <a:rPr lang="zh-CN" altLang="en-US" sz="1200" dirty="0" smtClean="0"/>
              <a:t>服务企业数量（</a:t>
            </a:r>
            <a:r>
              <a:rPr lang="en-US" altLang="zh-CN" sz="1200" dirty="0" smtClean="0"/>
              <a:t>2</a:t>
            </a:r>
            <a:r>
              <a:rPr lang="zh-CN" altLang="en-US" sz="1200" dirty="0" smtClean="0"/>
              <a:t>分）</a:t>
            </a:r>
          </a:p>
          <a:p>
            <a:pPr indent="-720000">
              <a:lnSpc>
                <a:spcPts val="1900"/>
              </a:lnSpc>
            </a:pPr>
            <a:r>
              <a:rPr lang="zh-CN" altLang="en-US" sz="1200" dirty="0" smtClean="0"/>
              <a:t>根据天水市生产力中心</a:t>
            </a:r>
            <a:r>
              <a:rPr lang="en-US" altLang="zh-CN" sz="1200" dirty="0" smtClean="0"/>
              <a:t>2023</a:t>
            </a:r>
            <a:r>
              <a:rPr lang="zh-CN" altLang="en-US" sz="1200" dirty="0" smtClean="0"/>
              <a:t>年度工作总结显示该中心全年开展技术咨询</a:t>
            </a:r>
            <a:r>
              <a:rPr lang="en-US" altLang="zh-CN" sz="1200" dirty="0" smtClean="0"/>
              <a:t>43</a:t>
            </a:r>
            <a:r>
              <a:rPr lang="zh-CN" altLang="en-US" sz="1200" dirty="0" smtClean="0"/>
              <a:t>家，技术服务企业</a:t>
            </a:r>
            <a:r>
              <a:rPr lang="en-US" altLang="zh-CN" sz="1200" dirty="0" smtClean="0"/>
              <a:t>46</a:t>
            </a:r>
            <a:r>
              <a:rPr lang="zh-CN" altLang="en-US" sz="1200" dirty="0" smtClean="0"/>
              <a:t>家，远超目标值</a:t>
            </a:r>
            <a:r>
              <a:rPr lang="en-US" altLang="zh-CN" sz="1200" dirty="0" smtClean="0"/>
              <a:t>30</a:t>
            </a:r>
            <a:r>
              <a:rPr lang="zh-CN" altLang="en-US" sz="1200" dirty="0" smtClean="0"/>
              <a:t>家，得分</a:t>
            </a:r>
            <a:r>
              <a:rPr lang="en-US" altLang="zh-CN" sz="1200" dirty="0" smtClean="0"/>
              <a:t>2</a:t>
            </a:r>
            <a:r>
              <a:rPr lang="zh-CN" altLang="en-US" sz="1200" dirty="0" smtClean="0"/>
              <a:t>分。</a:t>
            </a:r>
          </a:p>
          <a:p>
            <a:pPr>
              <a:lnSpc>
                <a:spcPts val="1900"/>
              </a:lnSpc>
              <a:buNone/>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071547"/>
            <a:ext cx="8229600" cy="4357718"/>
          </a:xfrm>
        </p:spPr>
        <p:txBody>
          <a:bodyPr>
            <a:normAutofit/>
          </a:bodyPr>
          <a:lstStyle/>
          <a:p>
            <a:pPr indent="720000">
              <a:lnSpc>
                <a:spcPts val="3200"/>
              </a:lnSpc>
              <a:spcBef>
                <a:spcPts val="0"/>
              </a:spcBef>
              <a:buNone/>
            </a:pPr>
            <a:r>
              <a:rPr lang="en-US" altLang="zh-CN" sz="2800" b="1" dirty="0" smtClean="0">
                <a:latin typeface="+mn-ea"/>
              </a:rPr>
              <a:t>2.</a:t>
            </a:r>
            <a:r>
              <a:rPr lang="zh-CN" altLang="en-US" sz="2800" b="1" dirty="0" smtClean="0">
                <a:latin typeface="+mn-ea"/>
              </a:rPr>
              <a:t>效益（</a:t>
            </a:r>
            <a:r>
              <a:rPr lang="en-US" altLang="zh-CN" sz="2800" b="1" dirty="0" smtClean="0">
                <a:latin typeface="+mn-ea"/>
              </a:rPr>
              <a:t>22</a:t>
            </a:r>
            <a:r>
              <a:rPr lang="zh-CN" altLang="en-US" sz="2800" b="1" dirty="0" smtClean="0">
                <a:latin typeface="+mn-ea"/>
              </a:rPr>
              <a:t>分）（得分</a:t>
            </a:r>
            <a:r>
              <a:rPr lang="en-US" altLang="zh-CN" sz="2800" b="1" dirty="0" smtClean="0">
                <a:latin typeface="+mn-ea"/>
              </a:rPr>
              <a:t>21.65</a:t>
            </a:r>
            <a:r>
              <a:rPr lang="zh-CN" altLang="en-US" sz="2800" b="1" dirty="0" smtClean="0">
                <a:latin typeface="+mn-ea"/>
              </a:rPr>
              <a:t>分</a:t>
            </a:r>
            <a:r>
              <a:rPr lang="zh-CN" altLang="en-US" sz="2800" b="1" dirty="0" smtClean="0">
                <a:latin typeface="+mn-ea"/>
              </a:rPr>
              <a:t>）</a:t>
            </a:r>
            <a:endParaRPr lang="en-US" altLang="zh-CN" sz="2800" b="1" dirty="0" smtClean="0">
              <a:latin typeface="+mn-ea"/>
            </a:endParaRPr>
          </a:p>
          <a:p>
            <a:pPr indent="720000">
              <a:lnSpc>
                <a:spcPts val="3200"/>
              </a:lnSpc>
              <a:spcBef>
                <a:spcPts val="0"/>
              </a:spcBef>
              <a:buNone/>
            </a:pPr>
            <a:endParaRPr lang="zh-CN" altLang="en-US" sz="2800" b="1" dirty="0" smtClean="0">
              <a:latin typeface="+mn-ea"/>
            </a:endParaRPr>
          </a:p>
          <a:p>
            <a:pPr indent="720000">
              <a:lnSpc>
                <a:spcPts val="3500"/>
              </a:lnSpc>
              <a:spcBef>
                <a:spcPts val="0"/>
              </a:spcBef>
              <a:buNone/>
            </a:pPr>
            <a:r>
              <a:rPr lang="zh-CN" altLang="en-US" sz="2800" dirty="0" smtClean="0">
                <a:latin typeface="+mn-ea"/>
              </a:rPr>
              <a:t>根据市科技局提供的相关资料总结梳理出科技局</a:t>
            </a:r>
            <a:r>
              <a:rPr lang="en-US" altLang="zh-CN" sz="2800" dirty="0" smtClean="0">
                <a:latin typeface="+mn-ea"/>
              </a:rPr>
              <a:t>2023</a:t>
            </a:r>
            <a:r>
              <a:rPr lang="zh-CN" altLang="en-US" sz="2800" dirty="0" smtClean="0">
                <a:latin typeface="+mn-ea"/>
              </a:rPr>
              <a:t>年度的整体效益情况，以下是天水市科学技术局</a:t>
            </a:r>
            <a:r>
              <a:rPr lang="en-US" altLang="zh-CN" sz="2800" dirty="0" smtClean="0">
                <a:latin typeface="+mn-ea"/>
              </a:rPr>
              <a:t>2023</a:t>
            </a:r>
            <a:r>
              <a:rPr lang="zh-CN" altLang="en-US" sz="2800" dirty="0" smtClean="0">
                <a:latin typeface="+mn-ea"/>
              </a:rPr>
              <a:t>年部门整体支出绩效评价效益类指标得分情况： </a:t>
            </a:r>
            <a:endParaRPr lang="en-US" altLang="zh-CN" sz="2800" dirty="0" smtClean="0">
              <a:latin typeface="+mn-ea"/>
            </a:endParaRPr>
          </a:p>
          <a:p>
            <a:pPr indent="720000">
              <a:lnSpc>
                <a:spcPts val="2600"/>
              </a:lnSpc>
              <a:buNone/>
            </a:pPr>
            <a:endParaRPr lang="zh-CN" altLang="en-US" sz="1900" dirty="0" smtClean="0">
              <a:latin typeface="+mn-ea"/>
            </a:endParaRPr>
          </a:p>
          <a:p>
            <a:pPr>
              <a:buNone/>
            </a:pPr>
            <a:endParaRPr lang="zh-CN" altLang="en-US" sz="1900" dirty="0">
              <a:latin typeface="+mn-ea"/>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55</TotalTime>
  <Words>2453</Words>
  <Application>Microsoft Office PowerPoint</Application>
  <PresentationFormat>全屏显示(4:3)</PresentationFormat>
  <Paragraphs>98</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聚合</vt:lpstr>
      <vt:lpstr>天水市科学技术局2023年部门整体支出绩效评价报告 </vt:lpstr>
      <vt:lpstr> 一、部门概况 </vt:lpstr>
      <vt:lpstr> 二、2023年度部门绩效目标 </vt:lpstr>
      <vt:lpstr>  3．部门2023年整体支出绩效目标及任务计划 </vt:lpstr>
      <vt:lpstr>幻灯片 5</vt:lpstr>
      <vt:lpstr> 三、评价工作情况 </vt:lpstr>
      <vt:lpstr> 四、评价结论及绩效分析 </vt:lpstr>
      <vt:lpstr>幻灯片 8</vt:lpstr>
      <vt:lpstr>幻灯片 9</vt:lpstr>
      <vt:lpstr>幻灯片 10</vt:lpstr>
      <vt:lpstr> 五、主要成绩及经验做法 </vt:lpstr>
      <vt:lpstr> 六、存在的问题及建议 </vt:lpstr>
      <vt:lpstr>幻灯片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天水市科学技术局2023年部门整体支出绩效评价报告 </dc:title>
  <dc:creator>Administrator</dc:creator>
  <cp:lastModifiedBy>Administrator</cp:lastModifiedBy>
  <cp:revision>8</cp:revision>
  <dcterms:created xsi:type="dcterms:W3CDTF">2024-09-14T07:29:33Z</dcterms:created>
  <dcterms:modified xsi:type="dcterms:W3CDTF">2024-09-14T08:25:21Z</dcterms:modified>
</cp:coreProperties>
</file>