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12192000" cy="6858000"/>
  <p:notesSz cx="6858000" cy="9144000"/>
  <p:custDataLst>
    <p:tags r:id="rId3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showGuides="1">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0" Type="http://schemas.openxmlformats.org/officeDocument/2006/relationships/tags" Target="tags/tag1.xml"/><Relationship Id="rId3" Type="http://schemas.openxmlformats.org/officeDocument/2006/relationships/slide" Target="slides/slide1.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endParaRPr lang="en-US" smtClean="0"/>
          </a:p>
        </p:txBody>
      </p:sp>
      <p:sp>
        <p:nvSpPr>
          <p:cNvPr id="4" name="Date Placeholder 3"/>
          <p:cNvSpPr>
            <a:spLocks noGrp="1"/>
          </p:cNvSpPr>
          <p:nvPr>
            <p:ph type="dt" sz="half" idx="10"/>
          </p:nvPr>
        </p:nvSpPr>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fld id="{1D8BD707-D9CF-40AE-B4C6-C98DA3205C09}"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fld id="{1D8BD707-D9CF-40AE-B4C6-C98DA3205C09}"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9.jpeg"/><Relationship Id="rId1" Type="http://schemas.openxmlformats.org/officeDocument/2006/relationships/image" Target="../media/image2.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0.jpeg"/><Relationship Id="rId1" Type="http://schemas.openxmlformats.org/officeDocument/2006/relationships/image" Target="../media/image2.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1.jpeg"/><Relationship Id="rId1" Type="http://schemas.openxmlformats.org/officeDocument/2006/relationships/image" Target="../media/image2.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2.jpeg"/><Relationship Id="rId1" Type="http://schemas.openxmlformats.org/officeDocument/2006/relationships/image" Target="../media/image2.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3.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5.jpeg"/><Relationship Id="rId1" Type="http://schemas.openxmlformats.org/officeDocument/2006/relationships/image" Target="../media/image2.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6.jpeg"/><Relationship Id="rId1" Type="http://schemas.openxmlformats.org/officeDocument/2006/relationships/image" Target="../media/image2.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7.jpeg"/><Relationship Id="rId1"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8.jpeg"/><Relationship Id="rId1"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100000"/>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436655" y="1525651"/>
            <a:ext cx="7126715" cy="2085975"/>
          </a:xfrm>
          <a:prstGeom prst="rect">
            <a:avLst/>
          </a:prstGeom>
        </p:spPr>
        <p:txBody>
          <a:bodyPr vert="horz" wrap="square" lIns="114300" tIns="57150" rIns="114300" bIns="57150" rtlCol="0" anchor="ctr" anchorCtr="0">
            <a:normAutofit/>
          </a:bodyPr>
          <a:lstStyle/>
          <a:p>
            <a:pPr>
              <a:lnSpc>
                <a:spcPct val="115000"/>
              </a:lnSpc>
            </a:pPr>
            <a:r>
              <a:rPr lang="en-US" sz="3600" b="1">
                <a:solidFill>
                  <a:srgbClr val="1F1F1F">
                    <a:alpha val="100000"/>
                  </a:srgbClr>
                </a:solidFill>
                <a:latin typeface="微软雅黑" panose="020B0503020204020204" charset="-122"/>
                <a:ea typeface="微软雅黑" panose="020B0503020204020204" charset="-122"/>
                <a:cs typeface="微软雅黑" panose="020B0503020204020204" charset="-122"/>
              </a:rPr>
              <a:t>天水市机关事业单位2023年度基本养老保险预算执行绩效评价报告</a:t>
            </a:r>
            <a:endParaRPr lang="en-US" sz="3600" b="1">
              <a:solidFill>
                <a:srgbClr val="1F1F1F">
                  <a:alpha val="100000"/>
                </a:srgbClr>
              </a:solidFill>
              <a:latin typeface="微软雅黑" panose="020B0503020204020204" charset="-122"/>
              <a:ea typeface="微软雅黑" panose="020B0503020204020204" charset="-122"/>
              <a:cs typeface="微软雅黑" panose="020B0503020204020204" charset="-122"/>
            </a:endParaRPr>
          </a:p>
        </p:txBody>
      </p:sp>
      <p:sp>
        <p:nvSpPr>
          <p:cNvPr id="3" name="TextBox 3"/>
          <p:cNvSpPr txBox="1"/>
          <p:nvPr/>
        </p:nvSpPr>
        <p:spPr>
          <a:xfrm>
            <a:off x="455930" y="4293870"/>
            <a:ext cx="4178935" cy="504825"/>
          </a:xfrm>
          <a:prstGeom prst="rect">
            <a:avLst/>
          </a:prstGeom>
        </p:spPr>
        <p:txBody>
          <a:bodyPr vert="horz" wrap="square" lIns="114300" tIns="57150" rIns="114300" bIns="57150" rtlCol="0" anchor="ctr" anchorCtr="0">
            <a:normAutofit/>
          </a:bodyPr>
          <a:lstStyle/>
          <a:p>
            <a:pPr>
              <a:lnSpc>
                <a:spcPct val="120000"/>
              </a:lnSpc>
            </a:pPr>
            <a:r>
              <a:rPr lang="zh-CN" altLang="en-US" sz="2025">
                <a:solidFill>
                  <a:srgbClr val="FF0000">
                    <a:alpha val="100000"/>
                  </a:srgbClr>
                </a:solidFill>
                <a:latin typeface="微软雅黑" panose="020B0503020204020204" charset="-122"/>
                <a:ea typeface="微软雅黑" panose="020B0503020204020204" charset="-122"/>
                <a:cs typeface="微软雅黑" panose="020B0503020204020204" charset="-122"/>
              </a:rPr>
              <a:t>甘肃正邦力生会计师事务所</a:t>
            </a:r>
            <a:endParaRPr lang="zh-CN" altLang="en-US" sz="2025">
              <a:solidFill>
                <a:srgbClr val="FF0000">
                  <a:alpha val="100000"/>
                </a:srgbClr>
              </a:solidFill>
              <a:latin typeface="微软雅黑" panose="020B0503020204020204" charset="-122"/>
              <a:ea typeface="微软雅黑" panose="020B0503020204020204" charset="-122"/>
              <a:cs typeface="微软雅黑" panose="020B0503020204020204" charset="-122"/>
            </a:endParaRPr>
          </a:p>
        </p:txBody>
      </p:sp>
      <p:sp>
        <p:nvSpPr>
          <p:cNvPr id="4" name="TextBox 4"/>
          <p:cNvSpPr txBox="1"/>
          <p:nvPr/>
        </p:nvSpPr>
        <p:spPr>
          <a:xfrm>
            <a:off x="455705" y="4825308"/>
            <a:ext cx="3371850" cy="504825"/>
          </a:xfrm>
          <a:prstGeom prst="rect">
            <a:avLst/>
          </a:prstGeom>
        </p:spPr>
        <p:txBody>
          <a:bodyPr vert="horz" wrap="square" lIns="114300" tIns="57150" rIns="114300" bIns="57150" rtlCol="0" anchor="ctr" anchorCtr="0">
            <a:normAutofit/>
          </a:bodyPr>
          <a:lstStyle/>
          <a:p>
            <a:pPr>
              <a:lnSpc>
                <a:spcPct val="120000"/>
              </a:lnSpc>
            </a:pPr>
            <a:r>
              <a:rPr lang="en-US" sz="2025">
                <a:solidFill>
                  <a:srgbClr val="FF0000">
                    <a:alpha val="100000"/>
                  </a:srgbClr>
                </a:solidFill>
                <a:latin typeface="微软雅黑" panose="020B0503020204020204" charset="-122"/>
                <a:ea typeface="微软雅黑" panose="020B0503020204020204" charset="-122"/>
                <a:cs typeface="微软雅黑" panose="020B0503020204020204" charset="-122"/>
              </a:rPr>
              <a:t>2024-09-13</a:t>
            </a:r>
            <a:endParaRPr lang="en-US" sz="2025">
              <a:solidFill>
                <a:srgbClr val="FF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100000"/>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1254570" y="2672514"/>
            <a:ext cx="2037983" cy="1371600"/>
          </a:xfrm>
          <a:prstGeom prst="rect">
            <a:avLst/>
          </a:prstGeom>
        </p:spPr>
        <p:txBody>
          <a:bodyPr vert="horz" wrap="square" lIns="114300" tIns="57150" rIns="114300" bIns="57150" rtlCol="0" anchor="ctr" anchorCtr="0">
            <a:spAutoFit/>
          </a:bodyPr>
          <a:lstStyle/>
          <a:p>
            <a:pPr algn="ctr">
              <a:lnSpc>
                <a:spcPct val="120000"/>
              </a:lnSpc>
            </a:pPr>
            <a:r>
              <a:rPr lang="en-US" sz="6600" b="1">
                <a:solidFill>
                  <a:srgbClr val="1338FD">
                    <a:alpha val="100000"/>
                  </a:srgbClr>
                </a:solidFill>
                <a:latin typeface="微软雅黑" panose="020B0503020204020204" charset="-122"/>
                <a:ea typeface="微软雅黑" panose="020B0503020204020204" charset="-122"/>
                <a:cs typeface="微软雅黑" panose="020B0503020204020204" charset="-122"/>
              </a:rPr>
              <a:t>03</a:t>
            </a:r>
            <a:endParaRPr lang="en-US" sz="6600" b="1">
              <a:solidFill>
                <a:srgbClr val="1338FD">
                  <a:alpha val="100000"/>
                </a:srgbClr>
              </a:solidFill>
              <a:latin typeface="微软雅黑" panose="020B0503020204020204" charset="-122"/>
              <a:ea typeface="微软雅黑" panose="020B0503020204020204" charset="-122"/>
              <a:cs typeface="微软雅黑" panose="020B0503020204020204" charset="-122"/>
            </a:endParaRPr>
          </a:p>
        </p:txBody>
      </p:sp>
      <p:sp>
        <p:nvSpPr>
          <p:cNvPr id="3" name="TextBox 3"/>
          <p:cNvSpPr txBox="1"/>
          <p:nvPr/>
        </p:nvSpPr>
        <p:spPr>
          <a:xfrm>
            <a:off x="4324067" y="2411659"/>
            <a:ext cx="7014337" cy="1798058"/>
          </a:xfrm>
          <a:prstGeom prst="rect">
            <a:avLst/>
          </a:prstGeom>
        </p:spPr>
        <p:txBody>
          <a:bodyPr vert="horz" wrap="square" lIns="114300" tIns="57150" rIns="114300" bIns="57150" rtlCol="0" anchor="ctr" anchorCtr="0">
            <a:normAutofit/>
          </a:bodyPr>
          <a:lstStyle/>
          <a:p>
            <a:pPr algn="l">
              <a:lnSpc>
                <a:spcPct val="120000"/>
              </a:lnSpc>
            </a:pPr>
            <a:r>
              <a:rPr lang="en-US" sz="4050" b="1">
                <a:solidFill>
                  <a:srgbClr val="1F1F1F">
                    <a:alpha val="100000"/>
                  </a:srgbClr>
                </a:solidFill>
                <a:latin typeface="微软雅黑" panose="020B0503020204020204" charset="-122"/>
                <a:ea typeface="微软雅黑" panose="020B0503020204020204" charset="-122"/>
                <a:cs typeface="微软雅黑" panose="020B0503020204020204" charset="-122"/>
              </a:rPr>
              <a:t>评价总体情况</a:t>
            </a:r>
            <a:endParaRPr lang="en-US" sz="4050" b="1">
              <a:solidFill>
                <a:srgbClr val="1F1F1F">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100000"/>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575279" y="2314941"/>
            <a:ext cx="2019230" cy="4086159"/>
          </a:xfrm>
          <a:prstGeom prst="rect">
            <a:avLst/>
          </a:prstGeom>
          <a:solidFill>
            <a:schemeClr val="lt2">
              <a:alpha val="80000"/>
            </a:schemeClr>
          </a:solidFill>
        </p:spPr>
      </p:sp>
      <p:sp>
        <p:nvSpPr>
          <p:cNvPr id="3" name="AutoShape 3"/>
          <p:cNvSpPr/>
          <p:nvPr/>
        </p:nvSpPr>
        <p:spPr>
          <a:xfrm>
            <a:off x="575279" y="1272958"/>
            <a:ext cx="2019230" cy="2019230"/>
          </a:xfrm>
          <a:prstGeom prst="ellipse">
            <a:avLst/>
          </a:prstGeom>
          <a:solidFill>
            <a:schemeClr val="lt2">
              <a:alpha val="80000"/>
            </a:schemeClr>
          </a:solidFill>
        </p:spPr>
      </p:sp>
      <p:sp>
        <p:nvSpPr>
          <p:cNvPr id="4" name="TextBox 4"/>
          <p:cNvSpPr txBox="1"/>
          <p:nvPr/>
        </p:nvSpPr>
        <p:spPr>
          <a:xfrm>
            <a:off x="575279" y="3187184"/>
            <a:ext cx="2019300" cy="2914650"/>
          </a:xfrm>
          <a:prstGeom prst="rect">
            <a:avLst/>
          </a:prstGeom>
        </p:spPr>
        <p:txBody>
          <a:bodyPr vert="horz" wrap="square" lIns="123825" tIns="123825" rIns="57150" bIns="123825" rtlCol="0" anchor="t" anchorCtr="0">
            <a:noAutofit/>
          </a:bodyPr>
          <a:lstStyle/>
          <a:p>
            <a:pPr algn="ctr">
              <a:lnSpc>
                <a:spcPct val="140000"/>
              </a:lnSpc>
              <a:spcBef>
                <a:spcPct val="0"/>
              </a:spcBef>
            </a:pP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完成绩效目标：天水市社会保险事业服务中心通过精准认定服务能力，确保养老保险政策落实，完成了预定绩效目标，但绩效指标设定尚需优化。</a:t>
            </a:r>
            <a:endPar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5" name="AutoShape 5"/>
          <p:cNvSpPr/>
          <p:nvPr/>
        </p:nvSpPr>
        <p:spPr>
          <a:xfrm>
            <a:off x="1057123" y="1834920"/>
            <a:ext cx="1036482" cy="1036482"/>
          </a:xfrm>
          <a:prstGeom prst="ellipse">
            <a:avLst/>
          </a:prstGeom>
          <a:solidFill>
            <a:schemeClr val="accent1">
              <a:alpha val="100000"/>
            </a:schemeClr>
          </a:solidFill>
        </p:spPr>
      </p:sp>
      <p:sp>
        <p:nvSpPr>
          <p:cNvPr id="6" name="TextBox 6"/>
          <p:cNvSpPr txBox="1"/>
          <p:nvPr/>
        </p:nvSpPr>
        <p:spPr>
          <a:xfrm>
            <a:off x="1150548" y="2128502"/>
            <a:ext cx="849630" cy="481965"/>
          </a:xfrm>
          <a:prstGeom prst="rect">
            <a:avLst/>
          </a:prstGeom>
        </p:spPr>
        <p:txBody>
          <a:bodyPr vert="horz" wrap="square" lIns="91440" tIns="45720" rIns="91440" bIns="45720" rtlCol="0" anchor="ctr" anchorCtr="0">
            <a:noAutofit/>
          </a:bodyPr>
          <a:lstStyle/>
          <a:p>
            <a:pPr algn="ctr">
              <a:lnSpc>
                <a:spcPct val="100000"/>
              </a:lnSpc>
              <a:spcBef>
                <a:spcPts val="375"/>
              </a:spcBef>
            </a:pPr>
            <a:r>
              <a:rPr lang="en-US" sz="3000">
                <a:solidFill>
                  <a:srgbClr val="FFFFFF">
                    <a:alpha val="100000"/>
                  </a:srgbClr>
                </a:solidFill>
                <a:latin typeface="微软雅黑" panose="020B0503020204020204" charset="-122"/>
                <a:ea typeface="微软雅黑" panose="020B0503020204020204" charset="-122"/>
                <a:cs typeface="微软雅黑" panose="020B0503020204020204" charset="-122"/>
              </a:rPr>
              <a:t>01</a:t>
            </a:r>
            <a:endParaRPr lang="en-US" sz="3000">
              <a:solidFill>
                <a:srgbClr val="FFFFFF">
                  <a:alpha val="100000"/>
                </a:srgbClr>
              </a:solidFill>
              <a:latin typeface="微软雅黑" panose="020B0503020204020204" charset="-122"/>
              <a:ea typeface="微软雅黑" panose="020B0503020204020204" charset="-122"/>
              <a:cs typeface="微软雅黑" panose="020B0503020204020204" charset="-122"/>
            </a:endParaRPr>
          </a:p>
        </p:txBody>
      </p:sp>
      <p:sp>
        <p:nvSpPr>
          <p:cNvPr id="7" name="AutoShape 7"/>
          <p:cNvSpPr/>
          <p:nvPr/>
        </p:nvSpPr>
        <p:spPr>
          <a:xfrm>
            <a:off x="2836339" y="2322416"/>
            <a:ext cx="2019230" cy="4086159"/>
          </a:xfrm>
          <a:prstGeom prst="rect">
            <a:avLst/>
          </a:prstGeom>
          <a:solidFill>
            <a:schemeClr val="lt2">
              <a:alpha val="80000"/>
            </a:schemeClr>
          </a:solidFill>
        </p:spPr>
      </p:sp>
      <p:sp>
        <p:nvSpPr>
          <p:cNvPr id="8" name="AutoShape 8"/>
          <p:cNvSpPr/>
          <p:nvPr/>
        </p:nvSpPr>
        <p:spPr>
          <a:xfrm>
            <a:off x="2836339" y="1280432"/>
            <a:ext cx="2019230" cy="2019230"/>
          </a:xfrm>
          <a:prstGeom prst="ellipse">
            <a:avLst/>
          </a:prstGeom>
          <a:solidFill>
            <a:schemeClr val="lt2">
              <a:alpha val="80000"/>
            </a:schemeClr>
          </a:solidFill>
        </p:spPr>
      </p:sp>
      <p:sp>
        <p:nvSpPr>
          <p:cNvPr id="9" name="TextBox 9"/>
          <p:cNvSpPr txBox="1"/>
          <p:nvPr/>
        </p:nvSpPr>
        <p:spPr>
          <a:xfrm>
            <a:off x="2836339" y="3194659"/>
            <a:ext cx="2019300" cy="2914650"/>
          </a:xfrm>
          <a:prstGeom prst="rect">
            <a:avLst/>
          </a:prstGeom>
        </p:spPr>
        <p:txBody>
          <a:bodyPr vert="horz" wrap="square" lIns="123825" tIns="123825" rIns="57150" bIns="123825" rtlCol="0" anchor="t" anchorCtr="0">
            <a:noAutofit/>
          </a:bodyPr>
          <a:lstStyle/>
          <a:p>
            <a:pPr algn="ctr">
              <a:lnSpc>
                <a:spcPct val="140000"/>
              </a:lnSpc>
              <a:spcBef>
                <a:spcPct val="0"/>
              </a:spcBef>
            </a:pP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决策立项规范：项目决策方面立项依据充分、立项程序规范、资金分配合理，但绩效指标设定的合理性和科学性尚待提高。</a:t>
            </a:r>
            <a:endPar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10" name="AutoShape 10"/>
          <p:cNvSpPr/>
          <p:nvPr/>
        </p:nvSpPr>
        <p:spPr>
          <a:xfrm>
            <a:off x="3318182" y="1842394"/>
            <a:ext cx="1036482" cy="1036482"/>
          </a:xfrm>
          <a:prstGeom prst="ellipse">
            <a:avLst/>
          </a:prstGeom>
          <a:solidFill>
            <a:schemeClr val="accent1">
              <a:alpha val="100000"/>
            </a:schemeClr>
          </a:solidFill>
          <a:ln w="28575">
            <a:solidFill>
              <a:schemeClr val="accent1">
                <a:alpha val="100000"/>
              </a:schemeClr>
            </a:solidFill>
            <a:prstDash val="solid"/>
          </a:ln>
        </p:spPr>
      </p:sp>
      <p:sp>
        <p:nvSpPr>
          <p:cNvPr id="11" name="TextBox 11"/>
          <p:cNvSpPr txBox="1"/>
          <p:nvPr/>
        </p:nvSpPr>
        <p:spPr>
          <a:xfrm>
            <a:off x="3411608" y="2135977"/>
            <a:ext cx="849630" cy="481965"/>
          </a:xfrm>
          <a:prstGeom prst="rect">
            <a:avLst/>
          </a:prstGeom>
        </p:spPr>
        <p:txBody>
          <a:bodyPr vert="horz" wrap="square" lIns="91440" tIns="45720" rIns="91440" bIns="45720" rtlCol="0" anchor="ctr" anchorCtr="0">
            <a:noAutofit/>
          </a:bodyPr>
          <a:lstStyle/>
          <a:p>
            <a:pPr algn="ctr">
              <a:lnSpc>
                <a:spcPct val="100000"/>
              </a:lnSpc>
              <a:spcBef>
                <a:spcPts val="375"/>
              </a:spcBef>
            </a:pPr>
            <a:r>
              <a:rPr lang="en-US" sz="3000">
                <a:solidFill>
                  <a:srgbClr val="FFFFFF">
                    <a:alpha val="100000"/>
                  </a:srgbClr>
                </a:solidFill>
                <a:latin typeface="微软雅黑" panose="020B0503020204020204" charset="-122"/>
                <a:ea typeface="微软雅黑" panose="020B0503020204020204" charset="-122"/>
                <a:cs typeface="微软雅黑" panose="020B0503020204020204" charset="-122"/>
              </a:rPr>
              <a:t>02</a:t>
            </a:r>
            <a:endParaRPr lang="en-US" sz="3000">
              <a:solidFill>
                <a:srgbClr val="FFFFFF">
                  <a:alpha val="100000"/>
                </a:srgbClr>
              </a:solidFill>
              <a:latin typeface="微软雅黑" panose="020B0503020204020204" charset="-122"/>
              <a:ea typeface="微软雅黑" panose="020B0503020204020204" charset="-122"/>
              <a:cs typeface="微软雅黑" panose="020B0503020204020204" charset="-122"/>
            </a:endParaRPr>
          </a:p>
        </p:txBody>
      </p:sp>
      <p:sp>
        <p:nvSpPr>
          <p:cNvPr id="12" name="AutoShape 12"/>
          <p:cNvSpPr/>
          <p:nvPr/>
        </p:nvSpPr>
        <p:spPr>
          <a:xfrm>
            <a:off x="5100132" y="2322416"/>
            <a:ext cx="2019230" cy="4086159"/>
          </a:xfrm>
          <a:prstGeom prst="rect">
            <a:avLst/>
          </a:prstGeom>
          <a:solidFill>
            <a:schemeClr val="lt2">
              <a:alpha val="80000"/>
            </a:schemeClr>
          </a:solidFill>
        </p:spPr>
      </p:sp>
      <p:sp>
        <p:nvSpPr>
          <p:cNvPr id="13" name="AutoShape 13"/>
          <p:cNvSpPr/>
          <p:nvPr/>
        </p:nvSpPr>
        <p:spPr>
          <a:xfrm>
            <a:off x="5100132" y="1280432"/>
            <a:ext cx="2019230" cy="2019230"/>
          </a:xfrm>
          <a:prstGeom prst="ellipse">
            <a:avLst/>
          </a:prstGeom>
          <a:solidFill>
            <a:schemeClr val="lt2">
              <a:alpha val="80000"/>
            </a:schemeClr>
          </a:solidFill>
        </p:spPr>
      </p:sp>
      <p:sp>
        <p:nvSpPr>
          <p:cNvPr id="14" name="TextBox 14"/>
          <p:cNvSpPr txBox="1"/>
          <p:nvPr/>
        </p:nvSpPr>
        <p:spPr>
          <a:xfrm>
            <a:off x="5100132" y="3194659"/>
            <a:ext cx="2019300" cy="2914650"/>
          </a:xfrm>
          <a:prstGeom prst="rect">
            <a:avLst/>
          </a:prstGeom>
        </p:spPr>
        <p:txBody>
          <a:bodyPr vert="horz" wrap="square" lIns="123825" tIns="123825" rIns="57150" bIns="123825" rtlCol="0" anchor="t" anchorCtr="0">
            <a:noAutofit/>
          </a:bodyPr>
          <a:lstStyle/>
          <a:p>
            <a:pPr algn="ctr">
              <a:lnSpc>
                <a:spcPct val="140000"/>
              </a:lnSpc>
              <a:spcBef>
                <a:spcPct val="0"/>
              </a:spcBef>
            </a:pP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过程合规无违规：过程管理中资金使用符合国家财经法规和财务管理制度规定，审批程序完整，用途合规。</a:t>
            </a:r>
            <a:endPar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15" name="AutoShape 15"/>
          <p:cNvSpPr/>
          <p:nvPr/>
        </p:nvSpPr>
        <p:spPr>
          <a:xfrm>
            <a:off x="5581975" y="1842394"/>
            <a:ext cx="1036482" cy="1036482"/>
          </a:xfrm>
          <a:prstGeom prst="ellipse">
            <a:avLst/>
          </a:prstGeom>
          <a:solidFill>
            <a:schemeClr val="accent1">
              <a:alpha val="100000"/>
            </a:schemeClr>
          </a:solidFill>
        </p:spPr>
      </p:sp>
      <p:sp>
        <p:nvSpPr>
          <p:cNvPr id="16" name="TextBox 16"/>
          <p:cNvSpPr txBox="1"/>
          <p:nvPr/>
        </p:nvSpPr>
        <p:spPr>
          <a:xfrm>
            <a:off x="5675401" y="2135977"/>
            <a:ext cx="849630" cy="481965"/>
          </a:xfrm>
          <a:prstGeom prst="rect">
            <a:avLst/>
          </a:prstGeom>
        </p:spPr>
        <p:txBody>
          <a:bodyPr vert="horz" wrap="square" lIns="91440" tIns="45720" rIns="91440" bIns="45720" rtlCol="0" anchor="ctr" anchorCtr="0">
            <a:noAutofit/>
          </a:bodyPr>
          <a:lstStyle/>
          <a:p>
            <a:pPr algn="ctr">
              <a:lnSpc>
                <a:spcPct val="100000"/>
              </a:lnSpc>
              <a:spcBef>
                <a:spcPts val="375"/>
              </a:spcBef>
            </a:pPr>
            <a:r>
              <a:rPr lang="en-US" sz="3000">
                <a:solidFill>
                  <a:srgbClr val="FFFFFF">
                    <a:alpha val="100000"/>
                  </a:srgbClr>
                </a:solidFill>
                <a:latin typeface="微软雅黑" panose="020B0503020204020204" charset="-122"/>
                <a:ea typeface="微软雅黑" panose="020B0503020204020204" charset="-122"/>
                <a:cs typeface="微软雅黑" panose="020B0503020204020204" charset="-122"/>
              </a:rPr>
              <a:t>03</a:t>
            </a:r>
            <a:endParaRPr lang="en-US" sz="3000">
              <a:solidFill>
                <a:srgbClr val="FFFFFF">
                  <a:alpha val="100000"/>
                </a:srgbClr>
              </a:solidFill>
              <a:latin typeface="微软雅黑" panose="020B0503020204020204" charset="-122"/>
              <a:ea typeface="微软雅黑" panose="020B0503020204020204" charset="-122"/>
              <a:cs typeface="微软雅黑" panose="020B0503020204020204" charset="-122"/>
            </a:endParaRPr>
          </a:p>
        </p:txBody>
      </p:sp>
      <p:sp>
        <p:nvSpPr>
          <p:cNvPr id="17" name="AutoShape 17"/>
          <p:cNvSpPr/>
          <p:nvPr/>
        </p:nvSpPr>
        <p:spPr>
          <a:xfrm>
            <a:off x="7392501" y="2351674"/>
            <a:ext cx="2019230" cy="4086159"/>
          </a:xfrm>
          <a:prstGeom prst="rect">
            <a:avLst/>
          </a:prstGeom>
          <a:solidFill>
            <a:schemeClr val="lt2">
              <a:alpha val="80000"/>
            </a:schemeClr>
          </a:solidFill>
        </p:spPr>
      </p:sp>
      <p:sp>
        <p:nvSpPr>
          <p:cNvPr id="18" name="AutoShape 18"/>
          <p:cNvSpPr/>
          <p:nvPr/>
        </p:nvSpPr>
        <p:spPr>
          <a:xfrm>
            <a:off x="7392501" y="1309691"/>
            <a:ext cx="2019230" cy="2019230"/>
          </a:xfrm>
          <a:prstGeom prst="ellipse">
            <a:avLst/>
          </a:prstGeom>
          <a:solidFill>
            <a:schemeClr val="lt2">
              <a:alpha val="80000"/>
            </a:schemeClr>
          </a:solidFill>
        </p:spPr>
      </p:sp>
      <p:sp>
        <p:nvSpPr>
          <p:cNvPr id="19" name="TextBox 19"/>
          <p:cNvSpPr txBox="1"/>
          <p:nvPr/>
        </p:nvSpPr>
        <p:spPr>
          <a:xfrm>
            <a:off x="7392501" y="3223917"/>
            <a:ext cx="2019300" cy="2914650"/>
          </a:xfrm>
          <a:prstGeom prst="rect">
            <a:avLst/>
          </a:prstGeom>
        </p:spPr>
        <p:txBody>
          <a:bodyPr vert="horz" wrap="square" lIns="123825" tIns="123825" rIns="57150" bIns="123825" rtlCol="0" anchor="t" anchorCtr="0">
            <a:noAutofit/>
          </a:bodyPr>
          <a:lstStyle/>
          <a:p>
            <a:pPr algn="ctr">
              <a:lnSpc>
                <a:spcPct val="140000"/>
              </a:lnSpc>
              <a:spcBef>
                <a:spcPct val="0"/>
              </a:spcBef>
            </a:pP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效果预期有差距：一定程度上实现了预期效果，预期效益明确且有所凸显，但各项指标结果存在一定差距。</a:t>
            </a:r>
            <a:endPar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20" name="AutoShape 20"/>
          <p:cNvSpPr/>
          <p:nvPr/>
        </p:nvSpPr>
        <p:spPr>
          <a:xfrm>
            <a:off x="7874344" y="1871653"/>
            <a:ext cx="1036482" cy="1036482"/>
          </a:xfrm>
          <a:prstGeom prst="ellipse">
            <a:avLst/>
          </a:prstGeom>
          <a:solidFill>
            <a:schemeClr val="accent1">
              <a:alpha val="100000"/>
            </a:schemeClr>
          </a:solidFill>
        </p:spPr>
      </p:sp>
      <p:sp>
        <p:nvSpPr>
          <p:cNvPr id="21" name="TextBox 21"/>
          <p:cNvSpPr txBox="1"/>
          <p:nvPr/>
        </p:nvSpPr>
        <p:spPr>
          <a:xfrm>
            <a:off x="7967769" y="2165235"/>
            <a:ext cx="849630" cy="481965"/>
          </a:xfrm>
          <a:prstGeom prst="rect">
            <a:avLst/>
          </a:prstGeom>
        </p:spPr>
        <p:txBody>
          <a:bodyPr vert="horz" wrap="square" lIns="91440" tIns="45720" rIns="91440" bIns="45720" rtlCol="0" anchor="ctr" anchorCtr="0">
            <a:noAutofit/>
          </a:bodyPr>
          <a:lstStyle/>
          <a:p>
            <a:pPr algn="ctr">
              <a:lnSpc>
                <a:spcPct val="100000"/>
              </a:lnSpc>
              <a:spcBef>
                <a:spcPts val="375"/>
              </a:spcBef>
            </a:pPr>
            <a:r>
              <a:rPr lang="en-US" sz="3000">
                <a:solidFill>
                  <a:srgbClr val="FFFFFF">
                    <a:alpha val="100000"/>
                  </a:srgbClr>
                </a:solidFill>
                <a:latin typeface="微软雅黑" panose="020B0503020204020204" charset="-122"/>
                <a:ea typeface="微软雅黑" panose="020B0503020204020204" charset="-122"/>
                <a:cs typeface="微软雅黑" panose="020B0503020204020204" charset="-122"/>
              </a:rPr>
              <a:t>04</a:t>
            </a:r>
            <a:endParaRPr lang="en-US" sz="3000">
              <a:solidFill>
                <a:srgbClr val="FFFFFF">
                  <a:alpha val="100000"/>
                </a:srgbClr>
              </a:solidFill>
              <a:latin typeface="微软雅黑" panose="020B0503020204020204" charset="-122"/>
              <a:ea typeface="微软雅黑" panose="020B0503020204020204" charset="-122"/>
              <a:cs typeface="微软雅黑" panose="020B0503020204020204" charset="-122"/>
            </a:endParaRPr>
          </a:p>
        </p:txBody>
      </p:sp>
      <p:sp>
        <p:nvSpPr>
          <p:cNvPr id="22" name="AutoShape 22"/>
          <p:cNvSpPr/>
          <p:nvPr/>
        </p:nvSpPr>
        <p:spPr>
          <a:xfrm>
            <a:off x="9656294" y="2322416"/>
            <a:ext cx="2019230" cy="4086159"/>
          </a:xfrm>
          <a:prstGeom prst="rect">
            <a:avLst/>
          </a:prstGeom>
          <a:solidFill>
            <a:schemeClr val="lt2">
              <a:alpha val="80000"/>
            </a:schemeClr>
          </a:solidFill>
        </p:spPr>
      </p:sp>
      <p:sp>
        <p:nvSpPr>
          <p:cNvPr id="23" name="AutoShape 23"/>
          <p:cNvSpPr/>
          <p:nvPr/>
        </p:nvSpPr>
        <p:spPr>
          <a:xfrm>
            <a:off x="9656294" y="1280432"/>
            <a:ext cx="2019230" cy="2019230"/>
          </a:xfrm>
          <a:prstGeom prst="ellipse">
            <a:avLst/>
          </a:prstGeom>
          <a:solidFill>
            <a:schemeClr val="lt2">
              <a:alpha val="80000"/>
            </a:schemeClr>
          </a:solidFill>
        </p:spPr>
      </p:sp>
      <p:sp>
        <p:nvSpPr>
          <p:cNvPr id="24" name="TextBox 24"/>
          <p:cNvSpPr txBox="1"/>
          <p:nvPr/>
        </p:nvSpPr>
        <p:spPr>
          <a:xfrm>
            <a:off x="9656294" y="3194659"/>
            <a:ext cx="2019300" cy="2914650"/>
          </a:xfrm>
          <a:prstGeom prst="rect">
            <a:avLst/>
          </a:prstGeom>
        </p:spPr>
        <p:txBody>
          <a:bodyPr vert="horz" wrap="square" lIns="123825" tIns="123825" rIns="57150" bIns="123825" rtlCol="0" anchor="t" anchorCtr="0">
            <a:noAutofit/>
          </a:bodyPr>
          <a:lstStyle/>
          <a:p>
            <a:pPr algn="ctr">
              <a:lnSpc>
                <a:spcPct val="140000"/>
              </a:lnSpc>
              <a:spcBef>
                <a:spcPct val="0"/>
              </a:spcBef>
            </a:pP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绩效指标待细化：项目实施达到预期目的，对社会产生积极影响，但绩效指标设置不细化，基金支撑能力薄弱。</a:t>
            </a:r>
            <a:endPar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25" name="AutoShape 25"/>
          <p:cNvSpPr/>
          <p:nvPr/>
        </p:nvSpPr>
        <p:spPr>
          <a:xfrm>
            <a:off x="10138137" y="1842394"/>
            <a:ext cx="1036482" cy="1036482"/>
          </a:xfrm>
          <a:prstGeom prst="ellipse">
            <a:avLst/>
          </a:prstGeom>
          <a:solidFill>
            <a:schemeClr val="accent1">
              <a:alpha val="100000"/>
            </a:schemeClr>
          </a:solidFill>
        </p:spPr>
      </p:sp>
      <p:sp>
        <p:nvSpPr>
          <p:cNvPr id="26" name="TextBox 26"/>
          <p:cNvSpPr txBox="1"/>
          <p:nvPr/>
        </p:nvSpPr>
        <p:spPr>
          <a:xfrm>
            <a:off x="10231563" y="2135977"/>
            <a:ext cx="849630" cy="481965"/>
          </a:xfrm>
          <a:prstGeom prst="rect">
            <a:avLst/>
          </a:prstGeom>
        </p:spPr>
        <p:txBody>
          <a:bodyPr vert="horz" wrap="square" lIns="91440" tIns="45720" rIns="91440" bIns="45720" rtlCol="0" anchor="ctr" anchorCtr="0">
            <a:noAutofit/>
          </a:bodyPr>
          <a:lstStyle/>
          <a:p>
            <a:pPr algn="ctr">
              <a:lnSpc>
                <a:spcPct val="100000"/>
              </a:lnSpc>
              <a:spcBef>
                <a:spcPts val="375"/>
              </a:spcBef>
            </a:pPr>
            <a:r>
              <a:rPr lang="en-US" sz="3000">
                <a:solidFill>
                  <a:srgbClr val="FFFFFF">
                    <a:alpha val="100000"/>
                  </a:srgbClr>
                </a:solidFill>
                <a:latin typeface="微软雅黑" panose="020B0503020204020204" charset="-122"/>
                <a:ea typeface="微软雅黑" panose="020B0503020204020204" charset="-122"/>
                <a:cs typeface="微软雅黑" panose="020B0503020204020204" charset="-122"/>
              </a:rPr>
              <a:t>05</a:t>
            </a:r>
            <a:endParaRPr lang="en-US" sz="3000">
              <a:solidFill>
                <a:srgbClr val="FFFFFF">
                  <a:alpha val="100000"/>
                </a:srgbClr>
              </a:solidFill>
              <a:latin typeface="微软雅黑" panose="020B0503020204020204" charset="-122"/>
              <a:ea typeface="微软雅黑" panose="020B0503020204020204" charset="-122"/>
              <a:cs typeface="微软雅黑" panose="020B0503020204020204" charset="-122"/>
            </a:endParaRPr>
          </a:p>
        </p:txBody>
      </p:sp>
      <p:sp>
        <p:nvSpPr>
          <p:cNvPr id="27" name="TextBox 27"/>
          <p:cNvSpPr txBox="1"/>
          <p:nvPr/>
        </p:nvSpPr>
        <p:spPr>
          <a:xfrm>
            <a:off x="476023" y="265328"/>
            <a:ext cx="11239500" cy="914400"/>
          </a:xfrm>
          <a:prstGeom prst="rect">
            <a:avLst/>
          </a:prstGeom>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微软雅黑" panose="020B0503020204020204" charset="-122"/>
                <a:ea typeface="微软雅黑" panose="020B0503020204020204" charset="-122"/>
                <a:cs typeface="微软雅黑" panose="020B0503020204020204" charset="-122"/>
              </a:rPr>
              <a:t>评价结论</a:t>
            </a:r>
            <a:endParaRPr lang="en-US" sz="3000" b="1">
              <a:solidFill>
                <a:schemeClr val="dk2">
                  <a:alpha val="100000"/>
                </a:scheme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100000"/>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alphaModFix amt="100000"/>
          </a:blip>
          <a:srcRect l="25000" r="25000"/>
          <a:stretch>
            <a:fillRect/>
          </a:stretch>
        </p:blipFill>
        <p:spPr>
          <a:xfrm>
            <a:off x="640619" y="1239230"/>
            <a:ext cx="3783578" cy="5044771"/>
          </a:xfrm>
          <a:prstGeom prst="rect">
            <a:avLst/>
          </a:prstGeom>
        </p:spPr>
      </p:pic>
      <p:sp>
        <p:nvSpPr>
          <p:cNvPr id="3" name="TextBox 3"/>
          <p:cNvSpPr txBox="1"/>
          <p:nvPr/>
        </p:nvSpPr>
        <p:spPr>
          <a:xfrm>
            <a:off x="476023" y="265328"/>
            <a:ext cx="11239500" cy="914400"/>
          </a:xfrm>
          <a:prstGeom prst="rect">
            <a:avLst/>
          </a:prstGeom>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微软雅黑" panose="020B0503020204020204" charset="-122"/>
                <a:ea typeface="微软雅黑" panose="020B0503020204020204" charset="-122"/>
                <a:cs typeface="微软雅黑" panose="020B0503020204020204" charset="-122"/>
              </a:rPr>
              <a:t>综合评分</a:t>
            </a:r>
            <a:endParaRPr lang="en-US" sz="3000" b="1">
              <a:solidFill>
                <a:schemeClr val="dk2">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4" name="AutoShape 4"/>
          <p:cNvSpPr/>
          <p:nvPr/>
        </p:nvSpPr>
        <p:spPr>
          <a:xfrm>
            <a:off x="4195024" y="4787018"/>
            <a:ext cx="701468" cy="550104"/>
          </a:xfrm>
          <a:prstGeom prst="rect">
            <a:avLst/>
          </a:prstGeom>
          <a:solidFill>
            <a:schemeClr val="accent1">
              <a:alpha val="100000"/>
            </a:schemeClr>
          </a:solidFill>
        </p:spPr>
      </p:sp>
      <p:sp>
        <p:nvSpPr>
          <p:cNvPr id="5" name="AutoShape 5"/>
          <p:cNvSpPr/>
          <p:nvPr/>
        </p:nvSpPr>
        <p:spPr>
          <a:xfrm>
            <a:off x="4195024" y="3018088"/>
            <a:ext cx="701468" cy="550104"/>
          </a:xfrm>
          <a:prstGeom prst="rect">
            <a:avLst/>
          </a:prstGeom>
          <a:solidFill>
            <a:schemeClr val="accent1">
              <a:alpha val="100000"/>
            </a:schemeClr>
          </a:solidFill>
        </p:spPr>
      </p:sp>
      <p:sp>
        <p:nvSpPr>
          <p:cNvPr id="6" name="AutoShape 6"/>
          <p:cNvSpPr/>
          <p:nvPr/>
        </p:nvSpPr>
        <p:spPr>
          <a:xfrm>
            <a:off x="4195024" y="1237957"/>
            <a:ext cx="701468" cy="550104"/>
          </a:xfrm>
          <a:prstGeom prst="rect">
            <a:avLst/>
          </a:prstGeom>
          <a:solidFill>
            <a:schemeClr val="accent1">
              <a:alpha val="100000"/>
            </a:schemeClr>
          </a:solidFill>
        </p:spPr>
      </p:sp>
      <p:sp>
        <p:nvSpPr>
          <p:cNvPr id="7" name="TextBox 7"/>
          <p:cNvSpPr txBox="1"/>
          <p:nvPr/>
        </p:nvSpPr>
        <p:spPr>
          <a:xfrm>
            <a:off x="5259845" y="2945478"/>
            <a:ext cx="6286500" cy="695325"/>
          </a:xfrm>
          <a:prstGeom prst="rect">
            <a:avLst/>
          </a:prstGeom>
        </p:spPr>
        <p:txBody>
          <a:bodyPr vert="horz" wrap="square" lIns="123825" tIns="123825" rIns="57150" bIns="123825" rtlCol="0" anchor="ctr" anchorCtr="0">
            <a:noAutofit/>
          </a:bodyPr>
          <a:lstStyle/>
          <a:p>
            <a:pPr>
              <a:lnSpc>
                <a:spcPct val="140000"/>
              </a:lnSpc>
            </a:pPr>
            <a:r>
              <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绩效评价等级优</a:t>
            </a:r>
            <a:endPar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8" name="TextBox 8"/>
          <p:cNvSpPr txBox="1"/>
          <p:nvPr/>
        </p:nvSpPr>
        <p:spPr>
          <a:xfrm>
            <a:off x="5259845" y="3472246"/>
            <a:ext cx="6124575" cy="1247775"/>
          </a:xfrm>
          <a:prstGeom prst="rect">
            <a:avLst/>
          </a:prstGeom>
        </p:spPr>
        <p:txBody>
          <a:bodyPr vert="horz" wrap="square" lIns="123825" tIns="123825" rIns="57150" bIns="123825" rtlCol="0" anchor="t" anchorCtr="0">
            <a:normAutofit/>
          </a:bodyPr>
          <a:lstStyle/>
          <a:p>
            <a:pPr>
              <a:lnSpc>
                <a:spcPct val="140000"/>
              </a:lnSpc>
            </a:pP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一级指标项目决策、项目过程、项目产出、项目效益、综合得分分别为9.5、23、35、25.56、93.06，依据财政绩效评价等级划分，绩效评价等级为“优”。</a:t>
            </a:r>
            <a:endPar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9" name="TextBox 9"/>
          <p:cNvSpPr txBox="1"/>
          <p:nvPr/>
        </p:nvSpPr>
        <p:spPr>
          <a:xfrm>
            <a:off x="5272199" y="4714408"/>
            <a:ext cx="6286500" cy="695325"/>
          </a:xfrm>
          <a:prstGeom prst="rect">
            <a:avLst/>
          </a:prstGeom>
        </p:spPr>
        <p:txBody>
          <a:bodyPr vert="horz" wrap="square" lIns="123825" tIns="123825" rIns="57150" bIns="123825" rtlCol="0" anchor="ctr" anchorCtr="0">
            <a:noAutofit/>
          </a:bodyPr>
          <a:lstStyle/>
          <a:p>
            <a:pPr>
              <a:lnSpc>
                <a:spcPct val="140000"/>
              </a:lnSpc>
            </a:pPr>
            <a:r>
              <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绩效评价总分</a:t>
            </a:r>
            <a:endPar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10" name="TextBox 10"/>
          <p:cNvSpPr txBox="1"/>
          <p:nvPr/>
        </p:nvSpPr>
        <p:spPr>
          <a:xfrm>
            <a:off x="5272199" y="5252378"/>
            <a:ext cx="6124575" cy="1247775"/>
          </a:xfrm>
          <a:prstGeom prst="rect">
            <a:avLst/>
          </a:prstGeom>
        </p:spPr>
        <p:txBody>
          <a:bodyPr vert="horz" wrap="square" lIns="123825" tIns="123825" rIns="57150" bIns="123825" rtlCol="0" anchor="t" anchorCtr="0">
            <a:normAutofit/>
          </a:bodyPr>
          <a:lstStyle/>
          <a:p>
            <a:pPr>
              <a:lnSpc>
                <a:spcPct val="140000"/>
              </a:lnSpc>
            </a:pP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总分设置为100分，等级划分为四档，90（含）至100分为优、80（含）至90分为良、60（含）至80分为中、60分以下为差；绩效评价结果为93.06分，等级为优。</a:t>
            </a:r>
            <a:endPar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11" name="TextBox 11"/>
          <p:cNvSpPr txBox="1"/>
          <p:nvPr/>
        </p:nvSpPr>
        <p:spPr>
          <a:xfrm>
            <a:off x="5272221" y="1165346"/>
            <a:ext cx="6286500" cy="695325"/>
          </a:xfrm>
          <a:prstGeom prst="rect">
            <a:avLst/>
          </a:prstGeom>
        </p:spPr>
        <p:txBody>
          <a:bodyPr vert="horz" wrap="square" lIns="123825" tIns="123825" rIns="57150" bIns="123825" rtlCol="0" anchor="ctr" anchorCtr="0">
            <a:noAutofit/>
          </a:bodyPr>
          <a:lstStyle/>
          <a:p>
            <a:pPr>
              <a:lnSpc>
                <a:spcPct val="140000"/>
              </a:lnSpc>
            </a:pPr>
            <a:r>
              <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绩效评价可靠性</a:t>
            </a:r>
            <a:endPar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12" name="TextBox 12"/>
          <p:cNvSpPr txBox="1"/>
          <p:nvPr/>
        </p:nvSpPr>
        <p:spPr>
          <a:xfrm>
            <a:off x="5272221" y="1692114"/>
            <a:ext cx="6124575" cy="1247775"/>
          </a:xfrm>
          <a:prstGeom prst="rect">
            <a:avLst/>
          </a:prstGeom>
        </p:spPr>
        <p:txBody>
          <a:bodyPr vert="horz" wrap="square" lIns="123825" tIns="123825" rIns="57150" bIns="123825" rtlCol="0" anchor="t" anchorCtr="0">
            <a:normAutofit/>
          </a:bodyPr>
          <a:lstStyle/>
          <a:p>
            <a:pPr>
              <a:lnSpc>
                <a:spcPct val="140000"/>
              </a:lnSpc>
            </a:pP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项目绩效评价的可靠性是基于相关单位提供佐证材料的全面性和准确性，评价组通过数据采集分析，财务核查、实地核查及深度访谈等方式，进行了客观、公正、合理、有效的评价。</a:t>
            </a:r>
            <a:endPar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13" name="AutoShape 13"/>
          <p:cNvSpPr/>
          <p:nvPr/>
        </p:nvSpPr>
        <p:spPr>
          <a:xfrm>
            <a:off x="4629608" y="4787018"/>
            <a:ext cx="550104" cy="550104"/>
          </a:xfrm>
          <a:prstGeom prst="ellipse">
            <a:avLst/>
          </a:prstGeom>
          <a:solidFill>
            <a:schemeClr val="accent1">
              <a:alpha val="100000"/>
            </a:schemeClr>
          </a:solidFill>
        </p:spPr>
      </p:sp>
      <p:sp>
        <p:nvSpPr>
          <p:cNvPr id="14" name="AutoShape 14"/>
          <p:cNvSpPr/>
          <p:nvPr/>
        </p:nvSpPr>
        <p:spPr>
          <a:xfrm>
            <a:off x="3911804" y="4787018"/>
            <a:ext cx="550104" cy="550104"/>
          </a:xfrm>
          <a:prstGeom prst="ellipse">
            <a:avLst/>
          </a:prstGeom>
          <a:solidFill>
            <a:schemeClr val="accent1">
              <a:alpha val="100000"/>
            </a:schemeClr>
          </a:solidFill>
        </p:spPr>
      </p:sp>
      <p:sp>
        <p:nvSpPr>
          <p:cNvPr id="15" name="AutoShape 15"/>
          <p:cNvSpPr/>
          <p:nvPr/>
        </p:nvSpPr>
        <p:spPr>
          <a:xfrm>
            <a:off x="4629608" y="3018088"/>
            <a:ext cx="550104" cy="550104"/>
          </a:xfrm>
          <a:prstGeom prst="ellipse">
            <a:avLst/>
          </a:prstGeom>
          <a:solidFill>
            <a:schemeClr val="accent1">
              <a:alpha val="100000"/>
            </a:schemeClr>
          </a:solidFill>
        </p:spPr>
      </p:sp>
      <p:sp>
        <p:nvSpPr>
          <p:cNvPr id="16" name="AutoShape 16"/>
          <p:cNvSpPr/>
          <p:nvPr/>
        </p:nvSpPr>
        <p:spPr>
          <a:xfrm>
            <a:off x="3911804" y="3018088"/>
            <a:ext cx="550104" cy="550104"/>
          </a:xfrm>
          <a:prstGeom prst="ellipse">
            <a:avLst/>
          </a:prstGeom>
          <a:solidFill>
            <a:schemeClr val="accent1">
              <a:alpha val="100000"/>
            </a:schemeClr>
          </a:solidFill>
        </p:spPr>
      </p:sp>
      <p:sp>
        <p:nvSpPr>
          <p:cNvPr id="17" name="AutoShape 17"/>
          <p:cNvSpPr/>
          <p:nvPr/>
        </p:nvSpPr>
        <p:spPr>
          <a:xfrm>
            <a:off x="4629608" y="1237957"/>
            <a:ext cx="550104" cy="550104"/>
          </a:xfrm>
          <a:prstGeom prst="ellipse">
            <a:avLst/>
          </a:prstGeom>
          <a:solidFill>
            <a:schemeClr val="accent1">
              <a:alpha val="100000"/>
            </a:schemeClr>
          </a:solidFill>
        </p:spPr>
      </p:sp>
      <p:sp>
        <p:nvSpPr>
          <p:cNvPr id="18" name="AutoShape 18"/>
          <p:cNvSpPr/>
          <p:nvPr/>
        </p:nvSpPr>
        <p:spPr>
          <a:xfrm>
            <a:off x="3911804" y="1237957"/>
            <a:ext cx="550104" cy="550104"/>
          </a:xfrm>
          <a:prstGeom prst="ellipse">
            <a:avLst/>
          </a:prstGeom>
          <a:solidFill>
            <a:schemeClr val="accent1">
              <a:alpha val="100000"/>
            </a:schemeClr>
          </a:solidFill>
        </p:spPr>
      </p:sp>
      <p:sp>
        <p:nvSpPr>
          <p:cNvPr id="19" name="TextBox 19"/>
          <p:cNvSpPr txBox="1"/>
          <p:nvPr/>
        </p:nvSpPr>
        <p:spPr>
          <a:xfrm>
            <a:off x="4162763" y="4825850"/>
            <a:ext cx="765990" cy="472440"/>
          </a:xfrm>
          <a:prstGeom prst="rect">
            <a:avLst/>
          </a:prstGeom>
        </p:spPr>
        <p:txBody>
          <a:bodyPr vert="horz" wrap="square" lIns="91440" tIns="45720" rIns="91440" bIns="45720" rtlCol="0" anchor="ctr" anchorCtr="0">
            <a:noAutofit/>
          </a:bodyPr>
          <a:lstStyle/>
          <a:p>
            <a:pPr algn="ctr">
              <a:lnSpc>
                <a:spcPct val="100000"/>
              </a:lnSpc>
              <a:spcBef>
                <a:spcPts val="375"/>
              </a:spcBef>
            </a:pPr>
            <a:r>
              <a:rPr lang="en-US" sz="2325" b="1">
                <a:solidFill>
                  <a:srgbClr val="FFFFFF">
                    <a:alpha val="100000"/>
                  </a:srgbClr>
                </a:solidFill>
                <a:latin typeface="微软雅黑" panose="020B0503020204020204" charset="-122"/>
                <a:ea typeface="微软雅黑" panose="020B0503020204020204" charset="-122"/>
                <a:cs typeface="微软雅黑" panose="020B0503020204020204" charset="-122"/>
              </a:rPr>
              <a:t>03</a:t>
            </a:r>
            <a:endParaRPr lang="en-US" sz="2325" b="1">
              <a:solidFill>
                <a:srgbClr val="FFFFFF">
                  <a:alpha val="100000"/>
                </a:srgbClr>
              </a:solidFill>
              <a:latin typeface="微软雅黑" panose="020B0503020204020204" charset="-122"/>
              <a:ea typeface="微软雅黑" panose="020B0503020204020204" charset="-122"/>
              <a:cs typeface="微软雅黑" panose="020B0503020204020204" charset="-122"/>
            </a:endParaRPr>
          </a:p>
        </p:txBody>
      </p:sp>
      <p:sp>
        <p:nvSpPr>
          <p:cNvPr id="20" name="TextBox 20"/>
          <p:cNvSpPr txBox="1"/>
          <p:nvPr/>
        </p:nvSpPr>
        <p:spPr>
          <a:xfrm>
            <a:off x="4162763" y="3056920"/>
            <a:ext cx="765990" cy="472440"/>
          </a:xfrm>
          <a:prstGeom prst="rect">
            <a:avLst/>
          </a:prstGeom>
        </p:spPr>
        <p:txBody>
          <a:bodyPr vert="horz" wrap="square" lIns="91440" tIns="45720" rIns="91440" bIns="45720" rtlCol="0" anchor="ctr" anchorCtr="0">
            <a:noAutofit/>
          </a:bodyPr>
          <a:lstStyle/>
          <a:p>
            <a:pPr algn="ctr">
              <a:lnSpc>
                <a:spcPct val="100000"/>
              </a:lnSpc>
              <a:spcBef>
                <a:spcPts val="375"/>
              </a:spcBef>
            </a:pPr>
            <a:r>
              <a:rPr lang="en-US" sz="2325" b="1">
                <a:solidFill>
                  <a:srgbClr val="FFFFFF">
                    <a:alpha val="100000"/>
                  </a:srgbClr>
                </a:solidFill>
                <a:latin typeface="微软雅黑" panose="020B0503020204020204" charset="-122"/>
                <a:ea typeface="微软雅黑" panose="020B0503020204020204" charset="-122"/>
                <a:cs typeface="微软雅黑" panose="020B0503020204020204" charset="-122"/>
              </a:rPr>
              <a:t>02</a:t>
            </a:r>
            <a:endParaRPr lang="en-US" sz="2325" b="1">
              <a:solidFill>
                <a:srgbClr val="FFFFFF">
                  <a:alpha val="100000"/>
                </a:srgbClr>
              </a:solidFill>
              <a:latin typeface="微软雅黑" panose="020B0503020204020204" charset="-122"/>
              <a:ea typeface="微软雅黑" panose="020B0503020204020204" charset="-122"/>
              <a:cs typeface="微软雅黑" panose="020B0503020204020204" charset="-122"/>
            </a:endParaRPr>
          </a:p>
        </p:txBody>
      </p:sp>
      <p:sp>
        <p:nvSpPr>
          <p:cNvPr id="21" name="TextBox 21"/>
          <p:cNvSpPr txBox="1"/>
          <p:nvPr/>
        </p:nvSpPr>
        <p:spPr>
          <a:xfrm>
            <a:off x="4162763" y="1276789"/>
            <a:ext cx="765990" cy="472440"/>
          </a:xfrm>
          <a:prstGeom prst="rect">
            <a:avLst/>
          </a:prstGeom>
        </p:spPr>
        <p:txBody>
          <a:bodyPr vert="horz" wrap="square" lIns="91440" tIns="45720" rIns="91440" bIns="45720" rtlCol="0" anchor="ctr" anchorCtr="0">
            <a:noAutofit/>
          </a:bodyPr>
          <a:lstStyle/>
          <a:p>
            <a:pPr algn="ctr">
              <a:lnSpc>
                <a:spcPct val="100000"/>
              </a:lnSpc>
              <a:spcBef>
                <a:spcPts val="375"/>
              </a:spcBef>
            </a:pPr>
            <a:r>
              <a:rPr lang="en-US" sz="2325" b="1">
                <a:solidFill>
                  <a:srgbClr val="FFFFFF">
                    <a:alpha val="100000"/>
                  </a:srgbClr>
                </a:solidFill>
                <a:latin typeface="微软雅黑" panose="020B0503020204020204" charset="-122"/>
                <a:ea typeface="微软雅黑" panose="020B0503020204020204" charset="-122"/>
                <a:cs typeface="微软雅黑" panose="020B0503020204020204" charset="-122"/>
              </a:rPr>
              <a:t>01</a:t>
            </a:r>
            <a:endParaRPr lang="en-US" sz="2325" b="1">
              <a:solidFill>
                <a:srgbClr val="FFFFFF">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100000"/>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486186" y="3322687"/>
            <a:ext cx="3429121" cy="1799849"/>
          </a:xfrm>
          <a:prstGeom prst="rect">
            <a:avLst/>
          </a:prstGeom>
        </p:spPr>
        <p:txBody>
          <a:bodyPr vert="horz" wrap="square" lIns="66008" tIns="33052" rIns="66008" bIns="33052" rtlCol="0" anchor="t" anchorCtr="0">
            <a:noAutofit/>
          </a:bodyPr>
          <a:lstStyle/>
          <a:p>
            <a:pPr algn="l">
              <a:lnSpc>
                <a:spcPct val="140000"/>
              </a:lnSpc>
            </a:pP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机关事业单位在职未退休的符合参保机关事业应参保人员，已经全部参保，参保人数完成率100%；退休人员资格管理采用大数据进行认证，2023年度保证了退休人员全部完成认证。</a:t>
            </a:r>
            <a:endPar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3" name="TextBox 3"/>
          <p:cNvSpPr txBox="1"/>
          <p:nvPr/>
        </p:nvSpPr>
        <p:spPr>
          <a:xfrm>
            <a:off x="1647706" y="2111504"/>
            <a:ext cx="2267602" cy="1121328"/>
          </a:xfrm>
          <a:prstGeom prst="rect">
            <a:avLst/>
          </a:prstGeom>
        </p:spPr>
        <p:txBody>
          <a:bodyPr vert="horz" wrap="square" lIns="66008" tIns="33052" rIns="66008" bIns="33052" rtlCol="0" anchor="ctr" anchorCtr="0">
            <a:noAutofit/>
          </a:bodyPr>
          <a:lstStyle/>
          <a:p>
            <a:pPr algn="l">
              <a:lnSpc>
                <a:spcPct val="120000"/>
              </a:lnSpc>
            </a:pPr>
            <a:r>
              <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参保与资格认证</a:t>
            </a:r>
            <a:endPar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4" name="TextBox 4"/>
          <p:cNvSpPr txBox="1"/>
          <p:nvPr/>
        </p:nvSpPr>
        <p:spPr>
          <a:xfrm>
            <a:off x="476023" y="265328"/>
            <a:ext cx="11239500" cy="914400"/>
          </a:xfrm>
          <a:prstGeom prst="rect">
            <a:avLst/>
          </a:prstGeom>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微软雅黑" panose="020B0503020204020204" charset="-122"/>
                <a:ea typeface="微软雅黑" panose="020B0503020204020204" charset="-122"/>
                <a:cs typeface="微软雅黑" panose="020B0503020204020204" charset="-122"/>
              </a:rPr>
              <a:t>产出效益与预期效益</a:t>
            </a:r>
            <a:endParaRPr lang="en-US" sz="3000" b="1">
              <a:solidFill>
                <a:schemeClr val="dk2">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5" name="AutoShape 5"/>
          <p:cNvSpPr/>
          <p:nvPr/>
        </p:nvSpPr>
        <p:spPr>
          <a:xfrm>
            <a:off x="486186" y="2169344"/>
            <a:ext cx="1005648" cy="1005648"/>
          </a:xfrm>
          <a:prstGeom prst="roundRect">
            <a:avLst>
              <a:gd name="adj" fmla="val 15104"/>
            </a:avLst>
          </a:prstGeom>
          <a:solidFill>
            <a:schemeClr val="accent1">
              <a:alpha val="100000"/>
            </a:schemeClr>
          </a:solidFill>
        </p:spPr>
      </p:sp>
      <p:sp>
        <p:nvSpPr>
          <p:cNvPr id="6" name="Freeform 6"/>
          <p:cNvSpPr/>
          <p:nvPr/>
        </p:nvSpPr>
        <p:spPr>
          <a:xfrm>
            <a:off x="732669" y="2415827"/>
            <a:ext cx="512683" cy="512683"/>
          </a:xfrm>
          <a:custGeom>
            <a:avLst/>
            <a:gdLst/>
            <a:ahLst/>
            <a:cxnLst/>
            <a:rect l="l" t="t" r="r" b="b"/>
            <a:pathLst>
              <a:path w="304800" h="304800">
                <a:moveTo>
                  <a:pt x="152800" y="79486"/>
                </a:moveTo>
                <a:cubicBezTo>
                  <a:pt x="152800" y="79486"/>
                  <a:pt x="133750" y="38891"/>
                  <a:pt x="90888" y="38891"/>
                </a:cubicBezTo>
                <a:cubicBezTo>
                  <a:pt x="44053" y="38891"/>
                  <a:pt x="19450" y="78581"/>
                  <a:pt x="19450" y="118262"/>
                </a:cubicBezTo>
                <a:cubicBezTo>
                  <a:pt x="19450" y="184147"/>
                  <a:pt x="152800" y="265900"/>
                  <a:pt x="152800" y="265900"/>
                </a:cubicBezTo>
                <a:cubicBezTo>
                  <a:pt x="152800" y="265900"/>
                  <a:pt x="285350" y="184937"/>
                  <a:pt x="285350" y="118262"/>
                </a:cubicBezTo>
                <a:cubicBezTo>
                  <a:pt x="285350" y="77781"/>
                  <a:pt x="259956" y="38891"/>
                  <a:pt x="214713" y="38891"/>
                </a:cubicBezTo>
                <a:cubicBezTo>
                  <a:pt x="169469" y="38891"/>
                  <a:pt x="152800" y="79486"/>
                  <a:pt x="152800" y="79486"/>
                </a:cubicBezTo>
                <a:close/>
              </a:path>
            </a:pathLst>
          </a:custGeom>
          <a:solidFill>
            <a:srgbClr val="FFFFFF">
              <a:alpha val="100000"/>
            </a:srgbClr>
          </a:solidFill>
        </p:spPr>
      </p:sp>
      <p:sp>
        <p:nvSpPr>
          <p:cNvPr id="7" name="TextBox 7"/>
          <p:cNvSpPr txBox="1"/>
          <p:nvPr/>
        </p:nvSpPr>
        <p:spPr>
          <a:xfrm>
            <a:off x="4406841" y="3322687"/>
            <a:ext cx="3429121" cy="1799849"/>
          </a:xfrm>
          <a:prstGeom prst="rect">
            <a:avLst/>
          </a:prstGeom>
        </p:spPr>
        <p:txBody>
          <a:bodyPr vert="horz" wrap="square" lIns="66008" tIns="33052" rIns="66008" bIns="33052" rtlCol="0" anchor="t" anchorCtr="0">
            <a:noAutofit/>
          </a:bodyPr>
          <a:lstStyle/>
          <a:p>
            <a:pPr algn="l">
              <a:lnSpc>
                <a:spcPct val="140000"/>
              </a:lnSpc>
            </a:pP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按照《甘肃省机关事业单位工作人员养老保险制度改革实施办法》文件规定的标准发放基本养老保险金，实际操作中严格按文件规定做到了足额发放，应发尽发。</a:t>
            </a:r>
            <a:endPar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8" name="TextBox 8"/>
          <p:cNvSpPr txBox="1"/>
          <p:nvPr/>
        </p:nvSpPr>
        <p:spPr>
          <a:xfrm>
            <a:off x="5568361" y="2111504"/>
            <a:ext cx="2267602" cy="1121328"/>
          </a:xfrm>
          <a:prstGeom prst="rect">
            <a:avLst/>
          </a:prstGeom>
        </p:spPr>
        <p:txBody>
          <a:bodyPr vert="horz" wrap="square" lIns="66008" tIns="33052" rIns="66008" bIns="33052" rtlCol="0" anchor="ctr" anchorCtr="0">
            <a:noAutofit/>
          </a:bodyPr>
          <a:lstStyle/>
          <a:p>
            <a:pPr algn="l">
              <a:lnSpc>
                <a:spcPct val="120000"/>
              </a:lnSpc>
            </a:pPr>
            <a:r>
              <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养老金发放</a:t>
            </a:r>
            <a:endPar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9" name="AutoShape 9"/>
          <p:cNvSpPr/>
          <p:nvPr/>
        </p:nvSpPr>
        <p:spPr>
          <a:xfrm>
            <a:off x="4406841" y="2169344"/>
            <a:ext cx="1005648" cy="1005648"/>
          </a:xfrm>
          <a:prstGeom prst="roundRect">
            <a:avLst>
              <a:gd name="adj" fmla="val 15104"/>
            </a:avLst>
          </a:prstGeom>
          <a:solidFill>
            <a:schemeClr val="accent1">
              <a:alpha val="100000"/>
            </a:schemeClr>
          </a:solidFill>
        </p:spPr>
      </p:sp>
      <p:sp>
        <p:nvSpPr>
          <p:cNvPr id="10" name="TextBox 10"/>
          <p:cNvSpPr txBox="1"/>
          <p:nvPr/>
        </p:nvSpPr>
        <p:spPr>
          <a:xfrm>
            <a:off x="8189466" y="3322687"/>
            <a:ext cx="3429121" cy="1799849"/>
          </a:xfrm>
          <a:prstGeom prst="rect">
            <a:avLst/>
          </a:prstGeom>
        </p:spPr>
        <p:txBody>
          <a:bodyPr vert="horz" wrap="square" lIns="66008" tIns="33052" rIns="66008" bIns="33052" rtlCol="0" anchor="t" anchorCtr="0">
            <a:noAutofit/>
          </a:bodyPr>
          <a:lstStyle/>
          <a:p>
            <a:pPr algn="l">
              <a:lnSpc>
                <a:spcPct val="140000"/>
              </a:lnSpc>
            </a:pP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全年保障10940名离退休人员按期足额领取养老金待遇，全年发放基本养老金支出、其他支出、转移支出及补助下级支出等79,396.93万元，让离退休人员享受国家发展改革成果。</a:t>
            </a:r>
            <a:endPar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11" name="TextBox 11"/>
          <p:cNvSpPr txBox="1"/>
          <p:nvPr/>
        </p:nvSpPr>
        <p:spPr>
          <a:xfrm>
            <a:off x="9350986" y="2111504"/>
            <a:ext cx="2267602" cy="1121328"/>
          </a:xfrm>
          <a:prstGeom prst="rect">
            <a:avLst/>
          </a:prstGeom>
        </p:spPr>
        <p:txBody>
          <a:bodyPr vert="horz" wrap="square" lIns="66008" tIns="33052" rIns="66008" bIns="33052" rtlCol="0" anchor="ctr" anchorCtr="0">
            <a:noAutofit/>
          </a:bodyPr>
          <a:lstStyle/>
          <a:p>
            <a:pPr algn="l">
              <a:lnSpc>
                <a:spcPct val="120000"/>
              </a:lnSpc>
            </a:pPr>
            <a:r>
              <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养老金支出保障</a:t>
            </a:r>
            <a:endPar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12" name="AutoShape 12"/>
          <p:cNvSpPr/>
          <p:nvPr/>
        </p:nvSpPr>
        <p:spPr>
          <a:xfrm>
            <a:off x="8189466" y="2169344"/>
            <a:ext cx="1005648" cy="1005648"/>
          </a:xfrm>
          <a:prstGeom prst="roundRect">
            <a:avLst>
              <a:gd name="adj" fmla="val 15104"/>
            </a:avLst>
          </a:prstGeom>
          <a:solidFill>
            <a:schemeClr val="accent1">
              <a:alpha val="100000"/>
            </a:schemeClr>
          </a:solidFill>
        </p:spPr>
      </p:sp>
      <p:sp>
        <p:nvSpPr>
          <p:cNvPr id="13" name="Freeform 13"/>
          <p:cNvSpPr/>
          <p:nvPr/>
        </p:nvSpPr>
        <p:spPr>
          <a:xfrm>
            <a:off x="4701962" y="2454940"/>
            <a:ext cx="434456" cy="434456"/>
          </a:xfrm>
          <a:custGeom>
            <a:avLst/>
            <a:gdLst/>
            <a:ahLst/>
            <a:cxnLst/>
            <a:rect l="l" t="t" r="r" b="b"/>
            <a:pathLst>
              <a:path w="304800" h="304800">
                <a:moveTo>
                  <a:pt x="304800" y="180975"/>
                </a:moveTo>
                <a:lnTo>
                  <a:pt x="247650" y="123825"/>
                </a:lnTo>
                <a:lnTo>
                  <a:pt x="247650" y="38100"/>
                </a:lnTo>
                <a:lnTo>
                  <a:pt x="209550" y="38100"/>
                </a:lnTo>
                <a:lnTo>
                  <a:pt x="209550" y="85725"/>
                </a:lnTo>
                <a:lnTo>
                  <a:pt x="152400" y="28575"/>
                </a:lnTo>
                <a:lnTo>
                  <a:pt x="0" y="180975"/>
                </a:lnTo>
                <a:lnTo>
                  <a:pt x="0" y="190500"/>
                </a:lnTo>
                <a:lnTo>
                  <a:pt x="38100" y="190500"/>
                </a:lnTo>
                <a:lnTo>
                  <a:pt x="38100" y="285750"/>
                </a:lnTo>
                <a:lnTo>
                  <a:pt x="133350" y="285750"/>
                </a:lnTo>
                <a:lnTo>
                  <a:pt x="133350" y="228600"/>
                </a:lnTo>
                <a:lnTo>
                  <a:pt x="171450" y="228600"/>
                </a:lnTo>
                <a:lnTo>
                  <a:pt x="171450" y="285750"/>
                </a:lnTo>
                <a:lnTo>
                  <a:pt x="266700" y="285750"/>
                </a:lnTo>
                <a:lnTo>
                  <a:pt x="266700" y="190500"/>
                </a:lnTo>
                <a:lnTo>
                  <a:pt x="304800" y="190500"/>
                </a:lnTo>
                <a:close/>
              </a:path>
            </a:pathLst>
          </a:custGeom>
          <a:solidFill>
            <a:srgbClr val="FFFFFF">
              <a:alpha val="100000"/>
            </a:srgbClr>
          </a:solidFill>
        </p:spPr>
      </p:sp>
      <p:sp>
        <p:nvSpPr>
          <p:cNvPr id="14" name="Freeform 14"/>
          <p:cNvSpPr/>
          <p:nvPr/>
        </p:nvSpPr>
        <p:spPr>
          <a:xfrm>
            <a:off x="8483932" y="2463810"/>
            <a:ext cx="416717" cy="416717"/>
          </a:xfrm>
          <a:custGeom>
            <a:avLst/>
            <a:gdLst/>
            <a:ahLst/>
            <a:cxnLst/>
            <a:rect l="l" t="t" r="r" b="b"/>
            <a:pathLst>
              <a:path w="304800" h="304800">
                <a:moveTo>
                  <a:pt x="0" y="209550"/>
                </a:moveTo>
                <a:lnTo>
                  <a:pt x="152410" y="247650"/>
                </a:lnTo>
                <a:lnTo>
                  <a:pt x="304800" y="209550"/>
                </a:lnTo>
                <a:lnTo>
                  <a:pt x="304800" y="247650"/>
                </a:lnTo>
                <a:lnTo>
                  <a:pt x="152410" y="285750"/>
                </a:lnTo>
                <a:lnTo>
                  <a:pt x="0" y="247650"/>
                </a:lnTo>
                <a:close/>
                <a:moveTo>
                  <a:pt x="0" y="133350"/>
                </a:moveTo>
                <a:lnTo>
                  <a:pt x="152410" y="171450"/>
                </a:lnTo>
                <a:lnTo>
                  <a:pt x="304800" y="133350"/>
                </a:lnTo>
                <a:lnTo>
                  <a:pt x="304800" y="171450"/>
                </a:lnTo>
                <a:lnTo>
                  <a:pt x="152410" y="209550"/>
                </a:lnTo>
                <a:lnTo>
                  <a:pt x="0" y="171450"/>
                </a:lnTo>
                <a:close/>
                <a:moveTo>
                  <a:pt x="0" y="57150"/>
                </a:moveTo>
                <a:lnTo>
                  <a:pt x="152410" y="19050"/>
                </a:lnTo>
                <a:lnTo>
                  <a:pt x="304800" y="57150"/>
                </a:lnTo>
                <a:lnTo>
                  <a:pt x="304800" y="95250"/>
                </a:lnTo>
                <a:lnTo>
                  <a:pt x="152410" y="133350"/>
                </a:lnTo>
                <a:lnTo>
                  <a:pt x="0" y="95250"/>
                </a:lnTo>
                <a:close/>
              </a:path>
            </a:pathLst>
          </a:custGeom>
          <a:solidFill>
            <a:srgbClr val="FFFFFF">
              <a:alpha val="100000"/>
            </a:srgbClr>
          </a:solidFill>
        </p:spPr>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100000"/>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alphaModFix amt="100000"/>
          </a:blip>
          <a:srcRect/>
          <a:stretch>
            <a:fillRect/>
          </a:stretch>
        </p:blipFill>
        <p:spPr>
          <a:xfrm>
            <a:off x="615557" y="1293101"/>
            <a:ext cx="3938035" cy="5250714"/>
          </a:xfrm>
          <a:prstGeom prst="rect">
            <a:avLst/>
          </a:prstGeom>
        </p:spPr>
      </p:pic>
      <p:sp>
        <p:nvSpPr>
          <p:cNvPr id="3" name="AutoShape 3"/>
          <p:cNvSpPr/>
          <p:nvPr/>
        </p:nvSpPr>
        <p:spPr>
          <a:xfrm>
            <a:off x="4232060" y="1718638"/>
            <a:ext cx="7211308" cy="4522346"/>
          </a:xfrm>
          <a:prstGeom prst="roundRect">
            <a:avLst>
              <a:gd name="adj" fmla="val 4504"/>
            </a:avLst>
          </a:prstGeom>
          <a:solidFill>
            <a:srgbClr val="FFFFFF">
              <a:alpha val="100000"/>
            </a:srgbClr>
          </a:solidFill>
          <a:effectLst>
            <a:outerShdw blurRad="381000">
              <a:srgbClr val="000000">
                <a:alpha val="7000"/>
              </a:srgbClr>
            </a:outerShdw>
          </a:effectLst>
        </p:spPr>
      </p:sp>
      <p:sp>
        <p:nvSpPr>
          <p:cNvPr id="4" name="TextBox 4"/>
          <p:cNvSpPr txBox="1"/>
          <p:nvPr/>
        </p:nvSpPr>
        <p:spPr>
          <a:xfrm>
            <a:off x="4599214" y="2711090"/>
            <a:ext cx="6477000" cy="1257743"/>
          </a:xfrm>
          <a:prstGeom prst="rect">
            <a:avLst/>
          </a:prstGeom>
        </p:spPr>
        <p:txBody>
          <a:bodyPr vert="horz" wrap="square" lIns="123825" tIns="123825" rIns="57150" bIns="123825" rtlCol="0" anchor="t" anchorCtr="0">
            <a:noAutofit/>
          </a:bodyPr>
          <a:lstStyle/>
          <a:p>
            <a:pPr>
              <a:lnSpc>
                <a:spcPct val="140000"/>
              </a:lnSpc>
            </a:pPr>
            <a:r>
              <a:rPr lang="en-US" sz="1500">
                <a:solidFill>
                  <a:srgbClr val="000000">
                    <a:alpha val="100000"/>
                  </a:srgbClr>
                </a:solidFill>
                <a:latin typeface="微软雅黑" panose="020B0503020204020204" charset="-122"/>
                <a:ea typeface="微软雅黑" panose="020B0503020204020204" charset="-122"/>
                <a:cs typeface="微软雅黑" panose="020B0503020204020204" charset="-122"/>
              </a:rPr>
              <a:t>公民福利水平得到提升，养老保险替代率70.63%，高于国际上合理值；养老保险抚养比3.39，高于全国平均线数据；通过满意度调查得知，办理便捷度93%。</a:t>
            </a:r>
            <a:endParaRPr lang="en-US" sz="1500">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
        <p:nvSpPr>
          <p:cNvPr id="5" name="TextBox 5"/>
          <p:cNvSpPr txBox="1"/>
          <p:nvPr/>
        </p:nvSpPr>
        <p:spPr>
          <a:xfrm>
            <a:off x="4599214" y="2143575"/>
            <a:ext cx="6477000" cy="645267"/>
          </a:xfrm>
          <a:prstGeom prst="rect">
            <a:avLst/>
          </a:prstGeom>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福利水平与满意度</a:t>
            </a:r>
            <a:endPar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6" name="TextBox 6"/>
          <p:cNvSpPr txBox="1"/>
          <p:nvPr/>
        </p:nvSpPr>
        <p:spPr>
          <a:xfrm>
            <a:off x="4599214" y="4589063"/>
            <a:ext cx="6477000" cy="1271524"/>
          </a:xfrm>
          <a:prstGeom prst="rect">
            <a:avLst/>
          </a:prstGeom>
        </p:spPr>
        <p:txBody>
          <a:bodyPr vert="horz" wrap="square" lIns="123825" tIns="123825" rIns="57150" bIns="123825" rtlCol="0" anchor="t" anchorCtr="0">
            <a:noAutofit/>
          </a:bodyPr>
          <a:lstStyle/>
          <a:p>
            <a:pPr>
              <a:lnSpc>
                <a:spcPct val="140000"/>
              </a:lnSpc>
            </a:pPr>
            <a:r>
              <a:rPr lang="en-US" sz="1500">
                <a:solidFill>
                  <a:srgbClr val="000000">
                    <a:alpha val="100000"/>
                  </a:srgbClr>
                </a:solidFill>
                <a:latin typeface="微软雅黑" panose="020B0503020204020204" charset="-122"/>
                <a:ea typeface="微软雅黑" panose="020B0503020204020204" charset="-122"/>
                <a:cs typeface="微软雅黑" panose="020B0503020204020204" charset="-122"/>
              </a:rPr>
              <a:t>2023年基金收支不平衡，收入小于支出，且备付能力为一个月；参考全国设定基本支撑能力9个月，基金累计结余对基本养老保险支出的支撑能力严重不足。</a:t>
            </a:r>
            <a:endParaRPr lang="en-US" sz="1500">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
        <p:nvSpPr>
          <p:cNvPr id="7" name="TextBox 7"/>
          <p:cNvSpPr txBox="1"/>
          <p:nvPr/>
        </p:nvSpPr>
        <p:spPr>
          <a:xfrm>
            <a:off x="4599214" y="4153214"/>
            <a:ext cx="6477000" cy="645267"/>
          </a:xfrm>
          <a:prstGeom prst="rect">
            <a:avLst/>
          </a:prstGeom>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基金收支与备付能力</a:t>
            </a:r>
            <a:endPar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8" name="TextBox 8"/>
          <p:cNvSpPr txBox="1"/>
          <p:nvPr/>
        </p:nvSpPr>
        <p:spPr>
          <a:xfrm>
            <a:off x="476023" y="265328"/>
            <a:ext cx="11239500" cy="914400"/>
          </a:xfrm>
          <a:prstGeom prst="rect">
            <a:avLst/>
          </a:prstGeom>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微软雅黑" panose="020B0503020204020204" charset="-122"/>
                <a:ea typeface="微软雅黑" panose="020B0503020204020204" charset="-122"/>
                <a:cs typeface="微软雅黑" panose="020B0503020204020204" charset="-122"/>
              </a:rPr>
              <a:t>产出效益与预期效益</a:t>
            </a:r>
            <a:endParaRPr lang="en-US" sz="3000" b="1">
              <a:solidFill>
                <a:schemeClr val="dk2">
                  <a:alpha val="100000"/>
                </a:scheme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100000"/>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1254570" y="2672514"/>
            <a:ext cx="2037983" cy="1371600"/>
          </a:xfrm>
          <a:prstGeom prst="rect">
            <a:avLst/>
          </a:prstGeom>
        </p:spPr>
        <p:txBody>
          <a:bodyPr vert="horz" wrap="square" lIns="114300" tIns="57150" rIns="114300" bIns="57150" rtlCol="0" anchor="ctr" anchorCtr="0">
            <a:spAutoFit/>
          </a:bodyPr>
          <a:lstStyle/>
          <a:p>
            <a:pPr algn="ctr">
              <a:lnSpc>
                <a:spcPct val="120000"/>
              </a:lnSpc>
            </a:pPr>
            <a:r>
              <a:rPr lang="en-US" sz="6600" b="1">
                <a:solidFill>
                  <a:srgbClr val="1338FD">
                    <a:alpha val="100000"/>
                  </a:srgbClr>
                </a:solidFill>
                <a:latin typeface="微软雅黑" panose="020B0503020204020204" charset="-122"/>
                <a:ea typeface="微软雅黑" panose="020B0503020204020204" charset="-122"/>
                <a:cs typeface="微软雅黑" panose="020B0503020204020204" charset="-122"/>
              </a:rPr>
              <a:t>04</a:t>
            </a:r>
            <a:endParaRPr lang="en-US" sz="6600" b="1">
              <a:solidFill>
                <a:srgbClr val="1338FD">
                  <a:alpha val="100000"/>
                </a:srgbClr>
              </a:solidFill>
              <a:latin typeface="微软雅黑" panose="020B0503020204020204" charset="-122"/>
              <a:ea typeface="微软雅黑" panose="020B0503020204020204" charset="-122"/>
              <a:cs typeface="微软雅黑" panose="020B0503020204020204" charset="-122"/>
            </a:endParaRPr>
          </a:p>
        </p:txBody>
      </p:sp>
      <p:sp>
        <p:nvSpPr>
          <p:cNvPr id="3" name="TextBox 3"/>
          <p:cNvSpPr txBox="1"/>
          <p:nvPr/>
        </p:nvSpPr>
        <p:spPr>
          <a:xfrm>
            <a:off x="4324067" y="2411659"/>
            <a:ext cx="7014337" cy="1798058"/>
          </a:xfrm>
          <a:prstGeom prst="rect">
            <a:avLst/>
          </a:prstGeom>
        </p:spPr>
        <p:txBody>
          <a:bodyPr vert="horz" wrap="square" lIns="114300" tIns="57150" rIns="114300" bIns="57150" rtlCol="0" anchor="ctr" anchorCtr="0">
            <a:normAutofit/>
          </a:bodyPr>
          <a:lstStyle/>
          <a:p>
            <a:pPr algn="l">
              <a:lnSpc>
                <a:spcPct val="120000"/>
              </a:lnSpc>
            </a:pPr>
            <a:r>
              <a:rPr lang="en-US" sz="4050" b="1">
                <a:solidFill>
                  <a:srgbClr val="1F1F1F">
                    <a:alpha val="100000"/>
                  </a:srgbClr>
                </a:solidFill>
                <a:latin typeface="微软雅黑" panose="020B0503020204020204" charset="-122"/>
                <a:ea typeface="微软雅黑" panose="020B0503020204020204" charset="-122"/>
                <a:cs typeface="微软雅黑" panose="020B0503020204020204" charset="-122"/>
              </a:rPr>
              <a:t>项目经验做法</a:t>
            </a:r>
            <a:endParaRPr lang="en-US" sz="4050" b="1">
              <a:solidFill>
                <a:srgbClr val="1F1F1F">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100000"/>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rot="2700000">
            <a:off x="1177078" y="4785265"/>
            <a:ext cx="998125" cy="998125"/>
          </a:xfrm>
          <a:prstGeom prst="rect">
            <a:avLst/>
          </a:prstGeom>
          <a:solidFill>
            <a:schemeClr val="lt2">
              <a:alpha val="100000"/>
            </a:schemeClr>
          </a:solidFill>
        </p:spPr>
      </p:sp>
      <p:sp>
        <p:nvSpPr>
          <p:cNvPr id="3" name="AutoShape 3"/>
          <p:cNvSpPr/>
          <p:nvPr/>
        </p:nvSpPr>
        <p:spPr>
          <a:xfrm rot="2700000">
            <a:off x="6463760" y="4785265"/>
            <a:ext cx="998125" cy="998125"/>
          </a:xfrm>
          <a:prstGeom prst="rect">
            <a:avLst/>
          </a:prstGeom>
          <a:solidFill>
            <a:schemeClr val="lt2">
              <a:alpha val="100000"/>
            </a:schemeClr>
          </a:solidFill>
        </p:spPr>
      </p:sp>
      <p:sp>
        <p:nvSpPr>
          <p:cNvPr id="4" name="AutoShape 4"/>
          <p:cNvSpPr/>
          <p:nvPr/>
        </p:nvSpPr>
        <p:spPr>
          <a:xfrm rot="2700000">
            <a:off x="1177078" y="2234565"/>
            <a:ext cx="998125" cy="996029"/>
          </a:xfrm>
          <a:prstGeom prst="rect">
            <a:avLst/>
          </a:prstGeom>
          <a:solidFill>
            <a:schemeClr val="lt2">
              <a:alpha val="100000"/>
            </a:schemeClr>
          </a:solidFill>
        </p:spPr>
      </p:sp>
      <p:sp>
        <p:nvSpPr>
          <p:cNvPr id="5" name="Freeform 5"/>
          <p:cNvSpPr/>
          <p:nvPr/>
        </p:nvSpPr>
        <p:spPr>
          <a:xfrm>
            <a:off x="1415156" y="2436781"/>
            <a:ext cx="521970" cy="520922"/>
          </a:xfrm>
          <a:custGeom>
            <a:avLst/>
            <a:gdLst/>
            <a:ahLst/>
            <a:cxnLst/>
            <a:rect l="l" t="t" r="r" b="b"/>
            <a:pathLst>
              <a:path w="376" h="376">
                <a:moveTo>
                  <a:pt x="347" y="284"/>
                </a:moveTo>
                <a:cubicBezTo>
                  <a:pt x="347" y="238"/>
                  <a:pt x="347" y="238"/>
                  <a:pt x="347" y="238"/>
                </a:cubicBezTo>
                <a:cubicBezTo>
                  <a:pt x="347" y="210"/>
                  <a:pt x="328" y="169"/>
                  <a:pt x="278" y="169"/>
                </a:cubicBezTo>
                <a:cubicBezTo>
                  <a:pt x="238" y="169"/>
                  <a:pt x="238" y="169"/>
                  <a:pt x="238" y="169"/>
                </a:cubicBezTo>
                <a:cubicBezTo>
                  <a:pt x="210" y="169"/>
                  <a:pt x="207" y="155"/>
                  <a:pt x="207" y="148"/>
                </a:cubicBezTo>
                <a:cubicBezTo>
                  <a:pt x="207" y="92"/>
                  <a:pt x="207" y="92"/>
                  <a:pt x="207" y="92"/>
                </a:cubicBezTo>
                <a:cubicBezTo>
                  <a:pt x="224" y="85"/>
                  <a:pt x="236" y="68"/>
                  <a:pt x="236" y="48"/>
                </a:cubicBezTo>
                <a:cubicBezTo>
                  <a:pt x="236" y="21"/>
                  <a:pt x="214" y="0"/>
                  <a:pt x="188" y="0"/>
                </a:cubicBezTo>
                <a:cubicBezTo>
                  <a:pt x="161" y="0"/>
                  <a:pt x="140" y="21"/>
                  <a:pt x="140" y="48"/>
                </a:cubicBezTo>
                <a:cubicBezTo>
                  <a:pt x="140" y="68"/>
                  <a:pt x="152" y="85"/>
                  <a:pt x="169" y="92"/>
                </a:cubicBezTo>
                <a:cubicBezTo>
                  <a:pt x="169" y="148"/>
                  <a:pt x="169" y="148"/>
                  <a:pt x="169" y="148"/>
                </a:cubicBezTo>
                <a:cubicBezTo>
                  <a:pt x="169" y="153"/>
                  <a:pt x="167" y="169"/>
                  <a:pt x="138" y="169"/>
                </a:cubicBezTo>
                <a:cubicBezTo>
                  <a:pt x="98" y="169"/>
                  <a:pt x="98" y="169"/>
                  <a:pt x="98" y="169"/>
                </a:cubicBezTo>
                <a:cubicBezTo>
                  <a:pt x="47" y="169"/>
                  <a:pt x="29" y="210"/>
                  <a:pt x="29" y="238"/>
                </a:cubicBezTo>
                <a:cubicBezTo>
                  <a:pt x="29" y="284"/>
                  <a:pt x="29" y="284"/>
                  <a:pt x="29" y="284"/>
                </a:cubicBezTo>
                <a:cubicBezTo>
                  <a:pt x="12" y="291"/>
                  <a:pt x="0" y="308"/>
                  <a:pt x="0" y="328"/>
                </a:cubicBezTo>
                <a:cubicBezTo>
                  <a:pt x="0" y="354"/>
                  <a:pt x="21" y="376"/>
                  <a:pt x="48" y="376"/>
                </a:cubicBezTo>
                <a:cubicBezTo>
                  <a:pt x="74" y="376"/>
                  <a:pt x="96" y="354"/>
                  <a:pt x="96" y="328"/>
                </a:cubicBezTo>
                <a:cubicBezTo>
                  <a:pt x="96" y="308"/>
                  <a:pt x="84" y="291"/>
                  <a:pt x="67" y="284"/>
                </a:cubicBezTo>
                <a:cubicBezTo>
                  <a:pt x="67" y="238"/>
                  <a:pt x="67" y="238"/>
                  <a:pt x="67" y="238"/>
                </a:cubicBezTo>
                <a:cubicBezTo>
                  <a:pt x="67" y="233"/>
                  <a:pt x="68" y="207"/>
                  <a:pt x="98" y="207"/>
                </a:cubicBezTo>
                <a:cubicBezTo>
                  <a:pt x="138" y="207"/>
                  <a:pt x="138" y="207"/>
                  <a:pt x="138" y="207"/>
                </a:cubicBezTo>
                <a:cubicBezTo>
                  <a:pt x="150" y="207"/>
                  <a:pt x="160" y="205"/>
                  <a:pt x="169" y="202"/>
                </a:cubicBezTo>
                <a:cubicBezTo>
                  <a:pt x="169" y="284"/>
                  <a:pt x="169" y="284"/>
                  <a:pt x="169" y="284"/>
                </a:cubicBezTo>
                <a:cubicBezTo>
                  <a:pt x="152" y="291"/>
                  <a:pt x="140" y="308"/>
                  <a:pt x="140" y="328"/>
                </a:cubicBezTo>
                <a:cubicBezTo>
                  <a:pt x="140" y="354"/>
                  <a:pt x="161" y="376"/>
                  <a:pt x="188" y="376"/>
                </a:cubicBezTo>
                <a:cubicBezTo>
                  <a:pt x="214" y="376"/>
                  <a:pt x="236" y="354"/>
                  <a:pt x="236" y="328"/>
                </a:cubicBezTo>
                <a:cubicBezTo>
                  <a:pt x="236" y="308"/>
                  <a:pt x="224" y="291"/>
                  <a:pt x="207" y="284"/>
                </a:cubicBezTo>
                <a:cubicBezTo>
                  <a:pt x="207" y="202"/>
                  <a:pt x="207" y="202"/>
                  <a:pt x="207" y="202"/>
                </a:cubicBezTo>
                <a:cubicBezTo>
                  <a:pt x="215" y="205"/>
                  <a:pt x="226" y="207"/>
                  <a:pt x="238" y="207"/>
                </a:cubicBezTo>
                <a:cubicBezTo>
                  <a:pt x="278" y="207"/>
                  <a:pt x="278" y="207"/>
                  <a:pt x="278" y="207"/>
                </a:cubicBezTo>
                <a:cubicBezTo>
                  <a:pt x="306" y="207"/>
                  <a:pt x="309" y="231"/>
                  <a:pt x="309" y="238"/>
                </a:cubicBezTo>
                <a:cubicBezTo>
                  <a:pt x="309" y="284"/>
                  <a:pt x="309" y="284"/>
                  <a:pt x="309" y="284"/>
                </a:cubicBezTo>
                <a:cubicBezTo>
                  <a:pt x="292" y="291"/>
                  <a:pt x="280" y="308"/>
                  <a:pt x="280" y="328"/>
                </a:cubicBezTo>
                <a:cubicBezTo>
                  <a:pt x="280" y="354"/>
                  <a:pt x="301" y="376"/>
                  <a:pt x="328" y="376"/>
                </a:cubicBezTo>
                <a:cubicBezTo>
                  <a:pt x="354" y="376"/>
                  <a:pt x="376" y="354"/>
                  <a:pt x="376" y="328"/>
                </a:cubicBezTo>
                <a:cubicBezTo>
                  <a:pt x="376" y="308"/>
                  <a:pt x="364" y="291"/>
                  <a:pt x="347" y="284"/>
                </a:cubicBezTo>
                <a:close/>
                <a:moveTo>
                  <a:pt x="75" y="328"/>
                </a:moveTo>
                <a:cubicBezTo>
                  <a:pt x="75" y="343"/>
                  <a:pt x="63" y="356"/>
                  <a:pt x="48" y="356"/>
                </a:cubicBezTo>
                <a:cubicBezTo>
                  <a:pt x="32" y="356"/>
                  <a:pt x="20" y="343"/>
                  <a:pt x="20" y="328"/>
                </a:cubicBezTo>
                <a:cubicBezTo>
                  <a:pt x="20" y="313"/>
                  <a:pt x="32" y="300"/>
                  <a:pt x="48" y="300"/>
                </a:cubicBezTo>
                <a:cubicBezTo>
                  <a:pt x="63" y="300"/>
                  <a:pt x="75" y="313"/>
                  <a:pt x="75" y="328"/>
                </a:cubicBezTo>
                <a:close/>
                <a:moveTo>
                  <a:pt x="160" y="48"/>
                </a:moveTo>
                <a:cubicBezTo>
                  <a:pt x="160" y="33"/>
                  <a:pt x="172" y="20"/>
                  <a:pt x="188" y="20"/>
                </a:cubicBezTo>
                <a:cubicBezTo>
                  <a:pt x="203" y="20"/>
                  <a:pt x="215" y="33"/>
                  <a:pt x="215" y="48"/>
                </a:cubicBezTo>
                <a:cubicBezTo>
                  <a:pt x="215" y="63"/>
                  <a:pt x="203" y="76"/>
                  <a:pt x="188" y="76"/>
                </a:cubicBezTo>
                <a:cubicBezTo>
                  <a:pt x="172" y="76"/>
                  <a:pt x="160" y="63"/>
                  <a:pt x="160" y="48"/>
                </a:cubicBezTo>
                <a:close/>
                <a:moveTo>
                  <a:pt x="215" y="328"/>
                </a:moveTo>
                <a:cubicBezTo>
                  <a:pt x="215" y="343"/>
                  <a:pt x="203" y="356"/>
                  <a:pt x="188" y="356"/>
                </a:cubicBezTo>
                <a:cubicBezTo>
                  <a:pt x="172" y="356"/>
                  <a:pt x="160" y="343"/>
                  <a:pt x="160" y="328"/>
                </a:cubicBezTo>
                <a:cubicBezTo>
                  <a:pt x="160" y="313"/>
                  <a:pt x="172" y="300"/>
                  <a:pt x="188" y="300"/>
                </a:cubicBezTo>
                <a:cubicBezTo>
                  <a:pt x="203" y="300"/>
                  <a:pt x="215" y="313"/>
                  <a:pt x="215" y="328"/>
                </a:cubicBezTo>
                <a:close/>
                <a:moveTo>
                  <a:pt x="328" y="356"/>
                </a:moveTo>
                <a:cubicBezTo>
                  <a:pt x="312" y="356"/>
                  <a:pt x="300" y="343"/>
                  <a:pt x="300" y="328"/>
                </a:cubicBezTo>
                <a:cubicBezTo>
                  <a:pt x="300" y="313"/>
                  <a:pt x="312" y="300"/>
                  <a:pt x="328" y="300"/>
                </a:cubicBezTo>
                <a:cubicBezTo>
                  <a:pt x="343" y="300"/>
                  <a:pt x="355" y="313"/>
                  <a:pt x="355" y="328"/>
                </a:cubicBezTo>
                <a:cubicBezTo>
                  <a:pt x="355" y="343"/>
                  <a:pt x="343" y="356"/>
                  <a:pt x="328" y="356"/>
                </a:cubicBezTo>
                <a:close/>
              </a:path>
            </a:pathLst>
          </a:custGeom>
          <a:solidFill>
            <a:schemeClr val="accent1">
              <a:alpha val="100000"/>
            </a:schemeClr>
          </a:solidFill>
        </p:spPr>
      </p:sp>
      <p:sp>
        <p:nvSpPr>
          <p:cNvPr id="6" name="AutoShape 6"/>
          <p:cNvSpPr/>
          <p:nvPr/>
        </p:nvSpPr>
        <p:spPr>
          <a:xfrm rot="2700000">
            <a:off x="6463760" y="2229898"/>
            <a:ext cx="998125" cy="998125"/>
          </a:xfrm>
          <a:prstGeom prst="rect">
            <a:avLst/>
          </a:prstGeom>
          <a:solidFill>
            <a:schemeClr val="lt2">
              <a:alpha val="100000"/>
            </a:schemeClr>
          </a:solidFill>
        </p:spPr>
      </p:sp>
      <p:sp>
        <p:nvSpPr>
          <p:cNvPr id="7" name="Freeform 7"/>
          <p:cNvSpPr/>
          <p:nvPr/>
        </p:nvSpPr>
        <p:spPr>
          <a:xfrm>
            <a:off x="6651498" y="2429828"/>
            <a:ext cx="622649" cy="637223"/>
          </a:xfrm>
          <a:custGeom>
            <a:avLst/>
            <a:gdLst/>
            <a:ahLst/>
            <a:cxnLst/>
            <a:rect l="l" t="t" r="r" b="b"/>
            <a:pathLst>
              <a:path w="417" h="426">
                <a:moveTo>
                  <a:pt x="121" y="94"/>
                </a:moveTo>
                <a:cubicBezTo>
                  <a:pt x="98" y="116"/>
                  <a:pt x="0" y="256"/>
                  <a:pt x="85" y="341"/>
                </a:cubicBezTo>
                <a:cubicBezTo>
                  <a:pt x="170" y="426"/>
                  <a:pt x="309" y="328"/>
                  <a:pt x="332" y="305"/>
                </a:cubicBezTo>
                <a:cubicBezTo>
                  <a:pt x="354" y="283"/>
                  <a:pt x="325" y="217"/>
                  <a:pt x="267" y="159"/>
                </a:cubicBezTo>
                <a:cubicBezTo>
                  <a:pt x="209" y="101"/>
                  <a:pt x="143" y="72"/>
                  <a:pt x="121" y="94"/>
                </a:cubicBezTo>
                <a:close/>
                <a:moveTo>
                  <a:pt x="306" y="286"/>
                </a:moveTo>
                <a:cubicBezTo>
                  <a:pt x="299" y="292"/>
                  <a:pt x="248" y="277"/>
                  <a:pt x="199" y="227"/>
                </a:cubicBezTo>
                <a:cubicBezTo>
                  <a:pt x="149" y="178"/>
                  <a:pt x="134" y="127"/>
                  <a:pt x="140" y="120"/>
                </a:cubicBezTo>
                <a:cubicBezTo>
                  <a:pt x="147" y="113"/>
                  <a:pt x="198" y="129"/>
                  <a:pt x="247" y="179"/>
                </a:cubicBezTo>
                <a:cubicBezTo>
                  <a:pt x="297" y="228"/>
                  <a:pt x="313" y="279"/>
                  <a:pt x="306" y="286"/>
                </a:cubicBezTo>
                <a:close/>
                <a:moveTo>
                  <a:pt x="309" y="128"/>
                </a:moveTo>
                <a:cubicBezTo>
                  <a:pt x="314" y="128"/>
                  <a:pt x="319" y="126"/>
                  <a:pt x="323" y="122"/>
                </a:cubicBezTo>
                <a:cubicBezTo>
                  <a:pt x="361" y="84"/>
                  <a:pt x="361" y="84"/>
                  <a:pt x="361" y="84"/>
                </a:cubicBezTo>
                <a:cubicBezTo>
                  <a:pt x="369" y="76"/>
                  <a:pt x="369" y="64"/>
                  <a:pt x="361" y="56"/>
                </a:cubicBezTo>
                <a:cubicBezTo>
                  <a:pt x="353" y="48"/>
                  <a:pt x="341" y="48"/>
                  <a:pt x="333" y="56"/>
                </a:cubicBezTo>
                <a:cubicBezTo>
                  <a:pt x="295" y="94"/>
                  <a:pt x="295" y="94"/>
                  <a:pt x="295" y="94"/>
                </a:cubicBezTo>
                <a:cubicBezTo>
                  <a:pt x="287" y="102"/>
                  <a:pt x="287" y="115"/>
                  <a:pt x="295" y="122"/>
                </a:cubicBezTo>
                <a:cubicBezTo>
                  <a:pt x="299" y="126"/>
                  <a:pt x="304" y="128"/>
                  <a:pt x="309" y="128"/>
                </a:cubicBezTo>
                <a:close/>
                <a:moveTo>
                  <a:pt x="237" y="79"/>
                </a:moveTo>
                <a:cubicBezTo>
                  <a:pt x="240" y="81"/>
                  <a:pt x="243" y="81"/>
                  <a:pt x="247" y="81"/>
                </a:cubicBezTo>
                <a:cubicBezTo>
                  <a:pt x="254" y="81"/>
                  <a:pt x="260" y="78"/>
                  <a:pt x="264" y="71"/>
                </a:cubicBezTo>
                <a:cubicBezTo>
                  <a:pt x="286" y="33"/>
                  <a:pt x="286" y="33"/>
                  <a:pt x="286" y="33"/>
                </a:cubicBezTo>
                <a:cubicBezTo>
                  <a:pt x="291" y="23"/>
                  <a:pt x="288" y="11"/>
                  <a:pt x="278" y="5"/>
                </a:cubicBezTo>
                <a:cubicBezTo>
                  <a:pt x="268" y="0"/>
                  <a:pt x="256" y="3"/>
                  <a:pt x="251" y="13"/>
                </a:cubicBezTo>
                <a:cubicBezTo>
                  <a:pt x="229" y="52"/>
                  <a:pt x="229" y="52"/>
                  <a:pt x="229" y="52"/>
                </a:cubicBezTo>
                <a:cubicBezTo>
                  <a:pt x="224" y="61"/>
                  <a:pt x="227" y="73"/>
                  <a:pt x="237" y="79"/>
                </a:cubicBezTo>
                <a:close/>
                <a:moveTo>
                  <a:pt x="412" y="139"/>
                </a:moveTo>
                <a:cubicBezTo>
                  <a:pt x="406" y="129"/>
                  <a:pt x="394" y="126"/>
                  <a:pt x="385" y="131"/>
                </a:cubicBezTo>
                <a:cubicBezTo>
                  <a:pt x="346" y="153"/>
                  <a:pt x="346" y="153"/>
                  <a:pt x="346" y="153"/>
                </a:cubicBezTo>
                <a:cubicBezTo>
                  <a:pt x="336" y="158"/>
                  <a:pt x="333" y="171"/>
                  <a:pt x="338" y="180"/>
                </a:cubicBezTo>
                <a:cubicBezTo>
                  <a:pt x="342" y="187"/>
                  <a:pt x="349" y="190"/>
                  <a:pt x="356" y="190"/>
                </a:cubicBezTo>
                <a:cubicBezTo>
                  <a:pt x="359" y="190"/>
                  <a:pt x="363" y="190"/>
                  <a:pt x="366" y="188"/>
                </a:cubicBezTo>
                <a:cubicBezTo>
                  <a:pt x="404" y="166"/>
                  <a:pt x="404" y="166"/>
                  <a:pt x="404" y="166"/>
                </a:cubicBezTo>
                <a:cubicBezTo>
                  <a:pt x="414" y="161"/>
                  <a:pt x="417" y="149"/>
                  <a:pt x="412" y="139"/>
                </a:cubicBezTo>
                <a:close/>
              </a:path>
            </a:pathLst>
          </a:custGeom>
          <a:solidFill>
            <a:schemeClr val="accent1">
              <a:alpha val="100000"/>
            </a:schemeClr>
          </a:solidFill>
        </p:spPr>
      </p:sp>
      <p:sp>
        <p:nvSpPr>
          <p:cNvPr id="8" name="TextBox 8"/>
          <p:cNvSpPr txBox="1"/>
          <p:nvPr/>
        </p:nvSpPr>
        <p:spPr>
          <a:xfrm>
            <a:off x="2528401" y="1607814"/>
            <a:ext cx="3394996" cy="490334"/>
          </a:xfrm>
          <a:prstGeom prst="rect">
            <a:avLst/>
          </a:prstGeom>
        </p:spPr>
        <p:txBody>
          <a:bodyPr vert="horz" wrap="square" lIns="66008" tIns="33052" rIns="66008" bIns="33052" rtlCol="0" anchor="ctr" anchorCtr="0">
            <a:noAutofit/>
          </a:bodyPr>
          <a:lstStyle/>
          <a:p>
            <a:pPr algn="l">
              <a:lnSpc>
                <a:spcPct val="120000"/>
              </a:lnSpc>
            </a:pPr>
            <a:r>
              <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风险防控部署</a:t>
            </a:r>
            <a:endPar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9" name="TextBox 9"/>
          <p:cNvSpPr txBox="1"/>
          <p:nvPr/>
        </p:nvSpPr>
        <p:spPr>
          <a:xfrm>
            <a:off x="2528401" y="4294142"/>
            <a:ext cx="3394996" cy="490334"/>
          </a:xfrm>
          <a:prstGeom prst="rect">
            <a:avLst/>
          </a:prstGeom>
        </p:spPr>
        <p:txBody>
          <a:bodyPr vert="horz" wrap="square" lIns="66008" tIns="33052" rIns="66008" bIns="33052" rtlCol="0" anchor="ctr" anchorCtr="0">
            <a:noAutofit/>
          </a:bodyPr>
          <a:lstStyle/>
          <a:p>
            <a:pPr algn="l">
              <a:lnSpc>
                <a:spcPct val="120000"/>
              </a:lnSpc>
              <a:spcBef>
                <a:spcPct val="0"/>
              </a:spcBef>
            </a:pPr>
            <a:r>
              <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信息比对机制</a:t>
            </a:r>
            <a:endPar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10" name="TextBox 10"/>
          <p:cNvSpPr txBox="1"/>
          <p:nvPr/>
        </p:nvSpPr>
        <p:spPr>
          <a:xfrm>
            <a:off x="7924964" y="1607814"/>
            <a:ext cx="3394996" cy="490334"/>
          </a:xfrm>
          <a:prstGeom prst="rect">
            <a:avLst/>
          </a:prstGeom>
        </p:spPr>
        <p:txBody>
          <a:bodyPr vert="horz" wrap="square" lIns="66008" tIns="33052" rIns="66008" bIns="33052" rtlCol="0" anchor="ctr" anchorCtr="0">
            <a:noAutofit/>
          </a:bodyPr>
          <a:lstStyle/>
          <a:p>
            <a:pPr algn="l">
              <a:lnSpc>
                <a:spcPct val="120000"/>
              </a:lnSpc>
            </a:pPr>
            <a:r>
              <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防控体系构建</a:t>
            </a:r>
            <a:endPar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11" name="TextBox 11"/>
          <p:cNvSpPr txBox="1"/>
          <p:nvPr/>
        </p:nvSpPr>
        <p:spPr>
          <a:xfrm>
            <a:off x="7924964" y="4294142"/>
            <a:ext cx="3394996" cy="490334"/>
          </a:xfrm>
          <a:prstGeom prst="rect">
            <a:avLst/>
          </a:prstGeom>
        </p:spPr>
        <p:txBody>
          <a:bodyPr vert="horz" wrap="square" lIns="66008" tIns="33052" rIns="66008" bIns="33052" rtlCol="0" anchor="ctr" anchorCtr="0">
            <a:noAutofit/>
          </a:bodyPr>
          <a:lstStyle/>
          <a:p>
            <a:pPr algn="l">
              <a:lnSpc>
                <a:spcPct val="120000"/>
              </a:lnSpc>
            </a:pPr>
            <a:r>
              <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数据比对核查</a:t>
            </a:r>
            <a:endPar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12" name="TextBox 12"/>
          <p:cNvSpPr txBox="1"/>
          <p:nvPr/>
        </p:nvSpPr>
        <p:spPr>
          <a:xfrm>
            <a:off x="2528401" y="2149661"/>
            <a:ext cx="2931336" cy="1654845"/>
          </a:xfrm>
          <a:prstGeom prst="rect">
            <a:avLst/>
          </a:prstGeom>
        </p:spPr>
        <p:txBody>
          <a:bodyPr vert="horz" wrap="square" lIns="66008" tIns="33052" rIns="66008" bIns="33052" rtlCol="0" anchor="t" anchorCtr="0">
            <a:noAutofit/>
          </a:bodyPr>
          <a:lstStyle/>
          <a:p>
            <a:pPr algn="l">
              <a:lnSpc>
                <a:spcPct val="140000"/>
              </a:lnSpc>
            </a:pP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为防范和化解社会保险经办风险，维护基金安全，天水市五部门联合印发《关于进一步完善养老社保领域数据核查比对工作机制的通知》。</a:t>
            </a:r>
            <a:endPar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13" name="TextBox 13"/>
          <p:cNvSpPr txBox="1"/>
          <p:nvPr/>
        </p:nvSpPr>
        <p:spPr>
          <a:xfrm>
            <a:off x="2528401" y="4807414"/>
            <a:ext cx="2931336" cy="1654845"/>
          </a:xfrm>
          <a:prstGeom prst="rect">
            <a:avLst/>
          </a:prstGeom>
        </p:spPr>
        <p:txBody>
          <a:bodyPr vert="horz" wrap="square" lIns="66008" tIns="33052" rIns="66008" bIns="33052" rtlCol="0" anchor="t" anchorCtr="0">
            <a:noAutofit/>
          </a:bodyPr>
          <a:lstStyle/>
          <a:p>
            <a:pPr algn="l">
              <a:lnSpc>
                <a:spcPct val="140000"/>
              </a:lnSpc>
            </a:pP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形成人社部门牵头，多部门配合的信息数据“四比对一报告”机制，确保社保待遇发放前数据核验精准无误，防止违规冒领。</a:t>
            </a:r>
            <a:endPar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14" name="TextBox 14"/>
          <p:cNvSpPr txBox="1"/>
          <p:nvPr/>
        </p:nvSpPr>
        <p:spPr>
          <a:xfrm>
            <a:off x="7924964" y="2149661"/>
            <a:ext cx="2931336" cy="1654845"/>
          </a:xfrm>
          <a:prstGeom prst="rect">
            <a:avLst/>
          </a:prstGeom>
        </p:spPr>
        <p:txBody>
          <a:bodyPr vert="horz" wrap="square" lIns="66008" tIns="33052" rIns="66008" bIns="33052" rtlCol="0" anchor="t" anchorCtr="0">
            <a:noAutofit/>
          </a:bodyPr>
          <a:lstStyle/>
          <a:p>
            <a:pPr algn="l">
              <a:lnSpc>
                <a:spcPct val="140000"/>
              </a:lnSpc>
            </a:pP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文件要求强化信息系统管控，推进经办风险防控措施，形成事前预防、事中核验、事后稽核的全方位、多层次防控体系。</a:t>
            </a:r>
            <a:endPar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15" name="TextBox 15"/>
          <p:cNvSpPr txBox="1"/>
          <p:nvPr/>
        </p:nvSpPr>
        <p:spPr>
          <a:xfrm>
            <a:off x="7924964" y="4807414"/>
            <a:ext cx="2931336" cy="1654845"/>
          </a:xfrm>
          <a:prstGeom prst="rect">
            <a:avLst/>
          </a:prstGeom>
        </p:spPr>
        <p:txBody>
          <a:bodyPr vert="horz" wrap="square" lIns="66008" tIns="33052" rIns="66008" bIns="33052" rtlCol="0" anchor="t" anchorCtr="0">
            <a:noAutofit/>
          </a:bodyPr>
          <a:lstStyle/>
          <a:p>
            <a:pPr algn="l">
              <a:lnSpc>
                <a:spcPct val="140000"/>
              </a:lnSpc>
            </a:pP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该项工作的开展加强了数据比对核查工作的准确性，建立健全了社保养老基金长效发展机制、提高社保基金监管的有效性、可靠性。</a:t>
            </a:r>
            <a:endPar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16" name="TextBox 16"/>
          <p:cNvSpPr txBox="1"/>
          <p:nvPr/>
        </p:nvSpPr>
        <p:spPr>
          <a:xfrm>
            <a:off x="476023" y="265328"/>
            <a:ext cx="11239500" cy="914400"/>
          </a:xfrm>
          <a:prstGeom prst="rect">
            <a:avLst/>
          </a:prstGeom>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微软雅黑" panose="020B0503020204020204" charset="-122"/>
                <a:ea typeface="微软雅黑" panose="020B0503020204020204" charset="-122"/>
                <a:cs typeface="微软雅黑" panose="020B0503020204020204" charset="-122"/>
              </a:rPr>
              <a:t>项目经验做法</a:t>
            </a:r>
            <a:endParaRPr lang="en-US" sz="3000" b="1">
              <a:solidFill>
                <a:schemeClr val="dk2">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17" name="Freeform 17"/>
          <p:cNvSpPr/>
          <p:nvPr/>
        </p:nvSpPr>
        <p:spPr>
          <a:xfrm>
            <a:off x="1335670" y="5076587"/>
            <a:ext cx="680942" cy="415480"/>
          </a:xfrm>
          <a:custGeom>
            <a:avLst/>
            <a:gdLst/>
            <a:ahLst/>
            <a:cxnLst/>
            <a:rect l="l" t="t" r="r" b="b"/>
            <a:pathLst>
              <a:path w="400" h="244">
                <a:moveTo>
                  <a:pt x="152" y="7"/>
                </a:moveTo>
                <a:cubicBezTo>
                  <a:pt x="145" y="0"/>
                  <a:pt x="135" y="0"/>
                  <a:pt x="127" y="7"/>
                </a:cubicBezTo>
                <a:cubicBezTo>
                  <a:pt x="0" y="122"/>
                  <a:pt x="0" y="122"/>
                  <a:pt x="0" y="122"/>
                </a:cubicBezTo>
                <a:cubicBezTo>
                  <a:pt x="127" y="237"/>
                  <a:pt x="127" y="237"/>
                  <a:pt x="127" y="237"/>
                </a:cubicBezTo>
                <a:cubicBezTo>
                  <a:pt x="135" y="244"/>
                  <a:pt x="145" y="244"/>
                  <a:pt x="152" y="237"/>
                </a:cubicBezTo>
                <a:cubicBezTo>
                  <a:pt x="159" y="230"/>
                  <a:pt x="159" y="219"/>
                  <a:pt x="152" y="212"/>
                </a:cubicBezTo>
                <a:cubicBezTo>
                  <a:pt x="53" y="122"/>
                  <a:pt x="53" y="122"/>
                  <a:pt x="53" y="122"/>
                </a:cubicBezTo>
                <a:cubicBezTo>
                  <a:pt x="152" y="32"/>
                  <a:pt x="152" y="32"/>
                  <a:pt x="152" y="32"/>
                </a:cubicBezTo>
                <a:cubicBezTo>
                  <a:pt x="159" y="25"/>
                  <a:pt x="159" y="14"/>
                  <a:pt x="152" y="7"/>
                </a:cubicBezTo>
                <a:close/>
                <a:moveTo>
                  <a:pt x="272" y="7"/>
                </a:moveTo>
                <a:cubicBezTo>
                  <a:pt x="265" y="0"/>
                  <a:pt x="255" y="0"/>
                  <a:pt x="248" y="7"/>
                </a:cubicBezTo>
                <a:cubicBezTo>
                  <a:pt x="240" y="14"/>
                  <a:pt x="241" y="25"/>
                  <a:pt x="248" y="32"/>
                </a:cubicBezTo>
                <a:cubicBezTo>
                  <a:pt x="347" y="122"/>
                  <a:pt x="347" y="122"/>
                  <a:pt x="347" y="122"/>
                </a:cubicBezTo>
                <a:cubicBezTo>
                  <a:pt x="248" y="212"/>
                  <a:pt x="248" y="212"/>
                  <a:pt x="248" y="212"/>
                </a:cubicBezTo>
                <a:cubicBezTo>
                  <a:pt x="241" y="219"/>
                  <a:pt x="240" y="230"/>
                  <a:pt x="248" y="237"/>
                </a:cubicBezTo>
                <a:cubicBezTo>
                  <a:pt x="255" y="244"/>
                  <a:pt x="265" y="244"/>
                  <a:pt x="272" y="237"/>
                </a:cubicBezTo>
                <a:cubicBezTo>
                  <a:pt x="400" y="122"/>
                  <a:pt x="400" y="122"/>
                  <a:pt x="400" y="122"/>
                </a:cubicBezTo>
                <a:lnTo>
                  <a:pt x="272" y="7"/>
                </a:lnTo>
                <a:close/>
              </a:path>
            </a:pathLst>
          </a:custGeom>
          <a:solidFill>
            <a:schemeClr val="accent1">
              <a:alpha val="100000"/>
            </a:schemeClr>
          </a:solidFill>
        </p:spPr>
      </p:sp>
      <p:sp>
        <p:nvSpPr>
          <p:cNvPr id="18" name="Freeform 18"/>
          <p:cNvSpPr/>
          <p:nvPr/>
        </p:nvSpPr>
        <p:spPr>
          <a:xfrm>
            <a:off x="6724412" y="5048536"/>
            <a:ext cx="476822" cy="475202"/>
          </a:xfrm>
          <a:custGeom>
            <a:avLst/>
            <a:gdLst/>
            <a:ahLst/>
            <a:cxnLst/>
            <a:rect l="l" t="t"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solidFill>
            <a:schemeClr val="accent1">
              <a:alpha val="100000"/>
            </a:schemeClr>
          </a:solidFill>
        </p:spPr>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100000"/>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1254570" y="2672514"/>
            <a:ext cx="2037983" cy="1371600"/>
          </a:xfrm>
          <a:prstGeom prst="rect">
            <a:avLst/>
          </a:prstGeom>
        </p:spPr>
        <p:txBody>
          <a:bodyPr vert="horz" wrap="square" lIns="114300" tIns="57150" rIns="114300" bIns="57150" rtlCol="0" anchor="ctr" anchorCtr="0">
            <a:spAutoFit/>
          </a:bodyPr>
          <a:lstStyle/>
          <a:p>
            <a:pPr algn="ctr">
              <a:lnSpc>
                <a:spcPct val="120000"/>
              </a:lnSpc>
            </a:pPr>
            <a:r>
              <a:rPr lang="en-US" sz="6600" b="1">
                <a:solidFill>
                  <a:srgbClr val="1338FD">
                    <a:alpha val="100000"/>
                  </a:srgbClr>
                </a:solidFill>
                <a:latin typeface="微软雅黑" panose="020B0503020204020204" charset="-122"/>
                <a:ea typeface="微软雅黑" panose="020B0503020204020204" charset="-122"/>
                <a:cs typeface="微软雅黑" panose="020B0503020204020204" charset="-122"/>
              </a:rPr>
              <a:t>05</a:t>
            </a:r>
            <a:endParaRPr lang="en-US" sz="6600" b="1">
              <a:solidFill>
                <a:srgbClr val="1338FD">
                  <a:alpha val="100000"/>
                </a:srgbClr>
              </a:solidFill>
              <a:latin typeface="微软雅黑" panose="020B0503020204020204" charset="-122"/>
              <a:ea typeface="微软雅黑" panose="020B0503020204020204" charset="-122"/>
              <a:cs typeface="微软雅黑" panose="020B0503020204020204" charset="-122"/>
            </a:endParaRPr>
          </a:p>
        </p:txBody>
      </p:sp>
      <p:sp>
        <p:nvSpPr>
          <p:cNvPr id="3" name="TextBox 3"/>
          <p:cNvSpPr txBox="1"/>
          <p:nvPr/>
        </p:nvSpPr>
        <p:spPr>
          <a:xfrm>
            <a:off x="4324067" y="2411659"/>
            <a:ext cx="7014337" cy="1798058"/>
          </a:xfrm>
          <a:prstGeom prst="rect">
            <a:avLst/>
          </a:prstGeom>
        </p:spPr>
        <p:txBody>
          <a:bodyPr vert="horz" wrap="square" lIns="114300" tIns="57150" rIns="114300" bIns="57150" rtlCol="0" anchor="ctr" anchorCtr="0">
            <a:normAutofit/>
          </a:bodyPr>
          <a:lstStyle/>
          <a:p>
            <a:pPr algn="l">
              <a:lnSpc>
                <a:spcPct val="120000"/>
              </a:lnSpc>
            </a:pPr>
            <a:r>
              <a:rPr lang="en-US" sz="4050" b="1">
                <a:solidFill>
                  <a:srgbClr val="1F1F1F">
                    <a:alpha val="100000"/>
                  </a:srgbClr>
                </a:solidFill>
                <a:latin typeface="微软雅黑" panose="020B0503020204020204" charset="-122"/>
                <a:ea typeface="微软雅黑" panose="020B0503020204020204" charset="-122"/>
                <a:cs typeface="微软雅黑" panose="020B0503020204020204" charset="-122"/>
              </a:rPr>
              <a:t>存在的问题</a:t>
            </a:r>
            <a:endParaRPr lang="en-US" sz="4050" b="1">
              <a:solidFill>
                <a:srgbClr val="1F1F1F">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100000"/>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689593" y="1595455"/>
            <a:ext cx="6734175" cy="771853"/>
          </a:xfrm>
          <a:prstGeom prst="rect">
            <a:avLst/>
          </a:prstGeom>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绩效指标不完整</a:t>
            </a:r>
            <a:endPar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3" name="TextBox 3"/>
          <p:cNvSpPr txBox="1"/>
          <p:nvPr/>
        </p:nvSpPr>
        <p:spPr>
          <a:xfrm>
            <a:off x="689593" y="2246047"/>
            <a:ext cx="6810375" cy="1323975"/>
          </a:xfrm>
          <a:prstGeom prst="rect">
            <a:avLst/>
          </a:prstGeom>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天水市社会保险服务中心在制定天水市机关事业单位2023年度养老保险绩效目标时，存在年度绩效指标不完整的问题，未能全面反映产出和效益。</a:t>
            </a:r>
            <a:endPar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4" name="TextBox 4"/>
          <p:cNvSpPr txBox="1"/>
          <p:nvPr/>
        </p:nvSpPr>
        <p:spPr>
          <a:xfrm>
            <a:off x="689593" y="4139505"/>
            <a:ext cx="6734175" cy="759000"/>
          </a:xfrm>
          <a:prstGeom prst="rect">
            <a:avLst/>
          </a:prstGeom>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绩效指标编制不完整</a:t>
            </a:r>
            <a:endPar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5" name="TextBox 5"/>
          <p:cNvSpPr txBox="1"/>
          <p:nvPr/>
        </p:nvSpPr>
        <p:spPr>
          <a:xfrm>
            <a:off x="689593" y="4798345"/>
            <a:ext cx="6810375" cy="1323975"/>
          </a:xfrm>
          <a:prstGeom prst="rect">
            <a:avLst/>
          </a:prstGeom>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根据《项目支出绩效评价管理办法》的规定，天水市机关事业单位2023年度养老保险绩效指标编制不完整，未全面反映项目决策、管理和效益。</a:t>
            </a:r>
            <a:endPar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cxnSp>
        <p:nvCxnSpPr>
          <p:cNvPr id="6" name="Connector 6"/>
          <p:cNvCxnSpPr/>
          <p:nvPr/>
        </p:nvCxnSpPr>
        <p:spPr>
          <a:xfrm>
            <a:off x="756268" y="6181746"/>
            <a:ext cx="7784538" cy="0"/>
          </a:xfrm>
          <a:prstGeom prst="line">
            <a:avLst/>
          </a:prstGeom>
          <a:ln w="14288">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pic>
        <p:nvPicPr>
          <p:cNvPr id="7" name="Picture 7"/>
          <p:cNvPicPr>
            <a:picLocks noChangeAspect="1"/>
          </p:cNvPicPr>
          <p:nvPr/>
        </p:nvPicPr>
        <p:blipFill>
          <a:blip r:embed="rId2">
            <a:alphaModFix amt="100000"/>
          </a:blip>
          <a:srcRect/>
          <a:stretch>
            <a:fillRect/>
          </a:stretch>
        </p:blipFill>
        <p:spPr>
          <a:xfrm>
            <a:off x="7803289" y="1299241"/>
            <a:ext cx="3679824" cy="4906431"/>
          </a:xfrm>
          <a:prstGeom prst="rect">
            <a:avLst/>
          </a:prstGeom>
        </p:spPr>
      </p:pic>
      <p:cxnSp>
        <p:nvCxnSpPr>
          <p:cNvPr id="8" name="Connector 8"/>
          <p:cNvCxnSpPr/>
          <p:nvPr/>
        </p:nvCxnSpPr>
        <p:spPr>
          <a:xfrm>
            <a:off x="756268" y="3856089"/>
            <a:ext cx="7083417" cy="0"/>
          </a:xfrm>
          <a:prstGeom prst="line">
            <a:avLst/>
          </a:prstGeom>
          <a:ln w="14288">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sp>
        <p:nvSpPr>
          <p:cNvPr id="9" name="TextBox 9"/>
          <p:cNvSpPr txBox="1"/>
          <p:nvPr/>
        </p:nvSpPr>
        <p:spPr>
          <a:xfrm>
            <a:off x="476023" y="265328"/>
            <a:ext cx="11239500" cy="914400"/>
          </a:xfrm>
          <a:prstGeom prst="rect">
            <a:avLst/>
          </a:prstGeom>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微软雅黑" panose="020B0503020204020204" charset="-122"/>
                <a:ea typeface="微软雅黑" panose="020B0503020204020204" charset="-122"/>
                <a:cs typeface="微软雅黑" panose="020B0503020204020204" charset="-122"/>
              </a:rPr>
              <a:t>绩效指标不完整</a:t>
            </a:r>
            <a:endParaRPr lang="en-US" sz="3000" b="1">
              <a:solidFill>
                <a:schemeClr val="dk2">
                  <a:alpha val="100000"/>
                </a:scheme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100000"/>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3560913" y="1312852"/>
            <a:ext cx="7804501" cy="762000"/>
          </a:xfrm>
          <a:prstGeom prst="rect">
            <a:avLst/>
          </a:prstGeom>
        </p:spPr>
        <p:txBody>
          <a:bodyPr vert="horz" wrap="square" lIns="123825" tIns="123825" rIns="57150" bIns="123825" rtlCol="0" anchor="t" anchorCtr="0">
            <a:noAutofit/>
          </a:bodyPr>
          <a:lstStyle/>
          <a:p>
            <a:pPr>
              <a:lnSpc>
                <a:spcPct val="120000"/>
              </a:lnSpc>
            </a:pPr>
            <a:r>
              <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基金备付能力低</a:t>
            </a:r>
            <a:endPar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p:txBody>
      </p:sp>
      <p:cxnSp>
        <p:nvCxnSpPr>
          <p:cNvPr id="3" name="Connector 3"/>
          <p:cNvCxnSpPr/>
          <p:nvPr/>
        </p:nvCxnSpPr>
        <p:spPr>
          <a:xfrm>
            <a:off x="1197254" y="5988003"/>
            <a:ext cx="10998321" cy="0"/>
          </a:xfrm>
          <a:prstGeom prst="line">
            <a:avLst/>
          </a:prstGeom>
          <a:ln w="14288">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sp>
        <p:nvSpPr>
          <p:cNvPr id="4" name="TextBox 4"/>
          <p:cNvSpPr txBox="1"/>
          <p:nvPr/>
        </p:nvSpPr>
        <p:spPr>
          <a:xfrm>
            <a:off x="3560913" y="1927072"/>
            <a:ext cx="7804501" cy="1203960"/>
          </a:xfrm>
          <a:prstGeom prst="rect">
            <a:avLst/>
          </a:prstGeom>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天水市社会保险服务中心社保基金的备付能力支付水平为1个月，远低于全国平均支付水平，表明天水市机关事业单位2023年度养老保险的应急支付能力较为薄弱。</a:t>
            </a:r>
            <a:endPar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5" name="TextBox 5"/>
          <p:cNvSpPr txBox="1"/>
          <p:nvPr/>
        </p:nvSpPr>
        <p:spPr>
          <a:xfrm>
            <a:off x="1183473" y="3943665"/>
            <a:ext cx="7806355" cy="762000"/>
          </a:xfrm>
          <a:prstGeom prst="rect">
            <a:avLst/>
          </a:prstGeom>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社保基金运营能力薄弱</a:t>
            </a:r>
            <a:endPar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6" name="TextBox 6"/>
          <p:cNvSpPr txBox="1"/>
          <p:nvPr/>
        </p:nvSpPr>
        <p:spPr>
          <a:xfrm>
            <a:off x="1183473" y="4571667"/>
            <a:ext cx="7806355" cy="1203960"/>
          </a:xfrm>
          <a:prstGeom prst="rect">
            <a:avLst/>
          </a:prstGeom>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天水市机关事业单位2023年度养老保险的基金累计结余连续三年持续下降，备付能力低，社保基金持续运营能力较为薄弱。</a:t>
            </a:r>
            <a:endPar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cxnSp>
        <p:nvCxnSpPr>
          <p:cNvPr id="7" name="Connector 7"/>
          <p:cNvCxnSpPr/>
          <p:nvPr/>
        </p:nvCxnSpPr>
        <p:spPr>
          <a:xfrm>
            <a:off x="3574694" y="3297546"/>
            <a:ext cx="8614217" cy="0"/>
          </a:xfrm>
          <a:prstGeom prst="line">
            <a:avLst/>
          </a:prstGeom>
          <a:ln w="14288">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sp>
        <p:nvSpPr>
          <p:cNvPr id="8" name="TextBox 8"/>
          <p:cNvSpPr txBox="1"/>
          <p:nvPr/>
        </p:nvSpPr>
        <p:spPr>
          <a:xfrm>
            <a:off x="476023" y="265328"/>
            <a:ext cx="11239500" cy="914400"/>
          </a:xfrm>
          <a:prstGeom prst="rect">
            <a:avLst/>
          </a:prstGeom>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微软雅黑" panose="020B0503020204020204" charset="-122"/>
                <a:ea typeface="微软雅黑" panose="020B0503020204020204" charset="-122"/>
                <a:cs typeface="微软雅黑" panose="020B0503020204020204" charset="-122"/>
              </a:rPr>
              <a:t>基金备付能力低</a:t>
            </a:r>
            <a:endParaRPr lang="en-US" sz="3000" b="1">
              <a:solidFill>
                <a:schemeClr val="dk2">
                  <a:alpha val="100000"/>
                </a:scheme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100000"/>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a:stretch>
            <a:fillRect/>
          </a:stretch>
        </p:blipFill>
        <p:spPr>
          <a:xfrm>
            <a:off x="0" y="0"/>
            <a:ext cx="12192000" cy="6858000"/>
          </a:xfrm>
          <a:prstGeom prst="rect">
            <a:avLst/>
          </a:prstGeom>
        </p:spPr>
      </p:pic>
      <p:sp>
        <p:nvSpPr>
          <p:cNvPr id="3" name="TextBox 3"/>
          <p:cNvSpPr txBox="1"/>
          <p:nvPr/>
        </p:nvSpPr>
        <p:spPr>
          <a:xfrm>
            <a:off x="1182244" y="3494380"/>
            <a:ext cx="2197085" cy="766889"/>
          </a:xfrm>
          <a:prstGeom prst="rect">
            <a:avLst/>
          </a:prstGeom>
        </p:spPr>
        <p:txBody>
          <a:bodyPr vert="horz" wrap="square" lIns="114300" tIns="57150" rIns="114300" bIns="57150" rtlCol="0" anchor="ctr" anchorCtr="0">
            <a:normAutofit/>
          </a:bodyPr>
          <a:lstStyle/>
          <a:p>
            <a:pPr algn="ctr">
              <a:lnSpc>
                <a:spcPct val="120000"/>
              </a:lnSpc>
            </a:pPr>
            <a:r>
              <a:rPr lang="en-US" sz="1200" b="1">
                <a:solidFill>
                  <a:schemeClr val="accent1">
                    <a:alpha val="100000"/>
                  </a:schemeClr>
                </a:solidFill>
                <a:latin typeface="微软雅黑" panose="020B0503020204020204" charset="-122"/>
                <a:ea typeface="微软雅黑" panose="020B0503020204020204" charset="-122"/>
                <a:cs typeface="微软雅黑" panose="020B0503020204020204" charset="-122"/>
              </a:rPr>
              <a:t>CATALOGUE</a:t>
            </a:r>
            <a:endParaRPr lang="en-US" sz="1200"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4" name="TextBox 4"/>
          <p:cNvSpPr txBox="1"/>
          <p:nvPr/>
        </p:nvSpPr>
        <p:spPr>
          <a:xfrm>
            <a:off x="728786" y="2781296"/>
            <a:ext cx="3104002" cy="977265"/>
          </a:xfrm>
          <a:prstGeom prst="rect">
            <a:avLst/>
          </a:prstGeom>
        </p:spPr>
        <p:txBody>
          <a:bodyPr vert="horz" wrap="square" lIns="91440" tIns="45720" rIns="91440" bIns="45720" rtlCol="0" anchor="ctr" anchorCtr="0">
            <a:normAutofit/>
          </a:bodyPr>
          <a:lstStyle/>
          <a:p>
            <a:pPr algn="ctr">
              <a:lnSpc>
                <a:spcPct val="100000"/>
              </a:lnSpc>
              <a:spcBef>
                <a:spcPts val="375"/>
              </a:spcBef>
            </a:pPr>
            <a:r>
              <a:rPr lang="en-US" sz="5400" b="1">
                <a:solidFill>
                  <a:srgbClr val="1F1F1F">
                    <a:alpha val="100000"/>
                  </a:srgbClr>
                </a:solidFill>
                <a:latin typeface="微软雅黑" panose="020B0503020204020204" charset="-122"/>
                <a:ea typeface="微软雅黑" panose="020B0503020204020204" charset="-122"/>
                <a:cs typeface="微软雅黑" panose="020B0503020204020204" charset="-122"/>
              </a:rPr>
              <a:t>目 录</a:t>
            </a:r>
            <a:endParaRPr lang="en-US" sz="5400" b="1">
              <a:solidFill>
                <a:srgbClr val="1F1F1F">
                  <a:alpha val="100000"/>
                </a:srgbClr>
              </a:solidFill>
              <a:latin typeface="微软雅黑" panose="020B0503020204020204" charset="-122"/>
              <a:ea typeface="微软雅黑" panose="020B0503020204020204" charset="-122"/>
              <a:cs typeface="微软雅黑" panose="020B0503020204020204" charset="-122"/>
            </a:endParaRPr>
          </a:p>
        </p:txBody>
      </p:sp>
      <p:sp>
        <p:nvSpPr>
          <p:cNvPr id="5" name="TextBox 5"/>
          <p:cNvSpPr txBox="1"/>
          <p:nvPr/>
        </p:nvSpPr>
        <p:spPr>
          <a:xfrm>
            <a:off x="4363352" y="944024"/>
            <a:ext cx="6612681" cy="4969951"/>
          </a:xfrm>
          <a:prstGeom prst="rect">
            <a:avLst/>
          </a:prstGeom>
        </p:spPr>
        <p:txBody>
          <a:bodyPr vert="horz" wrap="square" lIns="91440" tIns="45720" rIns="91440" bIns="45720" rtlCol="0" anchor="ctr" anchorCtr="0">
            <a:noAutofit/>
          </a:bodyPr>
          <a:lstStyle/>
          <a:p>
            <a:pPr marL="203200" lvl="0" indent="-203200" algn="l">
              <a:lnSpc>
                <a:spcPct val="150000"/>
              </a:lnSpc>
              <a:spcBef>
                <a:spcPts val="375"/>
              </a:spcBef>
              <a:buFont typeface="Arial" panose="020B0604020202020204"/>
              <a:buChar char="•"/>
            </a:pPr>
            <a:r>
              <a:rPr lang="en-US" sz="2400">
                <a:solidFill>
                  <a:srgbClr val="1F1F1F">
                    <a:alpha val="100000"/>
                  </a:srgbClr>
                </a:solidFill>
                <a:latin typeface="微软雅黑" panose="020B0503020204020204" charset="-122"/>
                <a:ea typeface="微软雅黑" panose="020B0503020204020204" charset="-122"/>
                <a:cs typeface="微软雅黑" panose="020B0503020204020204" charset="-122"/>
              </a:rPr>
              <a:t>绩效评价报告概述</a:t>
            </a:r>
            <a:endParaRPr lang="en-US" sz="2400">
              <a:solidFill>
                <a:srgbClr val="1F1F1F">
                  <a:alpha val="100000"/>
                </a:srgbClr>
              </a:solidFill>
              <a:latin typeface="微软雅黑" panose="020B0503020204020204" charset="-122"/>
              <a:ea typeface="微软雅黑" panose="020B0503020204020204" charset="-122"/>
              <a:cs typeface="微软雅黑" panose="020B0503020204020204" charset="-122"/>
            </a:endParaRPr>
          </a:p>
          <a:p>
            <a:pPr marL="203200" lvl="0" indent="-203200" algn="l">
              <a:lnSpc>
                <a:spcPct val="150000"/>
              </a:lnSpc>
              <a:spcBef>
                <a:spcPts val="375"/>
              </a:spcBef>
              <a:buFont typeface="Arial" panose="020B0604020202020204"/>
              <a:buChar char="•"/>
            </a:pPr>
            <a:r>
              <a:rPr lang="en-US" sz="2400">
                <a:solidFill>
                  <a:srgbClr val="1F1F1F">
                    <a:alpha val="100000"/>
                  </a:srgbClr>
                </a:solidFill>
                <a:latin typeface="微软雅黑" panose="020B0503020204020204" charset="-122"/>
                <a:ea typeface="微软雅黑" panose="020B0503020204020204" charset="-122"/>
                <a:cs typeface="微软雅黑" panose="020B0503020204020204" charset="-122"/>
              </a:rPr>
              <a:t>项目总体情况</a:t>
            </a:r>
            <a:endParaRPr lang="en-US" sz="2400">
              <a:solidFill>
                <a:srgbClr val="1F1F1F">
                  <a:alpha val="100000"/>
                </a:srgbClr>
              </a:solidFill>
              <a:latin typeface="微软雅黑" panose="020B0503020204020204" charset="-122"/>
              <a:ea typeface="微软雅黑" panose="020B0503020204020204" charset="-122"/>
              <a:cs typeface="微软雅黑" panose="020B0503020204020204" charset="-122"/>
            </a:endParaRPr>
          </a:p>
          <a:p>
            <a:pPr marL="203200" lvl="0" indent="-203200" algn="l">
              <a:lnSpc>
                <a:spcPct val="150000"/>
              </a:lnSpc>
              <a:spcBef>
                <a:spcPts val="375"/>
              </a:spcBef>
              <a:buFont typeface="Arial" panose="020B0604020202020204"/>
              <a:buChar char="•"/>
            </a:pPr>
            <a:r>
              <a:rPr lang="en-US" sz="2400">
                <a:solidFill>
                  <a:srgbClr val="1F1F1F">
                    <a:alpha val="100000"/>
                  </a:srgbClr>
                </a:solidFill>
                <a:latin typeface="微软雅黑" panose="020B0503020204020204" charset="-122"/>
                <a:ea typeface="微软雅黑" panose="020B0503020204020204" charset="-122"/>
                <a:cs typeface="微软雅黑" panose="020B0503020204020204" charset="-122"/>
              </a:rPr>
              <a:t>评价总体情况</a:t>
            </a:r>
            <a:endParaRPr lang="en-US" sz="2400">
              <a:solidFill>
                <a:srgbClr val="1F1F1F">
                  <a:alpha val="100000"/>
                </a:srgbClr>
              </a:solidFill>
              <a:latin typeface="微软雅黑" panose="020B0503020204020204" charset="-122"/>
              <a:ea typeface="微软雅黑" panose="020B0503020204020204" charset="-122"/>
              <a:cs typeface="微软雅黑" panose="020B0503020204020204" charset="-122"/>
            </a:endParaRPr>
          </a:p>
          <a:p>
            <a:pPr marL="203200" lvl="0" indent="-203200" algn="l">
              <a:lnSpc>
                <a:spcPct val="150000"/>
              </a:lnSpc>
              <a:spcBef>
                <a:spcPts val="375"/>
              </a:spcBef>
              <a:buFont typeface="Arial" panose="020B0604020202020204"/>
              <a:buChar char="•"/>
            </a:pPr>
            <a:r>
              <a:rPr lang="en-US" sz="2400">
                <a:solidFill>
                  <a:srgbClr val="1F1F1F">
                    <a:alpha val="100000"/>
                  </a:srgbClr>
                </a:solidFill>
                <a:latin typeface="微软雅黑" panose="020B0503020204020204" charset="-122"/>
                <a:ea typeface="微软雅黑" panose="020B0503020204020204" charset="-122"/>
                <a:cs typeface="微软雅黑" panose="020B0503020204020204" charset="-122"/>
              </a:rPr>
              <a:t>项目经验做法</a:t>
            </a:r>
            <a:endParaRPr lang="en-US" sz="2400">
              <a:solidFill>
                <a:srgbClr val="1F1F1F">
                  <a:alpha val="100000"/>
                </a:srgbClr>
              </a:solidFill>
              <a:latin typeface="微软雅黑" panose="020B0503020204020204" charset="-122"/>
              <a:ea typeface="微软雅黑" panose="020B0503020204020204" charset="-122"/>
              <a:cs typeface="微软雅黑" panose="020B0503020204020204" charset="-122"/>
            </a:endParaRPr>
          </a:p>
          <a:p>
            <a:pPr marL="203200" lvl="0" indent="-203200" algn="l">
              <a:lnSpc>
                <a:spcPct val="150000"/>
              </a:lnSpc>
              <a:spcBef>
                <a:spcPts val="375"/>
              </a:spcBef>
              <a:buFont typeface="Arial" panose="020B0604020202020204"/>
              <a:buChar char="•"/>
            </a:pPr>
            <a:r>
              <a:rPr lang="en-US" sz="2400">
                <a:solidFill>
                  <a:srgbClr val="1F1F1F">
                    <a:alpha val="100000"/>
                  </a:srgbClr>
                </a:solidFill>
                <a:latin typeface="微软雅黑" panose="020B0503020204020204" charset="-122"/>
                <a:ea typeface="微软雅黑" panose="020B0503020204020204" charset="-122"/>
                <a:cs typeface="微软雅黑" panose="020B0503020204020204" charset="-122"/>
              </a:rPr>
              <a:t>存在的问题</a:t>
            </a:r>
            <a:endParaRPr lang="en-US" sz="2400">
              <a:solidFill>
                <a:srgbClr val="1F1F1F">
                  <a:alpha val="100000"/>
                </a:srgbClr>
              </a:solidFill>
              <a:latin typeface="微软雅黑" panose="020B0503020204020204" charset="-122"/>
              <a:ea typeface="微软雅黑" panose="020B0503020204020204" charset="-122"/>
              <a:cs typeface="微软雅黑" panose="020B0503020204020204" charset="-122"/>
            </a:endParaRPr>
          </a:p>
          <a:p>
            <a:pPr marL="203200" lvl="0" indent="-203200" algn="l">
              <a:lnSpc>
                <a:spcPct val="150000"/>
              </a:lnSpc>
              <a:spcBef>
                <a:spcPts val="375"/>
              </a:spcBef>
              <a:buFont typeface="Arial" panose="020B0604020202020204"/>
              <a:buChar char="•"/>
            </a:pPr>
            <a:r>
              <a:rPr lang="en-US" sz="2400">
                <a:solidFill>
                  <a:srgbClr val="1F1F1F">
                    <a:alpha val="100000"/>
                  </a:srgbClr>
                </a:solidFill>
                <a:latin typeface="微软雅黑" panose="020B0503020204020204" charset="-122"/>
                <a:ea typeface="微软雅黑" panose="020B0503020204020204" charset="-122"/>
                <a:cs typeface="微软雅黑" panose="020B0503020204020204" charset="-122"/>
              </a:rPr>
              <a:t>有关建议</a:t>
            </a:r>
            <a:endParaRPr lang="en-US" sz="2400">
              <a:solidFill>
                <a:srgbClr val="1F1F1F">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100000"/>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1254570" y="2672514"/>
            <a:ext cx="2037983" cy="1371600"/>
          </a:xfrm>
          <a:prstGeom prst="rect">
            <a:avLst/>
          </a:prstGeom>
        </p:spPr>
        <p:txBody>
          <a:bodyPr vert="horz" wrap="square" lIns="114300" tIns="57150" rIns="114300" bIns="57150" rtlCol="0" anchor="ctr" anchorCtr="0">
            <a:spAutoFit/>
          </a:bodyPr>
          <a:lstStyle/>
          <a:p>
            <a:pPr algn="ctr">
              <a:lnSpc>
                <a:spcPct val="120000"/>
              </a:lnSpc>
            </a:pPr>
            <a:r>
              <a:rPr lang="en-US" sz="6600" b="1">
                <a:solidFill>
                  <a:srgbClr val="1338FD">
                    <a:alpha val="100000"/>
                  </a:srgbClr>
                </a:solidFill>
                <a:latin typeface="微软雅黑" panose="020B0503020204020204" charset="-122"/>
                <a:ea typeface="微软雅黑" panose="020B0503020204020204" charset="-122"/>
                <a:cs typeface="微软雅黑" panose="020B0503020204020204" charset="-122"/>
              </a:rPr>
              <a:t>06</a:t>
            </a:r>
            <a:endParaRPr lang="en-US" sz="6600" b="1">
              <a:solidFill>
                <a:srgbClr val="1338FD">
                  <a:alpha val="100000"/>
                </a:srgbClr>
              </a:solidFill>
              <a:latin typeface="微软雅黑" panose="020B0503020204020204" charset="-122"/>
              <a:ea typeface="微软雅黑" panose="020B0503020204020204" charset="-122"/>
              <a:cs typeface="微软雅黑" panose="020B0503020204020204" charset="-122"/>
            </a:endParaRPr>
          </a:p>
        </p:txBody>
      </p:sp>
      <p:sp>
        <p:nvSpPr>
          <p:cNvPr id="3" name="TextBox 3"/>
          <p:cNvSpPr txBox="1"/>
          <p:nvPr/>
        </p:nvSpPr>
        <p:spPr>
          <a:xfrm>
            <a:off x="4324067" y="2411659"/>
            <a:ext cx="7014337" cy="1798058"/>
          </a:xfrm>
          <a:prstGeom prst="rect">
            <a:avLst/>
          </a:prstGeom>
        </p:spPr>
        <p:txBody>
          <a:bodyPr vert="horz" wrap="square" lIns="114300" tIns="57150" rIns="114300" bIns="57150" rtlCol="0" anchor="ctr" anchorCtr="0">
            <a:normAutofit/>
          </a:bodyPr>
          <a:lstStyle/>
          <a:p>
            <a:pPr algn="l">
              <a:lnSpc>
                <a:spcPct val="120000"/>
              </a:lnSpc>
            </a:pPr>
            <a:r>
              <a:rPr lang="en-US" sz="4050" b="1">
                <a:solidFill>
                  <a:srgbClr val="1F1F1F">
                    <a:alpha val="100000"/>
                  </a:srgbClr>
                </a:solidFill>
                <a:latin typeface="微软雅黑" panose="020B0503020204020204" charset="-122"/>
                <a:ea typeface="微软雅黑" panose="020B0503020204020204" charset="-122"/>
                <a:cs typeface="微软雅黑" panose="020B0503020204020204" charset="-122"/>
              </a:rPr>
              <a:t>有关建议</a:t>
            </a:r>
            <a:endParaRPr lang="en-US" sz="4050" b="1">
              <a:solidFill>
                <a:srgbClr val="1F1F1F">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100000"/>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418151" y="2567950"/>
            <a:ext cx="2222323" cy="2934424"/>
          </a:xfrm>
          <a:prstGeom prst="rect">
            <a:avLst/>
          </a:prstGeom>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绩效管理的基础：绩效目标是绩效管理的基础和起点，预算部门及其所属单位申报的支出绩效目标，是支出预算审核及绩效评价的主要依据。</a:t>
            </a:r>
            <a:endPar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3" name="TextBox 3"/>
          <p:cNvSpPr txBox="1"/>
          <p:nvPr/>
        </p:nvSpPr>
        <p:spPr>
          <a:xfrm>
            <a:off x="2713562" y="2567950"/>
            <a:ext cx="2222323" cy="2934424"/>
          </a:xfrm>
          <a:prstGeom prst="rect">
            <a:avLst/>
          </a:prstGeom>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制定绩效目标：市社会保险服务中心参照往年收支情况，结合经济社会发展和政策变化等增减变动因素，科学合理地制定绩效总目标和具体目标。</a:t>
            </a:r>
            <a:endPar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4" name="TextBox 4"/>
          <p:cNvSpPr txBox="1"/>
          <p:nvPr/>
        </p:nvSpPr>
        <p:spPr>
          <a:xfrm>
            <a:off x="5046357" y="2567950"/>
            <a:ext cx="2222323" cy="2934424"/>
          </a:xfrm>
          <a:prstGeom prst="rect">
            <a:avLst/>
          </a:prstGeom>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设置绩效指标：绩效指标设置应当与绩效目标有直接的联系，能反映目标实现程度，系统反映财政支出所产生的效益，通俗易懂、简便易行。</a:t>
            </a:r>
            <a:endPar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5" name="TextBox 5"/>
          <p:cNvSpPr txBox="1"/>
          <p:nvPr/>
        </p:nvSpPr>
        <p:spPr>
          <a:xfrm>
            <a:off x="7284565" y="2567950"/>
            <a:ext cx="2222323" cy="2934424"/>
          </a:xfrm>
          <a:prstGeom prst="rect">
            <a:avLst/>
          </a:prstGeom>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细化绩效指标：指标从产出、效益、满意度等方面进行细化，尽量进行定量表述，不能以量化形式表述的，可以采用定性的分级分档形式表述。</a:t>
            </a:r>
            <a:endPar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6" name="TextBox 6"/>
          <p:cNvSpPr txBox="1"/>
          <p:nvPr/>
        </p:nvSpPr>
        <p:spPr>
          <a:xfrm>
            <a:off x="9559029" y="2567950"/>
            <a:ext cx="2222323" cy="2934424"/>
          </a:xfrm>
          <a:prstGeom prst="rect">
            <a:avLst/>
          </a:prstGeom>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绩效管理的机制：建立事前有评估、事中有监控、事后有评价的绩效管理机制，2023年未进行绩效自评，通过自评可以促进预算绩效管理提质增效。</a:t>
            </a:r>
            <a:endPar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7" name="AutoShape 7"/>
          <p:cNvSpPr/>
          <p:nvPr/>
        </p:nvSpPr>
        <p:spPr>
          <a:xfrm>
            <a:off x="505011" y="2095965"/>
            <a:ext cx="952500" cy="476250"/>
          </a:xfrm>
          <a:prstGeom prst="homePlate">
            <a:avLst>
              <a:gd name="adj" fmla="val 50000"/>
            </a:avLst>
          </a:prstGeom>
          <a:solidFill>
            <a:schemeClr val="accent1">
              <a:alpha val="100000"/>
            </a:schemeClr>
          </a:solidFill>
        </p:spPr>
      </p:sp>
      <p:sp>
        <p:nvSpPr>
          <p:cNvPr id="8" name="AutoShape 8"/>
          <p:cNvSpPr/>
          <p:nvPr/>
        </p:nvSpPr>
        <p:spPr>
          <a:xfrm>
            <a:off x="2845064" y="2095965"/>
            <a:ext cx="952500" cy="476250"/>
          </a:xfrm>
          <a:prstGeom prst="homePlate">
            <a:avLst>
              <a:gd name="adj" fmla="val 50000"/>
            </a:avLst>
          </a:prstGeom>
          <a:solidFill>
            <a:schemeClr val="accent1">
              <a:alpha val="100000"/>
            </a:schemeClr>
          </a:solidFill>
        </p:spPr>
      </p:sp>
      <p:sp>
        <p:nvSpPr>
          <p:cNvPr id="9" name="AutoShape 9"/>
          <p:cNvSpPr/>
          <p:nvPr/>
        </p:nvSpPr>
        <p:spPr>
          <a:xfrm>
            <a:off x="5177858" y="2095965"/>
            <a:ext cx="952500" cy="476250"/>
          </a:xfrm>
          <a:prstGeom prst="homePlate">
            <a:avLst>
              <a:gd name="adj" fmla="val 50000"/>
            </a:avLst>
          </a:prstGeom>
          <a:solidFill>
            <a:schemeClr val="accent1">
              <a:alpha val="100000"/>
            </a:schemeClr>
          </a:solidFill>
        </p:spPr>
      </p:sp>
      <p:sp>
        <p:nvSpPr>
          <p:cNvPr id="10" name="AutoShape 10"/>
          <p:cNvSpPr/>
          <p:nvPr/>
        </p:nvSpPr>
        <p:spPr>
          <a:xfrm>
            <a:off x="7416067" y="2095965"/>
            <a:ext cx="952500" cy="476250"/>
          </a:xfrm>
          <a:prstGeom prst="homePlate">
            <a:avLst>
              <a:gd name="adj" fmla="val 50000"/>
            </a:avLst>
          </a:prstGeom>
          <a:solidFill>
            <a:schemeClr val="accent1">
              <a:alpha val="100000"/>
            </a:schemeClr>
          </a:solidFill>
        </p:spPr>
      </p:sp>
      <p:sp>
        <p:nvSpPr>
          <p:cNvPr id="11" name="AutoShape 11"/>
          <p:cNvSpPr/>
          <p:nvPr/>
        </p:nvSpPr>
        <p:spPr>
          <a:xfrm>
            <a:off x="9690531" y="2095965"/>
            <a:ext cx="952500" cy="476250"/>
          </a:xfrm>
          <a:prstGeom prst="homePlate">
            <a:avLst>
              <a:gd name="adj" fmla="val 50000"/>
            </a:avLst>
          </a:prstGeom>
          <a:solidFill>
            <a:schemeClr val="accent1">
              <a:alpha val="100000"/>
            </a:schemeClr>
          </a:solidFill>
        </p:spPr>
      </p:sp>
      <p:sp>
        <p:nvSpPr>
          <p:cNvPr id="12" name="TextBox 12"/>
          <p:cNvSpPr txBox="1"/>
          <p:nvPr/>
        </p:nvSpPr>
        <p:spPr>
          <a:xfrm>
            <a:off x="476023" y="265328"/>
            <a:ext cx="11239500" cy="914400"/>
          </a:xfrm>
          <a:prstGeom prst="rect">
            <a:avLst/>
          </a:prstGeom>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微软雅黑" panose="020B0503020204020204" charset="-122"/>
                <a:ea typeface="微软雅黑" panose="020B0503020204020204" charset="-122"/>
                <a:cs typeface="微软雅黑" panose="020B0503020204020204" charset="-122"/>
              </a:rPr>
              <a:t>强化绩效管理意识</a:t>
            </a:r>
            <a:endParaRPr lang="en-US" sz="3000" b="1">
              <a:solidFill>
                <a:schemeClr val="dk2">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13" name="TextBox 13"/>
          <p:cNvSpPr txBox="1"/>
          <p:nvPr/>
        </p:nvSpPr>
        <p:spPr>
          <a:xfrm>
            <a:off x="505011" y="2095965"/>
            <a:ext cx="849630" cy="481965"/>
          </a:xfrm>
          <a:prstGeom prst="rect">
            <a:avLst/>
          </a:prstGeom>
        </p:spPr>
        <p:txBody>
          <a:bodyPr vert="horz" wrap="square" lIns="91440" tIns="45720" rIns="91440" bIns="45720" rtlCol="0" anchor="ctr" anchorCtr="0">
            <a:spAutoFit/>
          </a:bodyPr>
          <a:lstStyle/>
          <a:p>
            <a:pPr algn="ctr">
              <a:lnSpc>
                <a:spcPct val="100000"/>
              </a:lnSpc>
              <a:spcBef>
                <a:spcPts val="375"/>
              </a:spcBef>
            </a:pPr>
            <a:r>
              <a:rPr lang="en-US" sz="2400">
                <a:solidFill>
                  <a:srgbClr val="FFFFFF">
                    <a:alpha val="100000"/>
                  </a:srgbClr>
                </a:solidFill>
                <a:latin typeface="微软雅黑" panose="020B0503020204020204" charset="-122"/>
                <a:ea typeface="微软雅黑" panose="020B0503020204020204" charset="-122"/>
                <a:cs typeface="微软雅黑" panose="020B0503020204020204" charset="-122"/>
              </a:rPr>
              <a:t>01</a:t>
            </a:r>
            <a:endParaRPr lang="en-US" sz="2400">
              <a:solidFill>
                <a:srgbClr val="FFFFFF">
                  <a:alpha val="100000"/>
                </a:srgbClr>
              </a:solidFill>
              <a:latin typeface="微软雅黑" panose="020B0503020204020204" charset="-122"/>
              <a:ea typeface="微软雅黑" panose="020B0503020204020204" charset="-122"/>
              <a:cs typeface="微软雅黑" panose="020B0503020204020204" charset="-122"/>
            </a:endParaRPr>
          </a:p>
        </p:txBody>
      </p:sp>
      <p:sp>
        <p:nvSpPr>
          <p:cNvPr id="14" name="TextBox 14"/>
          <p:cNvSpPr txBox="1"/>
          <p:nvPr/>
        </p:nvSpPr>
        <p:spPr>
          <a:xfrm>
            <a:off x="2845064" y="2095965"/>
            <a:ext cx="849630" cy="481965"/>
          </a:xfrm>
          <a:prstGeom prst="rect">
            <a:avLst/>
          </a:prstGeom>
        </p:spPr>
        <p:txBody>
          <a:bodyPr vert="horz" wrap="square" lIns="91440" tIns="45720" rIns="91440" bIns="45720" rtlCol="0" anchor="ctr" anchorCtr="0">
            <a:spAutoFit/>
          </a:bodyPr>
          <a:lstStyle/>
          <a:p>
            <a:pPr algn="ctr">
              <a:lnSpc>
                <a:spcPct val="100000"/>
              </a:lnSpc>
              <a:spcBef>
                <a:spcPts val="375"/>
              </a:spcBef>
            </a:pPr>
            <a:r>
              <a:rPr lang="en-US" sz="2400">
                <a:solidFill>
                  <a:srgbClr val="FFFFFF">
                    <a:alpha val="100000"/>
                  </a:srgbClr>
                </a:solidFill>
                <a:latin typeface="微软雅黑" panose="020B0503020204020204" charset="-122"/>
                <a:ea typeface="微软雅黑" panose="020B0503020204020204" charset="-122"/>
                <a:cs typeface="微软雅黑" panose="020B0503020204020204" charset="-122"/>
              </a:rPr>
              <a:t>02</a:t>
            </a:r>
            <a:endParaRPr lang="en-US" sz="2400">
              <a:solidFill>
                <a:srgbClr val="FFFFFF">
                  <a:alpha val="100000"/>
                </a:srgbClr>
              </a:solidFill>
              <a:latin typeface="微软雅黑" panose="020B0503020204020204" charset="-122"/>
              <a:ea typeface="微软雅黑" panose="020B0503020204020204" charset="-122"/>
              <a:cs typeface="微软雅黑" panose="020B0503020204020204" charset="-122"/>
            </a:endParaRPr>
          </a:p>
        </p:txBody>
      </p:sp>
      <p:sp>
        <p:nvSpPr>
          <p:cNvPr id="15" name="TextBox 15"/>
          <p:cNvSpPr txBox="1"/>
          <p:nvPr/>
        </p:nvSpPr>
        <p:spPr>
          <a:xfrm>
            <a:off x="5172520" y="2095965"/>
            <a:ext cx="849630" cy="481965"/>
          </a:xfrm>
          <a:prstGeom prst="rect">
            <a:avLst/>
          </a:prstGeom>
        </p:spPr>
        <p:txBody>
          <a:bodyPr vert="horz" wrap="square" lIns="91440" tIns="45720" rIns="91440" bIns="45720" rtlCol="0" anchor="ctr" anchorCtr="0">
            <a:spAutoFit/>
          </a:bodyPr>
          <a:lstStyle/>
          <a:p>
            <a:pPr algn="ctr">
              <a:lnSpc>
                <a:spcPct val="100000"/>
              </a:lnSpc>
              <a:spcBef>
                <a:spcPts val="375"/>
              </a:spcBef>
            </a:pPr>
            <a:r>
              <a:rPr lang="en-US" sz="2400">
                <a:solidFill>
                  <a:srgbClr val="FFFFFF">
                    <a:alpha val="100000"/>
                  </a:srgbClr>
                </a:solidFill>
                <a:latin typeface="微软雅黑" panose="020B0503020204020204" charset="-122"/>
                <a:ea typeface="微软雅黑" panose="020B0503020204020204" charset="-122"/>
                <a:cs typeface="微软雅黑" panose="020B0503020204020204" charset="-122"/>
              </a:rPr>
              <a:t>03</a:t>
            </a:r>
            <a:endParaRPr lang="en-US" sz="2400">
              <a:solidFill>
                <a:srgbClr val="FFFFFF">
                  <a:alpha val="100000"/>
                </a:srgbClr>
              </a:solidFill>
              <a:latin typeface="微软雅黑" panose="020B0503020204020204" charset="-122"/>
              <a:ea typeface="微软雅黑" panose="020B0503020204020204" charset="-122"/>
              <a:cs typeface="微软雅黑" panose="020B0503020204020204" charset="-122"/>
            </a:endParaRPr>
          </a:p>
        </p:txBody>
      </p:sp>
      <p:sp>
        <p:nvSpPr>
          <p:cNvPr id="16" name="TextBox 16"/>
          <p:cNvSpPr txBox="1"/>
          <p:nvPr/>
        </p:nvSpPr>
        <p:spPr>
          <a:xfrm>
            <a:off x="7416067" y="2095965"/>
            <a:ext cx="849630" cy="481965"/>
          </a:xfrm>
          <a:prstGeom prst="rect">
            <a:avLst/>
          </a:prstGeom>
        </p:spPr>
        <p:txBody>
          <a:bodyPr vert="horz" wrap="square" lIns="91440" tIns="45720" rIns="91440" bIns="45720" rtlCol="0" anchor="ctr" anchorCtr="0">
            <a:spAutoFit/>
          </a:bodyPr>
          <a:lstStyle/>
          <a:p>
            <a:pPr algn="ctr">
              <a:lnSpc>
                <a:spcPct val="100000"/>
              </a:lnSpc>
              <a:spcBef>
                <a:spcPts val="375"/>
              </a:spcBef>
            </a:pPr>
            <a:r>
              <a:rPr lang="en-US" sz="2400">
                <a:solidFill>
                  <a:srgbClr val="FFFFFF">
                    <a:alpha val="100000"/>
                  </a:srgbClr>
                </a:solidFill>
                <a:latin typeface="微软雅黑" panose="020B0503020204020204" charset="-122"/>
                <a:ea typeface="微软雅黑" panose="020B0503020204020204" charset="-122"/>
                <a:cs typeface="微软雅黑" panose="020B0503020204020204" charset="-122"/>
              </a:rPr>
              <a:t>04</a:t>
            </a:r>
            <a:endParaRPr lang="en-US" sz="2400">
              <a:solidFill>
                <a:srgbClr val="FFFFFF">
                  <a:alpha val="100000"/>
                </a:srgbClr>
              </a:solidFill>
              <a:latin typeface="微软雅黑" panose="020B0503020204020204" charset="-122"/>
              <a:ea typeface="微软雅黑" panose="020B0503020204020204" charset="-122"/>
              <a:cs typeface="微软雅黑" panose="020B0503020204020204" charset="-122"/>
            </a:endParaRPr>
          </a:p>
        </p:txBody>
      </p:sp>
      <p:sp>
        <p:nvSpPr>
          <p:cNvPr id="17" name="TextBox 17"/>
          <p:cNvSpPr txBox="1"/>
          <p:nvPr/>
        </p:nvSpPr>
        <p:spPr>
          <a:xfrm>
            <a:off x="9690531" y="2095965"/>
            <a:ext cx="849630" cy="481965"/>
          </a:xfrm>
          <a:prstGeom prst="rect">
            <a:avLst/>
          </a:prstGeom>
        </p:spPr>
        <p:txBody>
          <a:bodyPr vert="horz" wrap="square" lIns="91440" tIns="45720" rIns="91440" bIns="45720" rtlCol="0" anchor="ctr" anchorCtr="0">
            <a:spAutoFit/>
          </a:bodyPr>
          <a:lstStyle/>
          <a:p>
            <a:pPr algn="ctr">
              <a:lnSpc>
                <a:spcPct val="100000"/>
              </a:lnSpc>
              <a:spcBef>
                <a:spcPts val="375"/>
              </a:spcBef>
            </a:pPr>
            <a:r>
              <a:rPr lang="en-US" sz="2400">
                <a:solidFill>
                  <a:srgbClr val="FFFFFF">
                    <a:alpha val="100000"/>
                  </a:srgbClr>
                </a:solidFill>
                <a:latin typeface="微软雅黑" panose="020B0503020204020204" charset="-122"/>
                <a:ea typeface="微软雅黑" panose="020B0503020204020204" charset="-122"/>
                <a:cs typeface="微软雅黑" panose="020B0503020204020204" charset="-122"/>
              </a:rPr>
              <a:t>05</a:t>
            </a:r>
            <a:endParaRPr lang="en-US" sz="2400">
              <a:solidFill>
                <a:srgbClr val="FFFFFF">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100000"/>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alphaModFix amt="100000"/>
          </a:blip>
          <a:srcRect l="14417" r="14417"/>
          <a:stretch>
            <a:fillRect/>
          </a:stretch>
        </p:blipFill>
        <p:spPr>
          <a:xfrm>
            <a:off x="476023" y="1726817"/>
            <a:ext cx="4434840" cy="4434841"/>
          </a:xfrm>
          <a:prstGeom prst="roundRect">
            <a:avLst/>
          </a:prstGeom>
        </p:spPr>
      </p:pic>
      <p:sp>
        <p:nvSpPr>
          <p:cNvPr id="3" name="TextBox 3"/>
          <p:cNvSpPr txBox="1"/>
          <p:nvPr/>
        </p:nvSpPr>
        <p:spPr>
          <a:xfrm>
            <a:off x="5562187" y="4881292"/>
            <a:ext cx="6000750" cy="711336"/>
          </a:xfrm>
          <a:prstGeom prst="rect">
            <a:avLst/>
          </a:prstGeom>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备付能力与参保利益</a:t>
            </a:r>
            <a:endPar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4" name="TextBox 4"/>
          <p:cNvSpPr txBox="1"/>
          <p:nvPr/>
        </p:nvSpPr>
        <p:spPr>
          <a:xfrm>
            <a:off x="5267801" y="5523753"/>
            <a:ext cx="6477000" cy="914400"/>
          </a:xfrm>
          <a:prstGeom prst="rect">
            <a:avLst/>
          </a:prstGeom>
        </p:spPr>
        <p:txBody>
          <a:bodyPr vert="horz" wrap="square" lIns="0" tIns="0" rIns="0" bIns="0" rtlCol="0" anchor="t" anchorCtr="0">
            <a:noAutofit/>
          </a:bodyPr>
          <a:lstStyle/>
          <a:p>
            <a:pPr>
              <a:lnSpc>
                <a:spcPct val="140000"/>
              </a:lnSpc>
            </a:pP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社保基金备付能力直接关系到参保人员的切身利益，参保人员可以更加放心地享受社保制度带来的保障，及时获得应有的保障。</a:t>
            </a:r>
            <a:endPar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5" name="AutoShape 5"/>
          <p:cNvSpPr/>
          <p:nvPr/>
        </p:nvSpPr>
        <p:spPr>
          <a:xfrm>
            <a:off x="5267801" y="1835975"/>
            <a:ext cx="238125" cy="238125"/>
          </a:xfrm>
          <a:prstGeom prst="ellipse">
            <a:avLst/>
          </a:prstGeom>
          <a:solidFill>
            <a:schemeClr val="accent1">
              <a:alpha val="100000"/>
            </a:schemeClr>
          </a:solidFill>
        </p:spPr>
      </p:sp>
      <p:sp>
        <p:nvSpPr>
          <p:cNvPr id="6" name="TextBox 6"/>
          <p:cNvSpPr txBox="1"/>
          <p:nvPr/>
        </p:nvSpPr>
        <p:spPr>
          <a:xfrm>
            <a:off x="5562187" y="1621998"/>
            <a:ext cx="6000750" cy="666079"/>
          </a:xfrm>
          <a:prstGeom prst="rect">
            <a:avLst/>
          </a:prstGeom>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备付能力与支付能力</a:t>
            </a:r>
            <a:endPar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7" name="TextBox 7"/>
          <p:cNvSpPr txBox="1"/>
          <p:nvPr/>
        </p:nvSpPr>
        <p:spPr>
          <a:xfrm>
            <a:off x="5267801" y="2234038"/>
            <a:ext cx="6477000" cy="914400"/>
          </a:xfrm>
          <a:prstGeom prst="rect">
            <a:avLst/>
          </a:prstGeom>
        </p:spPr>
        <p:txBody>
          <a:bodyPr vert="horz" wrap="square" lIns="0" tIns="0" rIns="0" bIns="0" rtlCol="0" anchor="t" anchorCtr="0">
            <a:noAutofit/>
          </a:bodyPr>
          <a:lstStyle/>
          <a:p>
            <a:pPr>
              <a:lnSpc>
                <a:spcPct val="140000"/>
              </a:lnSpc>
            </a:pP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社保基金备付能力是衡量社保基金支付能力的重要指标，其高低直接关系到社保基金的稳定运行，影响着广大参保人员的切身利益。</a:t>
            </a:r>
            <a:endPar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8" name="TextBox 8"/>
          <p:cNvSpPr txBox="1"/>
          <p:nvPr/>
        </p:nvSpPr>
        <p:spPr>
          <a:xfrm>
            <a:off x="5562187" y="3262274"/>
            <a:ext cx="6000750" cy="697555"/>
          </a:xfrm>
          <a:prstGeom prst="rect">
            <a:avLst/>
          </a:prstGeom>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备付能力与风险应对</a:t>
            </a:r>
            <a:endPar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9" name="TextBox 9"/>
          <p:cNvSpPr txBox="1"/>
          <p:nvPr/>
        </p:nvSpPr>
        <p:spPr>
          <a:xfrm>
            <a:off x="5267801" y="3896612"/>
            <a:ext cx="6477000" cy="914400"/>
          </a:xfrm>
          <a:prstGeom prst="rect">
            <a:avLst/>
          </a:prstGeom>
        </p:spPr>
        <p:txBody>
          <a:bodyPr vert="horz" wrap="square" lIns="0" tIns="0" rIns="0" bIns="0" rtlCol="0" anchor="t" anchorCtr="0">
            <a:noAutofit/>
          </a:bodyPr>
          <a:lstStyle/>
          <a:p>
            <a:pPr>
              <a:lnSpc>
                <a:spcPct val="140000"/>
              </a:lnSpc>
            </a:pP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备付能力反映了社保基金在应对风险、保障支付能力方面的能力，较高的备付率意味着有足够的资金储备来应对可能出现的支付压力。</a:t>
            </a:r>
            <a:endPar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10" name="TextBox 10"/>
          <p:cNvSpPr txBox="1"/>
          <p:nvPr/>
        </p:nvSpPr>
        <p:spPr>
          <a:xfrm>
            <a:off x="476023" y="265328"/>
            <a:ext cx="11239500" cy="914400"/>
          </a:xfrm>
          <a:prstGeom prst="rect">
            <a:avLst/>
          </a:prstGeom>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微软雅黑" panose="020B0503020204020204" charset="-122"/>
                <a:ea typeface="微软雅黑" panose="020B0503020204020204" charset="-122"/>
                <a:cs typeface="微软雅黑" panose="020B0503020204020204" charset="-122"/>
              </a:rPr>
              <a:t>重视社保基金保值增值</a:t>
            </a:r>
            <a:endParaRPr lang="en-US" sz="3000" b="1">
              <a:solidFill>
                <a:schemeClr val="dk2">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11" name="AutoShape 11"/>
          <p:cNvSpPr/>
          <p:nvPr/>
        </p:nvSpPr>
        <p:spPr>
          <a:xfrm>
            <a:off x="5267801" y="3491989"/>
            <a:ext cx="238125" cy="238125"/>
          </a:xfrm>
          <a:prstGeom prst="ellipse">
            <a:avLst/>
          </a:prstGeom>
          <a:solidFill>
            <a:schemeClr val="accent1">
              <a:alpha val="100000"/>
            </a:schemeClr>
          </a:solidFill>
        </p:spPr>
      </p:sp>
      <p:sp>
        <p:nvSpPr>
          <p:cNvPr id="12" name="AutoShape 12"/>
          <p:cNvSpPr/>
          <p:nvPr/>
        </p:nvSpPr>
        <p:spPr>
          <a:xfrm>
            <a:off x="5267801" y="5117897"/>
            <a:ext cx="238125" cy="238125"/>
          </a:xfrm>
          <a:prstGeom prst="ellipse">
            <a:avLst/>
          </a:prstGeom>
          <a:solidFill>
            <a:schemeClr val="accent1">
              <a:alpha val="100000"/>
            </a:schemeClr>
          </a:solidFill>
        </p:spPr>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100000"/>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rot="2700000">
            <a:off x="1177078" y="4785265"/>
            <a:ext cx="998125" cy="998125"/>
          </a:xfrm>
          <a:prstGeom prst="rect">
            <a:avLst/>
          </a:prstGeom>
          <a:solidFill>
            <a:schemeClr val="lt2">
              <a:alpha val="100000"/>
            </a:schemeClr>
          </a:solidFill>
        </p:spPr>
      </p:sp>
      <p:sp>
        <p:nvSpPr>
          <p:cNvPr id="3" name="AutoShape 3"/>
          <p:cNvSpPr/>
          <p:nvPr/>
        </p:nvSpPr>
        <p:spPr>
          <a:xfrm rot="2700000">
            <a:off x="6463760" y="4785265"/>
            <a:ext cx="998125" cy="998125"/>
          </a:xfrm>
          <a:prstGeom prst="rect">
            <a:avLst/>
          </a:prstGeom>
          <a:solidFill>
            <a:schemeClr val="lt2">
              <a:alpha val="100000"/>
            </a:schemeClr>
          </a:solidFill>
        </p:spPr>
      </p:sp>
      <p:sp>
        <p:nvSpPr>
          <p:cNvPr id="4" name="AutoShape 4"/>
          <p:cNvSpPr/>
          <p:nvPr/>
        </p:nvSpPr>
        <p:spPr>
          <a:xfrm rot="2700000">
            <a:off x="1177078" y="2234565"/>
            <a:ext cx="998125" cy="996029"/>
          </a:xfrm>
          <a:prstGeom prst="rect">
            <a:avLst/>
          </a:prstGeom>
          <a:solidFill>
            <a:schemeClr val="lt2">
              <a:alpha val="100000"/>
            </a:schemeClr>
          </a:solidFill>
        </p:spPr>
      </p:sp>
      <p:sp>
        <p:nvSpPr>
          <p:cNvPr id="5" name="Freeform 5"/>
          <p:cNvSpPr/>
          <p:nvPr/>
        </p:nvSpPr>
        <p:spPr>
          <a:xfrm>
            <a:off x="1415156" y="2436781"/>
            <a:ext cx="521970" cy="520922"/>
          </a:xfrm>
          <a:custGeom>
            <a:avLst/>
            <a:gdLst/>
            <a:ahLst/>
            <a:cxnLst/>
            <a:rect l="l" t="t" r="r" b="b"/>
            <a:pathLst>
              <a:path w="376" h="376">
                <a:moveTo>
                  <a:pt x="347" y="284"/>
                </a:moveTo>
                <a:cubicBezTo>
                  <a:pt x="347" y="238"/>
                  <a:pt x="347" y="238"/>
                  <a:pt x="347" y="238"/>
                </a:cubicBezTo>
                <a:cubicBezTo>
                  <a:pt x="347" y="210"/>
                  <a:pt x="328" y="169"/>
                  <a:pt x="278" y="169"/>
                </a:cubicBezTo>
                <a:cubicBezTo>
                  <a:pt x="238" y="169"/>
                  <a:pt x="238" y="169"/>
                  <a:pt x="238" y="169"/>
                </a:cubicBezTo>
                <a:cubicBezTo>
                  <a:pt x="210" y="169"/>
                  <a:pt x="207" y="155"/>
                  <a:pt x="207" y="148"/>
                </a:cubicBezTo>
                <a:cubicBezTo>
                  <a:pt x="207" y="92"/>
                  <a:pt x="207" y="92"/>
                  <a:pt x="207" y="92"/>
                </a:cubicBezTo>
                <a:cubicBezTo>
                  <a:pt x="224" y="85"/>
                  <a:pt x="236" y="68"/>
                  <a:pt x="236" y="48"/>
                </a:cubicBezTo>
                <a:cubicBezTo>
                  <a:pt x="236" y="21"/>
                  <a:pt x="214" y="0"/>
                  <a:pt x="188" y="0"/>
                </a:cubicBezTo>
                <a:cubicBezTo>
                  <a:pt x="161" y="0"/>
                  <a:pt x="140" y="21"/>
                  <a:pt x="140" y="48"/>
                </a:cubicBezTo>
                <a:cubicBezTo>
                  <a:pt x="140" y="68"/>
                  <a:pt x="152" y="85"/>
                  <a:pt x="169" y="92"/>
                </a:cubicBezTo>
                <a:cubicBezTo>
                  <a:pt x="169" y="148"/>
                  <a:pt x="169" y="148"/>
                  <a:pt x="169" y="148"/>
                </a:cubicBezTo>
                <a:cubicBezTo>
                  <a:pt x="169" y="153"/>
                  <a:pt x="167" y="169"/>
                  <a:pt x="138" y="169"/>
                </a:cubicBezTo>
                <a:cubicBezTo>
                  <a:pt x="98" y="169"/>
                  <a:pt x="98" y="169"/>
                  <a:pt x="98" y="169"/>
                </a:cubicBezTo>
                <a:cubicBezTo>
                  <a:pt x="47" y="169"/>
                  <a:pt x="29" y="210"/>
                  <a:pt x="29" y="238"/>
                </a:cubicBezTo>
                <a:cubicBezTo>
                  <a:pt x="29" y="284"/>
                  <a:pt x="29" y="284"/>
                  <a:pt x="29" y="284"/>
                </a:cubicBezTo>
                <a:cubicBezTo>
                  <a:pt x="12" y="291"/>
                  <a:pt x="0" y="308"/>
                  <a:pt x="0" y="328"/>
                </a:cubicBezTo>
                <a:cubicBezTo>
                  <a:pt x="0" y="354"/>
                  <a:pt x="21" y="376"/>
                  <a:pt x="48" y="376"/>
                </a:cubicBezTo>
                <a:cubicBezTo>
                  <a:pt x="74" y="376"/>
                  <a:pt x="96" y="354"/>
                  <a:pt x="96" y="328"/>
                </a:cubicBezTo>
                <a:cubicBezTo>
                  <a:pt x="96" y="308"/>
                  <a:pt x="84" y="291"/>
                  <a:pt x="67" y="284"/>
                </a:cubicBezTo>
                <a:cubicBezTo>
                  <a:pt x="67" y="238"/>
                  <a:pt x="67" y="238"/>
                  <a:pt x="67" y="238"/>
                </a:cubicBezTo>
                <a:cubicBezTo>
                  <a:pt x="67" y="233"/>
                  <a:pt x="68" y="207"/>
                  <a:pt x="98" y="207"/>
                </a:cubicBezTo>
                <a:cubicBezTo>
                  <a:pt x="138" y="207"/>
                  <a:pt x="138" y="207"/>
                  <a:pt x="138" y="207"/>
                </a:cubicBezTo>
                <a:cubicBezTo>
                  <a:pt x="150" y="207"/>
                  <a:pt x="160" y="205"/>
                  <a:pt x="169" y="202"/>
                </a:cubicBezTo>
                <a:cubicBezTo>
                  <a:pt x="169" y="284"/>
                  <a:pt x="169" y="284"/>
                  <a:pt x="169" y="284"/>
                </a:cubicBezTo>
                <a:cubicBezTo>
                  <a:pt x="152" y="291"/>
                  <a:pt x="140" y="308"/>
                  <a:pt x="140" y="328"/>
                </a:cubicBezTo>
                <a:cubicBezTo>
                  <a:pt x="140" y="354"/>
                  <a:pt x="161" y="376"/>
                  <a:pt x="188" y="376"/>
                </a:cubicBezTo>
                <a:cubicBezTo>
                  <a:pt x="214" y="376"/>
                  <a:pt x="236" y="354"/>
                  <a:pt x="236" y="328"/>
                </a:cubicBezTo>
                <a:cubicBezTo>
                  <a:pt x="236" y="308"/>
                  <a:pt x="224" y="291"/>
                  <a:pt x="207" y="284"/>
                </a:cubicBezTo>
                <a:cubicBezTo>
                  <a:pt x="207" y="202"/>
                  <a:pt x="207" y="202"/>
                  <a:pt x="207" y="202"/>
                </a:cubicBezTo>
                <a:cubicBezTo>
                  <a:pt x="215" y="205"/>
                  <a:pt x="226" y="207"/>
                  <a:pt x="238" y="207"/>
                </a:cubicBezTo>
                <a:cubicBezTo>
                  <a:pt x="278" y="207"/>
                  <a:pt x="278" y="207"/>
                  <a:pt x="278" y="207"/>
                </a:cubicBezTo>
                <a:cubicBezTo>
                  <a:pt x="306" y="207"/>
                  <a:pt x="309" y="231"/>
                  <a:pt x="309" y="238"/>
                </a:cubicBezTo>
                <a:cubicBezTo>
                  <a:pt x="309" y="284"/>
                  <a:pt x="309" y="284"/>
                  <a:pt x="309" y="284"/>
                </a:cubicBezTo>
                <a:cubicBezTo>
                  <a:pt x="292" y="291"/>
                  <a:pt x="280" y="308"/>
                  <a:pt x="280" y="328"/>
                </a:cubicBezTo>
                <a:cubicBezTo>
                  <a:pt x="280" y="354"/>
                  <a:pt x="301" y="376"/>
                  <a:pt x="328" y="376"/>
                </a:cubicBezTo>
                <a:cubicBezTo>
                  <a:pt x="354" y="376"/>
                  <a:pt x="376" y="354"/>
                  <a:pt x="376" y="328"/>
                </a:cubicBezTo>
                <a:cubicBezTo>
                  <a:pt x="376" y="308"/>
                  <a:pt x="364" y="291"/>
                  <a:pt x="347" y="284"/>
                </a:cubicBezTo>
                <a:close/>
                <a:moveTo>
                  <a:pt x="75" y="328"/>
                </a:moveTo>
                <a:cubicBezTo>
                  <a:pt x="75" y="343"/>
                  <a:pt x="63" y="356"/>
                  <a:pt x="48" y="356"/>
                </a:cubicBezTo>
                <a:cubicBezTo>
                  <a:pt x="32" y="356"/>
                  <a:pt x="20" y="343"/>
                  <a:pt x="20" y="328"/>
                </a:cubicBezTo>
                <a:cubicBezTo>
                  <a:pt x="20" y="313"/>
                  <a:pt x="32" y="300"/>
                  <a:pt x="48" y="300"/>
                </a:cubicBezTo>
                <a:cubicBezTo>
                  <a:pt x="63" y="300"/>
                  <a:pt x="75" y="313"/>
                  <a:pt x="75" y="328"/>
                </a:cubicBezTo>
                <a:close/>
                <a:moveTo>
                  <a:pt x="160" y="48"/>
                </a:moveTo>
                <a:cubicBezTo>
                  <a:pt x="160" y="33"/>
                  <a:pt x="172" y="20"/>
                  <a:pt x="188" y="20"/>
                </a:cubicBezTo>
                <a:cubicBezTo>
                  <a:pt x="203" y="20"/>
                  <a:pt x="215" y="33"/>
                  <a:pt x="215" y="48"/>
                </a:cubicBezTo>
                <a:cubicBezTo>
                  <a:pt x="215" y="63"/>
                  <a:pt x="203" y="76"/>
                  <a:pt x="188" y="76"/>
                </a:cubicBezTo>
                <a:cubicBezTo>
                  <a:pt x="172" y="76"/>
                  <a:pt x="160" y="63"/>
                  <a:pt x="160" y="48"/>
                </a:cubicBezTo>
                <a:close/>
                <a:moveTo>
                  <a:pt x="215" y="328"/>
                </a:moveTo>
                <a:cubicBezTo>
                  <a:pt x="215" y="343"/>
                  <a:pt x="203" y="356"/>
                  <a:pt x="188" y="356"/>
                </a:cubicBezTo>
                <a:cubicBezTo>
                  <a:pt x="172" y="356"/>
                  <a:pt x="160" y="343"/>
                  <a:pt x="160" y="328"/>
                </a:cubicBezTo>
                <a:cubicBezTo>
                  <a:pt x="160" y="313"/>
                  <a:pt x="172" y="300"/>
                  <a:pt x="188" y="300"/>
                </a:cubicBezTo>
                <a:cubicBezTo>
                  <a:pt x="203" y="300"/>
                  <a:pt x="215" y="313"/>
                  <a:pt x="215" y="328"/>
                </a:cubicBezTo>
                <a:close/>
                <a:moveTo>
                  <a:pt x="328" y="356"/>
                </a:moveTo>
                <a:cubicBezTo>
                  <a:pt x="312" y="356"/>
                  <a:pt x="300" y="343"/>
                  <a:pt x="300" y="328"/>
                </a:cubicBezTo>
                <a:cubicBezTo>
                  <a:pt x="300" y="313"/>
                  <a:pt x="312" y="300"/>
                  <a:pt x="328" y="300"/>
                </a:cubicBezTo>
                <a:cubicBezTo>
                  <a:pt x="343" y="300"/>
                  <a:pt x="355" y="313"/>
                  <a:pt x="355" y="328"/>
                </a:cubicBezTo>
                <a:cubicBezTo>
                  <a:pt x="355" y="343"/>
                  <a:pt x="343" y="356"/>
                  <a:pt x="328" y="356"/>
                </a:cubicBezTo>
                <a:close/>
              </a:path>
            </a:pathLst>
          </a:custGeom>
          <a:solidFill>
            <a:schemeClr val="accent1">
              <a:alpha val="100000"/>
            </a:schemeClr>
          </a:solidFill>
        </p:spPr>
      </p:sp>
      <p:sp>
        <p:nvSpPr>
          <p:cNvPr id="6" name="AutoShape 6"/>
          <p:cNvSpPr/>
          <p:nvPr/>
        </p:nvSpPr>
        <p:spPr>
          <a:xfrm rot="2700000">
            <a:off x="6463760" y="2229898"/>
            <a:ext cx="998125" cy="998125"/>
          </a:xfrm>
          <a:prstGeom prst="rect">
            <a:avLst/>
          </a:prstGeom>
          <a:solidFill>
            <a:schemeClr val="lt2">
              <a:alpha val="100000"/>
            </a:schemeClr>
          </a:solidFill>
        </p:spPr>
      </p:sp>
      <p:sp>
        <p:nvSpPr>
          <p:cNvPr id="7" name="Freeform 7"/>
          <p:cNvSpPr/>
          <p:nvPr/>
        </p:nvSpPr>
        <p:spPr>
          <a:xfrm>
            <a:off x="6651498" y="2429828"/>
            <a:ext cx="622649" cy="637223"/>
          </a:xfrm>
          <a:custGeom>
            <a:avLst/>
            <a:gdLst/>
            <a:ahLst/>
            <a:cxnLst/>
            <a:rect l="l" t="t" r="r" b="b"/>
            <a:pathLst>
              <a:path w="417" h="426">
                <a:moveTo>
                  <a:pt x="121" y="94"/>
                </a:moveTo>
                <a:cubicBezTo>
                  <a:pt x="98" y="116"/>
                  <a:pt x="0" y="256"/>
                  <a:pt x="85" y="341"/>
                </a:cubicBezTo>
                <a:cubicBezTo>
                  <a:pt x="170" y="426"/>
                  <a:pt x="309" y="328"/>
                  <a:pt x="332" y="305"/>
                </a:cubicBezTo>
                <a:cubicBezTo>
                  <a:pt x="354" y="283"/>
                  <a:pt x="325" y="217"/>
                  <a:pt x="267" y="159"/>
                </a:cubicBezTo>
                <a:cubicBezTo>
                  <a:pt x="209" y="101"/>
                  <a:pt x="143" y="72"/>
                  <a:pt x="121" y="94"/>
                </a:cubicBezTo>
                <a:close/>
                <a:moveTo>
                  <a:pt x="306" y="286"/>
                </a:moveTo>
                <a:cubicBezTo>
                  <a:pt x="299" y="292"/>
                  <a:pt x="248" y="277"/>
                  <a:pt x="199" y="227"/>
                </a:cubicBezTo>
                <a:cubicBezTo>
                  <a:pt x="149" y="178"/>
                  <a:pt x="134" y="127"/>
                  <a:pt x="140" y="120"/>
                </a:cubicBezTo>
                <a:cubicBezTo>
                  <a:pt x="147" y="113"/>
                  <a:pt x="198" y="129"/>
                  <a:pt x="247" y="179"/>
                </a:cubicBezTo>
                <a:cubicBezTo>
                  <a:pt x="297" y="228"/>
                  <a:pt x="313" y="279"/>
                  <a:pt x="306" y="286"/>
                </a:cubicBezTo>
                <a:close/>
                <a:moveTo>
                  <a:pt x="309" y="128"/>
                </a:moveTo>
                <a:cubicBezTo>
                  <a:pt x="314" y="128"/>
                  <a:pt x="319" y="126"/>
                  <a:pt x="323" y="122"/>
                </a:cubicBezTo>
                <a:cubicBezTo>
                  <a:pt x="361" y="84"/>
                  <a:pt x="361" y="84"/>
                  <a:pt x="361" y="84"/>
                </a:cubicBezTo>
                <a:cubicBezTo>
                  <a:pt x="369" y="76"/>
                  <a:pt x="369" y="64"/>
                  <a:pt x="361" y="56"/>
                </a:cubicBezTo>
                <a:cubicBezTo>
                  <a:pt x="353" y="48"/>
                  <a:pt x="341" y="48"/>
                  <a:pt x="333" y="56"/>
                </a:cubicBezTo>
                <a:cubicBezTo>
                  <a:pt x="295" y="94"/>
                  <a:pt x="295" y="94"/>
                  <a:pt x="295" y="94"/>
                </a:cubicBezTo>
                <a:cubicBezTo>
                  <a:pt x="287" y="102"/>
                  <a:pt x="287" y="115"/>
                  <a:pt x="295" y="122"/>
                </a:cubicBezTo>
                <a:cubicBezTo>
                  <a:pt x="299" y="126"/>
                  <a:pt x="304" y="128"/>
                  <a:pt x="309" y="128"/>
                </a:cubicBezTo>
                <a:close/>
                <a:moveTo>
                  <a:pt x="237" y="79"/>
                </a:moveTo>
                <a:cubicBezTo>
                  <a:pt x="240" y="81"/>
                  <a:pt x="243" y="81"/>
                  <a:pt x="247" y="81"/>
                </a:cubicBezTo>
                <a:cubicBezTo>
                  <a:pt x="254" y="81"/>
                  <a:pt x="260" y="78"/>
                  <a:pt x="264" y="71"/>
                </a:cubicBezTo>
                <a:cubicBezTo>
                  <a:pt x="286" y="33"/>
                  <a:pt x="286" y="33"/>
                  <a:pt x="286" y="33"/>
                </a:cubicBezTo>
                <a:cubicBezTo>
                  <a:pt x="291" y="23"/>
                  <a:pt x="288" y="11"/>
                  <a:pt x="278" y="5"/>
                </a:cubicBezTo>
                <a:cubicBezTo>
                  <a:pt x="268" y="0"/>
                  <a:pt x="256" y="3"/>
                  <a:pt x="251" y="13"/>
                </a:cubicBezTo>
                <a:cubicBezTo>
                  <a:pt x="229" y="52"/>
                  <a:pt x="229" y="52"/>
                  <a:pt x="229" y="52"/>
                </a:cubicBezTo>
                <a:cubicBezTo>
                  <a:pt x="224" y="61"/>
                  <a:pt x="227" y="73"/>
                  <a:pt x="237" y="79"/>
                </a:cubicBezTo>
                <a:close/>
                <a:moveTo>
                  <a:pt x="412" y="139"/>
                </a:moveTo>
                <a:cubicBezTo>
                  <a:pt x="406" y="129"/>
                  <a:pt x="394" y="126"/>
                  <a:pt x="385" y="131"/>
                </a:cubicBezTo>
                <a:cubicBezTo>
                  <a:pt x="346" y="153"/>
                  <a:pt x="346" y="153"/>
                  <a:pt x="346" y="153"/>
                </a:cubicBezTo>
                <a:cubicBezTo>
                  <a:pt x="336" y="158"/>
                  <a:pt x="333" y="171"/>
                  <a:pt x="338" y="180"/>
                </a:cubicBezTo>
                <a:cubicBezTo>
                  <a:pt x="342" y="187"/>
                  <a:pt x="349" y="190"/>
                  <a:pt x="356" y="190"/>
                </a:cubicBezTo>
                <a:cubicBezTo>
                  <a:pt x="359" y="190"/>
                  <a:pt x="363" y="190"/>
                  <a:pt x="366" y="188"/>
                </a:cubicBezTo>
                <a:cubicBezTo>
                  <a:pt x="404" y="166"/>
                  <a:pt x="404" y="166"/>
                  <a:pt x="404" y="166"/>
                </a:cubicBezTo>
                <a:cubicBezTo>
                  <a:pt x="414" y="161"/>
                  <a:pt x="417" y="149"/>
                  <a:pt x="412" y="139"/>
                </a:cubicBezTo>
                <a:close/>
              </a:path>
            </a:pathLst>
          </a:custGeom>
          <a:solidFill>
            <a:schemeClr val="accent1">
              <a:alpha val="100000"/>
            </a:schemeClr>
          </a:solidFill>
        </p:spPr>
      </p:sp>
      <p:sp>
        <p:nvSpPr>
          <p:cNvPr id="8" name="TextBox 8"/>
          <p:cNvSpPr txBox="1"/>
          <p:nvPr/>
        </p:nvSpPr>
        <p:spPr>
          <a:xfrm>
            <a:off x="2528401" y="1607814"/>
            <a:ext cx="3394996" cy="490334"/>
          </a:xfrm>
          <a:prstGeom prst="rect">
            <a:avLst/>
          </a:prstGeom>
        </p:spPr>
        <p:txBody>
          <a:bodyPr vert="horz" wrap="square" lIns="66008" tIns="33052" rIns="66008" bIns="33052" rtlCol="0" anchor="ctr" anchorCtr="0">
            <a:noAutofit/>
          </a:bodyPr>
          <a:lstStyle/>
          <a:p>
            <a:pPr algn="l">
              <a:lnSpc>
                <a:spcPct val="120000"/>
              </a:lnSpc>
            </a:pPr>
            <a:r>
              <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保持合理备付能力</a:t>
            </a:r>
            <a:endPar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9" name="TextBox 9"/>
          <p:cNvSpPr txBox="1"/>
          <p:nvPr/>
        </p:nvSpPr>
        <p:spPr>
          <a:xfrm>
            <a:off x="2528401" y="4294142"/>
            <a:ext cx="3394996" cy="490334"/>
          </a:xfrm>
          <a:prstGeom prst="rect">
            <a:avLst/>
          </a:prstGeom>
        </p:spPr>
        <p:txBody>
          <a:bodyPr vert="horz" wrap="square" lIns="66008" tIns="33052" rIns="66008" bIns="33052" rtlCol="0" anchor="ctr" anchorCtr="0">
            <a:noAutofit/>
          </a:bodyPr>
          <a:lstStyle/>
          <a:p>
            <a:pPr algn="l">
              <a:lnSpc>
                <a:spcPct val="120000"/>
              </a:lnSpc>
              <a:spcBef>
                <a:spcPct val="0"/>
              </a:spcBef>
            </a:pPr>
            <a:r>
              <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建立中长期发展规划</a:t>
            </a:r>
            <a:endPar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10" name="TextBox 10"/>
          <p:cNvSpPr txBox="1"/>
          <p:nvPr/>
        </p:nvSpPr>
        <p:spPr>
          <a:xfrm>
            <a:off x="7924964" y="1607814"/>
            <a:ext cx="3394996" cy="490334"/>
          </a:xfrm>
          <a:prstGeom prst="rect">
            <a:avLst/>
          </a:prstGeom>
        </p:spPr>
        <p:txBody>
          <a:bodyPr vert="horz" wrap="square" lIns="66008" tIns="33052" rIns="66008" bIns="33052" rtlCol="0" anchor="ctr" anchorCtr="0">
            <a:noAutofit/>
          </a:bodyPr>
          <a:lstStyle/>
          <a:p>
            <a:pPr algn="l">
              <a:lnSpc>
                <a:spcPct val="120000"/>
              </a:lnSpc>
            </a:pPr>
            <a:r>
              <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提高管理效率与增值</a:t>
            </a:r>
            <a:endPar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11" name="TextBox 11"/>
          <p:cNvSpPr txBox="1"/>
          <p:nvPr/>
        </p:nvSpPr>
        <p:spPr>
          <a:xfrm>
            <a:off x="7924964" y="4294142"/>
            <a:ext cx="3394996" cy="490334"/>
          </a:xfrm>
          <a:prstGeom prst="rect">
            <a:avLst/>
          </a:prstGeom>
        </p:spPr>
        <p:txBody>
          <a:bodyPr vert="horz" wrap="square" lIns="66008" tIns="33052" rIns="66008" bIns="33052" rtlCol="0" anchor="ctr" anchorCtr="0">
            <a:noAutofit/>
          </a:bodyPr>
          <a:lstStyle/>
          <a:p>
            <a:pPr algn="l">
              <a:lnSpc>
                <a:spcPct val="120000"/>
              </a:lnSpc>
            </a:pPr>
            <a:r>
              <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强化风险意识与预警</a:t>
            </a:r>
            <a:endPar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12" name="TextBox 12"/>
          <p:cNvSpPr txBox="1"/>
          <p:nvPr/>
        </p:nvSpPr>
        <p:spPr>
          <a:xfrm>
            <a:off x="2528401" y="2149661"/>
            <a:ext cx="2931336" cy="1654845"/>
          </a:xfrm>
          <a:prstGeom prst="rect">
            <a:avLst/>
          </a:prstGeom>
        </p:spPr>
        <p:txBody>
          <a:bodyPr vert="horz" wrap="square" lIns="66008" tIns="33052" rIns="66008" bIns="33052" rtlCol="0" anchor="t" anchorCtr="0">
            <a:noAutofit/>
          </a:bodyPr>
          <a:lstStyle/>
          <a:p>
            <a:pPr algn="l">
              <a:lnSpc>
                <a:spcPct val="140000"/>
              </a:lnSpc>
            </a:pP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建议天水市社保基金预算单位重视保值增值、长期精算平衡以及风险防范，多措并举，将社保基金备付能力保持在合理水平。</a:t>
            </a:r>
            <a:endPar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13" name="TextBox 13"/>
          <p:cNvSpPr txBox="1"/>
          <p:nvPr/>
        </p:nvSpPr>
        <p:spPr>
          <a:xfrm>
            <a:off x="2528401" y="4807414"/>
            <a:ext cx="2931336" cy="1654845"/>
          </a:xfrm>
          <a:prstGeom prst="rect">
            <a:avLst/>
          </a:prstGeom>
        </p:spPr>
        <p:txBody>
          <a:bodyPr vert="horz" wrap="square" lIns="66008" tIns="33052" rIns="66008" bIns="33052" rtlCol="0" anchor="t" anchorCtr="0">
            <a:noAutofit/>
          </a:bodyPr>
          <a:lstStyle/>
          <a:p>
            <a:pPr algn="l">
              <a:lnSpc>
                <a:spcPct val="140000"/>
              </a:lnSpc>
            </a:pP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建立社保基金中长期发展规划，分年度设立绩效目标，并根据年度执行情况、风险预警情况、精算平衡情况进行动态调整。</a:t>
            </a:r>
            <a:endPar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14" name="TextBox 14"/>
          <p:cNvSpPr txBox="1"/>
          <p:nvPr/>
        </p:nvSpPr>
        <p:spPr>
          <a:xfrm>
            <a:off x="7924964" y="2149661"/>
            <a:ext cx="2931336" cy="1654845"/>
          </a:xfrm>
          <a:prstGeom prst="rect">
            <a:avLst/>
          </a:prstGeom>
        </p:spPr>
        <p:txBody>
          <a:bodyPr vert="horz" wrap="square" lIns="66008" tIns="33052" rIns="66008" bIns="33052" rtlCol="0" anchor="t" anchorCtr="0">
            <a:noAutofit/>
          </a:bodyPr>
          <a:lstStyle/>
          <a:p>
            <a:pPr algn="l">
              <a:lnSpc>
                <a:spcPct val="140000"/>
              </a:lnSpc>
            </a:pP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提高基金管理效率，拓宽投资渠道，在确保安全前提下，利用权限拓宽投资渠道，如增存利率优惠，进行合理投资以实现保值增值。</a:t>
            </a:r>
            <a:endPar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15" name="TextBox 15"/>
          <p:cNvSpPr txBox="1"/>
          <p:nvPr/>
        </p:nvSpPr>
        <p:spPr>
          <a:xfrm>
            <a:off x="7924964" y="4807414"/>
            <a:ext cx="2931336" cy="1654845"/>
          </a:xfrm>
          <a:prstGeom prst="rect">
            <a:avLst/>
          </a:prstGeom>
        </p:spPr>
        <p:txBody>
          <a:bodyPr vert="horz" wrap="square" lIns="66008" tIns="33052" rIns="66008" bIns="33052" rtlCol="0" anchor="t" anchorCtr="0">
            <a:noAutofit/>
          </a:bodyPr>
          <a:lstStyle/>
          <a:p>
            <a:pPr algn="l">
              <a:lnSpc>
                <a:spcPct val="140000"/>
              </a:lnSpc>
            </a:pP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强调公共风险意识，借助保险精算模型，加强总体设计，对社保基金收入、支出、结余情况进行动态分析和风险预警，持续化解风险。</a:t>
            </a:r>
            <a:endPar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16" name="TextBox 16"/>
          <p:cNvSpPr txBox="1"/>
          <p:nvPr/>
        </p:nvSpPr>
        <p:spPr>
          <a:xfrm>
            <a:off x="476023" y="265328"/>
            <a:ext cx="11239500" cy="914400"/>
          </a:xfrm>
          <a:prstGeom prst="rect">
            <a:avLst/>
          </a:prstGeom>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微软雅黑" panose="020B0503020204020204" charset="-122"/>
                <a:ea typeface="微软雅黑" panose="020B0503020204020204" charset="-122"/>
                <a:cs typeface="微软雅黑" panose="020B0503020204020204" charset="-122"/>
              </a:rPr>
              <a:t>重视社保基金保值增值</a:t>
            </a:r>
            <a:endParaRPr lang="en-US" sz="3000" b="1">
              <a:solidFill>
                <a:schemeClr val="dk2">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17" name="Freeform 17"/>
          <p:cNvSpPr/>
          <p:nvPr/>
        </p:nvSpPr>
        <p:spPr>
          <a:xfrm>
            <a:off x="1335670" y="5076587"/>
            <a:ext cx="680942" cy="415480"/>
          </a:xfrm>
          <a:custGeom>
            <a:avLst/>
            <a:gdLst/>
            <a:ahLst/>
            <a:cxnLst/>
            <a:rect l="l" t="t" r="r" b="b"/>
            <a:pathLst>
              <a:path w="400" h="244">
                <a:moveTo>
                  <a:pt x="152" y="7"/>
                </a:moveTo>
                <a:cubicBezTo>
                  <a:pt x="145" y="0"/>
                  <a:pt x="135" y="0"/>
                  <a:pt x="127" y="7"/>
                </a:cubicBezTo>
                <a:cubicBezTo>
                  <a:pt x="0" y="122"/>
                  <a:pt x="0" y="122"/>
                  <a:pt x="0" y="122"/>
                </a:cubicBezTo>
                <a:cubicBezTo>
                  <a:pt x="127" y="237"/>
                  <a:pt x="127" y="237"/>
                  <a:pt x="127" y="237"/>
                </a:cubicBezTo>
                <a:cubicBezTo>
                  <a:pt x="135" y="244"/>
                  <a:pt x="145" y="244"/>
                  <a:pt x="152" y="237"/>
                </a:cubicBezTo>
                <a:cubicBezTo>
                  <a:pt x="159" y="230"/>
                  <a:pt x="159" y="219"/>
                  <a:pt x="152" y="212"/>
                </a:cubicBezTo>
                <a:cubicBezTo>
                  <a:pt x="53" y="122"/>
                  <a:pt x="53" y="122"/>
                  <a:pt x="53" y="122"/>
                </a:cubicBezTo>
                <a:cubicBezTo>
                  <a:pt x="152" y="32"/>
                  <a:pt x="152" y="32"/>
                  <a:pt x="152" y="32"/>
                </a:cubicBezTo>
                <a:cubicBezTo>
                  <a:pt x="159" y="25"/>
                  <a:pt x="159" y="14"/>
                  <a:pt x="152" y="7"/>
                </a:cubicBezTo>
                <a:close/>
                <a:moveTo>
                  <a:pt x="272" y="7"/>
                </a:moveTo>
                <a:cubicBezTo>
                  <a:pt x="265" y="0"/>
                  <a:pt x="255" y="0"/>
                  <a:pt x="248" y="7"/>
                </a:cubicBezTo>
                <a:cubicBezTo>
                  <a:pt x="240" y="14"/>
                  <a:pt x="241" y="25"/>
                  <a:pt x="248" y="32"/>
                </a:cubicBezTo>
                <a:cubicBezTo>
                  <a:pt x="347" y="122"/>
                  <a:pt x="347" y="122"/>
                  <a:pt x="347" y="122"/>
                </a:cubicBezTo>
                <a:cubicBezTo>
                  <a:pt x="248" y="212"/>
                  <a:pt x="248" y="212"/>
                  <a:pt x="248" y="212"/>
                </a:cubicBezTo>
                <a:cubicBezTo>
                  <a:pt x="241" y="219"/>
                  <a:pt x="240" y="230"/>
                  <a:pt x="248" y="237"/>
                </a:cubicBezTo>
                <a:cubicBezTo>
                  <a:pt x="255" y="244"/>
                  <a:pt x="265" y="244"/>
                  <a:pt x="272" y="237"/>
                </a:cubicBezTo>
                <a:cubicBezTo>
                  <a:pt x="400" y="122"/>
                  <a:pt x="400" y="122"/>
                  <a:pt x="400" y="122"/>
                </a:cubicBezTo>
                <a:lnTo>
                  <a:pt x="272" y="7"/>
                </a:lnTo>
                <a:close/>
              </a:path>
            </a:pathLst>
          </a:custGeom>
          <a:solidFill>
            <a:schemeClr val="accent1">
              <a:alpha val="100000"/>
            </a:schemeClr>
          </a:solidFill>
        </p:spPr>
      </p:sp>
      <p:sp>
        <p:nvSpPr>
          <p:cNvPr id="18" name="Freeform 18"/>
          <p:cNvSpPr/>
          <p:nvPr/>
        </p:nvSpPr>
        <p:spPr>
          <a:xfrm>
            <a:off x="6724412" y="5048536"/>
            <a:ext cx="476822" cy="475202"/>
          </a:xfrm>
          <a:custGeom>
            <a:avLst/>
            <a:gdLst/>
            <a:ahLst/>
            <a:cxnLst/>
            <a:rect l="l" t="t"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solidFill>
            <a:schemeClr val="accent1">
              <a:alpha val="100000"/>
            </a:schemeClr>
          </a:solidFill>
        </p:spPr>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100000"/>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440790" y="2331416"/>
            <a:ext cx="7924800" cy="1828800"/>
          </a:xfrm>
          <a:prstGeom prst="rect">
            <a:avLst/>
          </a:prstGeom>
        </p:spPr>
        <p:txBody>
          <a:bodyPr vert="horz" wrap="square" lIns="114300" tIns="57150" rIns="114300" bIns="57150" rtlCol="0" anchor="ctr" anchorCtr="0">
            <a:spAutoFit/>
          </a:bodyPr>
          <a:lstStyle/>
          <a:p>
            <a:pPr>
              <a:lnSpc>
                <a:spcPct val="120000"/>
              </a:lnSpc>
            </a:pPr>
            <a:r>
              <a:rPr lang="en-US" sz="9000" b="1">
                <a:solidFill>
                  <a:srgbClr val="1F1F1F">
                    <a:alpha val="100000"/>
                  </a:srgbClr>
                </a:solidFill>
                <a:latin typeface="微软雅黑" panose="020B0503020204020204" charset="-122"/>
                <a:ea typeface="微软雅黑" panose="020B0503020204020204" charset="-122"/>
                <a:cs typeface="微软雅黑" panose="020B0503020204020204" charset="-122"/>
              </a:rPr>
              <a:t>THANKS</a:t>
            </a:r>
            <a:endParaRPr lang="en-US" sz="9000" b="1">
              <a:solidFill>
                <a:srgbClr val="1F1F1F">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100000"/>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1254570" y="2672514"/>
            <a:ext cx="2037983" cy="1371600"/>
          </a:xfrm>
          <a:prstGeom prst="rect">
            <a:avLst/>
          </a:prstGeom>
        </p:spPr>
        <p:txBody>
          <a:bodyPr vert="horz" wrap="square" lIns="114300" tIns="57150" rIns="114300" bIns="57150" rtlCol="0" anchor="ctr" anchorCtr="0">
            <a:spAutoFit/>
          </a:bodyPr>
          <a:lstStyle/>
          <a:p>
            <a:pPr algn="ctr">
              <a:lnSpc>
                <a:spcPct val="120000"/>
              </a:lnSpc>
            </a:pPr>
            <a:r>
              <a:rPr lang="en-US" sz="6600" b="1">
                <a:solidFill>
                  <a:srgbClr val="1338FD">
                    <a:alpha val="100000"/>
                  </a:srgbClr>
                </a:solidFill>
                <a:latin typeface="微软雅黑" panose="020B0503020204020204" charset="-122"/>
                <a:ea typeface="微软雅黑" panose="020B0503020204020204" charset="-122"/>
                <a:cs typeface="微软雅黑" panose="020B0503020204020204" charset="-122"/>
              </a:rPr>
              <a:t>01</a:t>
            </a:r>
            <a:endParaRPr lang="en-US" sz="6600" b="1">
              <a:solidFill>
                <a:srgbClr val="1338FD">
                  <a:alpha val="100000"/>
                </a:srgbClr>
              </a:solidFill>
              <a:latin typeface="微软雅黑" panose="020B0503020204020204" charset="-122"/>
              <a:ea typeface="微软雅黑" panose="020B0503020204020204" charset="-122"/>
              <a:cs typeface="微软雅黑" panose="020B0503020204020204" charset="-122"/>
            </a:endParaRPr>
          </a:p>
        </p:txBody>
      </p:sp>
      <p:sp>
        <p:nvSpPr>
          <p:cNvPr id="3" name="TextBox 3"/>
          <p:cNvSpPr txBox="1"/>
          <p:nvPr/>
        </p:nvSpPr>
        <p:spPr>
          <a:xfrm>
            <a:off x="4324067" y="2411659"/>
            <a:ext cx="7014337" cy="1798058"/>
          </a:xfrm>
          <a:prstGeom prst="rect">
            <a:avLst/>
          </a:prstGeom>
        </p:spPr>
        <p:txBody>
          <a:bodyPr vert="horz" wrap="square" lIns="114300" tIns="57150" rIns="114300" bIns="57150" rtlCol="0" anchor="ctr" anchorCtr="0">
            <a:normAutofit/>
          </a:bodyPr>
          <a:lstStyle/>
          <a:p>
            <a:pPr algn="l">
              <a:lnSpc>
                <a:spcPct val="120000"/>
              </a:lnSpc>
            </a:pPr>
            <a:r>
              <a:rPr lang="en-US" sz="4050" b="1">
                <a:solidFill>
                  <a:srgbClr val="1F1F1F">
                    <a:alpha val="100000"/>
                  </a:srgbClr>
                </a:solidFill>
                <a:latin typeface="微软雅黑" panose="020B0503020204020204" charset="-122"/>
                <a:ea typeface="微软雅黑" panose="020B0503020204020204" charset="-122"/>
                <a:cs typeface="微软雅黑" panose="020B0503020204020204" charset="-122"/>
              </a:rPr>
              <a:t>绩效评价报告概述</a:t>
            </a:r>
            <a:endParaRPr lang="en-US" sz="4050" b="1">
              <a:solidFill>
                <a:srgbClr val="1F1F1F">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100000"/>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alphaModFix amt="100000"/>
          </a:blip>
          <a:srcRect l="25063" r="25063"/>
          <a:stretch>
            <a:fillRect/>
          </a:stretch>
        </p:blipFill>
        <p:spPr>
          <a:xfrm>
            <a:off x="640619" y="1239230"/>
            <a:ext cx="3783578" cy="5044771"/>
          </a:xfrm>
          <a:prstGeom prst="rect">
            <a:avLst/>
          </a:prstGeom>
        </p:spPr>
      </p:pic>
      <p:sp>
        <p:nvSpPr>
          <p:cNvPr id="3" name="TextBox 3"/>
          <p:cNvSpPr txBox="1"/>
          <p:nvPr/>
        </p:nvSpPr>
        <p:spPr>
          <a:xfrm>
            <a:off x="476023" y="265328"/>
            <a:ext cx="11239500" cy="914400"/>
          </a:xfrm>
          <a:prstGeom prst="rect">
            <a:avLst/>
          </a:prstGeom>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微软雅黑" panose="020B0503020204020204" charset="-122"/>
                <a:ea typeface="微软雅黑" panose="020B0503020204020204" charset="-122"/>
                <a:cs typeface="微软雅黑" panose="020B0503020204020204" charset="-122"/>
              </a:rPr>
              <a:t>绩效评价报告概述</a:t>
            </a:r>
            <a:endParaRPr lang="en-US" sz="3000" b="1">
              <a:solidFill>
                <a:schemeClr val="dk2">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4" name="AutoShape 4"/>
          <p:cNvSpPr/>
          <p:nvPr/>
        </p:nvSpPr>
        <p:spPr>
          <a:xfrm>
            <a:off x="4195024" y="4787018"/>
            <a:ext cx="701468" cy="550104"/>
          </a:xfrm>
          <a:prstGeom prst="rect">
            <a:avLst/>
          </a:prstGeom>
          <a:solidFill>
            <a:schemeClr val="accent1">
              <a:alpha val="100000"/>
            </a:schemeClr>
          </a:solidFill>
        </p:spPr>
      </p:sp>
      <p:sp>
        <p:nvSpPr>
          <p:cNvPr id="5" name="AutoShape 5"/>
          <p:cNvSpPr/>
          <p:nvPr/>
        </p:nvSpPr>
        <p:spPr>
          <a:xfrm>
            <a:off x="4195024" y="3018088"/>
            <a:ext cx="701468" cy="550104"/>
          </a:xfrm>
          <a:prstGeom prst="rect">
            <a:avLst/>
          </a:prstGeom>
          <a:solidFill>
            <a:schemeClr val="accent1">
              <a:alpha val="100000"/>
            </a:schemeClr>
          </a:solidFill>
        </p:spPr>
      </p:sp>
      <p:sp>
        <p:nvSpPr>
          <p:cNvPr id="6" name="AutoShape 6"/>
          <p:cNvSpPr/>
          <p:nvPr/>
        </p:nvSpPr>
        <p:spPr>
          <a:xfrm>
            <a:off x="4195024" y="1237957"/>
            <a:ext cx="701468" cy="550104"/>
          </a:xfrm>
          <a:prstGeom prst="rect">
            <a:avLst/>
          </a:prstGeom>
          <a:solidFill>
            <a:schemeClr val="accent1">
              <a:alpha val="100000"/>
            </a:schemeClr>
          </a:solidFill>
        </p:spPr>
      </p:sp>
      <p:sp>
        <p:nvSpPr>
          <p:cNvPr id="7" name="TextBox 7"/>
          <p:cNvSpPr txBox="1"/>
          <p:nvPr/>
        </p:nvSpPr>
        <p:spPr>
          <a:xfrm>
            <a:off x="5259845" y="2945478"/>
            <a:ext cx="6286500" cy="695325"/>
          </a:xfrm>
          <a:prstGeom prst="rect">
            <a:avLst/>
          </a:prstGeom>
        </p:spPr>
        <p:txBody>
          <a:bodyPr vert="horz" wrap="square" lIns="123825" tIns="123825" rIns="57150" bIns="123825" rtlCol="0" anchor="ctr" anchorCtr="0">
            <a:noAutofit/>
          </a:bodyPr>
          <a:lstStyle/>
          <a:p>
            <a:pPr>
              <a:lnSpc>
                <a:spcPct val="140000"/>
              </a:lnSpc>
            </a:pPr>
            <a:r>
              <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评价范围与方式</a:t>
            </a:r>
            <a:endPar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8" name="TextBox 8"/>
          <p:cNvSpPr txBox="1"/>
          <p:nvPr/>
        </p:nvSpPr>
        <p:spPr>
          <a:xfrm>
            <a:off x="5259845" y="3472246"/>
            <a:ext cx="6124575" cy="1247775"/>
          </a:xfrm>
          <a:prstGeom prst="rect">
            <a:avLst/>
          </a:prstGeom>
        </p:spPr>
        <p:txBody>
          <a:bodyPr vert="horz" wrap="square" lIns="123825" tIns="123825" rIns="57150" bIns="123825" rtlCol="0" anchor="t" anchorCtr="0">
            <a:normAutofit/>
          </a:bodyPr>
          <a:lstStyle/>
          <a:p>
            <a:pPr>
              <a:lnSpc>
                <a:spcPct val="140000"/>
              </a:lnSpc>
            </a:pP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报告对天水市社会保险事业服务中心实施的养老保险预算执行进行了全面评价，采用了部门（单位）绩效自评和财政部门组织评价相结合的方式。</a:t>
            </a:r>
            <a:endPar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9" name="TextBox 9"/>
          <p:cNvSpPr txBox="1"/>
          <p:nvPr/>
        </p:nvSpPr>
        <p:spPr>
          <a:xfrm>
            <a:off x="5272199" y="4714408"/>
            <a:ext cx="6286500" cy="695325"/>
          </a:xfrm>
          <a:prstGeom prst="rect">
            <a:avLst/>
          </a:prstGeom>
        </p:spPr>
        <p:txBody>
          <a:bodyPr vert="horz" wrap="square" lIns="123825" tIns="123825" rIns="57150" bIns="123825" rtlCol="0" anchor="ctr" anchorCtr="0">
            <a:noAutofit/>
          </a:bodyPr>
          <a:lstStyle/>
          <a:p>
            <a:pPr>
              <a:lnSpc>
                <a:spcPct val="140000"/>
              </a:lnSpc>
            </a:pPr>
            <a:r>
              <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评价内容与结论</a:t>
            </a:r>
            <a:endPar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10" name="TextBox 10"/>
          <p:cNvSpPr txBox="1"/>
          <p:nvPr/>
        </p:nvSpPr>
        <p:spPr>
          <a:xfrm>
            <a:off x="5272199" y="5252378"/>
            <a:ext cx="6124575" cy="1247775"/>
          </a:xfrm>
          <a:prstGeom prst="rect">
            <a:avLst/>
          </a:prstGeom>
        </p:spPr>
        <p:txBody>
          <a:bodyPr vert="horz" wrap="square" lIns="123825" tIns="123825" rIns="57150" bIns="123825" rtlCol="0" anchor="t" anchorCtr="0">
            <a:normAutofit/>
          </a:bodyPr>
          <a:lstStyle/>
          <a:p>
            <a:pPr>
              <a:lnSpc>
                <a:spcPct val="140000"/>
              </a:lnSpc>
            </a:pP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报告从决策、过程管理、产出和效益四个方面进行了绩效评价分析，客观公正地提出了评价结论和绩效分析，实事求是地指出了存在的问题并针对性地提出了相关建议。</a:t>
            </a:r>
            <a:endPar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11" name="TextBox 11"/>
          <p:cNvSpPr txBox="1"/>
          <p:nvPr/>
        </p:nvSpPr>
        <p:spPr>
          <a:xfrm>
            <a:off x="5272221" y="1165346"/>
            <a:ext cx="6286500" cy="695325"/>
          </a:xfrm>
          <a:prstGeom prst="rect">
            <a:avLst/>
          </a:prstGeom>
        </p:spPr>
        <p:txBody>
          <a:bodyPr vert="horz" wrap="square" lIns="123825" tIns="123825" rIns="57150" bIns="123825" rtlCol="0" anchor="ctr" anchorCtr="0">
            <a:noAutofit/>
          </a:bodyPr>
          <a:lstStyle/>
          <a:p>
            <a:pPr>
              <a:lnSpc>
                <a:spcPct val="140000"/>
              </a:lnSpc>
            </a:pPr>
            <a:r>
              <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绩效评价报告</a:t>
            </a:r>
            <a:endPar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12" name="TextBox 12"/>
          <p:cNvSpPr txBox="1"/>
          <p:nvPr/>
        </p:nvSpPr>
        <p:spPr>
          <a:xfrm>
            <a:off x="5272221" y="1692114"/>
            <a:ext cx="6124575" cy="1247775"/>
          </a:xfrm>
          <a:prstGeom prst="rect">
            <a:avLst/>
          </a:prstGeom>
        </p:spPr>
        <p:txBody>
          <a:bodyPr vert="horz" wrap="square" lIns="123825" tIns="123825" rIns="57150" bIns="123825" rtlCol="0" anchor="t" anchorCtr="0">
            <a:normAutofit/>
          </a:bodyPr>
          <a:lstStyle/>
          <a:p>
            <a:pPr>
              <a:lnSpc>
                <a:spcPct val="140000"/>
              </a:lnSpc>
            </a:pP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天水市机关事业单位2023年度基本养老保险预算执行绩效评价报告，由甘肃正邦力生会计师事务所出具。</a:t>
            </a:r>
            <a:endPar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13" name="AutoShape 13"/>
          <p:cNvSpPr/>
          <p:nvPr/>
        </p:nvSpPr>
        <p:spPr>
          <a:xfrm>
            <a:off x="4629608" y="4787018"/>
            <a:ext cx="550104" cy="550104"/>
          </a:xfrm>
          <a:prstGeom prst="ellipse">
            <a:avLst/>
          </a:prstGeom>
          <a:solidFill>
            <a:schemeClr val="accent1">
              <a:alpha val="100000"/>
            </a:schemeClr>
          </a:solidFill>
        </p:spPr>
      </p:sp>
      <p:sp>
        <p:nvSpPr>
          <p:cNvPr id="14" name="AutoShape 14"/>
          <p:cNvSpPr/>
          <p:nvPr/>
        </p:nvSpPr>
        <p:spPr>
          <a:xfrm>
            <a:off x="3911804" y="4787018"/>
            <a:ext cx="550104" cy="550104"/>
          </a:xfrm>
          <a:prstGeom prst="ellipse">
            <a:avLst/>
          </a:prstGeom>
          <a:solidFill>
            <a:schemeClr val="accent1">
              <a:alpha val="100000"/>
            </a:schemeClr>
          </a:solidFill>
        </p:spPr>
      </p:sp>
      <p:sp>
        <p:nvSpPr>
          <p:cNvPr id="15" name="AutoShape 15"/>
          <p:cNvSpPr/>
          <p:nvPr/>
        </p:nvSpPr>
        <p:spPr>
          <a:xfrm>
            <a:off x="4629608" y="3018088"/>
            <a:ext cx="550104" cy="550104"/>
          </a:xfrm>
          <a:prstGeom prst="ellipse">
            <a:avLst/>
          </a:prstGeom>
          <a:solidFill>
            <a:schemeClr val="accent1">
              <a:alpha val="100000"/>
            </a:schemeClr>
          </a:solidFill>
        </p:spPr>
      </p:sp>
      <p:sp>
        <p:nvSpPr>
          <p:cNvPr id="16" name="AutoShape 16"/>
          <p:cNvSpPr/>
          <p:nvPr/>
        </p:nvSpPr>
        <p:spPr>
          <a:xfrm>
            <a:off x="3911804" y="3018088"/>
            <a:ext cx="550104" cy="550104"/>
          </a:xfrm>
          <a:prstGeom prst="ellipse">
            <a:avLst/>
          </a:prstGeom>
          <a:solidFill>
            <a:schemeClr val="accent1">
              <a:alpha val="100000"/>
            </a:schemeClr>
          </a:solidFill>
        </p:spPr>
      </p:sp>
      <p:sp>
        <p:nvSpPr>
          <p:cNvPr id="17" name="AutoShape 17"/>
          <p:cNvSpPr/>
          <p:nvPr/>
        </p:nvSpPr>
        <p:spPr>
          <a:xfrm>
            <a:off x="4629608" y="1237957"/>
            <a:ext cx="550104" cy="550104"/>
          </a:xfrm>
          <a:prstGeom prst="ellipse">
            <a:avLst/>
          </a:prstGeom>
          <a:solidFill>
            <a:schemeClr val="accent1">
              <a:alpha val="100000"/>
            </a:schemeClr>
          </a:solidFill>
        </p:spPr>
      </p:sp>
      <p:sp>
        <p:nvSpPr>
          <p:cNvPr id="18" name="AutoShape 18"/>
          <p:cNvSpPr/>
          <p:nvPr/>
        </p:nvSpPr>
        <p:spPr>
          <a:xfrm>
            <a:off x="3911804" y="1237957"/>
            <a:ext cx="550104" cy="550104"/>
          </a:xfrm>
          <a:prstGeom prst="ellipse">
            <a:avLst/>
          </a:prstGeom>
          <a:solidFill>
            <a:schemeClr val="accent1">
              <a:alpha val="100000"/>
            </a:schemeClr>
          </a:solidFill>
        </p:spPr>
      </p:sp>
      <p:sp>
        <p:nvSpPr>
          <p:cNvPr id="19" name="TextBox 19"/>
          <p:cNvSpPr txBox="1"/>
          <p:nvPr/>
        </p:nvSpPr>
        <p:spPr>
          <a:xfrm>
            <a:off x="4162763" y="4825850"/>
            <a:ext cx="765990" cy="472440"/>
          </a:xfrm>
          <a:prstGeom prst="rect">
            <a:avLst/>
          </a:prstGeom>
        </p:spPr>
        <p:txBody>
          <a:bodyPr vert="horz" wrap="square" lIns="91440" tIns="45720" rIns="91440" bIns="45720" rtlCol="0" anchor="ctr" anchorCtr="0">
            <a:noAutofit/>
          </a:bodyPr>
          <a:lstStyle/>
          <a:p>
            <a:pPr algn="ctr">
              <a:lnSpc>
                <a:spcPct val="100000"/>
              </a:lnSpc>
              <a:spcBef>
                <a:spcPts val="375"/>
              </a:spcBef>
            </a:pPr>
            <a:r>
              <a:rPr lang="en-US" sz="2325" b="1">
                <a:solidFill>
                  <a:srgbClr val="FFFFFF">
                    <a:alpha val="100000"/>
                  </a:srgbClr>
                </a:solidFill>
                <a:latin typeface="微软雅黑" panose="020B0503020204020204" charset="-122"/>
                <a:ea typeface="微软雅黑" panose="020B0503020204020204" charset="-122"/>
                <a:cs typeface="微软雅黑" panose="020B0503020204020204" charset="-122"/>
              </a:rPr>
              <a:t>03</a:t>
            </a:r>
            <a:endParaRPr lang="en-US" sz="2325" b="1">
              <a:solidFill>
                <a:srgbClr val="FFFFFF">
                  <a:alpha val="100000"/>
                </a:srgbClr>
              </a:solidFill>
              <a:latin typeface="微软雅黑" panose="020B0503020204020204" charset="-122"/>
              <a:ea typeface="微软雅黑" panose="020B0503020204020204" charset="-122"/>
              <a:cs typeface="微软雅黑" panose="020B0503020204020204" charset="-122"/>
            </a:endParaRPr>
          </a:p>
        </p:txBody>
      </p:sp>
      <p:sp>
        <p:nvSpPr>
          <p:cNvPr id="20" name="TextBox 20"/>
          <p:cNvSpPr txBox="1"/>
          <p:nvPr/>
        </p:nvSpPr>
        <p:spPr>
          <a:xfrm>
            <a:off x="4162763" y="3056920"/>
            <a:ext cx="765990" cy="472440"/>
          </a:xfrm>
          <a:prstGeom prst="rect">
            <a:avLst/>
          </a:prstGeom>
        </p:spPr>
        <p:txBody>
          <a:bodyPr vert="horz" wrap="square" lIns="91440" tIns="45720" rIns="91440" bIns="45720" rtlCol="0" anchor="ctr" anchorCtr="0">
            <a:noAutofit/>
          </a:bodyPr>
          <a:lstStyle/>
          <a:p>
            <a:pPr algn="ctr">
              <a:lnSpc>
                <a:spcPct val="100000"/>
              </a:lnSpc>
              <a:spcBef>
                <a:spcPts val="375"/>
              </a:spcBef>
            </a:pPr>
            <a:r>
              <a:rPr lang="en-US" sz="2325" b="1">
                <a:solidFill>
                  <a:srgbClr val="FFFFFF">
                    <a:alpha val="100000"/>
                  </a:srgbClr>
                </a:solidFill>
                <a:latin typeface="微软雅黑" panose="020B0503020204020204" charset="-122"/>
                <a:ea typeface="微软雅黑" panose="020B0503020204020204" charset="-122"/>
                <a:cs typeface="微软雅黑" panose="020B0503020204020204" charset="-122"/>
              </a:rPr>
              <a:t>02</a:t>
            </a:r>
            <a:endParaRPr lang="en-US" sz="2325" b="1">
              <a:solidFill>
                <a:srgbClr val="FFFFFF">
                  <a:alpha val="100000"/>
                </a:srgbClr>
              </a:solidFill>
              <a:latin typeface="微软雅黑" panose="020B0503020204020204" charset="-122"/>
              <a:ea typeface="微软雅黑" panose="020B0503020204020204" charset="-122"/>
              <a:cs typeface="微软雅黑" panose="020B0503020204020204" charset="-122"/>
            </a:endParaRPr>
          </a:p>
        </p:txBody>
      </p:sp>
      <p:sp>
        <p:nvSpPr>
          <p:cNvPr id="21" name="TextBox 21"/>
          <p:cNvSpPr txBox="1"/>
          <p:nvPr/>
        </p:nvSpPr>
        <p:spPr>
          <a:xfrm>
            <a:off x="4162763" y="1276789"/>
            <a:ext cx="765990" cy="472440"/>
          </a:xfrm>
          <a:prstGeom prst="rect">
            <a:avLst/>
          </a:prstGeom>
        </p:spPr>
        <p:txBody>
          <a:bodyPr vert="horz" wrap="square" lIns="91440" tIns="45720" rIns="91440" bIns="45720" rtlCol="0" anchor="ctr" anchorCtr="0">
            <a:noAutofit/>
          </a:bodyPr>
          <a:lstStyle/>
          <a:p>
            <a:pPr algn="ctr">
              <a:lnSpc>
                <a:spcPct val="100000"/>
              </a:lnSpc>
              <a:spcBef>
                <a:spcPts val="375"/>
              </a:spcBef>
            </a:pPr>
            <a:r>
              <a:rPr lang="en-US" sz="2325" b="1">
                <a:solidFill>
                  <a:srgbClr val="FFFFFF">
                    <a:alpha val="100000"/>
                  </a:srgbClr>
                </a:solidFill>
                <a:latin typeface="微软雅黑" panose="020B0503020204020204" charset="-122"/>
                <a:ea typeface="微软雅黑" panose="020B0503020204020204" charset="-122"/>
                <a:cs typeface="微软雅黑" panose="020B0503020204020204" charset="-122"/>
              </a:rPr>
              <a:t>01</a:t>
            </a:r>
            <a:endParaRPr lang="en-US" sz="2325" b="1">
              <a:solidFill>
                <a:srgbClr val="FFFFFF">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100000"/>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1254570" y="2672514"/>
            <a:ext cx="2037983" cy="1371600"/>
          </a:xfrm>
          <a:prstGeom prst="rect">
            <a:avLst/>
          </a:prstGeom>
        </p:spPr>
        <p:txBody>
          <a:bodyPr vert="horz" wrap="square" lIns="114300" tIns="57150" rIns="114300" bIns="57150" rtlCol="0" anchor="ctr" anchorCtr="0">
            <a:spAutoFit/>
          </a:bodyPr>
          <a:lstStyle/>
          <a:p>
            <a:pPr algn="ctr">
              <a:lnSpc>
                <a:spcPct val="120000"/>
              </a:lnSpc>
            </a:pPr>
            <a:r>
              <a:rPr lang="en-US" sz="6600" b="1">
                <a:solidFill>
                  <a:srgbClr val="1338FD">
                    <a:alpha val="100000"/>
                  </a:srgbClr>
                </a:solidFill>
                <a:latin typeface="微软雅黑" panose="020B0503020204020204" charset="-122"/>
                <a:ea typeface="微软雅黑" panose="020B0503020204020204" charset="-122"/>
                <a:cs typeface="微软雅黑" panose="020B0503020204020204" charset="-122"/>
              </a:rPr>
              <a:t>02</a:t>
            </a:r>
            <a:endParaRPr lang="en-US" sz="6600" b="1">
              <a:solidFill>
                <a:srgbClr val="1338FD">
                  <a:alpha val="100000"/>
                </a:srgbClr>
              </a:solidFill>
              <a:latin typeface="微软雅黑" panose="020B0503020204020204" charset="-122"/>
              <a:ea typeface="微软雅黑" panose="020B0503020204020204" charset="-122"/>
              <a:cs typeface="微软雅黑" panose="020B0503020204020204" charset="-122"/>
            </a:endParaRPr>
          </a:p>
        </p:txBody>
      </p:sp>
      <p:sp>
        <p:nvSpPr>
          <p:cNvPr id="3" name="TextBox 3"/>
          <p:cNvSpPr txBox="1"/>
          <p:nvPr/>
        </p:nvSpPr>
        <p:spPr>
          <a:xfrm>
            <a:off x="4324067" y="2411659"/>
            <a:ext cx="7014337" cy="1798058"/>
          </a:xfrm>
          <a:prstGeom prst="rect">
            <a:avLst/>
          </a:prstGeom>
        </p:spPr>
        <p:txBody>
          <a:bodyPr vert="horz" wrap="square" lIns="114300" tIns="57150" rIns="114300" bIns="57150" rtlCol="0" anchor="ctr" anchorCtr="0">
            <a:normAutofit/>
          </a:bodyPr>
          <a:lstStyle/>
          <a:p>
            <a:pPr algn="l">
              <a:lnSpc>
                <a:spcPct val="120000"/>
              </a:lnSpc>
            </a:pPr>
            <a:r>
              <a:rPr lang="en-US" sz="4050" b="1">
                <a:solidFill>
                  <a:srgbClr val="1F1F1F">
                    <a:alpha val="100000"/>
                  </a:srgbClr>
                </a:solidFill>
                <a:latin typeface="微软雅黑" panose="020B0503020204020204" charset="-122"/>
                <a:ea typeface="微软雅黑" panose="020B0503020204020204" charset="-122"/>
                <a:cs typeface="微软雅黑" panose="020B0503020204020204" charset="-122"/>
              </a:rPr>
              <a:t>项目总体情况</a:t>
            </a:r>
            <a:endParaRPr lang="en-US" sz="4050" b="1">
              <a:solidFill>
                <a:srgbClr val="1F1F1F">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100000"/>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alphaModFix amt="100000"/>
          </a:blip>
          <a:srcRect l="3941" r="3941"/>
          <a:stretch>
            <a:fillRect/>
          </a:stretch>
        </p:blipFill>
        <p:spPr>
          <a:xfrm>
            <a:off x="615557" y="1293101"/>
            <a:ext cx="3938035" cy="5250714"/>
          </a:xfrm>
          <a:prstGeom prst="rect">
            <a:avLst/>
          </a:prstGeom>
        </p:spPr>
      </p:pic>
      <p:sp>
        <p:nvSpPr>
          <p:cNvPr id="3" name="AutoShape 3"/>
          <p:cNvSpPr/>
          <p:nvPr/>
        </p:nvSpPr>
        <p:spPr>
          <a:xfrm>
            <a:off x="4232060" y="1718638"/>
            <a:ext cx="7211308" cy="4522346"/>
          </a:xfrm>
          <a:prstGeom prst="roundRect">
            <a:avLst>
              <a:gd name="adj" fmla="val 4504"/>
            </a:avLst>
          </a:prstGeom>
          <a:solidFill>
            <a:srgbClr val="FFFFFF">
              <a:alpha val="100000"/>
            </a:srgbClr>
          </a:solidFill>
          <a:effectLst>
            <a:outerShdw blurRad="381000">
              <a:srgbClr val="000000">
                <a:alpha val="7000"/>
              </a:srgbClr>
            </a:outerShdw>
          </a:effectLst>
        </p:spPr>
      </p:sp>
      <p:sp>
        <p:nvSpPr>
          <p:cNvPr id="4" name="TextBox 4"/>
          <p:cNvSpPr txBox="1"/>
          <p:nvPr/>
        </p:nvSpPr>
        <p:spPr>
          <a:xfrm>
            <a:off x="4599214" y="2711090"/>
            <a:ext cx="6477000" cy="1257743"/>
          </a:xfrm>
          <a:prstGeom prst="rect">
            <a:avLst/>
          </a:prstGeom>
        </p:spPr>
        <p:txBody>
          <a:bodyPr vert="horz" wrap="square" lIns="123825" tIns="123825" rIns="57150" bIns="123825" rtlCol="0" anchor="t" anchorCtr="0">
            <a:noAutofit/>
          </a:bodyPr>
          <a:lstStyle/>
          <a:p>
            <a:pPr>
              <a:lnSpc>
                <a:spcPct val="140000"/>
              </a:lnSpc>
            </a:pPr>
            <a:r>
              <a:rPr lang="en-US" sz="1500">
                <a:solidFill>
                  <a:srgbClr val="000000">
                    <a:alpha val="100000"/>
                  </a:srgbClr>
                </a:solidFill>
                <a:latin typeface="微软雅黑" panose="020B0503020204020204" charset="-122"/>
                <a:ea typeface="微软雅黑" panose="020B0503020204020204" charset="-122"/>
                <a:cs typeface="微软雅黑" panose="020B0503020204020204" charset="-122"/>
              </a:rPr>
              <a:t>为弥补天水市机关事业单位基本养老保险基金缺口，依据文件精神，除省级补助兰外单位基金缺口资金2.5亿元以外，天水市本级发放每月缺口1000万元，每年1.2亿元。</a:t>
            </a:r>
            <a:endParaRPr lang="en-US" sz="1500">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
        <p:nvSpPr>
          <p:cNvPr id="5" name="TextBox 5"/>
          <p:cNvSpPr txBox="1"/>
          <p:nvPr/>
        </p:nvSpPr>
        <p:spPr>
          <a:xfrm>
            <a:off x="4599214" y="2143575"/>
            <a:ext cx="6477000" cy="645267"/>
          </a:xfrm>
          <a:prstGeom prst="rect">
            <a:avLst/>
          </a:prstGeom>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基金缺口</a:t>
            </a:r>
            <a:endPar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6" name="TextBox 6"/>
          <p:cNvSpPr txBox="1"/>
          <p:nvPr/>
        </p:nvSpPr>
        <p:spPr>
          <a:xfrm>
            <a:off x="4599214" y="4589063"/>
            <a:ext cx="6477000" cy="1271524"/>
          </a:xfrm>
          <a:prstGeom prst="rect">
            <a:avLst/>
          </a:prstGeom>
        </p:spPr>
        <p:txBody>
          <a:bodyPr vert="horz" wrap="square" lIns="123825" tIns="123825" rIns="57150" bIns="123825" rtlCol="0" anchor="t" anchorCtr="0">
            <a:noAutofit/>
          </a:bodyPr>
          <a:lstStyle/>
          <a:p>
            <a:pPr>
              <a:lnSpc>
                <a:spcPct val="140000"/>
              </a:lnSpc>
            </a:pPr>
            <a:r>
              <a:rPr lang="en-US" sz="1500">
                <a:solidFill>
                  <a:srgbClr val="000000">
                    <a:alpha val="100000"/>
                  </a:srgbClr>
                </a:solidFill>
                <a:latin typeface="微软雅黑" panose="020B0503020204020204" charset="-122"/>
                <a:ea typeface="微软雅黑" panose="020B0503020204020204" charset="-122"/>
                <a:cs typeface="微软雅黑" panose="020B0503020204020204" charset="-122"/>
              </a:rPr>
              <a:t>天水市机关事业单位基本养老保险基金缺口需省级补助2.5亿元，市级每年补贴1.2亿元，以弥补基金不足，确保养老保险制度稳定运行。</a:t>
            </a:r>
            <a:endParaRPr lang="en-US" sz="1500">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
        <p:nvSpPr>
          <p:cNvPr id="7" name="TextBox 7"/>
          <p:cNvSpPr txBox="1"/>
          <p:nvPr/>
        </p:nvSpPr>
        <p:spPr>
          <a:xfrm>
            <a:off x="4599214" y="4153214"/>
            <a:ext cx="6477000" cy="645267"/>
          </a:xfrm>
          <a:prstGeom prst="rect">
            <a:avLst/>
          </a:prstGeom>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养老保险制度改革</a:t>
            </a:r>
            <a:endPar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8" name="TextBox 8"/>
          <p:cNvSpPr txBox="1"/>
          <p:nvPr/>
        </p:nvSpPr>
        <p:spPr>
          <a:xfrm>
            <a:off x="476023" y="265328"/>
            <a:ext cx="11239500" cy="914400"/>
          </a:xfrm>
          <a:prstGeom prst="rect">
            <a:avLst/>
          </a:prstGeom>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微软雅黑" panose="020B0503020204020204" charset="-122"/>
                <a:ea typeface="微软雅黑" panose="020B0503020204020204" charset="-122"/>
                <a:cs typeface="微软雅黑" panose="020B0503020204020204" charset="-122"/>
              </a:rPr>
              <a:t>项目概况</a:t>
            </a:r>
            <a:endParaRPr lang="en-US" sz="3000" b="1">
              <a:solidFill>
                <a:schemeClr val="dk2">
                  <a:alpha val="100000"/>
                </a:scheme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100000"/>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653186" y="2189088"/>
            <a:ext cx="2562225" cy="695325"/>
          </a:xfrm>
          <a:prstGeom prst="rect">
            <a:avLst/>
          </a:prstGeom>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基金收入预算</a:t>
            </a:r>
            <a:endPar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3" name="TextBox 3"/>
          <p:cNvSpPr txBox="1"/>
          <p:nvPr/>
        </p:nvSpPr>
        <p:spPr>
          <a:xfrm>
            <a:off x="653186" y="2700366"/>
            <a:ext cx="2562225" cy="2495550"/>
          </a:xfrm>
          <a:prstGeom prst="rect">
            <a:avLst/>
          </a:prstGeom>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2023年天水市本级机关事业单位基本养老保险基金收入预算94,164.68万元，其中基本养老保险费收入34,508.68万元，财政补贴收入16,521万元（其中地方财政补贴12,000万元）。</a:t>
            </a:r>
            <a:endPar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4" name="TextBox 4"/>
          <p:cNvSpPr txBox="1"/>
          <p:nvPr/>
        </p:nvSpPr>
        <p:spPr>
          <a:xfrm>
            <a:off x="3368956" y="2815680"/>
            <a:ext cx="2552700" cy="695325"/>
          </a:xfrm>
          <a:prstGeom prst="rect">
            <a:avLst/>
          </a:prstGeom>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基金决算收入</a:t>
            </a:r>
            <a:endPar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5" name="TextBox 5"/>
          <p:cNvSpPr txBox="1"/>
          <p:nvPr/>
        </p:nvSpPr>
        <p:spPr>
          <a:xfrm>
            <a:off x="3368956" y="3326958"/>
            <a:ext cx="2562225" cy="2501313"/>
          </a:xfrm>
          <a:prstGeom prst="rect">
            <a:avLst/>
          </a:prstGeom>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决算收入78,624.95万元，其中养老保险费收入35,102.51万元，财政补贴收入20,447万元（含中央财政补贴8,447万元和地方财政补贴12,000万元），利息收入111.53万元。</a:t>
            </a:r>
            <a:endPar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6" name="TextBox 6"/>
          <p:cNvSpPr txBox="1"/>
          <p:nvPr/>
        </p:nvSpPr>
        <p:spPr>
          <a:xfrm>
            <a:off x="6160873" y="2189088"/>
            <a:ext cx="2609850" cy="695325"/>
          </a:xfrm>
          <a:prstGeom prst="rect">
            <a:avLst/>
          </a:prstGeom>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基金决算支出</a:t>
            </a:r>
            <a:endPar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7" name="TextBox 7"/>
          <p:cNvSpPr txBox="1"/>
          <p:nvPr/>
        </p:nvSpPr>
        <p:spPr>
          <a:xfrm>
            <a:off x="6160873" y="2700366"/>
            <a:ext cx="2609850" cy="2495550"/>
          </a:xfrm>
          <a:prstGeom prst="rect">
            <a:avLst/>
          </a:prstGeom>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决算支出79,396.93万元，其中基本养老金支出76,542.79万元，其他支出42.88万元，转移支出160.33万元，补助下级支出2,650.93万元。</a:t>
            </a:r>
            <a:endPar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8" name="TextBox 8"/>
          <p:cNvSpPr txBox="1"/>
          <p:nvPr/>
        </p:nvSpPr>
        <p:spPr>
          <a:xfrm>
            <a:off x="8954053" y="2815680"/>
            <a:ext cx="2657475" cy="695325"/>
          </a:xfrm>
          <a:prstGeom prst="rect">
            <a:avLst/>
          </a:prstGeom>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累计结余</a:t>
            </a:r>
            <a:endPar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9" name="TextBox 9"/>
          <p:cNvSpPr txBox="1"/>
          <p:nvPr/>
        </p:nvSpPr>
        <p:spPr>
          <a:xfrm>
            <a:off x="8954053" y="3326958"/>
            <a:ext cx="2653383" cy="2501313"/>
          </a:xfrm>
          <a:prstGeom prst="rect">
            <a:avLst/>
          </a:prstGeom>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2023年天水市本级机关事业单位基本养老保险基金累计结余6,349.39万元，确保了养老保险制度的稳健运行和可持续发展，为参保人员提供了坚实的保障。</a:t>
            </a:r>
            <a:endPar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10" name="AutoShape 10"/>
          <p:cNvSpPr/>
          <p:nvPr/>
        </p:nvSpPr>
        <p:spPr>
          <a:xfrm rot="-10800000">
            <a:off x="795939" y="1705112"/>
            <a:ext cx="571500" cy="571500"/>
          </a:xfrm>
          <a:prstGeom prst="teardrop">
            <a:avLst/>
          </a:prstGeom>
          <a:solidFill>
            <a:schemeClr val="accent1">
              <a:alpha val="100000"/>
            </a:schemeClr>
          </a:solidFill>
        </p:spPr>
      </p:sp>
      <p:sp>
        <p:nvSpPr>
          <p:cNvPr id="11" name="AutoShape 11"/>
          <p:cNvSpPr/>
          <p:nvPr/>
        </p:nvSpPr>
        <p:spPr>
          <a:xfrm rot="-10800000">
            <a:off x="3539937" y="2318847"/>
            <a:ext cx="571500" cy="571500"/>
          </a:xfrm>
          <a:prstGeom prst="teardrop">
            <a:avLst/>
          </a:prstGeom>
          <a:solidFill>
            <a:schemeClr val="accent1">
              <a:alpha val="100000"/>
            </a:schemeClr>
          </a:solidFill>
        </p:spPr>
      </p:sp>
      <p:sp>
        <p:nvSpPr>
          <p:cNvPr id="12" name="AutoShape 12"/>
          <p:cNvSpPr/>
          <p:nvPr/>
        </p:nvSpPr>
        <p:spPr>
          <a:xfrm rot="10800000">
            <a:off x="6323866" y="1710499"/>
            <a:ext cx="571500" cy="571500"/>
          </a:xfrm>
          <a:prstGeom prst="teardrop">
            <a:avLst/>
          </a:prstGeom>
          <a:solidFill>
            <a:schemeClr val="accent1">
              <a:alpha val="100000"/>
            </a:schemeClr>
          </a:solidFill>
        </p:spPr>
      </p:sp>
      <p:sp>
        <p:nvSpPr>
          <p:cNvPr id="13" name="AutoShape 13"/>
          <p:cNvSpPr/>
          <p:nvPr/>
        </p:nvSpPr>
        <p:spPr>
          <a:xfrm rot="-10800000">
            <a:off x="9134415" y="2318847"/>
            <a:ext cx="571500" cy="571500"/>
          </a:xfrm>
          <a:prstGeom prst="teardrop">
            <a:avLst/>
          </a:prstGeom>
          <a:solidFill>
            <a:schemeClr val="accent1">
              <a:alpha val="100000"/>
            </a:schemeClr>
          </a:solidFill>
        </p:spPr>
      </p:sp>
      <p:sp>
        <p:nvSpPr>
          <p:cNvPr id="14" name="TextBox 14"/>
          <p:cNvSpPr txBox="1"/>
          <p:nvPr/>
        </p:nvSpPr>
        <p:spPr>
          <a:xfrm>
            <a:off x="476023" y="265328"/>
            <a:ext cx="11239500" cy="914400"/>
          </a:xfrm>
          <a:prstGeom prst="rect">
            <a:avLst/>
          </a:prstGeom>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微软雅黑" panose="020B0503020204020204" charset="-122"/>
                <a:ea typeface="微软雅黑" panose="020B0503020204020204" charset="-122"/>
                <a:cs typeface="微软雅黑" panose="020B0503020204020204" charset="-122"/>
              </a:rPr>
              <a:t>2023年度项目情况</a:t>
            </a:r>
            <a:endParaRPr lang="en-US" sz="3000" b="1">
              <a:solidFill>
                <a:schemeClr val="dk2">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15" name="TextBox 15"/>
          <p:cNvSpPr txBox="1"/>
          <p:nvPr/>
        </p:nvSpPr>
        <p:spPr>
          <a:xfrm>
            <a:off x="656874" y="1721024"/>
            <a:ext cx="849630" cy="555588"/>
          </a:xfrm>
          <a:prstGeom prst="rect">
            <a:avLst/>
          </a:prstGeom>
        </p:spPr>
        <p:txBody>
          <a:bodyPr vert="horz" wrap="square" lIns="91440" tIns="45720" rIns="91440" bIns="45720" rtlCol="0" anchor="ctr" anchorCtr="0">
            <a:noAutofit/>
          </a:bodyPr>
          <a:lstStyle/>
          <a:p>
            <a:pPr algn="ctr">
              <a:lnSpc>
                <a:spcPct val="100000"/>
              </a:lnSpc>
              <a:spcBef>
                <a:spcPts val="375"/>
              </a:spcBef>
            </a:pPr>
            <a:r>
              <a:rPr lang="en-US" sz="2400">
                <a:solidFill>
                  <a:srgbClr val="FFFFFF">
                    <a:alpha val="100000"/>
                  </a:srgbClr>
                </a:solidFill>
                <a:latin typeface="微软雅黑" panose="020B0503020204020204" charset="-122"/>
                <a:ea typeface="微软雅黑" panose="020B0503020204020204" charset="-122"/>
                <a:cs typeface="微软雅黑" panose="020B0503020204020204" charset="-122"/>
              </a:rPr>
              <a:t>01</a:t>
            </a:r>
            <a:endParaRPr lang="en-US" sz="2400">
              <a:solidFill>
                <a:srgbClr val="FFFFFF">
                  <a:alpha val="100000"/>
                </a:srgbClr>
              </a:solidFill>
              <a:latin typeface="微软雅黑" panose="020B0503020204020204" charset="-122"/>
              <a:ea typeface="微软雅黑" panose="020B0503020204020204" charset="-122"/>
              <a:cs typeface="微软雅黑" panose="020B0503020204020204" charset="-122"/>
            </a:endParaRPr>
          </a:p>
        </p:txBody>
      </p:sp>
      <p:sp>
        <p:nvSpPr>
          <p:cNvPr id="16" name="TextBox 16"/>
          <p:cNvSpPr txBox="1"/>
          <p:nvPr/>
        </p:nvSpPr>
        <p:spPr>
          <a:xfrm>
            <a:off x="3400872" y="2349279"/>
            <a:ext cx="849630" cy="555588"/>
          </a:xfrm>
          <a:prstGeom prst="rect">
            <a:avLst/>
          </a:prstGeom>
        </p:spPr>
        <p:txBody>
          <a:bodyPr vert="horz" wrap="square" lIns="91440" tIns="45720" rIns="91440" bIns="45720" rtlCol="0" anchor="ctr" anchorCtr="0">
            <a:noAutofit/>
          </a:bodyPr>
          <a:lstStyle/>
          <a:p>
            <a:pPr algn="ctr">
              <a:lnSpc>
                <a:spcPct val="100000"/>
              </a:lnSpc>
              <a:spcBef>
                <a:spcPts val="375"/>
              </a:spcBef>
            </a:pPr>
            <a:r>
              <a:rPr lang="en-US" sz="2400">
                <a:solidFill>
                  <a:srgbClr val="FFFFFF">
                    <a:alpha val="100000"/>
                  </a:srgbClr>
                </a:solidFill>
                <a:latin typeface="微软雅黑" panose="020B0503020204020204" charset="-122"/>
                <a:ea typeface="微软雅黑" panose="020B0503020204020204" charset="-122"/>
                <a:cs typeface="微软雅黑" panose="020B0503020204020204" charset="-122"/>
              </a:rPr>
              <a:t>02</a:t>
            </a:r>
            <a:endParaRPr lang="en-US" sz="2400">
              <a:solidFill>
                <a:srgbClr val="FFFFFF">
                  <a:alpha val="100000"/>
                </a:srgbClr>
              </a:solidFill>
              <a:latin typeface="微软雅黑" panose="020B0503020204020204" charset="-122"/>
              <a:ea typeface="微软雅黑" panose="020B0503020204020204" charset="-122"/>
              <a:cs typeface="微软雅黑" panose="020B0503020204020204" charset="-122"/>
            </a:endParaRPr>
          </a:p>
        </p:txBody>
      </p:sp>
      <p:sp>
        <p:nvSpPr>
          <p:cNvPr id="17" name="TextBox 17"/>
          <p:cNvSpPr txBox="1"/>
          <p:nvPr/>
        </p:nvSpPr>
        <p:spPr>
          <a:xfrm>
            <a:off x="6184801" y="1710499"/>
            <a:ext cx="849630" cy="555588"/>
          </a:xfrm>
          <a:prstGeom prst="rect">
            <a:avLst/>
          </a:prstGeom>
        </p:spPr>
        <p:txBody>
          <a:bodyPr vert="horz" wrap="square" lIns="91440" tIns="45720" rIns="91440" bIns="45720" rtlCol="0" anchor="ctr" anchorCtr="0">
            <a:noAutofit/>
          </a:bodyPr>
          <a:lstStyle/>
          <a:p>
            <a:pPr algn="ctr">
              <a:lnSpc>
                <a:spcPct val="100000"/>
              </a:lnSpc>
              <a:spcBef>
                <a:spcPts val="375"/>
              </a:spcBef>
            </a:pPr>
            <a:r>
              <a:rPr lang="en-US" sz="2400">
                <a:solidFill>
                  <a:srgbClr val="FFFFFF">
                    <a:alpha val="100000"/>
                  </a:srgbClr>
                </a:solidFill>
                <a:latin typeface="微软雅黑" panose="020B0503020204020204" charset="-122"/>
                <a:ea typeface="微软雅黑" panose="020B0503020204020204" charset="-122"/>
                <a:cs typeface="微软雅黑" panose="020B0503020204020204" charset="-122"/>
              </a:rPr>
              <a:t>03</a:t>
            </a:r>
            <a:endParaRPr lang="en-US" sz="2400">
              <a:solidFill>
                <a:srgbClr val="FFFFFF">
                  <a:alpha val="100000"/>
                </a:srgbClr>
              </a:solidFill>
              <a:latin typeface="微软雅黑" panose="020B0503020204020204" charset="-122"/>
              <a:ea typeface="微软雅黑" panose="020B0503020204020204" charset="-122"/>
              <a:cs typeface="微软雅黑" panose="020B0503020204020204" charset="-122"/>
            </a:endParaRPr>
          </a:p>
        </p:txBody>
      </p:sp>
      <p:sp>
        <p:nvSpPr>
          <p:cNvPr id="18" name="TextBox 18"/>
          <p:cNvSpPr txBox="1"/>
          <p:nvPr/>
        </p:nvSpPr>
        <p:spPr>
          <a:xfrm>
            <a:off x="8995350" y="2349279"/>
            <a:ext cx="849630" cy="555588"/>
          </a:xfrm>
          <a:prstGeom prst="rect">
            <a:avLst/>
          </a:prstGeom>
        </p:spPr>
        <p:txBody>
          <a:bodyPr vert="horz" wrap="square" lIns="91440" tIns="45720" rIns="91440" bIns="45720" rtlCol="0" anchor="ctr" anchorCtr="0">
            <a:noAutofit/>
          </a:bodyPr>
          <a:lstStyle/>
          <a:p>
            <a:pPr algn="ctr">
              <a:lnSpc>
                <a:spcPct val="100000"/>
              </a:lnSpc>
              <a:spcBef>
                <a:spcPts val="375"/>
              </a:spcBef>
            </a:pPr>
            <a:r>
              <a:rPr lang="en-US" sz="2400">
                <a:solidFill>
                  <a:srgbClr val="FFFFFF">
                    <a:alpha val="100000"/>
                  </a:srgbClr>
                </a:solidFill>
                <a:latin typeface="微软雅黑" panose="020B0503020204020204" charset="-122"/>
                <a:ea typeface="微软雅黑" panose="020B0503020204020204" charset="-122"/>
                <a:cs typeface="微软雅黑" panose="020B0503020204020204" charset="-122"/>
              </a:rPr>
              <a:t>04</a:t>
            </a:r>
            <a:endParaRPr lang="en-US" sz="2400">
              <a:solidFill>
                <a:srgbClr val="FFFFFF">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100000"/>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689593" y="1595455"/>
            <a:ext cx="6734175" cy="771853"/>
          </a:xfrm>
          <a:prstGeom prst="rect">
            <a:avLst/>
          </a:prstGeom>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评价对象</a:t>
            </a:r>
            <a:endPar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3" name="TextBox 3"/>
          <p:cNvSpPr txBox="1"/>
          <p:nvPr/>
        </p:nvSpPr>
        <p:spPr>
          <a:xfrm>
            <a:off x="689593" y="2246047"/>
            <a:ext cx="6810375" cy="1323975"/>
          </a:xfrm>
          <a:prstGeom prst="rect">
            <a:avLst/>
          </a:prstGeom>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评价对象为天水市机关事业单位基本养老保险及全部资金。评价时段为2023年1月1日至12月31日。</a:t>
            </a:r>
            <a:endPar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4" name="TextBox 4"/>
          <p:cNvSpPr txBox="1"/>
          <p:nvPr/>
        </p:nvSpPr>
        <p:spPr>
          <a:xfrm>
            <a:off x="689593" y="4139505"/>
            <a:ext cx="6734175" cy="759000"/>
          </a:xfrm>
          <a:prstGeom prst="rect">
            <a:avLst/>
          </a:prstGeom>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评价范围</a:t>
            </a:r>
            <a:endPar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5" name="TextBox 5"/>
          <p:cNvSpPr txBox="1"/>
          <p:nvPr/>
        </p:nvSpPr>
        <p:spPr>
          <a:xfrm>
            <a:off x="689593" y="4798345"/>
            <a:ext cx="6810375" cy="1323975"/>
          </a:xfrm>
          <a:prstGeom prst="rect">
            <a:avLst/>
          </a:prstGeom>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评价范围包括天水市机关事业单位基本养老保险的所有资金流动和相关信息。</a:t>
            </a:r>
            <a:endPar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cxnSp>
        <p:nvCxnSpPr>
          <p:cNvPr id="6" name="Connector 6"/>
          <p:cNvCxnSpPr/>
          <p:nvPr/>
        </p:nvCxnSpPr>
        <p:spPr>
          <a:xfrm>
            <a:off x="756268" y="6181746"/>
            <a:ext cx="7784538" cy="0"/>
          </a:xfrm>
          <a:prstGeom prst="line">
            <a:avLst/>
          </a:prstGeom>
          <a:ln w="14288">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pic>
        <p:nvPicPr>
          <p:cNvPr id="7" name="Picture 7"/>
          <p:cNvPicPr>
            <a:picLocks noChangeAspect="1"/>
          </p:cNvPicPr>
          <p:nvPr/>
        </p:nvPicPr>
        <p:blipFill>
          <a:blip r:embed="rId2">
            <a:alphaModFix amt="100000"/>
          </a:blip>
          <a:srcRect l="21156" r="21156"/>
          <a:stretch>
            <a:fillRect/>
          </a:stretch>
        </p:blipFill>
        <p:spPr>
          <a:xfrm>
            <a:off x="7803289" y="1299241"/>
            <a:ext cx="3679824" cy="4906431"/>
          </a:xfrm>
          <a:prstGeom prst="rect">
            <a:avLst/>
          </a:prstGeom>
        </p:spPr>
      </p:pic>
      <p:cxnSp>
        <p:nvCxnSpPr>
          <p:cNvPr id="8" name="Connector 8"/>
          <p:cNvCxnSpPr/>
          <p:nvPr/>
        </p:nvCxnSpPr>
        <p:spPr>
          <a:xfrm>
            <a:off x="756268" y="3856089"/>
            <a:ext cx="7083417" cy="0"/>
          </a:xfrm>
          <a:prstGeom prst="line">
            <a:avLst/>
          </a:prstGeom>
          <a:ln w="14288">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sp>
        <p:nvSpPr>
          <p:cNvPr id="9" name="TextBox 9"/>
          <p:cNvSpPr txBox="1"/>
          <p:nvPr/>
        </p:nvSpPr>
        <p:spPr>
          <a:xfrm>
            <a:off x="476023" y="265328"/>
            <a:ext cx="11239500" cy="914400"/>
          </a:xfrm>
          <a:prstGeom prst="rect">
            <a:avLst/>
          </a:prstGeom>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微软雅黑" panose="020B0503020204020204" charset="-122"/>
                <a:ea typeface="微软雅黑" panose="020B0503020204020204" charset="-122"/>
                <a:cs typeface="微软雅黑" panose="020B0503020204020204" charset="-122"/>
              </a:rPr>
              <a:t>评价对象、范围</a:t>
            </a:r>
            <a:endParaRPr lang="en-US" sz="3000" b="1">
              <a:solidFill>
                <a:schemeClr val="dk2">
                  <a:alpha val="100000"/>
                </a:scheme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100000"/>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l="13140" r="13140"/>
          <a:stretch>
            <a:fillRect/>
          </a:stretch>
        </p:blipFill>
        <p:spPr>
          <a:xfrm>
            <a:off x="7007707" y="1744635"/>
            <a:ext cx="4750584" cy="4285329"/>
          </a:xfrm>
          <a:prstGeom prst="rect">
            <a:avLst/>
          </a:prstGeom>
        </p:spPr>
      </p:pic>
      <p:sp>
        <p:nvSpPr>
          <p:cNvPr id="3" name="TextBox 3"/>
          <p:cNvSpPr txBox="1"/>
          <p:nvPr/>
        </p:nvSpPr>
        <p:spPr>
          <a:xfrm>
            <a:off x="476023" y="265328"/>
            <a:ext cx="11239500" cy="914400"/>
          </a:xfrm>
          <a:prstGeom prst="rect">
            <a:avLst/>
          </a:prstGeom>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微软雅黑" panose="020B0503020204020204" charset="-122"/>
                <a:ea typeface="微软雅黑" panose="020B0503020204020204" charset="-122"/>
                <a:cs typeface="微软雅黑" panose="020B0503020204020204" charset="-122"/>
              </a:rPr>
              <a:t>本次评价资金数</a:t>
            </a:r>
            <a:endParaRPr lang="en-US" sz="3000" b="1">
              <a:solidFill>
                <a:schemeClr val="dk2">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4" name="AutoShape 4"/>
          <p:cNvSpPr/>
          <p:nvPr/>
        </p:nvSpPr>
        <p:spPr>
          <a:xfrm>
            <a:off x="3729746" y="1769675"/>
            <a:ext cx="3031629" cy="4285329"/>
          </a:xfrm>
          <a:prstGeom prst="roundRect">
            <a:avLst>
              <a:gd name="adj" fmla="val 0"/>
            </a:avLst>
          </a:prstGeom>
          <a:solidFill>
            <a:schemeClr val="lt2">
              <a:alpha val="80000"/>
            </a:schemeClr>
          </a:solidFill>
        </p:spPr>
      </p:sp>
      <p:sp>
        <p:nvSpPr>
          <p:cNvPr id="5" name="TextBox 5"/>
          <p:cNvSpPr txBox="1"/>
          <p:nvPr/>
        </p:nvSpPr>
        <p:spPr>
          <a:xfrm>
            <a:off x="3923235" y="2035795"/>
            <a:ext cx="2644651" cy="649939"/>
          </a:xfrm>
          <a:prstGeom prst="rect">
            <a:avLst/>
          </a:prstGeom>
        </p:spPr>
        <p:txBody>
          <a:bodyPr vert="horz" wrap="square" lIns="66008" tIns="33052" rIns="66008" bIns="33052" rtlCol="0" anchor="ctr" anchorCtr="0">
            <a:noAutofit/>
          </a:bodyPr>
          <a:lstStyle/>
          <a:p>
            <a:pPr algn="ctr">
              <a:lnSpc>
                <a:spcPct val="120000"/>
              </a:lnSpc>
            </a:pPr>
            <a:r>
              <a:rPr lang="en-US" sz="2400" b="1">
                <a:solidFill>
                  <a:schemeClr val="dk1">
                    <a:alpha val="100000"/>
                  </a:schemeClr>
                </a:solidFill>
                <a:latin typeface="微软雅黑" panose="020B0503020204020204" charset="-122"/>
                <a:ea typeface="微软雅黑" panose="020B0503020204020204" charset="-122"/>
                <a:cs typeface="微软雅黑" panose="020B0503020204020204" charset="-122"/>
              </a:rPr>
              <a:t>养老保险费收入</a:t>
            </a:r>
            <a:endParaRPr lang="en-US" sz="2400" b="1">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6" name="TextBox 6"/>
          <p:cNvSpPr txBox="1"/>
          <p:nvPr/>
        </p:nvSpPr>
        <p:spPr>
          <a:xfrm>
            <a:off x="3923235" y="2757859"/>
            <a:ext cx="2644651" cy="2924764"/>
          </a:xfrm>
          <a:prstGeom prst="rect">
            <a:avLst/>
          </a:prstGeom>
        </p:spPr>
        <p:txBody>
          <a:bodyPr vert="horz" wrap="square" lIns="66008" tIns="33052" rIns="66008" bIns="33052" rtlCol="0" anchor="t" anchorCtr="0">
            <a:noAutofit/>
          </a:bodyPr>
          <a:lstStyle/>
          <a:p>
            <a:pPr algn="ctr">
              <a:lnSpc>
                <a:spcPct val="140000"/>
              </a:lnSpc>
            </a:pPr>
            <a:r>
              <a:rPr lang="en-US" sz="1575">
                <a:solidFill>
                  <a:schemeClr val="dk1">
                    <a:alpha val="100000"/>
                  </a:schemeClr>
                </a:solidFill>
                <a:latin typeface="微软雅黑" panose="020B0503020204020204" charset="-122"/>
                <a:ea typeface="微软雅黑" panose="020B0503020204020204" charset="-122"/>
                <a:cs typeface="微软雅黑" panose="020B0503020204020204" charset="-122"/>
              </a:rPr>
              <a:t>基本养老保险费收入是项目预算的重要组成部分，主要用于支持机关事业单位员工的养老保险计划。利息收入则为基金提供了额外的资金来源，上级补助收入则确保了基金的稳定和可持续性。</a:t>
            </a:r>
            <a:endParaRPr lang="en-US" sz="1575">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7" name="AutoShape 7"/>
          <p:cNvSpPr/>
          <p:nvPr/>
        </p:nvSpPr>
        <p:spPr>
          <a:xfrm>
            <a:off x="556553" y="1764765"/>
            <a:ext cx="3031629" cy="4285329"/>
          </a:xfrm>
          <a:prstGeom prst="roundRect">
            <a:avLst>
              <a:gd name="adj" fmla="val 0"/>
            </a:avLst>
          </a:prstGeom>
          <a:solidFill>
            <a:schemeClr val="lt2">
              <a:alpha val="80000"/>
            </a:schemeClr>
          </a:solidFill>
        </p:spPr>
      </p:sp>
      <p:sp>
        <p:nvSpPr>
          <p:cNvPr id="8" name="TextBox 8"/>
          <p:cNvSpPr txBox="1"/>
          <p:nvPr/>
        </p:nvSpPr>
        <p:spPr>
          <a:xfrm>
            <a:off x="750042" y="2035795"/>
            <a:ext cx="2644651" cy="649939"/>
          </a:xfrm>
          <a:prstGeom prst="rect">
            <a:avLst/>
          </a:prstGeom>
        </p:spPr>
        <p:txBody>
          <a:bodyPr vert="horz" wrap="square" lIns="66008" tIns="33052" rIns="66008" bIns="33052" rtlCol="0" anchor="ctr" anchorCtr="0">
            <a:noAutofit/>
          </a:bodyPr>
          <a:lstStyle/>
          <a:p>
            <a:pPr algn="ctr">
              <a:lnSpc>
                <a:spcPct val="120000"/>
              </a:lnSpc>
            </a:pPr>
            <a:r>
              <a:rPr lang="en-US" sz="2400" b="1">
                <a:solidFill>
                  <a:schemeClr val="dk1">
                    <a:alpha val="100000"/>
                  </a:schemeClr>
                </a:solidFill>
                <a:latin typeface="微软雅黑" panose="020B0503020204020204" charset="-122"/>
                <a:ea typeface="微软雅黑" panose="020B0503020204020204" charset="-122"/>
                <a:cs typeface="微软雅黑" panose="020B0503020204020204" charset="-122"/>
              </a:rPr>
              <a:t>本次评价资金数</a:t>
            </a:r>
            <a:endParaRPr lang="en-US" sz="2400" b="1">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9" name="TextBox 9"/>
          <p:cNvSpPr txBox="1"/>
          <p:nvPr/>
        </p:nvSpPr>
        <p:spPr>
          <a:xfrm>
            <a:off x="750042" y="2752949"/>
            <a:ext cx="2644651" cy="2924764"/>
          </a:xfrm>
          <a:prstGeom prst="rect">
            <a:avLst/>
          </a:prstGeom>
        </p:spPr>
        <p:txBody>
          <a:bodyPr vert="horz" wrap="square" lIns="66008" tIns="33052" rIns="66008" bIns="33052" rtlCol="0" anchor="t" anchorCtr="0">
            <a:noAutofit/>
          </a:bodyPr>
          <a:lstStyle/>
          <a:p>
            <a:pPr algn="ctr">
              <a:lnSpc>
                <a:spcPct val="140000"/>
              </a:lnSpc>
            </a:pPr>
            <a:r>
              <a:rPr lang="en-US" sz="1575">
                <a:solidFill>
                  <a:schemeClr val="dk1">
                    <a:alpha val="100000"/>
                  </a:schemeClr>
                </a:solidFill>
                <a:latin typeface="微软雅黑" panose="020B0503020204020204" charset="-122"/>
                <a:ea typeface="微软雅黑" panose="020B0503020204020204" charset="-122"/>
                <a:cs typeface="微软雅黑" panose="020B0503020204020204" charset="-122"/>
              </a:rPr>
              <a:t>本次评价涉及资金94,164.68万元，其中：基本养老保险费收入34,508.68万元，财政补贴收入16,521万元（其中地方财政补贴12,000万元），利息收入135万元，上级补助收入43,000万元。</a:t>
            </a:r>
            <a:endParaRPr lang="en-US" sz="1575">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tags/tag1.xml><?xml version="1.0" encoding="utf-8"?>
<p:tagLst xmlns:p="http://schemas.openxmlformats.org/presentationml/2006/main">
  <p:tag name="commondata" val="eyJoZGlkIjoiYzA1YWIyNjlkOTY1NWFlZGU2M2VjZDdiZGVjYTM4ZjYifQ=="/>
</p:tagLst>
</file>

<file path=ppt/theme/theme1.xml><?xml version="1.0" encoding="utf-8"?>
<a:theme xmlns:a="http://schemas.openxmlformats.org/drawingml/2006/main" name="Office Theme">
  <a:themeElements>
    <a:clrScheme name="Office">
      <a:dk1>
        <a:srgbClr val="1F1F1F"/>
      </a:dk1>
      <a:lt1>
        <a:srgbClr val="F7F7F7"/>
      </a:lt1>
      <a:dk2>
        <a:srgbClr val="1F1F1F"/>
      </a:dk2>
      <a:lt2>
        <a:srgbClr val="CEDFEF"/>
      </a:lt2>
      <a:accent1>
        <a:srgbClr val="6EA8D0"/>
      </a:accent1>
      <a:accent2>
        <a:srgbClr val="6EA8D0"/>
      </a:accent2>
      <a:accent3>
        <a:srgbClr val="3C7DA9"/>
      </a:accent3>
      <a:accent4>
        <a:srgbClr val="5194C3"/>
      </a:accent4>
      <a:accent5>
        <a:srgbClr val="78C2D1"/>
      </a:accent5>
      <a:accent6>
        <a:srgbClr val="4289C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3585</Words>
  <Application>WPS 演示</Application>
  <PresentationFormat>On-screen Show (4:3)</PresentationFormat>
  <Paragraphs>277</Paragraphs>
  <Slides>24</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24</vt:i4>
      </vt:variant>
    </vt:vector>
  </HeadingPairs>
  <TitlesOfParts>
    <vt:vector size="32" baseType="lpstr">
      <vt:lpstr>Arial</vt:lpstr>
      <vt:lpstr>宋体</vt:lpstr>
      <vt:lpstr>Wingdings</vt:lpstr>
      <vt:lpstr>微软雅黑</vt:lpstr>
      <vt:lpstr>Arial</vt:lpstr>
      <vt:lpstr>Arial Unicode MS</vt:lpstr>
      <vt:lpstr>Calibri</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潇潇</cp:lastModifiedBy>
  <cp:revision>3</cp:revision>
  <dcterms:created xsi:type="dcterms:W3CDTF">2006-08-16T00:00:00Z</dcterms:created>
  <dcterms:modified xsi:type="dcterms:W3CDTF">2024-09-13T04:27:18Z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BCA23C2C30E54F689B3BFA46408D6E4A_13</vt:lpwstr>
  </property>
  <property fmtid="{D5CDD505-2E9C-101B-9397-08002B2CF9AE}" pid="3" name="KSOProductBuildVer">
    <vt:lpwstr>2052-12.1.0.16388</vt:lpwstr>
  </property>
</Properties>
</file>