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media/image11.svg" ContentType="image/svg+xml"/>
  <Override PartName="/ppt/media/image13.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409" r:id="rId3"/>
    <p:sldId id="411" r:id="rId4"/>
    <p:sldId id="412" r:id="rId5"/>
    <p:sldId id="413" r:id="rId6"/>
    <p:sldId id="415" r:id="rId7"/>
    <p:sldId id="419" r:id="rId8"/>
    <p:sldId id="424" r:id="rId9"/>
    <p:sldId id="416" r:id="rId10"/>
    <p:sldId id="425" r:id="rId11"/>
    <p:sldId id="446" r:id="rId12"/>
    <p:sldId id="448" r:id="rId13"/>
    <p:sldId id="447" r:id="rId14"/>
    <p:sldId id="449" r:id="rId15"/>
    <p:sldId id="417" r:id="rId16"/>
    <p:sldId id="433" r:id="rId17"/>
    <p:sldId id="436" r:id="rId18"/>
    <p:sldId id="437" r:id="rId19"/>
    <p:sldId id="439" r:id="rId20"/>
    <p:sldId id="432" r:id="rId21"/>
    <p:sldId id="427" r:id="rId22"/>
    <p:sldId id="445" r:id="rId23"/>
    <p:sldId id="410"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1" userDrawn="1">
          <p15:clr>
            <a:srgbClr val="A4A3A4"/>
          </p15:clr>
        </p15:guide>
        <p15:guide id="2" pos="37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6389"/>
    <a:srgbClr val="FFFFFF"/>
    <a:srgbClr val="B7E2F5"/>
    <a:srgbClr val="DBF0FA"/>
    <a:srgbClr val="0F4661"/>
    <a:srgbClr val="0E4059"/>
    <a:srgbClr val="6B5153"/>
    <a:srgbClr val="DCDCDC"/>
    <a:srgbClr val="F0F0F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55C5039-2837-4D70-889C-3E2602D28122}" styleName="表样式 1 12">
    <a:wholeTbl>
      <a:tcTxStyle>
        <a:fontRef idx="none">
          <a:srgbClr val="000000"/>
        </a:fontRef>
      </a:tcTxStyle>
      <a:tcStyle>
        <a:tcBdr>
          <a:left>
            <a:ln>
              <a:noFill/>
            </a:ln>
          </a:left>
          <a:right>
            <a:ln>
              <a:noFill/>
            </a:ln>
          </a:right>
          <a:top>
            <a:ln w="9525" cmpd="sng">
              <a:solidFill>
                <a:schemeClr val="accent2"/>
              </a:solidFill>
            </a:ln>
          </a:top>
          <a:bottom>
            <a:ln w="9525" cmpd="sng">
              <a:solidFill>
                <a:schemeClr val="accent2"/>
              </a:solidFill>
            </a:ln>
          </a:bottom>
          <a:insideH>
            <a:ln w="9525" cmpd="sng">
              <a:solidFill>
                <a:schemeClr val="accent2">
                  <a:lumMod val="40000"/>
                  <a:lumOff val="60000"/>
                </a:schemeClr>
              </a:solidFill>
            </a:ln>
          </a:insideH>
          <a:insideV>
            <a:ln>
              <a:noFill/>
            </a:ln>
          </a:insideV>
        </a:tcBdr>
        <a:fill>
          <a:solidFill>
            <a:srgbClr val="FFFFFF"/>
          </a:solidFill>
        </a:fill>
      </a:tcStyle>
    </a:wholeTbl>
    <a:band2H>
      <a:tcTxStyle/>
      <a:tcStyle>
        <a:tcBdr/>
        <a:fill>
          <a:solidFill>
            <a:schemeClr val="accent2">
              <a:lumMod val="10000"/>
              <a:lumOff val="90000"/>
            </a:schemeClr>
          </a:solidFill>
        </a:fill>
      </a:tcStyle>
    </a:band2H>
    <a:band1V>
      <a:tcTxStyle/>
      <a:tcStyle>
        <a:tcBdr>
          <a:left>
            <a:ln>
              <a:noFill/>
            </a:ln>
          </a:left>
          <a:right>
            <a:ln>
              <a:noFill/>
            </a:ln>
          </a:right>
          <a:top>
            <a:ln w="9525" cmpd="sng">
              <a:solidFill>
                <a:schemeClr val="accent2"/>
              </a:solidFill>
            </a:ln>
          </a:top>
          <a:bottom>
            <a:ln w="9525" cmpd="sng">
              <a:solidFill>
                <a:schemeClr val="accent2"/>
              </a:solidFill>
            </a:ln>
          </a:bottom>
          <a:insideH>
            <a:ln w="9525" cmpd="sng">
              <a:solidFill>
                <a:schemeClr val="accent2">
                  <a:lumMod val="40000"/>
                  <a:lumOff val="60000"/>
                </a:schemeClr>
              </a:solidFill>
            </a:ln>
          </a:insideH>
          <a:insideV>
            <a:ln>
              <a:noFill/>
            </a:ln>
          </a:insideV>
        </a:tcBdr>
        <a:fill>
          <a:solidFill>
            <a:schemeClr val="accent2">
              <a:lumMod val="10000"/>
              <a:lumOff val="90000"/>
            </a:schemeClr>
          </a:solidFill>
        </a:fill>
      </a:tcStyle>
    </a:band1V>
    <a:lastCol>
      <a:tcTxStyle b="on">
        <a:fontRef idx="none">
          <a:srgbClr val="08090C"/>
        </a:fontRef>
      </a:tcTxStyle>
      <a:tcStyle>
        <a:tcBdr>
          <a:left>
            <a:ln>
              <a:noFill/>
            </a:ln>
          </a:left>
          <a:right>
            <a:ln>
              <a:noFill/>
            </a:ln>
          </a:right>
          <a:top>
            <a:ln w="9525" cmpd="sng">
              <a:solidFill>
                <a:schemeClr val="accent2"/>
              </a:solidFill>
            </a:ln>
          </a:top>
          <a:bottom>
            <a:ln w="9525" cmpd="sng">
              <a:solidFill>
                <a:schemeClr val="accent2"/>
              </a:solidFill>
            </a:ln>
          </a:bottom>
          <a:insideH>
            <a:ln w="9525" cmpd="sng">
              <a:solidFill>
                <a:schemeClr val="accent2">
                  <a:lumMod val="40000"/>
                  <a:lumOff val="60000"/>
                </a:schemeClr>
              </a:solidFill>
            </a:ln>
          </a:insideH>
          <a:insideV>
            <a:ln>
              <a:noFill/>
            </a:ln>
          </a:insideV>
        </a:tcBdr>
        <a:fill>
          <a:solidFill>
            <a:schemeClr val="accent2">
              <a:lumMod val="20000"/>
              <a:lumOff val="80000"/>
            </a:schemeClr>
          </a:solidFill>
        </a:fill>
      </a:tcStyle>
    </a:lastCol>
    <a:firstCol>
      <a:tcTxStyle b="on">
        <a:fontRef idx="none">
          <a:srgbClr val="08090C"/>
        </a:fontRef>
      </a:tcTxStyle>
      <a:tcStyle>
        <a:tcBdr>
          <a:left>
            <a:ln>
              <a:noFill/>
            </a:ln>
          </a:left>
          <a:right>
            <a:ln>
              <a:noFill/>
            </a:ln>
          </a:right>
          <a:top>
            <a:ln w="9525" cmpd="sng">
              <a:solidFill>
                <a:schemeClr val="accent2"/>
              </a:solidFill>
            </a:ln>
          </a:top>
          <a:bottom>
            <a:ln w="9525" cmpd="sng">
              <a:solidFill>
                <a:schemeClr val="accent2"/>
              </a:solidFill>
            </a:ln>
          </a:bottom>
          <a:insideH>
            <a:ln w="9525" cmpd="sng">
              <a:solidFill>
                <a:schemeClr val="accent2">
                  <a:lumMod val="40000"/>
                  <a:lumOff val="60000"/>
                </a:schemeClr>
              </a:solidFill>
            </a:ln>
          </a:insideH>
          <a:insideV>
            <a:ln>
              <a:noFill/>
            </a:ln>
          </a:insideV>
        </a:tcBdr>
        <a:fill>
          <a:solidFill>
            <a:schemeClr val="accent2">
              <a:lumMod val="20000"/>
              <a:lumOff val="80000"/>
            </a:schemeClr>
          </a:solidFill>
        </a:fill>
      </a:tcStyle>
    </a:firstCol>
    <a:lastRow>
      <a:tcTxStyle b="on">
        <a:fontRef idx="none">
          <a:schemeClr val="accent2"/>
        </a:fontRef>
      </a:tcTxStyle>
      <a:tcStyle>
        <a:tcBdr>
          <a:left>
            <a:ln>
              <a:noFill/>
            </a:ln>
          </a:left>
          <a:right>
            <a:ln>
              <a:noFill/>
            </a:ln>
          </a:right>
          <a:top>
            <a:ln w="9525" cmpd="sng">
              <a:solidFill>
                <a:schemeClr val="accent2"/>
              </a:solidFill>
            </a:ln>
          </a:top>
          <a:bottom>
            <a:ln w="9525" cmpd="sng">
              <a:solidFill>
                <a:schemeClr val="accent2"/>
              </a:solidFill>
            </a:ln>
          </a:bottom>
          <a:insideH>
            <a:ln>
              <a:noFill/>
            </a:ln>
          </a:insideH>
          <a:insideV>
            <a:ln>
              <a:noFill/>
            </a:ln>
          </a:insideV>
        </a:tcBdr>
        <a:fill>
          <a:solidFill>
            <a:srgbClr val="FFFFFF"/>
          </a:solidFill>
        </a:fill>
      </a:tcStyle>
    </a:lastRow>
    <a:firstRow>
      <a:tcTxStyle b="on">
        <a:fontRef idx="none">
          <a:srgbClr val="FFFFFF"/>
        </a:fontRef>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01"/>
        <p:guide pos="374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gs" Target="tags/tag158.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5" Type="http://schemas.microsoft.com/office/2011/relationships/chartColorStyle" Target="colors1.xml"/><Relationship Id="rId4" Type="http://schemas.microsoft.com/office/2011/relationships/chartStyle" Target="style1.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oleObject" Target="&#24037;&#20316;&#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4677502314577"/>
          <c:y val="0.0681063122923588"/>
          <c:w val="0.877111408291328"/>
          <c:h val="0.762325581395349"/>
        </c:manualLayout>
      </c:layout>
      <c:barChart>
        <c:barDir val="col"/>
        <c:grouping val="clustered"/>
        <c:varyColors val="0"/>
        <c:ser>
          <c:idx val="0"/>
          <c:order val="0"/>
          <c:tx>
            <c:strRef>
              <c:f>[工作簿1]Sheet1!$M$14</c:f>
              <c:strCache>
                <c:ptCount val="1"/>
                <c:pt idx="0">
                  <c:v>社会公众</c:v>
                </c:pt>
              </c:strCache>
            </c:strRef>
          </c:tx>
          <c:spPr>
            <a:blipFill rotWithShape="1">
              <a:blip xmlns:r="http://schemas.openxmlformats.org/officeDocument/2006/relationships" r:embed="rId2"/>
              <a:stretch>
                <a:fillRect/>
              </a:stretch>
            </a:blipFill>
            <a:ln>
              <a:noFill/>
            </a:ln>
            <a:effectLst>
              <a:outerShdw blurRad="76200" dir="18900000" sy="23000" kx="-1200000" algn="bl" rotWithShape="0">
                <a:prstClr val="black">
                  <a:alpha val="20000"/>
                </a:prstClr>
              </a:outerShdw>
            </a:effectLst>
          </c:spPr>
          <c:invertIfNegative val="0"/>
          <c:dLbls>
            <c:dLbl>
              <c:idx val="0"/>
              <c:layout/>
              <c:tx>
                <c:rich>
                  <a:bodyPr rot="0" spcFirstLastPara="0" vertOverflow="ellipsis" vert="horz" wrap="square" lIns="38100" tIns="19050" rIns="38100" bIns="19050" anchor="ctr" anchorCtr="1"/>
                  <a:lstStyle/>
                  <a:p>
                    <a:pPr defTabSz="914400">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t>155份</a:t>
                    </a:r>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defTabSz="914400">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t>98.72</a:t>
                    </a:r>
                    <a:r>
                      <a:rPr lang="en-US" altLang="zh-CN"/>
                      <a:t>%</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[工作簿1]Sheet1!$N$13:$O$13</c:f>
              <c:strCache>
                <c:ptCount val="2"/>
                <c:pt idx="0">
                  <c:v>问卷份数</c:v>
                </c:pt>
                <c:pt idx="1">
                  <c:v>满意度</c:v>
                </c:pt>
              </c:strCache>
            </c:strRef>
          </c:cat>
          <c:val>
            <c:numRef>
              <c:f>[工作簿1]Sheet1!$N$14:$O$14</c:f>
              <c:numCache>
                <c:formatCode>General</c:formatCode>
                <c:ptCount val="2"/>
                <c:pt idx="0">
                  <c:v>155</c:v>
                </c:pt>
                <c:pt idx="1">
                  <c:v>98.72</c:v>
                </c:pt>
              </c:numCache>
            </c:numRef>
          </c:val>
        </c:ser>
        <c:ser>
          <c:idx val="1"/>
          <c:order val="1"/>
          <c:tx>
            <c:strRef>
              <c:f>[工作簿1]Sheet1!$M$15</c:f>
              <c:strCache>
                <c:ptCount val="1"/>
                <c:pt idx="0">
                  <c:v>部门人员</c:v>
                </c:pt>
              </c:strCache>
            </c:strRef>
          </c:tx>
          <c:spPr>
            <a:blipFill rotWithShape="1">
              <a:blip xmlns:r="http://schemas.openxmlformats.org/officeDocument/2006/relationships" r:embed="rId3"/>
              <a:stretch>
                <a:fillRect/>
              </a:stretch>
            </a:blipFill>
            <a:ln>
              <a:noFill/>
            </a:ln>
            <a:effectLst>
              <a:outerShdw blurRad="76200" dir="18900000" sy="23000" kx="-1200000" algn="bl" rotWithShape="0">
                <a:prstClr val="black">
                  <a:alpha val="20000"/>
                </a:prstClr>
              </a:outerShdw>
            </a:effectLst>
          </c:spPr>
          <c:invertIfNegative val="0"/>
          <c:dLbls>
            <c:dLbl>
              <c:idx val="0"/>
              <c:layout/>
              <c:tx>
                <c:rich>
                  <a:bodyPr rot="0" spcFirstLastPara="0" vertOverflow="ellipsis" vert="horz" wrap="square" lIns="38100" tIns="19050" rIns="38100" bIns="19050" anchor="ctr" anchorCtr="1"/>
                  <a:lstStyle/>
                  <a:p>
                    <a:pPr defTabSz="914400">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t>176份</a:t>
                    </a:r>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defTabSz="914400">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t>88.07</a:t>
                    </a:r>
                    <a:r>
                      <a:rPr lang="en-US" altLang="zh-CN"/>
                      <a:t>%</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[工作簿1]Sheet1!$N$13:$O$13</c:f>
              <c:strCache>
                <c:ptCount val="2"/>
                <c:pt idx="0">
                  <c:v>问卷份数</c:v>
                </c:pt>
                <c:pt idx="1">
                  <c:v>满意度</c:v>
                </c:pt>
              </c:strCache>
            </c:strRef>
          </c:cat>
          <c:val>
            <c:numRef>
              <c:f>[工作簿1]Sheet1!$N$15:$O$15</c:f>
              <c:numCache>
                <c:formatCode>General</c:formatCode>
                <c:ptCount val="2"/>
                <c:pt idx="0">
                  <c:v>176</c:v>
                </c:pt>
                <c:pt idx="1">
                  <c:v>88.07</c:v>
                </c:pt>
              </c:numCache>
            </c:numRef>
          </c:val>
        </c:ser>
        <c:dLbls>
          <c:showLegendKey val="0"/>
          <c:showVal val="1"/>
          <c:showCatName val="0"/>
          <c:showSerName val="0"/>
          <c:showPercent val="0"/>
          <c:showBubbleSize val="0"/>
        </c:dLbls>
        <c:gapWidth val="168"/>
        <c:overlap val="-10"/>
        <c:axId val="500902063"/>
        <c:axId val="390681878"/>
      </c:barChart>
      <c:catAx>
        <c:axId val="500902063"/>
        <c:scaling>
          <c:orientation val="minMax"/>
        </c:scaling>
        <c:delete val="0"/>
        <c:axPos val="b"/>
        <c:numFmt formatCode="General" sourceLinked="1"/>
        <c:majorTickMark val="none"/>
        <c:minorTickMark val="none"/>
        <c:tickLblPos val="nextTo"/>
        <c:spPr>
          <a:noFill/>
          <a:ln w="6350" cap="flat" cmpd="sng" algn="ctr">
            <a:solidFill>
              <a:schemeClr val="tx1">
                <a:lumMod val="50000"/>
                <a:lumOff val="50000"/>
                <a:alpha val="25000"/>
              </a:schemeClr>
            </a:solidFill>
            <a:round/>
          </a:ln>
          <a:effectLst/>
        </c:spPr>
        <c:txPr>
          <a:bodyPr rot="-60000000" spcFirstLastPara="0" vertOverflow="ellipsis" vert="horz" wrap="square" anchor="ctr" anchorCtr="1" forceAA="0"/>
          <a:lstStyle/>
          <a:p>
            <a:pPr>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crossAx val="390681878"/>
        <c:crosses val="autoZero"/>
        <c:auto val="1"/>
        <c:lblAlgn val="ctr"/>
        <c:lblOffset val="100"/>
        <c:noMultiLvlLbl val="0"/>
      </c:catAx>
      <c:valAx>
        <c:axId val="390681878"/>
        <c:scaling>
          <c:orientation val="minMax"/>
        </c:scaling>
        <c:delete val="0"/>
        <c:axPos val="l"/>
        <c:numFmt formatCode="General" sourceLinked="1"/>
        <c:majorTickMark val="none"/>
        <c:minorTickMark val="none"/>
        <c:tickLblPos val="nextTo"/>
        <c:spPr>
          <a:noFill/>
          <a:ln>
            <a:noFill/>
          </a:ln>
          <a:effectLst/>
        </c:spPr>
        <c:txPr>
          <a:bodyPr rot="-60000000" spcFirstLastPara="0" vertOverflow="ellipsis" vert="horz" wrap="square" anchor="ctr" anchorCtr="1" forceAA="0"/>
          <a:lstStyle/>
          <a:p>
            <a:pPr>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crossAx val="500902063"/>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forceAA="0"/>
        <a:lstStyle/>
        <a:p>
          <a:pPr>
            <a:defRPr lang="zh-CN" sz="9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legend>
    <c:plotVisOnly val="1"/>
    <c:dispBlanksAs val="gap"/>
    <c:showDLblsOverMax val="0"/>
  </c:chart>
  <c:spPr>
    <a:noFill/>
    <a:ln w="6350" cap="flat" cmpd="sng" algn="ctr">
      <a:noFill/>
      <a:round/>
    </a:ln>
    <a:effectLst>
      <a:outerShdw blurRad="63500" dist="37357" dir="2700000" sx="0" sy="0" rotWithShape="0">
        <a:scrgbClr r="0" g="0" b="0"/>
      </a:outerShdw>
    </a:effectLst>
  </c:spPr>
  <c:txPr>
    <a:bodyPr/>
    <a:lstStyle/>
    <a:p>
      <a:pPr>
        <a:defRPr lang="zh-CN">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15" name="矩形 14"/>
          <p:cNvSpPr/>
          <p:nvPr userDrawn="1"/>
        </p:nvSpPr>
        <p:spPr>
          <a:xfrm>
            <a:off x="10039350" y="469900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userDrawn="1"/>
        </p:nvSpPr>
        <p:spPr>
          <a:xfrm>
            <a:off x="168910" y="469900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userDrawn="1"/>
        </p:nvSpPr>
        <p:spPr>
          <a:xfrm>
            <a:off x="10039350" y="19939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userDrawn="1"/>
        </p:nvSpPr>
        <p:spPr>
          <a:xfrm>
            <a:off x="168910" y="19939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userDrawn="1"/>
        </p:nvSpPr>
        <p:spPr>
          <a:xfrm>
            <a:off x="345440" y="363220"/>
            <a:ext cx="11501755" cy="6131560"/>
          </a:xfrm>
          <a:prstGeom prst="roundRect">
            <a:avLst>
              <a:gd name="adj" fmla="val 0"/>
            </a:avLst>
          </a:prstGeom>
          <a:solidFill>
            <a:schemeClr val="bg1"/>
          </a:solidFill>
          <a:ln w="9525">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13" name="矩形 12"/>
          <p:cNvSpPr/>
          <p:nvPr userDrawn="1"/>
        </p:nvSpPr>
        <p:spPr>
          <a:xfrm>
            <a:off x="0" y="1791970"/>
            <a:ext cx="12191365" cy="327406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userDrawn="1"/>
        </p:nvSpPr>
        <p:spPr>
          <a:xfrm>
            <a:off x="345440" y="363220"/>
            <a:ext cx="11501755" cy="6131560"/>
          </a:xfrm>
          <a:prstGeom prst="roundRect">
            <a:avLst>
              <a:gd name="adj" fmla="val 0"/>
            </a:avLst>
          </a:prstGeom>
          <a:solidFill>
            <a:schemeClr val="bg1"/>
          </a:solidFill>
          <a:ln w="9525">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13" name="矩形 12"/>
          <p:cNvSpPr/>
          <p:nvPr userDrawn="1"/>
        </p:nvSpPr>
        <p:spPr>
          <a:xfrm>
            <a:off x="3357245" y="0"/>
            <a:ext cx="5476875" cy="68580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userDrawn="1"/>
        </p:nvSpPr>
        <p:spPr>
          <a:xfrm>
            <a:off x="345440" y="363220"/>
            <a:ext cx="11501755" cy="6131560"/>
          </a:xfrm>
          <a:prstGeom prst="roundRect">
            <a:avLst>
              <a:gd name="adj" fmla="val 0"/>
            </a:avLst>
          </a:prstGeom>
          <a:solidFill>
            <a:schemeClr val="bg1"/>
          </a:solidFill>
          <a:ln w="9525">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15" name="矩形 14"/>
          <p:cNvSpPr/>
          <p:nvPr userDrawn="1"/>
        </p:nvSpPr>
        <p:spPr>
          <a:xfrm>
            <a:off x="10227310" y="489331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userDrawn="1"/>
        </p:nvSpPr>
        <p:spPr>
          <a:xfrm>
            <a:off x="0" y="489331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userDrawn="1"/>
        </p:nvSpPr>
        <p:spPr>
          <a:xfrm>
            <a:off x="10227310" y="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userDrawn="1"/>
        </p:nvSpPr>
        <p:spPr>
          <a:xfrm>
            <a:off x="0" y="0"/>
            <a:ext cx="1964690" cy="196469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userDrawn="1"/>
        </p:nvSpPr>
        <p:spPr>
          <a:xfrm>
            <a:off x="167640" y="172720"/>
            <a:ext cx="11857355" cy="6512560"/>
          </a:xfrm>
          <a:prstGeom prst="roundRect">
            <a:avLst>
              <a:gd name="adj" fmla="val 0"/>
            </a:avLst>
          </a:prstGeom>
          <a:solidFill>
            <a:schemeClr val="bg1"/>
          </a:solidFill>
          <a:ln w="9525">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a:xfrm>
            <a:off x="612000" y="6314400"/>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8877600" y="6314400"/>
            <a:ext cx="2700000" cy="316800"/>
          </a:xfr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3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12"/>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10.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8" Type="http://schemas.openxmlformats.org/officeDocument/2006/relationships/slideLayout" Target="../slideLayouts/slideLayout4.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tags" Target="../tags/tag7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9.xml"/><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tags" Target="../tags/tag90.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1" Type="http://schemas.openxmlformats.org/officeDocument/2006/relationships/slideLayout" Target="../slideLayouts/slideLayout4.xml"/><Relationship Id="rId10" Type="http://schemas.openxmlformats.org/officeDocument/2006/relationships/tags" Target="../tags/tag100.xml"/><Relationship Id="rId1" Type="http://schemas.openxmlformats.org/officeDocument/2006/relationships/tags" Target="../tags/tag9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1.xml"/></Relationships>
</file>

<file path=ppt/slides/_rels/slide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3" Type="http://schemas.openxmlformats.org/officeDocument/2006/relationships/slideLayout" Target="../slideLayouts/slideLayout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tags" Target="../tags/tag10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14.xml"/></Relationships>
</file>

<file path=ppt/slides/_rels/slide17.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1" Type="http://schemas.openxmlformats.org/officeDocument/2006/relationships/slideLayout" Target="../slideLayouts/slideLayout4.xml"/><Relationship Id="rId20" Type="http://schemas.openxmlformats.org/officeDocument/2006/relationships/tags" Target="../tags/tag130.xml"/><Relationship Id="rId2" Type="http://schemas.openxmlformats.org/officeDocument/2006/relationships/tags" Target="../tags/tag116.xml"/><Relationship Id="rId19" Type="http://schemas.openxmlformats.org/officeDocument/2006/relationships/image" Target="../media/image9.svg"/><Relationship Id="rId18" Type="http://schemas.openxmlformats.org/officeDocument/2006/relationships/image" Target="../media/image8.png"/><Relationship Id="rId17" Type="http://schemas.openxmlformats.org/officeDocument/2006/relationships/tags" Target="../tags/tag129.xml"/><Relationship Id="rId16" Type="http://schemas.openxmlformats.org/officeDocument/2006/relationships/tags" Target="../tags/tag128.xml"/><Relationship Id="rId15" Type="http://schemas.openxmlformats.org/officeDocument/2006/relationships/tags" Target="../tags/tag127.xml"/><Relationship Id="rId14" Type="http://schemas.openxmlformats.org/officeDocument/2006/relationships/tags" Target="../tags/tag126.xml"/><Relationship Id="rId13" Type="http://schemas.openxmlformats.org/officeDocument/2006/relationships/tags" Target="../tags/tag125.xml"/><Relationship Id="rId12" Type="http://schemas.openxmlformats.org/officeDocument/2006/relationships/tags" Target="../tags/tag124.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tags" Target="../tags/tag115.xml"/></Relationships>
</file>

<file path=ppt/slides/_rels/slide18.xml.rels><?xml version="1.0" encoding="UTF-8" standalone="yes"?>
<Relationships xmlns="http://schemas.openxmlformats.org/package/2006/relationships"><Relationship Id="rId9" Type="http://schemas.openxmlformats.org/officeDocument/2006/relationships/image" Target="../media/image11.svg"/><Relationship Id="rId8" Type="http://schemas.openxmlformats.org/officeDocument/2006/relationships/image" Target="../media/image10.png"/><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0" Type="http://schemas.openxmlformats.org/officeDocument/2006/relationships/slideLayout" Target="../slideLayouts/slideLayout4.xml"/><Relationship Id="rId2" Type="http://schemas.openxmlformats.org/officeDocument/2006/relationships/tags" Target="../tags/tag132.xml"/><Relationship Id="rId19" Type="http://schemas.openxmlformats.org/officeDocument/2006/relationships/tags" Target="../tags/tag145.xml"/><Relationship Id="rId18" Type="http://schemas.openxmlformats.org/officeDocument/2006/relationships/image" Target="../media/image13.svg"/><Relationship Id="rId17" Type="http://schemas.openxmlformats.org/officeDocument/2006/relationships/image" Target="../media/image12.png"/><Relationship Id="rId16" Type="http://schemas.openxmlformats.org/officeDocument/2006/relationships/tags" Target="../tags/tag144.xml"/><Relationship Id="rId15" Type="http://schemas.openxmlformats.org/officeDocument/2006/relationships/tags" Target="../tags/tag143.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46.xml"/></Relationships>
</file>

<file path=ppt/slides/_rels/slide2.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6" Type="http://schemas.openxmlformats.org/officeDocument/2006/relationships/slideLayout" Target="../slideLayouts/slideLayout2.xml"/><Relationship Id="rId25" Type="http://schemas.openxmlformats.org/officeDocument/2006/relationships/tags" Target="../tags/tag62.xml"/><Relationship Id="rId24" Type="http://schemas.openxmlformats.org/officeDocument/2006/relationships/tags" Target="../tags/tag61.xml"/><Relationship Id="rId23" Type="http://schemas.openxmlformats.org/officeDocument/2006/relationships/tags" Target="../tags/tag60.xml"/><Relationship Id="rId22" Type="http://schemas.openxmlformats.org/officeDocument/2006/relationships/tags" Target="../tags/tag59.xml"/><Relationship Id="rId21" Type="http://schemas.openxmlformats.org/officeDocument/2006/relationships/tags" Target="../tags/tag58.xml"/><Relationship Id="rId20" Type="http://schemas.openxmlformats.org/officeDocument/2006/relationships/tags" Target="../tags/tag57.xml"/><Relationship Id="rId2" Type="http://schemas.openxmlformats.org/officeDocument/2006/relationships/tags" Target="../tags/tag39.xml"/><Relationship Id="rId19" Type="http://schemas.openxmlformats.org/officeDocument/2006/relationships/tags" Target="../tags/tag56.xml"/><Relationship Id="rId18" Type="http://schemas.openxmlformats.org/officeDocument/2006/relationships/tags" Target="../tags/tag55.xml"/><Relationship Id="rId17" Type="http://schemas.openxmlformats.org/officeDocument/2006/relationships/tags" Target="../tags/tag54.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5.xml"/><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6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6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1.xml"/><Relationship Id="rId1" Type="http://schemas.openxmlformats.org/officeDocument/2006/relationships/tags" Target="../tags/tag7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731645" y="1802765"/>
            <a:ext cx="8728710" cy="2553335"/>
          </a:xfrm>
          <a:prstGeom prst="rect">
            <a:avLst/>
          </a:prstGeom>
          <a:noFill/>
          <a:effectLst/>
        </p:spPr>
        <p:txBody>
          <a:bodyPr wrap="square" rtlCol="0">
            <a:spAutoFit/>
          </a:bodyPr>
          <a:p>
            <a:pPr indent="0" algn="ctr" fontAlgn="auto">
              <a:lnSpc>
                <a:spcPct val="200000"/>
              </a:lnSpc>
            </a:pPr>
            <a:r>
              <a:rPr lang="zh-CN" altLang="en-US" sz="4000">
                <a:solidFill>
                  <a:srgbClr val="156389"/>
                </a:solidFill>
                <a:effectLst/>
                <a:latin typeface="思源黑体 CN Normal" panose="020B0400000000000000" charset="-122"/>
                <a:ea typeface="思源黑体 CN Normal" panose="020B0400000000000000" charset="-122"/>
              </a:rPr>
              <a:t>天水市市场监督管理局</a:t>
            </a:r>
            <a:endParaRPr lang="zh-CN" altLang="en-US" sz="4000">
              <a:solidFill>
                <a:srgbClr val="156389"/>
              </a:solidFill>
              <a:effectLst/>
              <a:latin typeface="思源黑体 CN Normal" panose="020B0400000000000000" charset="-122"/>
              <a:ea typeface="思源黑体 CN Normal" panose="020B0400000000000000" charset="-122"/>
            </a:endParaRPr>
          </a:p>
          <a:p>
            <a:pPr indent="0" algn="ctr" fontAlgn="auto">
              <a:lnSpc>
                <a:spcPct val="200000"/>
              </a:lnSpc>
            </a:pPr>
            <a:r>
              <a:rPr lang="zh-CN" altLang="en-US" sz="4000">
                <a:solidFill>
                  <a:srgbClr val="156389"/>
                </a:solidFill>
                <a:effectLst/>
                <a:latin typeface="思源黑体 CN Normal" panose="020B0400000000000000" charset="-122"/>
                <a:ea typeface="思源黑体 CN Normal" panose="020B0400000000000000" charset="-122"/>
              </a:rPr>
              <a:t>2023年度部门整体支出绩效评价报告</a:t>
            </a:r>
            <a:endParaRPr lang="zh-CN" altLang="en-US" sz="4000">
              <a:solidFill>
                <a:srgbClr val="156389"/>
              </a:solidFill>
              <a:effectLst/>
              <a:latin typeface="思源黑体 CN Normal" panose="020B0400000000000000" charset="-122"/>
              <a:ea typeface="思源黑体 CN Normal" panose="020B0400000000000000"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部门效果目标</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5" name="矩形 4"/>
          <p:cNvSpPr/>
          <p:nvPr>
            <p:custDataLst>
              <p:tags r:id="rId1"/>
            </p:custDataLst>
          </p:nvPr>
        </p:nvSpPr>
        <p:spPr>
          <a:xfrm>
            <a:off x="766445" y="974090"/>
            <a:ext cx="5180965" cy="2041525"/>
          </a:xfrm>
          <a:prstGeom prst="rect">
            <a:avLst/>
          </a:prstGeom>
          <a:solidFill>
            <a:schemeClr val="tx1">
              <a:lumMod val="40000"/>
              <a:lumOff val="60000"/>
              <a:alpha val="1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6" name="矩形 5"/>
          <p:cNvSpPr/>
          <p:nvPr>
            <p:custDataLst>
              <p:tags r:id="rId2"/>
            </p:custDataLst>
          </p:nvPr>
        </p:nvSpPr>
        <p:spPr>
          <a:xfrm>
            <a:off x="837565" y="1046480"/>
            <a:ext cx="1978025" cy="270510"/>
          </a:xfrm>
          <a:prstGeom prst="rect">
            <a:avLst/>
          </a:prstGeom>
          <a:noFill/>
        </p:spPr>
        <p:txBody>
          <a:bodyPr wrap="square" lIns="0" tIns="0" rIns="0" bIns="0" rtlCol="0" anchor="b" anchorCtr="0">
            <a:noAutofit/>
          </a:bodyPr>
          <a:p>
            <a:pPr algn="just">
              <a:spcBef>
                <a:spcPct val="0"/>
              </a:spcBef>
              <a:spcAft>
                <a:spcPct val="0"/>
              </a:spcAft>
            </a:pPr>
            <a:r>
              <a:rPr lang="zh-CN" altLang="en-US" sz="1400" b="1">
                <a:solidFill>
                  <a:srgbClr val="156389"/>
                </a:solidFill>
                <a:latin typeface="+mn-ea"/>
                <a:cs typeface="+mn-ea"/>
              </a:rPr>
              <a:t>营造良好的消费环境</a:t>
            </a:r>
            <a:endParaRPr lang="zh-CN" altLang="en-US" sz="1400" b="1">
              <a:solidFill>
                <a:srgbClr val="156389"/>
              </a:solidFill>
              <a:latin typeface="+mn-ea"/>
              <a:cs typeface="+mn-ea"/>
            </a:endParaRPr>
          </a:p>
        </p:txBody>
      </p:sp>
      <p:sp>
        <p:nvSpPr>
          <p:cNvPr id="17" name="矩形 16"/>
          <p:cNvSpPr/>
          <p:nvPr>
            <p:custDataLst>
              <p:tags r:id="rId3"/>
            </p:custDataLst>
          </p:nvPr>
        </p:nvSpPr>
        <p:spPr>
          <a:xfrm>
            <a:off x="838200" y="1316355"/>
            <a:ext cx="5109845" cy="1649730"/>
          </a:xfrm>
          <a:prstGeom prst="rect">
            <a:avLst/>
          </a:prstGeom>
          <a:noFill/>
        </p:spPr>
        <p:txBody>
          <a:bodyPr wrap="square" lIns="0" tIns="0" rIns="0" bIns="0" rtlCol="0" anchor="t" anchorCtr="0">
            <a:noAutofit/>
          </a:bodyPr>
          <a:p>
            <a:pPr indent="254000" algn="just" fontAlgn="auto">
              <a:lnSpc>
                <a:spcPct val="150000"/>
              </a:lnSpc>
              <a:spcBef>
                <a:spcPct val="0"/>
              </a:spcBef>
              <a:spcAft>
                <a:spcPct val="0"/>
              </a:spcAft>
              <a:extLst>
                <a:ext uri="{35155182-B16C-46BC-9424-99874614C6A1}">
                  <wpsdc:indentchars xmlns:wpsdc="http://www.wps.cn/officeDocument/2017/drawingmlCustomData" val="200" checksum="3013784323"/>
                </a:ext>
              </a:extLst>
            </a:pPr>
            <a:r>
              <a:rPr lang="zh-CN" altLang="en-US" sz="1000" dirty="0">
                <a:solidFill>
                  <a:schemeClr val="tx1">
                    <a:lumMod val="85000"/>
                    <a:lumOff val="15000"/>
                  </a:schemeClr>
                </a:solidFill>
                <a:latin typeface="+mn-ea"/>
                <a:cs typeface="+mn-ea"/>
              </a:rPr>
              <a:t>2023年天水市市场监督管理局深入开展“保公平、促发展”反不正当竞争执法、市场价格和计量器具执法检查等32个专项整治，查处各类违法案件449起，销毁假冒伪劣商品货值达292.78万余元。畅通12315投诉举报渠道，受理投诉举报9391件，办结9061件，办结率96.49%，为消费者挽回经济损失210余万元。</a:t>
            </a:r>
            <a:endParaRPr lang="zh-CN" altLang="en-US" sz="1000" dirty="0">
              <a:solidFill>
                <a:schemeClr val="tx1">
                  <a:lumMod val="85000"/>
                  <a:lumOff val="15000"/>
                </a:schemeClr>
              </a:solidFill>
              <a:latin typeface="+mn-ea"/>
              <a:cs typeface="+mn-ea"/>
            </a:endParaRPr>
          </a:p>
        </p:txBody>
      </p:sp>
      <p:sp>
        <p:nvSpPr>
          <p:cNvPr id="14" name="矩形 13"/>
          <p:cNvSpPr/>
          <p:nvPr>
            <p:custDataLst>
              <p:tags r:id="rId4"/>
            </p:custDataLst>
          </p:nvPr>
        </p:nvSpPr>
        <p:spPr>
          <a:xfrm>
            <a:off x="6244590" y="974090"/>
            <a:ext cx="5180965" cy="2041525"/>
          </a:xfrm>
          <a:prstGeom prst="rect">
            <a:avLst/>
          </a:prstGeom>
          <a:solidFill>
            <a:schemeClr val="tx1">
              <a:lumMod val="40000"/>
              <a:lumOff val="60000"/>
              <a:alpha val="1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solidFill>
                <a:schemeClr val="lt1"/>
              </a:solidFill>
            </a:endParaRPr>
          </a:p>
        </p:txBody>
      </p:sp>
      <p:sp>
        <p:nvSpPr>
          <p:cNvPr id="26" name="矩形 25"/>
          <p:cNvSpPr/>
          <p:nvPr>
            <p:custDataLst>
              <p:tags r:id="rId5"/>
            </p:custDataLst>
          </p:nvPr>
        </p:nvSpPr>
        <p:spPr>
          <a:xfrm>
            <a:off x="6337935" y="1315720"/>
            <a:ext cx="4935220" cy="1648460"/>
          </a:xfrm>
          <a:prstGeom prst="rect">
            <a:avLst/>
          </a:prstGeom>
          <a:noFill/>
        </p:spPr>
        <p:txBody>
          <a:bodyPr wrap="square" lIns="0" tIns="0" rIns="0" bIns="0" rtlCol="0" anchor="t" anchorCtr="0">
            <a:noAutofit/>
          </a:bodyPr>
          <a:p>
            <a:pPr indent="254000" algn="just" fontAlgn="auto">
              <a:lnSpc>
                <a:spcPct val="150000"/>
              </a:lnSpc>
              <a:spcBef>
                <a:spcPct val="0"/>
              </a:spcBef>
              <a:spcAft>
                <a:spcPct val="0"/>
              </a:spcAft>
              <a:extLst>
                <a:ext uri="{35155182-B16C-46BC-9424-99874614C6A1}">
                  <wpsdc:indentchars xmlns:wpsdc="http://www.wps.cn/officeDocument/2017/drawingmlCustomData" val="200" checksum="3013784323"/>
                </a:ext>
              </a:extLst>
            </a:pPr>
            <a:r>
              <a:rPr lang="zh-CN" altLang="en-US" sz="1000">
                <a:solidFill>
                  <a:schemeClr val="tx1">
                    <a:lumMod val="85000"/>
                    <a:lumOff val="15000"/>
                  </a:schemeClr>
                </a:solidFill>
                <a:latin typeface="+mn-ea"/>
                <a:cs typeface="+mn-ea"/>
              </a:rPr>
              <a:t>天水市国家计量量传溯体系覆盖率为100%，国家计量量传溯体系是保障量值准确可靠和统一的基础。量传溯体系覆盖率的提高，可以确保各类计量器具的测量结果在不同地区，不同时间、不同测量条件下具有一致性和可比性，对于保障国民经济正常运行、维护社会安全稳定、推动高质量发展有重要意义。提升计量基准、计量标准及标准物的技术能力，加强重点领域的计量器具监督管理，利于提升计量服务能力和水平，加强计量量传溯源体系建设，不断提高覆盖率和质量水平，可以不断推动科技进步和产业升级、利于维护消费者的合法权益。</a:t>
            </a:r>
            <a:endParaRPr lang="zh-CN" altLang="en-US" sz="1000">
              <a:solidFill>
                <a:schemeClr val="tx1">
                  <a:lumMod val="85000"/>
                  <a:lumOff val="15000"/>
                </a:schemeClr>
              </a:solidFill>
              <a:latin typeface="+mn-ea"/>
              <a:cs typeface="+mn-ea"/>
            </a:endParaRPr>
          </a:p>
        </p:txBody>
      </p:sp>
      <p:sp>
        <p:nvSpPr>
          <p:cNvPr id="15" name="矩形 14"/>
          <p:cNvSpPr/>
          <p:nvPr>
            <p:custDataLst>
              <p:tags r:id="rId6"/>
            </p:custDataLst>
          </p:nvPr>
        </p:nvSpPr>
        <p:spPr>
          <a:xfrm>
            <a:off x="766445" y="3315335"/>
            <a:ext cx="5180965" cy="3077210"/>
          </a:xfrm>
          <a:prstGeom prst="rect">
            <a:avLst/>
          </a:prstGeom>
          <a:solidFill>
            <a:schemeClr val="tx1">
              <a:lumMod val="40000"/>
              <a:lumOff val="60000"/>
              <a:alpha val="1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7" name="矩形 26"/>
          <p:cNvSpPr/>
          <p:nvPr>
            <p:custDataLst>
              <p:tags r:id="rId7"/>
            </p:custDataLst>
          </p:nvPr>
        </p:nvSpPr>
        <p:spPr>
          <a:xfrm>
            <a:off x="838835" y="3341370"/>
            <a:ext cx="2143760" cy="277495"/>
          </a:xfrm>
          <a:prstGeom prst="rect">
            <a:avLst/>
          </a:prstGeom>
          <a:noFill/>
        </p:spPr>
        <p:txBody>
          <a:bodyPr wrap="square" lIns="0" tIns="0" rIns="0" bIns="0" rtlCol="0" anchor="b" anchorCtr="0">
            <a:noAutofit/>
          </a:bodyPr>
          <a:p>
            <a:pPr algn="just">
              <a:spcBef>
                <a:spcPct val="0"/>
              </a:spcBef>
              <a:spcAft>
                <a:spcPct val="0"/>
              </a:spcAft>
            </a:pPr>
            <a:r>
              <a:rPr lang="zh-CN" altLang="en-US" sz="1400" b="1">
                <a:solidFill>
                  <a:srgbClr val="156389"/>
                </a:solidFill>
                <a:latin typeface="+mn-ea"/>
                <a:cs typeface="+mn-ea"/>
              </a:rPr>
              <a:t>优化营商环境</a:t>
            </a:r>
            <a:endParaRPr lang="zh-CN" altLang="en-US" sz="1400" b="1">
              <a:solidFill>
                <a:srgbClr val="156389"/>
              </a:solidFill>
              <a:latin typeface="+mn-ea"/>
              <a:cs typeface="+mn-ea"/>
            </a:endParaRPr>
          </a:p>
        </p:txBody>
      </p:sp>
      <p:sp>
        <p:nvSpPr>
          <p:cNvPr id="28" name="矩形 27"/>
          <p:cNvSpPr/>
          <p:nvPr>
            <p:custDataLst>
              <p:tags r:id="rId8"/>
            </p:custDataLst>
          </p:nvPr>
        </p:nvSpPr>
        <p:spPr>
          <a:xfrm>
            <a:off x="837565" y="3628390"/>
            <a:ext cx="5019675" cy="2764155"/>
          </a:xfrm>
          <a:prstGeom prst="rect">
            <a:avLst/>
          </a:prstGeom>
          <a:noFill/>
        </p:spPr>
        <p:txBody>
          <a:bodyPr wrap="square" lIns="0" tIns="0" rIns="0" bIns="0" rtlCol="0" anchor="t" anchorCtr="0">
            <a:noAutofit/>
          </a:bodyPr>
          <a:p>
            <a:pPr indent="254000" algn="just" fontAlgn="auto">
              <a:lnSpc>
                <a:spcPct val="150000"/>
              </a:lnSpc>
              <a:spcBef>
                <a:spcPct val="0"/>
              </a:spcBef>
              <a:spcAft>
                <a:spcPct val="0"/>
              </a:spcAft>
              <a:extLst>
                <a:ext uri="{35155182-B16C-46BC-9424-99874614C6A1}">
                  <wpsdc:indentchars xmlns:wpsdc="http://www.wps.cn/officeDocument/2017/drawingmlCustomData" val="200" checksum="3013784323"/>
                </a:ext>
              </a:extLst>
            </a:pPr>
            <a:r>
              <a:rPr lang="zh-CN" altLang="en-US" sz="1000">
                <a:solidFill>
                  <a:schemeClr val="tx1">
                    <a:lumMod val="85000"/>
                    <a:lumOff val="15000"/>
                  </a:schemeClr>
                </a:solidFill>
                <a:latin typeface="+mn-ea"/>
                <a:cs typeface="+mn-ea"/>
                <a:sym typeface="+mn-ea"/>
              </a:rPr>
              <a:t>天水市市场监督管理局认真贯彻落实《市场主体登记管理条例》，制定《助推市场主体扩量增效工作实施意见》，创新推进“发展市场主体、优化政务服务”专项行动，大力实施“五减一优”“六办服务”“容缺审批”“秒批秒办”“不来即享”和新开办企业“免费刻送印章”等惠企举措，进一步简化、优化审批流程，全面实施行政审批事项清单管理，编制行政许可事项15类71项，梳理调整权责清单552项，一日内办结和即办事项均达80项，全程网办事项达110项，123个事项累计压缩办理时限1937个工作日、压缩率达92%，对公司设立登记、公司变更登记等19个政务服务事项实行告知承诺制，有效提升了市场主体从开办到开业的速度，充分激发和释放了市场主体活力。全年办理各类许可5.92万件，新增市场主体2.23万户，累计达19.09万户，同比增长6.29%。牵头推动“五转”工程落实，全年新增个体工商户15357户、个转企1000户、企转规30户，市场主体不断实现由“量”到“质”转型提升。</a:t>
            </a:r>
            <a:endParaRPr lang="zh-CN" altLang="en-US" sz="1000" dirty="0">
              <a:solidFill>
                <a:schemeClr val="tx1">
                  <a:lumMod val="85000"/>
                  <a:lumOff val="15000"/>
                </a:schemeClr>
              </a:solidFill>
              <a:latin typeface="+mn-ea"/>
              <a:cs typeface="+mn-ea"/>
              <a:sym typeface="+mn-ea"/>
            </a:endParaRPr>
          </a:p>
        </p:txBody>
      </p:sp>
      <p:sp>
        <p:nvSpPr>
          <p:cNvPr id="16" name="矩形 15"/>
          <p:cNvSpPr/>
          <p:nvPr>
            <p:custDataLst>
              <p:tags r:id="rId9"/>
            </p:custDataLst>
          </p:nvPr>
        </p:nvSpPr>
        <p:spPr>
          <a:xfrm>
            <a:off x="6244590" y="3314700"/>
            <a:ext cx="5180965" cy="3077845"/>
          </a:xfrm>
          <a:prstGeom prst="rect">
            <a:avLst/>
          </a:prstGeom>
          <a:solidFill>
            <a:schemeClr val="tx1">
              <a:lumMod val="40000"/>
              <a:lumOff val="60000"/>
              <a:alpha val="1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9" name="矩形 28"/>
          <p:cNvSpPr/>
          <p:nvPr>
            <p:custDataLst>
              <p:tags r:id="rId10"/>
            </p:custDataLst>
          </p:nvPr>
        </p:nvSpPr>
        <p:spPr>
          <a:xfrm>
            <a:off x="6337935" y="3627120"/>
            <a:ext cx="4935220" cy="2762250"/>
          </a:xfrm>
          <a:prstGeom prst="rect">
            <a:avLst/>
          </a:prstGeom>
          <a:noFill/>
        </p:spPr>
        <p:txBody>
          <a:bodyPr wrap="square" lIns="0" tIns="0" rIns="0" bIns="0" rtlCol="0" anchor="t" anchorCtr="0">
            <a:noAutofit/>
          </a:bodyPr>
          <a:p>
            <a:pPr indent="254000" algn="just" fontAlgn="auto">
              <a:lnSpc>
                <a:spcPct val="150000"/>
              </a:lnSpc>
              <a:spcBef>
                <a:spcPct val="0"/>
              </a:spcBef>
              <a:spcAft>
                <a:spcPct val="0"/>
              </a:spcAft>
              <a:extLst>
                <a:ext uri="{35155182-B16C-46BC-9424-99874614C6A1}">
                  <wpsdc:indentchars xmlns:wpsdc="http://www.wps.cn/officeDocument/2017/drawingmlCustomData" val="200" checksum="3013784323"/>
                </a:ext>
              </a:extLst>
            </a:pPr>
            <a:r>
              <a:rPr lang="zh-CN" altLang="en-US" sz="1000" dirty="0">
                <a:solidFill>
                  <a:schemeClr val="tx1">
                    <a:lumMod val="85000"/>
                    <a:lumOff val="15000"/>
                  </a:schemeClr>
                </a:solidFill>
                <a:latin typeface="+mn-ea"/>
                <a:cs typeface="+mn-ea"/>
              </a:rPr>
              <a:t>天水市市场监督管理局为3.02万只液化石油气瓶办理使用登记、3.28万只液化石油气瓶加挂二维码或电子标签。持续加强绿色生态产业、有机产品等认证，全市405个组织获得各类认证证书1554张，有81家企业3C产品符合性声明1021份。深入开展11类重点工业产品质量安全排查治理专项行动，强化煤炭产品监督抽查，不断提升煤质管控的时效性和针对性。持续加大涉及安全、健康、环保以及消费者关注度高的工业产品质量监督抽查力度，强化风险监测，监督抽查工业产品29种820批次，抽查合格率97%。通过规范市场主体行为、强化环保标准实施、打击环境违法行为、推动资源利用效率和加强消费者权益保护，着力推动全市生态环境的改善和可持续发展。</a:t>
            </a:r>
            <a:endParaRPr lang="zh-CN" altLang="en-US" sz="1000" dirty="0">
              <a:solidFill>
                <a:schemeClr val="tx1">
                  <a:lumMod val="85000"/>
                  <a:lumOff val="15000"/>
                </a:schemeClr>
              </a:solidFill>
              <a:latin typeface="+mn-ea"/>
              <a:cs typeface="+mn-ea"/>
            </a:endParaRPr>
          </a:p>
        </p:txBody>
      </p:sp>
      <p:sp>
        <p:nvSpPr>
          <p:cNvPr id="30" name="矩形 29"/>
          <p:cNvSpPr/>
          <p:nvPr>
            <p:custDataLst>
              <p:tags r:id="rId11"/>
            </p:custDataLst>
          </p:nvPr>
        </p:nvSpPr>
        <p:spPr>
          <a:xfrm>
            <a:off x="6337935" y="1046480"/>
            <a:ext cx="2641600" cy="269240"/>
          </a:xfrm>
          <a:prstGeom prst="rect">
            <a:avLst/>
          </a:prstGeom>
          <a:noFill/>
        </p:spPr>
        <p:txBody>
          <a:bodyPr wrap="square" lIns="0" tIns="0" rIns="0" bIns="0" rtlCol="0" anchor="b" anchorCtr="0">
            <a:noAutofit/>
          </a:bodyPr>
          <a:p>
            <a:pPr algn="just">
              <a:spcBef>
                <a:spcPct val="0"/>
              </a:spcBef>
              <a:spcAft>
                <a:spcPct val="0"/>
              </a:spcAft>
            </a:pPr>
            <a:r>
              <a:rPr lang="zh-CN" altLang="en-US" sz="1400" b="1">
                <a:solidFill>
                  <a:srgbClr val="156389"/>
                </a:solidFill>
                <a:sym typeface="+mn-ea"/>
              </a:rPr>
              <a:t>国家计量量传溯源体系覆盖率</a:t>
            </a:r>
            <a:endParaRPr lang="zh-CN" altLang="en-US" sz="1400" b="1">
              <a:solidFill>
                <a:srgbClr val="156389"/>
              </a:solidFill>
              <a:latin typeface="+mn-ea"/>
              <a:cs typeface="+mn-ea"/>
              <a:sym typeface="+mn-ea"/>
            </a:endParaRPr>
          </a:p>
        </p:txBody>
      </p:sp>
      <p:sp>
        <p:nvSpPr>
          <p:cNvPr id="18" name="矩形 17"/>
          <p:cNvSpPr/>
          <p:nvPr>
            <p:custDataLst>
              <p:tags r:id="rId12"/>
            </p:custDataLst>
          </p:nvPr>
        </p:nvSpPr>
        <p:spPr>
          <a:xfrm>
            <a:off x="767080" y="974725"/>
            <a:ext cx="5180650" cy="72000"/>
          </a:xfrm>
          <a:prstGeom prst="rect">
            <a:avLst/>
          </a:prstGeom>
          <a:solidFill>
            <a:srgbClr val="156389"/>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23" name="矩形 22"/>
          <p:cNvSpPr/>
          <p:nvPr>
            <p:custDataLst>
              <p:tags r:id="rId13"/>
            </p:custDataLst>
          </p:nvPr>
        </p:nvSpPr>
        <p:spPr>
          <a:xfrm>
            <a:off x="6244590" y="974725"/>
            <a:ext cx="5180650" cy="72000"/>
          </a:xfrm>
          <a:prstGeom prst="rect">
            <a:avLst/>
          </a:prstGeom>
          <a:solidFill>
            <a:srgbClr val="156389"/>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24" name="矩形 23"/>
          <p:cNvSpPr/>
          <p:nvPr>
            <p:custDataLst>
              <p:tags r:id="rId14"/>
            </p:custDataLst>
          </p:nvPr>
        </p:nvSpPr>
        <p:spPr>
          <a:xfrm>
            <a:off x="767080" y="3235960"/>
            <a:ext cx="5180650" cy="72000"/>
          </a:xfrm>
          <a:prstGeom prst="rect">
            <a:avLst/>
          </a:prstGeom>
          <a:solidFill>
            <a:srgbClr val="156389"/>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32" name="矩形 31"/>
          <p:cNvSpPr/>
          <p:nvPr>
            <p:custDataLst>
              <p:tags r:id="rId15"/>
            </p:custDataLst>
          </p:nvPr>
        </p:nvSpPr>
        <p:spPr>
          <a:xfrm>
            <a:off x="6244590" y="3233420"/>
            <a:ext cx="5180650" cy="72000"/>
          </a:xfrm>
          <a:prstGeom prst="rect">
            <a:avLst/>
          </a:prstGeom>
          <a:solidFill>
            <a:srgbClr val="156389"/>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34" name="矩形 33"/>
          <p:cNvSpPr/>
          <p:nvPr>
            <p:custDataLst>
              <p:tags r:id="rId16"/>
            </p:custDataLst>
          </p:nvPr>
        </p:nvSpPr>
        <p:spPr>
          <a:xfrm>
            <a:off x="6337935" y="3314700"/>
            <a:ext cx="2143760" cy="277495"/>
          </a:xfrm>
          <a:prstGeom prst="rect">
            <a:avLst/>
          </a:prstGeom>
          <a:noFill/>
        </p:spPr>
        <p:txBody>
          <a:bodyPr wrap="square" lIns="0" tIns="0" rIns="0" bIns="0" rtlCol="0" anchor="b" anchorCtr="0">
            <a:noAutofit/>
          </a:bodyPr>
          <a:p>
            <a:pPr algn="just">
              <a:spcBef>
                <a:spcPct val="0"/>
              </a:spcBef>
              <a:spcAft>
                <a:spcPct val="0"/>
              </a:spcAft>
            </a:pPr>
            <a:r>
              <a:rPr lang="zh-CN" altLang="en-US" sz="1400" b="1">
                <a:solidFill>
                  <a:srgbClr val="156389"/>
                </a:solidFill>
                <a:latin typeface="+mn-ea"/>
                <a:cs typeface="+mn-ea"/>
              </a:rPr>
              <a:t>改善全市生态环境质量</a:t>
            </a:r>
            <a:endParaRPr lang="zh-CN" altLang="en-US" sz="1400" b="1">
              <a:solidFill>
                <a:srgbClr val="156389"/>
              </a:solidFill>
              <a:latin typeface="+mn-ea"/>
              <a:cs typeface="+mn-ea"/>
            </a:endParaRPr>
          </a:p>
        </p:txBody>
      </p:sp>
      <p:cxnSp>
        <p:nvCxnSpPr>
          <p:cNvPr id="35" name="直接连接符 34"/>
          <p:cNvCxnSpPr/>
          <p:nvPr/>
        </p:nvCxnSpPr>
        <p:spPr>
          <a:xfrm>
            <a:off x="5857240" y="88582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Tree>
    <p:custDataLst>
      <p:tags r:id="rId17"/>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40093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服务对象满意度</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956935" y="101028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155065" y="1314450"/>
            <a:ext cx="10103485" cy="1207135"/>
          </a:xfrm>
          <a:prstGeom prst="rect">
            <a:avLst/>
          </a:prstGeom>
        </p:spPr>
        <p:txBody>
          <a:bodyPr wrap="square">
            <a:spAutoFit/>
          </a:bodyPr>
          <a:p>
            <a:pPr marL="0" indent="406400" algn="just" defTabSz="266700">
              <a:lnSpc>
                <a:spcPts val="2900"/>
              </a:lnSpc>
              <a:spcBef>
                <a:spcPct val="0"/>
              </a:spcBef>
              <a:spcAft>
                <a:spcPct val="0"/>
              </a:spcAft>
            </a:pPr>
            <a:r>
              <a:rPr lang="zh-CN" altLang="en-US" b="0">
                <a:latin typeface="+mn-ea"/>
                <a:cs typeface="+mn-ea"/>
              </a:rPr>
              <a:t>为保证评价结果的公平、公正，本次评价工作针对社会公众和</a:t>
            </a:r>
            <a:r>
              <a:rPr lang="zh-CN" altLang="en-US">
                <a:solidFill>
                  <a:srgbClr val="000000"/>
                </a:solidFill>
                <a:latin typeface="+mn-ea"/>
                <a:cs typeface="+mn-ea"/>
              </a:rPr>
              <a:t>市场监督管理局部门人员</a:t>
            </a:r>
            <a:r>
              <a:rPr lang="zh-CN" altLang="en-US" b="0">
                <a:latin typeface="+mn-ea"/>
                <a:cs typeface="+mn-ea"/>
              </a:rPr>
              <a:t>开展线上问卷调查，收回有效问卷</a:t>
            </a:r>
            <a:r>
              <a:rPr lang="en-US" altLang="zh-CN" b="0">
                <a:latin typeface="+mn-ea"/>
                <a:cs typeface="+mn-ea"/>
              </a:rPr>
              <a:t>331</a:t>
            </a:r>
            <a:r>
              <a:rPr lang="zh-CN" altLang="en-US" b="0">
                <a:latin typeface="+mn-ea"/>
                <a:cs typeface="+mn-ea"/>
              </a:rPr>
              <a:t>份。其中社会公众有效问卷</a:t>
            </a:r>
            <a:r>
              <a:rPr lang="en-US" altLang="zh-CN" b="0">
                <a:latin typeface="+mn-ea"/>
                <a:cs typeface="+mn-ea"/>
              </a:rPr>
              <a:t>155</a:t>
            </a:r>
            <a:r>
              <a:rPr lang="zh-CN" altLang="en-US" b="0">
                <a:latin typeface="+mn-ea"/>
                <a:cs typeface="+mn-ea"/>
              </a:rPr>
              <a:t>份，满意度为</a:t>
            </a:r>
            <a:r>
              <a:rPr lang="en-US" altLang="zh-CN" b="0">
                <a:latin typeface="+mn-ea"/>
                <a:cs typeface="+mn-ea"/>
              </a:rPr>
              <a:t>98.72%</a:t>
            </a:r>
            <a:r>
              <a:rPr lang="zh-CN" altLang="en-US" b="0">
                <a:latin typeface="+mn-ea"/>
                <a:cs typeface="+mn-ea"/>
              </a:rPr>
              <a:t>；</a:t>
            </a:r>
            <a:r>
              <a:rPr lang="zh-CN" altLang="en-US">
                <a:solidFill>
                  <a:srgbClr val="000000"/>
                </a:solidFill>
                <a:latin typeface="+mn-ea"/>
                <a:cs typeface="+mn-ea"/>
              </a:rPr>
              <a:t>部门人员有效问卷</a:t>
            </a:r>
            <a:r>
              <a:rPr lang="en-US" altLang="zh-CN">
                <a:solidFill>
                  <a:srgbClr val="000000"/>
                </a:solidFill>
                <a:latin typeface="+mn-ea"/>
                <a:cs typeface="+mn-ea"/>
              </a:rPr>
              <a:t>176</a:t>
            </a:r>
            <a:r>
              <a:rPr lang="zh-CN" altLang="en-US">
                <a:solidFill>
                  <a:srgbClr val="000000"/>
                </a:solidFill>
                <a:latin typeface="+mn-ea"/>
                <a:cs typeface="+mn-ea"/>
              </a:rPr>
              <a:t>份，满意度为</a:t>
            </a:r>
            <a:r>
              <a:rPr lang="en-US" altLang="zh-CN">
                <a:solidFill>
                  <a:srgbClr val="000000"/>
                </a:solidFill>
                <a:latin typeface="+mn-ea"/>
                <a:cs typeface="+mn-ea"/>
              </a:rPr>
              <a:t>88.07%</a:t>
            </a:r>
            <a:r>
              <a:rPr lang="zh-CN" altLang="en-US">
                <a:solidFill>
                  <a:srgbClr val="000000"/>
                </a:solidFill>
                <a:latin typeface="+mn-ea"/>
                <a:cs typeface="+mn-ea"/>
              </a:rPr>
              <a:t>。</a:t>
            </a:r>
            <a:endParaRPr lang="zh-CN" altLang="en-US">
              <a:solidFill>
                <a:srgbClr val="000000"/>
              </a:solidFill>
              <a:latin typeface="+mn-ea"/>
              <a:cs typeface="+mn-ea"/>
            </a:endParaRPr>
          </a:p>
        </p:txBody>
      </p:sp>
      <p:graphicFrame>
        <p:nvGraphicFramePr>
          <p:cNvPr id="4" name="图表 3" descr="7b0a202020202263686172745265734964223a20223230323934333531220a7d0a"/>
          <p:cNvGraphicFramePr/>
          <p:nvPr/>
        </p:nvGraphicFramePr>
        <p:xfrm>
          <a:off x="3009265" y="2741295"/>
          <a:ext cx="6172835" cy="286702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社会影响</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04838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033780" y="1238250"/>
            <a:ext cx="10094595" cy="1334135"/>
          </a:xfrm>
          <a:prstGeom prst="rect">
            <a:avLst/>
          </a:prstGeom>
        </p:spPr>
        <p:txBody>
          <a:bodyPr>
            <a:noAutofit/>
          </a:bodyPr>
          <a:p>
            <a:pPr indent="457200" algn="just" defTabSz="266700" fontAlgn="auto">
              <a:lnSpc>
                <a:spcPct val="150000"/>
              </a:lnSpc>
              <a:spcBef>
                <a:spcPct val="0"/>
              </a:spcBef>
              <a:spcAft>
                <a:spcPct val="0"/>
              </a:spcAft>
              <a:extLst>
                <a:ext uri="{35155182-B16C-46BC-9424-99874614C6A1}">
                  <wpsdc:indentchars xmlns:wpsdc="http://www.wps.cn/officeDocument/2017/drawingmlCustomData" val="200" checksum="59296752"/>
                </a:ext>
              </a:extLst>
            </a:pPr>
            <a:r>
              <a:rPr lang="en-US" altLang="zh-CN">
                <a:solidFill>
                  <a:srgbClr val="000000"/>
                </a:solidFill>
                <a:latin typeface="+mn-ea"/>
                <a:cs typeface="+mn-ea"/>
              </a:rPr>
              <a:t>《</a:t>
            </a:r>
            <a:r>
              <a:rPr lang="zh-CN" altLang="en-US">
                <a:solidFill>
                  <a:srgbClr val="000000"/>
                </a:solidFill>
                <a:latin typeface="+mn-ea"/>
                <a:cs typeface="+mn-ea"/>
              </a:rPr>
              <a:t>中共甘肃省委甘肃省人民政府关于命名表彰第十六批省级精神文明建设先进集体、先进工作者和第四届甘肃省文明家庭、第三届省级文明校园的决定</a:t>
            </a:r>
            <a:r>
              <a:rPr lang="en-US" altLang="zh-CN">
                <a:solidFill>
                  <a:srgbClr val="000000"/>
                </a:solidFill>
                <a:latin typeface="+mn-ea"/>
                <a:cs typeface="+mn-ea"/>
              </a:rPr>
              <a:t>》</a:t>
            </a:r>
            <a:r>
              <a:rPr lang="zh-CN" altLang="en-US">
                <a:solidFill>
                  <a:srgbClr val="000000"/>
                </a:solidFill>
                <a:latin typeface="+mn-ea"/>
                <a:cs typeface="+mn-ea"/>
              </a:rPr>
              <a:t>（甘委〔</a:t>
            </a:r>
            <a:r>
              <a:rPr lang="en-US" altLang="zh-CN">
                <a:solidFill>
                  <a:srgbClr val="000000"/>
                </a:solidFill>
                <a:latin typeface="+mn-ea"/>
                <a:cs typeface="+mn-ea"/>
              </a:rPr>
              <a:t>2023</a:t>
            </a:r>
            <a:r>
              <a:rPr lang="zh-CN" altLang="en-US">
                <a:solidFill>
                  <a:srgbClr val="000000"/>
                </a:solidFill>
                <a:latin typeface="+mn-ea"/>
                <a:cs typeface="+mn-ea"/>
              </a:rPr>
              <a:t>〕</a:t>
            </a:r>
            <a:r>
              <a:rPr lang="en-US" altLang="zh-CN">
                <a:solidFill>
                  <a:srgbClr val="000000"/>
                </a:solidFill>
                <a:latin typeface="+mn-ea"/>
                <a:cs typeface="+mn-ea"/>
              </a:rPr>
              <a:t>33</a:t>
            </a:r>
            <a:r>
              <a:rPr lang="zh-CN" altLang="en-US">
                <a:solidFill>
                  <a:srgbClr val="000000"/>
                </a:solidFill>
                <a:latin typeface="+mn-ea"/>
                <a:cs typeface="+mn-ea"/>
              </a:rPr>
              <a:t>号），</a:t>
            </a:r>
            <a:r>
              <a:rPr lang="en-US" altLang="zh-CN">
                <a:solidFill>
                  <a:srgbClr val="000000"/>
                </a:solidFill>
                <a:latin typeface="+mn-ea"/>
                <a:cs typeface="+mn-ea"/>
              </a:rPr>
              <a:t>2023</a:t>
            </a:r>
            <a:r>
              <a:rPr lang="zh-CN" altLang="en-US">
                <a:solidFill>
                  <a:srgbClr val="000000"/>
                </a:solidFill>
                <a:latin typeface="+mn-ea"/>
                <a:cs typeface="+mn-ea"/>
              </a:rPr>
              <a:t>年</a:t>
            </a:r>
            <a:r>
              <a:rPr lang="en-US" altLang="zh-CN">
                <a:solidFill>
                  <a:srgbClr val="000000"/>
                </a:solidFill>
                <a:latin typeface="+mn-ea"/>
                <a:cs typeface="+mn-ea"/>
              </a:rPr>
              <a:t>4</a:t>
            </a:r>
            <a:r>
              <a:rPr lang="zh-CN" altLang="en-US">
                <a:solidFill>
                  <a:srgbClr val="000000"/>
                </a:solidFill>
                <a:latin typeface="+mn-ea"/>
                <a:cs typeface="+mn-ea"/>
              </a:rPr>
              <a:t>月</a:t>
            </a:r>
            <a:r>
              <a:rPr lang="en-US" altLang="zh-CN">
                <a:solidFill>
                  <a:srgbClr val="000000"/>
                </a:solidFill>
                <a:latin typeface="+mn-ea"/>
                <a:cs typeface="+mn-ea"/>
              </a:rPr>
              <a:t>4</a:t>
            </a:r>
            <a:r>
              <a:rPr lang="zh-CN" altLang="en-US">
                <a:solidFill>
                  <a:srgbClr val="000000"/>
                </a:solidFill>
                <a:latin typeface="+mn-ea"/>
                <a:cs typeface="+mn-ea"/>
              </a:rPr>
              <a:t>日，天水市市场监督管理局被省委省政府评为第十六批省级文明单位。</a:t>
            </a:r>
            <a:endParaRPr lang="zh-CN" altLang="en-US">
              <a:solidFill>
                <a:srgbClr val="000000"/>
              </a:solidFill>
              <a:latin typeface="+mn-ea"/>
              <a:cs typeface="+mn-ea"/>
            </a:endParaRPr>
          </a:p>
        </p:txBody>
      </p:sp>
      <p:pic>
        <p:nvPicPr>
          <p:cNvPr id="5" name="图片 1" descr="e5e9aca1836f50e5e810b910650a61f"/>
          <p:cNvPicPr>
            <a:picLocks noChangeAspect="1"/>
          </p:cNvPicPr>
          <p:nvPr/>
        </p:nvPicPr>
        <p:blipFill>
          <a:blip r:embed="rId1"/>
          <a:srcRect t="7475" b="7952"/>
          <a:stretch>
            <a:fillRect/>
          </a:stretch>
        </p:blipFill>
        <p:spPr>
          <a:xfrm>
            <a:off x="1405890" y="2571750"/>
            <a:ext cx="2816860" cy="3814445"/>
          </a:xfrm>
          <a:prstGeom prst="rect">
            <a:avLst/>
          </a:prstGeom>
        </p:spPr>
      </p:pic>
      <p:pic>
        <p:nvPicPr>
          <p:cNvPr id="6" name="图片 2" descr="a64170c6d13b871a0845e7fd8752808"/>
          <p:cNvPicPr>
            <a:picLocks noChangeAspect="1"/>
          </p:cNvPicPr>
          <p:nvPr/>
        </p:nvPicPr>
        <p:blipFill>
          <a:blip r:embed="rId2"/>
          <a:srcRect b="6878"/>
          <a:stretch>
            <a:fillRect/>
          </a:stretch>
        </p:blipFill>
        <p:spPr>
          <a:xfrm>
            <a:off x="4565650" y="2572385"/>
            <a:ext cx="2816860" cy="3808095"/>
          </a:xfrm>
          <a:prstGeom prst="rect">
            <a:avLst/>
          </a:prstGeom>
        </p:spPr>
      </p:pic>
      <p:pic>
        <p:nvPicPr>
          <p:cNvPr id="7" name="图片 3" descr="e572d97ff1a0f18a36ef21547d071c2"/>
          <p:cNvPicPr>
            <a:picLocks noChangeAspect="1"/>
          </p:cNvPicPr>
          <p:nvPr/>
        </p:nvPicPr>
        <p:blipFill>
          <a:blip r:embed="rId3"/>
          <a:stretch>
            <a:fillRect/>
          </a:stretch>
        </p:blipFill>
        <p:spPr>
          <a:xfrm>
            <a:off x="7715250" y="2572385"/>
            <a:ext cx="2858135" cy="3814445"/>
          </a:xfrm>
          <a:prstGeom prst="rect">
            <a:avLst/>
          </a:prstGeom>
        </p:spPr>
      </p:pic>
      <p:sp>
        <p:nvSpPr>
          <p:cNvPr id="9" name="矩形 8"/>
          <p:cNvSpPr/>
          <p:nvPr/>
        </p:nvSpPr>
        <p:spPr>
          <a:xfrm>
            <a:off x="9377680" y="4011295"/>
            <a:ext cx="854075" cy="174625"/>
          </a:xfrm>
          <a:prstGeom prst="rect">
            <a:avLst/>
          </a:prstGeom>
          <a:noFill/>
          <a:ln w="190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矩形 9"/>
          <p:cNvSpPr/>
          <p:nvPr/>
        </p:nvSpPr>
        <p:spPr>
          <a:xfrm>
            <a:off x="7934325" y="4185920"/>
            <a:ext cx="175260" cy="166370"/>
          </a:xfrm>
          <a:prstGeom prst="rect">
            <a:avLst/>
          </a:prstGeom>
          <a:noFill/>
          <a:ln w="190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能力建设</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19" name="直角三角形 18"/>
          <p:cNvSpPr/>
          <p:nvPr>
            <p:custDataLst>
              <p:tags r:id="rId1"/>
            </p:custDataLst>
          </p:nvPr>
        </p:nvSpPr>
        <p:spPr>
          <a:xfrm flipH="1" flipV="1">
            <a:off x="692468" y="1711008"/>
            <a:ext cx="190840" cy="258935"/>
          </a:xfrm>
          <a:prstGeom prst="rtTriangl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2" name="矩形: 圆角 2"/>
          <p:cNvSpPr/>
          <p:nvPr>
            <p:custDataLst>
              <p:tags r:id="rId2"/>
            </p:custDataLst>
          </p:nvPr>
        </p:nvSpPr>
        <p:spPr>
          <a:xfrm>
            <a:off x="849948" y="1453198"/>
            <a:ext cx="3208491" cy="4259671"/>
          </a:xfrm>
          <a:prstGeom prst="roundRect">
            <a:avLst>
              <a:gd name="adj" fmla="val 8073"/>
            </a:avLst>
          </a:prstGeom>
          <a:solidFill>
            <a:srgbClr val="FFFFFF"/>
          </a:solidFill>
          <a:ln>
            <a:solidFill>
              <a:schemeClr val="accent1">
                <a:lumMod val="20000"/>
                <a:lumOff val="80000"/>
              </a:schemeClr>
            </a:solid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360045" bIns="360045" numCol="1" spcCol="0" rtlCol="0" fromWordArt="0" anchor="ctr" anchorCtr="0" forceAA="0" compatLnSpc="1">
            <a:noAutofit/>
          </a:bodyPr>
          <a:p>
            <a:pPr marL="0" indent="0" algn="just">
              <a:lnSpc>
                <a:spcPct val="150000"/>
              </a:lnSpc>
              <a:buNone/>
            </a:pPr>
            <a:r>
              <a:rPr lang="zh-CN" altLang="en-US" sz="1000" kern="0" dirty="0">
                <a:ln>
                  <a:noFill/>
                  <a:prstDash val="sysDot"/>
                </a:ln>
                <a:solidFill>
                  <a:srgbClr val="292929"/>
                </a:solidFill>
                <a:latin typeface="+mn-ea"/>
                <a:sym typeface="+mn-ea"/>
              </a:rPr>
              <a:t>天水市市场监督管理局长效机制对强化监管服务水平作用明显，对科技创新能力的提高效果不明显。一是对接国家科技创新体系的市场监管科技创新体系缺乏；二是市场监管与前沿新技术的融合程度仍然偏低，监管科学化、精准化、智能化水平有待提升；三是科技创新人才不足，人才梯队结构需要进一步优化；四是市场监管科技在服务经济社会发展、促进高水平开放中的支撑作用亟须进一步发挥；五是创新创造的良好环境氛围仍有待优化完善，政策落实力度需要进一步加强。</a:t>
            </a:r>
            <a:endParaRPr lang="zh-CN" altLang="en-US" sz="1200" kern="0" dirty="0">
              <a:ln>
                <a:noFill/>
                <a:prstDash val="sysDot"/>
              </a:ln>
              <a:solidFill>
                <a:srgbClr val="292929"/>
              </a:solidFill>
              <a:latin typeface="+mn-ea"/>
              <a:sym typeface="+mn-ea"/>
            </a:endParaRPr>
          </a:p>
        </p:txBody>
      </p:sp>
      <p:sp>
        <p:nvSpPr>
          <p:cNvPr id="25" name="矩形: 单圆角 3"/>
          <p:cNvSpPr/>
          <p:nvPr>
            <p:custDataLst>
              <p:tags r:id="rId3"/>
            </p:custDataLst>
          </p:nvPr>
        </p:nvSpPr>
        <p:spPr>
          <a:xfrm>
            <a:off x="692468" y="1146493"/>
            <a:ext cx="3297889" cy="576000"/>
          </a:xfrm>
          <a:prstGeom prst="round1Rect">
            <a:avLst/>
          </a:prstGeom>
          <a:solidFill>
            <a:srgbClr val="156389"/>
          </a:solidFill>
          <a:ln>
            <a:no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p>
            <a:pPr indent="452755"/>
            <a:r>
              <a:rPr lang="zh-CN" altLang="en-US" sz="2000" b="1" spc="300" dirty="0">
                <a:solidFill>
                  <a:schemeClr val="lt1">
                    <a:lumMod val="100000"/>
                  </a:schemeClr>
                </a:solidFill>
                <a:latin typeface="+mj-ea"/>
              </a:rPr>
              <a:t>长效管理</a:t>
            </a:r>
            <a:endParaRPr lang="zh-CN" altLang="en-US" sz="2000" b="1" spc="300" dirty="0">
              <a:solidFill>
                <a:schemeClr val="lt1">
                  <a:lumMod val="100000"/>
                </a:schemeClr>
              </a:solidFill>
              <a:latin typeface="+mj-ea"/>
            </a:endParaRPr>
          </a:p>
        </p:txBody>
      </p:sp>
      <p:sp>
        <p:nvSpPr>
          <p:cNvPr id="28" name="直角三角形 27"/>
          <p:cNvSpPr/>
          <p:nvPr>
            <p:custDataLst>
              <p:tags r:id="rId4"/>
            </p:custDataLst>
          </p:nvPr>
        </p:nvSpPr>
        <p:spPr>
          <a:xfrm flipH="1" flipV="1">
            <a:off x="4398328" y="1711008"/>
            <a:ext cx="190840" cy="258935"/>
          </a:xfrm>
          <a:prstGeom prst="rtTriangl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2" name="矩形: 圆角 20"/>
          <p:cNvSpPr/>
          <p:nvPr>
            <p:custDataLst>
              <p:tags r:id="rId5"/>
            </p:custDataLst>
          </p:nvPr>
        </p:nvSpPr>
        <p:spPr>
          <a:xfrm>
            <a:off x="4555808" y="1430338"/>
            <a:ext cx="3208491" cy="4258800"/>
          </a:xfrm>
          <a:prstGeom prst="roundRect">
            <a:avLst>
              <a:gd name="adj" fmla="val 8073"/>
            </a:avLst>
          </a:prstGeom>
          <a:solidFill>
            <a:srgbClr val="FFFFFF"/>
          </a:solidFill>
          <a:ln>
            <a:solidFill>
              <a:schemeClr val="accent2">
                <a:lumMod val="20000"/>
                <a:lumOff val="80000"/>
              </a:schemeClr>
            </a:solidFill>
          </a:ln>
          <a:effectLst>
            <a:outerShdw blurRad="203200" dist="76200" dir="8100000" algn="tr" rotWithShape="0">
              <a:schemeClr val="accent2">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360045" bIns="360045" numCol="1" spcCol="0" rtlCol="0" fromWordArt="0" anchor="ctr" anchorCtr="0" forceAA="0" compatLnSpc="1">
            <a:noAutofit/>
          </a:bodyPr>
          <a:p>
            <a:pPr marL="0" algn="just" rtl="0" eaLnBrk="1" latinLnBrk="0" hangingPunct="1">
              <a:lnSpc>
                <a:spcPct val="150000"/>
              </a:lnSpc>
              <a:spcBef>
                <a:spcPts val="0"/>
              </a:spcBef>
              <a:spcAft>
                <a:spcPts val="0"/>
              </a:spcAft>
            </a:pPr>
            <a:r>
              <a:rPr lang="zh-CN" altLang="en-US" sz="1000" kern="0" dirty="0">
                <a:ln>
                  <a:noFill/>
                  <a:prstDash val="sysDot"/>
                </a:ln>
                <a:solidFill>
                  <a:srgbClr val="292929"/>
                </a:solidFill>
                <a:latin typeface="+mn-ea"/>
                <a:sym typeface="+mn-ea"/>
              </a:rPr>
              <a:t>依据《中共天水市委办公室天水市人民政府办公室关于印发市政府工作部门“三定”规定的通知》（市委办发〔2019〕15号）以及《天水市市场监督管理局内设科室及相关信息》，天水市市场监督管理局人员配备机制完备。</a:t>
            </a:r>
            <a:endParaRPr lang="zh-CN" altLang="en-US" sz="1000" kern="0" dirty="0">
              <a:ln>
                <a:noFill/>
                <a:prstDash val="sysDot"/>
              </a:ln>
              <a:solidFill>
                <a:srgbClr val="292929"/>
              </a:solidFill>
              <a:latin typeface="+mn-ea"/>
              <a:sym typeface="+mn-ea"/>
            </a:endParaRPr>
          </a:p>
        </p:txBody>
      </p:sp>
      <p:sp>
        <p:nvSpPr>
          <p:cNvPr id="33" name="矩形: 单圆角 22"/>
          <p:cNvSpPr/>
          <p:nvPr>
            <p:custDataLst>
              <p:tags r:id="rId6"/>
            </p:custDataLst>
          </p:nvPr>
        </p:nvSpPr>
        <p:spPr>
          <a:xfrm>
            <a:off x="4398328" y="1146493"/>
            <a:ext cx="3297889" cy="576000"/>
          </a:xfrm>
          <a:prstGeom prst="round1Rect">
            <a:avLst/>
          </a:prstGeom>
          <a:solidFill>
            <a:srgbClr val="156389"/>
          </a:solidFill>
          <a:ln>
            <a:noFill/>
          </a:ln>
          <a:effectLst>
            <a:outerShdw blurRad="203200" dist="76200" dir="8100000" algn="tr" rotWithShape="0">
              <a:schemeClr val="accent2">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p>
            <a:pPr indent="452755"/>
            <a:r>
              <a:rPr lang="zh-CN" altLang="en-US" sz="2000" b="1" spc="300" dirty="0">
                <a:solidFill>
                  <a:schemeClr val="lt1">
                    <a:lumMod val="100000"/>
                  </a:schemeClr>
                </a:solidFill>
                <a:latin typeface="+mj-ea"/>
                <a:sym typeface="+mn-ea"/>
              </a:rPr>
              <a:t>人力资源建设</a:t>
            </a:r>
            <a:endParaRPr lang="zh-CN" altLang="en-US" sz="2000" b="1" spc="300" dirty="0">
              <a:solidFill>
                <a:schemeClr val="lt1">
                  <a:lumMod val="100000"/>
                </a:schemeClr>
              </a:solidFill>
              <a:latin typeface="+mj-ea"/>
              <a:sym typeface="+mn-ea"/>
            </a:endParaRPr>
          </a:p>
        </p:txBody>
      </p:sp>
      <p:sp>
        <p:nvSpPr>
          <p:cNvPr id="34" name="直角三角形 33"/>
          <p:cNvSpPr/>
          <p:nvPr>
            <p:custDataLst>
              <p:tags r:id="rId7"/>
            </p:custDataLst>
          </p:nvPr>
        </p:nvSpPr>
        <p:spPr>
          <a:xfrm flipH="1" flipV="1">
            <a:off x="8134033" y="1711008"/>
            <a:ext cx="190840" cy="258935"/>
          </a:xfrm>
          <a:prstGeom prst="rtTriangl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5" name="矩形: 圆角 29"/>
          <p:cNvSpPr/>
          <p:nvPr>
            <p:custDataLst>
              <p:tags r:id="rId8"/>
            </p:custDataLst>
          </p:nvPr>
        </p:nvSpPr>
        <p:spPr>
          <a:xfrm>
            <a:off x="8291513" y="1430338"/>
            <a:ext cx="3208491" cy="4259671"/>
          </a:xfrm>
          <a:prstGeom prst="roundRect">
            <a:avLst>
              <a:gd name="adj" fmla="val 8073"/>
            </a:avLst>
          </a:prstGeom>
          <a:solidFill>
            <a:srgbClr val="FFFFFF"/>
          </a:solidFill>
          <a:ln>
            <a:solidFill>
              <a:schemeClr val="accent1">
                <a:lumMod val="20000"/>
                <a:lumOff val="80000"/>
              </a:schemeClr>
            </a:solid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360045" bIns="360045" numCol="1" spcCol="0" rtlCol="0" fromWordArt="0" anchor="ctr" anchorCtr="0" forceAA="0" compatLnSpc="1">
            <a:noAutofit/>
          </a:bodyPr>
          <a:p>
            <a:pPr marL="0" algn="just" rtl="0" eaLnBrk="1" latinLnBrk="0" hangingPunct="1">
              <a:lnSpc>
                <a:spcPct val="150000"/>
              </a:lnSpc>
              <a:spcBef>
                <a:spcPts val="0"/>
              </a:spcBef>
              <a:spcAft>
                <a:spcPts val="0"/>
              </a:spcAft>
            </a:pPr>
            <a:r>
              <a:rPr lang="zh-CN" altLang="en-US" sz="1000" kern="0" dirty="0">
                <a:ln>
                  <a:noFill/>
                  <a:prstDash val="sysDot"/>
                </a:ln>
                <a:solidFill>
                  <a:srgbClr val="292929"/>
                </a:solidFill>
                <a:latin typeface="+mn-ea"/>
                <a:sym typeface="+mn-ea"/>
              </a:rPr>
              <a:t>依据《档案资料管理制度》，为进一步加强档案管理、规范档案工作，使档案资料更有效地为市场监管工作服务，根据有关法律法规，结合工作实际，天水市市场监督管理局制定了完备档案管理制度。如档案工作制度、档案借阅制度、档案鉴定销毁移交制度、档案库房安全制度、档案保密制度等。</a:t>
            </a:r>
            <a:endParaRPr lang="zh-CN" altLang="en-US" sz="1000" kern="0" dirty="0">
              <a:ln>
                <a:noFill/>
                <a:prstDash val="sysDot"/>
              </a:ln>
              <a:solidFill>
                <a:srgbClr val="292929"/>
              </a:solidFill>
              <a:latin typeface="+mn-ea"/>
              <a:sym typeface="+mn-ea"/>
            </a:endParaRPr>
          </a:p>
        </p:txBody>
      </p:sp>
      <p:sp>
        <p:nvSpPr>
          <p:cNvPr id="36" name="矩形: 单圆角 30"/>
          <p:cNvSpPr/>
          <p:nvPr>
            <p:custDataLst>
              <p:tags r:id="rId9"/>
            </p:custDataLst>
          </p:nvPr>
        </p:nvSpPr>
        <p:spPr>
          <a:xfrm>
            <a:off x="8134033" y="1146493"/>
            <a:ext cx="3297889" cy="576000"/>
          </a:xfrm>
          <a:prstGeom prst="round1Rect">
            <a:avLst/>
          </a:prstGeom>
          <a:solidFill>
            <a:srgbClr val="156389"/>
          </a:solidFill>
          <a:ln>
            <a:no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p>
            <a:pPr indent="452755"/>
            <a:r>
              <a:rPr lang="zh-CN" altLang="en-US" sz="2000" b="1" spc="300" dirty="0">
                <a:solidFill>
                  <a:schemeClr val="lt1">
                    <a:lumMod val="100000"/>
                  </a:schemeClr>
                </a:solidFill>
                <a:latin typeface="+mj-ea"/>
                <a:sym typeface="+mn-ea"/>
              </a:rPr>
              <a:t>档案管理</a:t>
            </a:r>
            <a:endParaRPr lang="zh-CN" altLang="en-US" sz="2000" b="1" spc="300" dirty="0">
              <a:solidFill>
                <a:schemeClr val="lt1">
                  <a:lumMod val="100000"/>
                </a:schemeClr>
              </a:solidFill>
              <a:latin typeface="+mj-ea"/>
              <a:sym typeface="+mn-ea"/>
            </a:endParaRPr>
          </a:p>
        </p:txBody>
      </p:sp>
      <p:cxnSp>
        <p:nvCxnSpPr>
          <p:cNvPr id="38" name="直接连接符 37"/>
          <p:cNvCxnSpPr/>
          <p:nvPr/>
        </p:nvCxnSpPr>
        <p:spPr>
          <a:xfrm>
            <a:off x="5846445" y="94805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Tree>
    <p:custDataLst>
      <p:tags r:id="rId10"/>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Part.04</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604260" y="2618105"/>
            <a:ext cx="498348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主要经验及做法</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885690" y="425450"/>
            <a:ext cx="242125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主要经验及做法</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61" name="任意多边形: 形状 3085"/>
          <p:cNvSpPr/>
          <p:nvPr>
            <p:custDataLst>
              <p:tags r:id="rId1"/>
            </p:custDataLst>
          </p:nvPr>
        </p:nvSpPr>
        <p:spPr>
          <a:xfrm>
            <a:off x="9792288" y="1308799"/>
            <a:ext cx="958565" cy="933191"/>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2000" b="1">
                <a:solidFill>
                  <a:schemeClr val="lt1"/>
                </a:solidFill>
                <a:latin typeface="+mn-ea"/>
                <a:cs typeface="+mn-ea"/>
                <a:sym typeface="+mn-ea"/>
              </a:rPr>
              <a:t>03</a:t>
            </a:r>
            <a:endParaRPr lang="en-US" sz="2000" b="1">
              <a:solidFill>
                <a:schemeClr val="lt1"/>
              </a:solidFill>
              <a:latin typeface="+mn-ea"/>
              <a:cs typeface="+mn-ea"/>
              <a:sym typeface="+mn-ea"/>
            </a:endParaRPr>
          </a:p>
        </p:txBody>
      </p:sp>
      <p:sp>
        <p:nvSpPr>
          <p:cNvPr id="62" name="任意多边形: 形状 3085"/>
          <p:cNvSpPr/>
          <p:nvPr>
            <p:custDataLst>
              <p:tags r:id="rId2"/>
            </p:custDataLst>
          </p:nvPr>
        </p:nvSpPr>
        <p:spPr>
          <a:xfrm>
            <a:off x="5523976" y="1307520"/>
            <a:ext cx="968432" cy="932486"/>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2000" b="1" dirty="0">
                <a:solidFill>
                  <a:schemeClr val="lt1"/>
                </a:solidFill>
                <a:latin typeface="+mn-ea"/>
                <a:cs typeface="+mn-ea"/>
                <a:sym typeface="+mn-ea"/>
              </a:rPr>
              <a:t>02</a:t>
            </a:r>
            <a:endParaRPr lang="en-US" sz="2000" b="1" dirty="0">
              <a:solidFill>
                <a:schemeClr val="lt1"/>
              </a:solidFill>
              <a:latin typeface="+mn-ea"/>
              <a:cs typeface="+mn-ea"/>
              <a:sym typeface="+mn-ea"/>
            </a:endParaRPr>
          </a:p>
        </p:txBody>
      </p:sp>
      <p:sp>
        <p:nvSpPr>
          <p:cNvPr id="64" name="任意多边形: 形状 3085"/>
          <p:cNvSpPr/>
          <p:nvPr>
            <p:custDataLst>
              <p:tags r:id="rId3"/>
            </p:custDataLst>
          </p:nvPr>
        </p:nvSpPr>
        <p:spPr>
          <a:xfrm>
            <a:off x="1395580" y="1308799"/>
            <a:ext cx="980414" cy="931781"/>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2000" b="1">
                <a:solidFill>
                  <a:schemeClr val="lt1"/>
                </a:solidFill>
                <a:latin typeface="+mn-ea"/>
                <a:cs typeface="+mn-ea"/>
                <a:sym typeface="+mn-ea"/>
              </a:rPr>
              <a:t>01</a:t>
            </a:r>
            <a:endParaRPr lang="en-US" sz="2000" b="1">
              <a:solidFill>
                <a:schemeClr val="lt1"/>
              </a:solidFill>
              <a:latin typeface="+mn-ea"/>
              <a:cs typeface="+mn-ea"/>
              <a:sym typeface="+mn-ea"/>
            </a:endParaRPr>
          </a:p>
        </p:txBody>
      </p:sp>
      <p:sp>
        <p:nvSpPr>
          <p:cNvPr id="66" name="矩形 65"/>
          <p:cNvSpPr/>
          <p:nvPr>
            <p:custDataLst>
              <p:tags r:id="rId4"/>
            </p:custDataLst>
          </p:nvPr>
        </p:nvSpPr>
        <p:spPr>
          <a:xfrm>
            <a:off x="428625" y="3067685"/>
            <a:ext cx="3344545" cy="3011805"/>
          </a:xfrm>
          <a:prstGeom prst="rect">
            <a:avLst/>
          </a:prstGeom>
          <a:noFill/>
        </p:spPr>
        <p:txBody>
          <a:bodyPr wrap="square" lIns="0" tIns="0" rIns="0" bIns="0" rtlCol="0">
            <a:noAutofit/>
          </a:bodyPr>
          <a:lstStyle/>
          <a:p>
            <a:pPr indent="355600" algn="just" fontAlgn="auto">
              <a:lnSpc>
                <a:spcPct val="150000"/>
              </a:lnSpc>
              <a:spcBef>
                <a:spcPct val="0"/>
              </a:spcBef>
              <a:spcAft>
                <a:spcPct val="0"/>
              </a:spcAft>
              <a:extLst>
                <a:ext uri="{35155182-B16C-46BC-9424-99874614C6A1}">
                  <wpsdc:indentchars xmlns:wpsdc="http://www.wps.cn/officeDocument/2017/drawingmlCustomData" val="200" checksum="3837665281"/>
                </a:ext>
              </a:extLst>
            </a:pPr>
            <a:r>
              <a:rPr kumimoji="1" lang="zh-CN" altLang="en-US" sz="1400">
                <a:solidFill>
                  <a:schemeClr val="tx1">
                    <a:lumMod val="85000"/>
                    <a:lumOff val="15000"/>
                  </a:schemeClr>
                </a:solidFill>
                <a:latin typeface="+mn-ea"/>
                <a:cs typeface="+mn-ea"/>
                <a:sym typeface="+mn-ea"/>
              </a:rPr>
              <a:t>纵深推进商事制度和</a:t>
            </a:r>
            <a:r>
              <a:rPr kumimoji="1" lang="en-US" altLang="zh-CN" sz="1400">
                <a:solidFill>
                  <a:schemeClr val="tx1">
                    <a:lumMod val="85000"/>
                    <a:lumOff val="15000"/>
                  </a:schemeClr>
                </a:solidFill>
                <a:latin typeface="+mn-ea"/>
                <a:cs typeface="+mn-ea"/>
                <a:sym typeface="+mn-ea"/>
              </a:rPr>
              <a:t>“</a:t>
            </a:r>
            <a:r>
              <a:rPr kumimoji="1" lang="zh-CN" altLang="en-US" sz="1400">
                <a:solidFill>
                  <a:schemeClr val="tx1">
                    <a:lumMod val="85000"/>
                    <a:lumOff val="15000"/>
                  </a:schemeClr>
                </a:solidFill>
                <a:latin typeface="+mn-ea"/>
                <a:cs typeface="+mn-ea"/>
                <a:sym typeface="+mn-ea"/>
              </a:rPr>
              <a:t>放管服”改革，大力推进“不来即享”“一网通办”，推动高频事项“跨省通办、省内通办”“一件事一次办”。认真落实《促进个体工商户发展条例》，出台《天水市贯彻落实促进个体工商户发展条例实施方案》，全面实施市场主体培育“五转”工程，持续优化“审核合一”办理规程，实现了企业开办全流程一日办结。</a:t>
            </a:r>
            <a:endParaRPr kumimoji="1" lang="zh-CN" altLang="en-US" sz="1400">
              <a:solidFill>
                <a:schemeClr val="tx1">
                  <a:lumMod val="85000"/>
                  <a:lumOff val="15000"/>
                </a:schemeClr>
              </a:solidFill>
              <a:latin typeface="+mn-ea"/>
              <a:cs typeface="+mn-ea"/>
              <a:sym typeface="+mn-ea"/>
            </a:endParaRPr>
          </a:p>
        </p:txBody>
      </p:sp>
      <p:sp>
        <p:nvSpPr>
          <p:cNvPr id="67" name="矩形 66"/>
          <p:cNvSpPr/>
          <p:nvPr>
            <p:custDataLst>
              <p:tags r:id="rId5"/>
            </p:custDataLst>
          </p:nvPr>
        </p:nvSpPr>
        <p:spPr>
          <a:xfrm>
            <a:off x="4135755" y="3067685"/>
            <a:ext cx="3792855" cy="3266440"/>
          </a:xfrm>
          <a:prstGeom prst="rect">
            <a:avLst/>
          </a:prstGeom>
          <a:noFill/>
        </p:spPr>
        <p:txBody>
          <a:bodyPr wrap="square" lIns="0" tIns="0" rIns="0" bIns="0" rtlCol="0">
            <a:noAutofit/>
          </a:bodyPr>
          <a:lstStyle/>
          <a:p>
            <a:pPr indent="355600" algn="just" fontAlgn="auto">
              <a:lnSpc>
                <a:spcPct val="150000"/>
              </a:lnSpc>
              <a:spcBef>
                <a:spcPct val="0"/>
              </a:spcBef>
              <a:spcAft>
                <a:spcPct val="0"/>
              </a:spcAft>
              <a:extLst>
                <a:ext uri="{35155182-B16C-46BC-9424-99874614C6A1}">
                  <wpsdc:indentchars xmlns:wpsdc="http://www.wps.cn/officeDocument/2017/drawingmlCustomData" val="200" checksum="3837665281"/>
                </a:ext>
              </a:extLst>
            </a:pPr>
            <a:r>
              <a:rPr kumimoji="1" lang="zh-CN" altLang="en-US" sz="1400">
                <a:solidFill>
                  <a:schemeClr val="tx1">
                    <a:lumMod val="85000"/>
                    <a:lumOff val="15000"/>
                  </a:schemeClr>
                </a:solidFill>
                <a:latin typeface="+mn-ea"/>
                <a:cs typeface="+mn-ea"/>
                <a:sym typeface="+mn-ea"/>
              </a:rPr>
              <a:t>严格落实“四个最严”要求，出台《天水市食品安全重大事项督促落实办法》《天水市食品安全工作约谈暂行办法》，组织开展各类专项检查，加强常态化督导，督查食品生产经营主体；持续加大“两品一械”安全监管力度；制定《2023年度特种设备现场监督检查工作计划》，加强特种设备安全监管，强化重点场所监督检查频次；按照《2023年天水市产品质量监督抽查工作方案》过细过严</a:t>
            </a:r>
            <a:r>
              <a:rPr kumimoji="1" lang="zh-CN" altLang="en-US" sz="1400">
                <a:solidFill>
                  <a:schemeClr val="tx1">
                    <a:lumMod val="85000"/>
                    <a:lumOff val="15000"/>
                  </a:schemeClr>
                </a:solidFill>
                <a:latin typeface="+mn-ea"/>
                <a:cs typeface="+mn-ea"/>
                <a:sym typeface="+mn-ea"/>
              </a:rPr>
              <a:t>开展</a:t>
            </a:r>
            <a:r>
              <a:rPr kumimoji="1" lang="zh-CN" altLang="en-US" sz="1400">
                <a:solidFill>
                  <a:schemeClr val="tx1">
                    <a:lumMod val="85000"/>
                    <a:lumOff val="15000"/>
                  </a:schemeClr>
                </a:solidFill>
                <a:latin typeface="+mn-ea"/>
                <a:cs typeface="+mn-ea"/>
                <a:sym typeface="+mn-ea"/>
              </a:rPr>
              <a:t>重点工业产品质量安全监管监督抽查。</a:t>
            </a:r>
            <a:endParaRPr kumimoji="1" lang="zh-CN" altLang="en-US" sz="1400">
              <a:solidFill>
                <a:schemeClr val="tx1">
                  <a:lumMod val="85000"/>
                  <a:lumOff val="15000"/>
                </a:schemeClr>
              </a:solidFill>
              <a:latin typeface="+mn-ea"/>
              <a:cs typeface="+mn-ea"/>
              <a:sym typeface="+mn-ea"/>
            </a:endParaRPr>
          </a:p>
        </p:txBody>
      </p:sp>
      <p:sp>
        <p:nvSpPr>
          <p:cNvPr id="68" name="矩形 67"/>
          <p:cNvSpPr/>
          <p:nvPr>
            <p:custDataLst>
              <p:tags r:id="rId6"/>
            </p:custDataLst>
          </p:nvPr>
        </p:nvSpPr>
        <p:spPr>
          <a:xfrm>
            <a:off x="8395335" y="3067050"/>
            <a:ext cx="3327400" cy="3266440"/>
          </a:xfrm>
          <a:prstGeom prst="rect">
            <a:avLst/>
          </a:prstGeom>
          <a:noFill/>
        </p:spPr>
        <p:txBody>
          <a:bodyPr wrap="square" lIns="0" tIns="0" rIns="0" bIns="0" rtlCol="0">
            <a:noAutofit/>
          </a:bodyPr>
          <a:lstStyle/>
          <a:p>
            <a:pPr indent="355600" algn="just" fontAlgn="auto">
              <a:lnSpc>
                <a:spcPct val="150000"/>
              </a:lnSpc>
              <a:spcBef>
                <a:spcPct val="0"/>
              </a:spcBef>
              <a:spcAft>
                <a:spcPct val="0"/>
              </a:spcAft>
              <a:extLst>
                <a:ext uri="{35155182-B16C-46BC-9424-99874614C6A1}">
                  <wpsdc:indentchars xmlns:wpsdc="http://www.wps.cn/officeDocument/2017/drawingmlCustomData" val="200" checksum="3837665281"/>
                </a:ext>
              </a:extLst>
            </a:pPr>
            <a:r>
              <a:rPr kumimoji="1" lang="zh-CN" altLang="en-US" sz="1400" dirty="0">
                <a:solidFill>
                  <a:schemeClr val="tx1">
                    <a:lumMod val="85000"/>
                    <a:lumOff val="15000"/>
                  </a:schemeClr>
                </a:solidFill>
                <a:latin typeface="+mn-ea"/>
                <a:cs typeface="+mn-ea"/>
                <a:sym typeface="+mn-ea"/>
              </a:rPr>
              <a:t>认真贯彻落实《国家标准化发展纲要》，印发《天水市贯彻落实〈国家标准化发展纲要〉实施方案》，持续做好标准制修订和实施标准化工作；成功举办全省“世界认可日”主题宣传活动启动仪式和2023年“质量月”暨推进质量强市建设主题宣传活动，连续11年发布《天水市质量状况分析报告》，创建“天水市天质惠质量基础设施一站式服务基地”，全面推进质量基础设施“一站式”服务平台建设。</a:t>
            </a:r>
            <a:endParaRPr kumimoji="1" lang="zh-CN" altLang="en-US" sz="1400" dirty="0">
              <a:solidFill>
                <a:schemeClr val="tx1">
                  <a:lumMod val="85000"/>
                  <a:lumOff val="15000"/>
                </a:schemeClr>
              </a:solidFill>
              <a:latin typeface="+mn-ea"/>
              <a:cs typeface="+mn-ea"/>
              <a:sym typeface="+mn-ea"/>
            </a:endParaRPr>
          </a:p>
        </p:txBody>
      </p:sp>
      <p:sp>
        <p:nvSpPr>
          <p:cNvPr id="69" name="矩形 68"/>
          <p:cNvSpPr/>
          <p:nvPr>
            <p:custDataLst>
              <p:tags r:id="rId7"/>
            </p:custDataLst>
          </p:nvPr>
        </p:nvSpPr>
        <p:spPr>
          <a:xfrm>
            <a:off x="557199" y="2461837"/>
            <a:ext cx="2930034" cy="492174"/>
          </a:xfrm>
          <a:prstGeom prst="rect">
            <a:avLst/>
          </a:prstGeom>
          <a:noFill/>
        </p:spPr>
        <p:txBody>
          <a:bodyPr wrap="square" lIns="0" tIns="0" rIns="0" bIns="0" rtlCol="0" anchor="b" anchorCtr="0">
            <a:noAutofit/>
          </a:bodyPr>
          <a:lstStyle/>
          <a:p>
            <a:pPr algn="ctr">
              <a:spcBef>
                <a:spcPct val="0"/>
              </a:spcBef>
              <a:spcAft>
                <a:spcPct val="0"/>
              </a:spcAft>
            </a:pPr>
            <a:r>
              <a:rPr lang="zh-CN" altLang="en-US" sz="1600">
                <a:solidFill>
                  <a:srgbClr val="156389"/>
                </a:solidFill>
                <a:latin typeface="+mn-ea"/>
                <a:cs typeface="+mn-ea"/>
                <a:sym typeface="+mn-ea"/>
              </a:rPr>
              <a:t>推进改革制度，优化服务规程，提升政务服务效能</a:t>
            </a:r>
            <a:endParaRPr lang="zh-CN" altLang="en-US" sz="1600">
              <a:solidFill>
                <a:srgbClr val="156389"/>
              </a:solidFill>
              <a:latin typeface="+mn-ea"/>
              <a:cs typeface="+mn-ea"/>
              <a:sym typeface="+mn-ea"/>
            </a:endParaRPr>
          </a:p>
        </p:txBody>
      </p:sp>
      <p:sp>
        <p:nvSpPr>
          <p:cNvPr id="70" name="矩形 69"/>
          <p:cNvSpPr/>
          <p:nvPr>
            <p:custDataLst>
              <p:tags r:id="rId8"/>
            </p:custDataLst>
          </p:nvPr>
        </p:nvSpPr>
        <p:spPr>
          <a:xfrm>
            <a:off x="4171803" y="2462476"/>
            <a:ext cx="3760977" cy="491535"/>
          </a:xfrm>
          <a:prstGeom prst="rect">
            <a:avLst/>
          </a:prstGeom>
          <a:noFill/>
        </p:spPr>
        <p:txBody>
          <a:bodyPr wrap="square" lIns="0" tIns="0" rIns="0" bIns="0" rtlCol="0" anchor="b" anchorCtr="0">
            <a:noAutofit/>
          </a:bodyPr>
          <a:lstStyle/>
          <a:p>
            <a:pPr algn="ctr">
              <a:spcBef>
                <a:spcPct val="0"/>
              </a:spcBef>
              <a:spcAft>
                <a:spcPct val="0"/>
              </a:spcAft>
            </a:pPr>
            <a:r>
              <a:rPr lang="zh-CN" altLang="en-US" sz="1600">
                <a:solidFill>
                  <a:srgbClr val="156389"/>
                </a:solidFill>
                <a:latin typeface="+mn-ea"/>
                <a:cs typeface="+mn-ea"/>
                <a:sym typeface="+mn-ea"/>
              </a:rPr>
              <a:t>严格落实各项要求，持续加大监管力度，筑牢安全底线</a:t>
            </a:r>
            <a:endParaRPr lang="zh-CN" altLang="en-US" sz="1600">
              <a:solidFill>
                <a:srgbClr val="156389"/>
              </a:solidFill>
              <a:latin typeface="+mn-ea"/>
              <a:cs typeface="+mn-ea"/>
              <a:sym typeface="+mn-ea"/>
            </a:endParaRPr>
          </a:p>
        </p:txBody>
      </p:sp>
      <p:sp>
        <p:nvSpPr>
          <p:cNvPr id="71" name="矩形 70"/>
          <p:cNvSpPr/>
          <p:nvPr>
            <p:custDataLst>
              <p:tags r:id="rId9"/>
            </p:custDataLst>
          </p:nvPr>
        </p:nvSpPr>
        <p:spPr>
          <a:xfrm>
            <a:off x="8312785" y="2462530"/>
            <a:ext cx="3409950" cy="491490"/>
          </a:xfrm>
          <a:prstGeom prst="rect">
            <a:avLst/>
          </a:prstGeom>
          <a:noFill/>
        </p:spPr>
        <p:txBody>
          <a:bodyPr wrap="square" lIns="0" tIns="0" rIns="0" bIns="0" rtlCol="0" anchor="b" anchorCtr="0">
            <a:noAutofit/>
          </a:bodyPr>
          <a:lstStyle/>
          <a:p>
            <a:pPr algn="ctr">
              <a:spcBef>
                <a:spcPct val="0"/>
              </a:spcBef>
              <a:spcAft>
                <a:spcPct val="0"/>
              </a:spcAft>
            </a:pPr>
            <a:r>
              <a:rPr lang="zh-CN" altLang="en-US" sz="1600">
                <a:solidFill>
                  <a:srgbClr val="156389"/>
                </a:solidFill>
                <a:latin typeface="+mn-ea"/>
                <a:cs typeface="+mn-ea"/>
                <a:sym typeface="+mn-ea"/>
              </a:rPr>
              <a:t>贯彻落实国家标准，充分发挥技术支撑保障作用，稳步推进质量强市建设</a:t>
            </a:r>
            <a:endParaRPr lang="zh-CN" altLang="en-US" sz="1600">
              <a:solidFill>
                <a:srgbClr val="156389"/>
              </a:solidFill>
              <a:latin typeface="+mn-ea"/>
              <a:cs typeface="+mn-ea"/>
              <a:sym typeface="+mn-ea"/>
            </a:endParaRPr>
          </a:p>
        </p:txBody>
      </p:sp>
      <p:sp>
        <p:nvSpPr>
          <p:cNvPr id="72" name="Freeform 7397"/>
          <p:cNvSpPr/>
          <p:nvPr>
            <p:custDataLst>
              <p:tags r:id="rId10"/>
            </p:custDataLst>
          </p:nvPr>
        </p:nvSpPr>
        <p:spPr bwMode="auto">
          <a:xfrm>
            <a:off x="3922734" y="3068067"/>
            <a:ext cx="39963" cy="2639879"/>
          </a:xfrm>
          <a:custGeom>
            <a:avLst/>
            <a:gdLst>
              <a:gd name="T0" fmla="*/ 391912 w 1717675"/>
              <a:gd name="T1" fmla="*/ 391912 w 1717675"/>
              <a:gd name="T2" fmla="*/ 391912 w 1717675"/>
              <a:gd name="T3" fmla="*/ 391912 w 1717675"/>
              <a:gd name="T4" fmla="*/ 391912 w 1717675"/>
              <a:gd name="T5" fmla="*/ 391912 w 1717675"/>
              <a:gd name="T6" fmla="*/ 391912 w 1717675"/>
              <a:gd name="T7" fmla="*/ 391912 w 1717675"/>
              <a:gd name="T8" fmla="*/ 391912 w 1717675"/>
              <a:gd name="T9" fmla="*/ 391912 w 1717675"/>
              <a:gd name="T10" fmla="*/ 391912 w 1717675"/>
              <a:gd name="T11" fmla="*/ 391912 w 1717675"/>
              <a:gd name="T12" fmla="*/ 391912 w 1717675"/>
              <a:gd name="T13" fmla="*/ 391912 w 1717675"/>
              <a:gd name="T14" fmla="*/ 391912 w 1717675"/>
              <a:gd name="T15" fmla="*/ 391912 w 1717675"/>
              <a:gd name="T16" fmla="*/ 391912 w 1717675"/>
              <a:gd name="T17" fmla="*/ 391912 w 1717675"/>
              <a:gd name="T18" fmla="*/ 391912 w 1717675"/>
              <a:gd name="T19" fmla="*/ 391912 w 1717675"/>
              <a:gd name="T20" fmla="*/ 391912 w 1717675"/>
              <a:gd name="T21" fmla="*/ 391912 w 1717675"/>
              <a:gd name="T22" fmla="*/ 391912 w 1717675"/>
              <a:gd name="T23" fmla="*/ 391912 w 1717675"/>
              <a:gd name="T24" fmla="*/ 391912 w 1717675"/>
              <a:gd name="T25" fmla="*/ 391912 w 1717675"/>
              <a:gd name="T26" fmla="*/ 391912 w 1717675"/>
              <a:gd name="T27" fmla="*/ 391912 w 1717675"/>
              <a:gd name="T28" fmla="*/ 391912 w 1717675"/>
              <a:gd name="T29" fmla="*/ 391912 w 1717675"/>
              <a:gd name="T30" fmla="*/ 391912 w 1717675"/>
              <a:gd name="T31" fmla="*/ 391912 w 1717675"/>
              <a:gd name="T32" fmla="*/ 391912 w 1717675"/>
              <a:gd name="T33" fmla="*/ 391912 w 1717675"/>
              <a:gd name="T34" fmla="*/ 391912 w 1717675"/>
              <a:gd name="T35" fmla="*/ 391912 w 1717675"/>
              <a:gd name="T36" fmla="*/ 391912 w 1717675"/>
              <a:gd name="T37" fmla="*/ 391912 w 1717675"/>
              <a:gd name="T38" fmla="*/ 391912 w 1717675"/>
              <a:gd name="T39" fmla="*/ 391912 w 1717675"/>
              <a:gd name="T40" fmla="*/ 391912 w 1717675"/>
              <a:gd name="T41" fmla="*/ 391912 w 1717675"/>
              <a:gd name="T42" fmla="*/ 391912 w 1717675"/>
              <a:gd name="T43" fmla="*/ 391912 w 1717675"/>
              <a:gd name="T44" fmla="*/ 391912 w 1717675"/>
              <a:gd name="T45" fmla="*/ 391912 w 1717675"/>
              <a:gd name="T46" fmla="*/ 391912 w 1717675"/>
              <a:gd name="T47" fmla="*/ 391912 w 1717675"/>
              <a:gd name="T48" fmla="*/ 391912 w 1717675"/>
              <a:gd name="T49" fmla="*/ 391912 w 1717675"/>
              <a:gd name="T50" fmla="*/ 391912 w 1717675"/>
              <a:gd name="T51" fmla="*/ 391912 w 1717675"/>
              <a:gd name="T52" fmla="*/ 391912 w 1717675"/>
              <a:gd name="T53" fmla="*/ 391912 w 1717675"/>
              <a:gd name="T54" fmla="*/ 391912 w 1717675"/>
              <a:gd name="T55" fmla="*/ 391912 w 1717675"/>
              <a:gd name="T56" fmla="*/ 391912 w 1717675"/>
              <a:gd name="T57" fmla="*/ 391912 w 1717675"/>
              <a:gd name="T58" fmla="*/ 391912 w 1717675"/>
              <a:gd name="T59" fmla="*/ 391912 w 1717675"/>
              <a:gd name="T60" fmla="*/ 391912 w 1717675"/>
              <a:gd name="T61" fmla="*/ 391912 w 1717675"/>
              <a:gd name="T62" fmla="*/ 391912 w 1717675"/>
              <a:gd name="T63" fmla="*/ 391912 w 1717675"/>
              <a:gd name="T64" fmla="*/ 391912 w 1717675"/>
              <a:gd name="T65" fmla="*/ 391912 w 1717675"/>
              <a:gd name="T66" fmla="*/ 391912 w 1717675"/>
              <a:gd name="T67" fmla="*/ 391912 w 1717675"/>
              <a:gd name="T68" fmla="*/ 391912 w 1717675"/>
              <a:gd name="T69" fmla="*/ 391912 w 1717675"/>
              <a:gd name="T70" fmla="*/ 391912 w 1717675"/>
              <a:gd name="T71" fmla="*/ 391912 w 1717675"/>
              <a:gd name="T72" fmla="*/ 391912 w 1717675"/>
              <a:gd name="T73" fmla="*/ 391912 w 1717675"/>
              <a:gd name="T74" fmla="*/ 391912 w 1717675"/>
              <a:gd name="T75" fmla="*/ 391912 w 1717675"/>
              <a:gd name="T76" fmla="*/ 391912 w 1717675"/>
              <a:gd name="T77" fmla="*/ 391912 w 1717675"/>
              <a:gd name="T78" fmla="*/ 391912 w 1717675"/>
              <a:gd name="T79" fmla="*/ 391912 w 1717675"/>
              <a:gd name="T80" fmla="*/ 391912 w 1717675"/>
              <a:gd name="T81" fmla="*/ 391912 w 1717675"/>
              <a:gd name="T82" fmla="*/ 391912 w 1717675"/>
              <a:gd name="T83" fmla="*/ 391912 w 1717675"/>
              <a:gd name="T84" fmla="*/ 391912 w 1717675"/>
              <a:gd name="T85" fmla="*/ 391912 w 1717675"/>
              <a:gd name="T86" fmla="*/ 391912 w 1717675"/>
              <a:gd name="T87" fmla="*/ 391912 w 1717675"/>
              <a:gd name="T88" fmla="*/ 391912 w 1717675"/>
              <a:gd name="T89" fmla="*/ 391912 w 1717675"/>
              <a:gd name="T90" fmla="*/ 391912 w 1717675"/>
              <a:gd name="T91" fmla="*/ 391912 w 1717675"/>
              <a:gd name="T92" fmla="*/ 391912 w 1717675"/>
              <a:gd name="T93" fmla="*/ 391912 w 1717675"/>
              <a:gd name="T94" fmla="*/ 391912 w 1717675"/>
              <a:gd name="T95" fmla="*/ 391912 w 1717675"/>
              <a:gd name="T96" fmla="*/ 391912 w 1717675"/>
              <a:gd name="T97" fmla="*/ 391912 w 1717675"/>
              <a:gd name="T98" fmla="*/ 391912 w 1717675"/>
              <a:gd name="T99" fmla="*/ 391912 w 1717675"/>
              <a:gd name="T100" fmla="*/ 391912 w 1717675"/>
              <a:gd name="T101" fmla="*/ 391912 w 1717675"/>
              <a:gd name="T102" fmla="*/ 391912 w 1717675"/>
              <a:gd name="T103" fmla="*/ 391912 w 1717675"/>
              <a:gd name="T104" fmla="*/ 391912 w 1717675"/>
              <a:gd name="T105" fmla="*/ 391912 w 1717675"/>
              <a:gd name="T106" fmla="*/ 391912 w 1717675"/>
              <a:gd name="T107" fmla="*/ 391912 w 1717675"/>
              <a:gd name="T108" fmla="*/ 391912 w 1717675"/>
              <a:gd name="T109" fmla="*/ 391912 w 1717675"/>
              <a:gd name="T110" fmla="*/ 391912 w 1717675"/>
              <a:gd name="T111" fmla="*/ 391912 w 1717675"/>
              <a:gd name="T112" fmla="*/ 391912 w 1717675"/>
              <a:gd name="T113" fmla="*/ 391912 w 1717675"/>
              <a:gd name="T114" fmla="*/ 391912 w 1717675"/>
              <a:gd name="T115" fmla="*/ 391912 w 1717675"/>
              <a:gd name="T116" fmla="*/ 391912 w 1717675"/>
              <a:gd name="T117" fmla="*/ 391912 w 1717675"/>
              <a:gd name="T118" fmla="*/ 391912 w 1717675"/>
              <a:gd name="T119" fmla="*/ 391912 w 1717675"/>
              <a:gd name="T120" fmla="*/ 391912 w 1717675"/>
              <a:gd name="T121" fmla="*/ 391912 w 1717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 h="473">
                <a:moveTo>
                  <a:pt x="29" y="6"/>
                </a:moveTo>
                <a:cubicBezTo>
                  <a:pt x="29" y="7"/>
                  <a:pt x="29" y="7"/>
                  <a:pt x="29" y="7"/>
                </a:cubicBezTo>
                <a:cubicBezTo>
                  <a:pt x="29" y="7"/>
                  <a:pt x="28" y="7"/>
                  <a:pt x="28" y="6"/>
                </a:cubicBezTo>
                <a:cubicBezTo>
                  <a:pt x="28" y="6"/>
                  <a:pt x="28" y="4"/>
                  <a:pt x="28" y="3"/>
                </a:cubicBezTo>
                <a:cubicBezTo>
                  <a:pt x="25" y="2"/>
                  <a:pt x="23" y="2"/>
                  <a:pt x="22" y="4"/>
                </a:cubicBezTo>
                <a:cubicBezTo>
                  <a:pt x="21" y="2"/>
                  <a:pt x="21" y="5"/>
                  <a:pt x="20" y="3"/>
                </a:cubicBezTo>
                <a:cubicBezTo>
                  <a:pt x="21" y="5"/>
                  <a:pt x="21" y="6"/>
                  <a:pt x="22" y="8"/>
                </a:cubicBezTo>
                <a:cubicBezTo>
                  <a:pt x="21" y="7"/>
                  <a:pt x="19" y="8"/>
                  <a:pt x="19" y="6"/>
                </a:cubicBezTo>
                <a:cubicBezTo>
                  <a:pt x="18" y="5"/>
                  <a:pt x="18" y="6"/>
                  <a:pt x="18" y="7"/>
                </a:cubicBezTo>
                <a:cubicBezTo>
                  <a:pt x="17" y="5"/>
                  <a:pt x="15" y="7"/>
                  <a:pt x="13" y="6"/>
                </a:cubicBezTo>
                <a:cubicBezTo>
                  <a:pt x="13" y="7"/>
                  <a:pt x="13" y="7"/>
                  <a:pt x="13" y="8"/>
                </a:cubicBezTo>
                <a:cubicBezTo>
                  <a:pt x="12" y="7"/>
                  <a:pt x="12" y="8"/>
                  <a:pt x="11" y="7"/>
                </a:cubicBezTo>
                <a:cubicBezTo>
                  <a:pt x="11" y="8"/>
                  <a:pt x="11" y="9"/>
                  <a:pt x="11" y="9"/>
                </a:cubicBezTo>
                <a:cubicBezTo>
                  <a:pt x="11" y="9"/>
                  <a:pt x="11" y="10"/>
                  <a:pt x="10" y="9"/>
                </a:cubicBezTo>
                <a:cubicBezTo>
                  <a:pt x="10" y="10"/>
                  <a:pt x="9" y="10"/>
                  <a:pt x="8" y="11"/>
                </a:cubicBezTo>
                <a:cubicBezTo>
                  <a:pt x="9" y="11"/>
                  <a:pt x="9" y="12"/>
                  <a:pt x="9" y="12"/>
                </a:cubicBezTo>
                <a:cubicBezTo>
                  <a:pt x="10" y="12"/>
                  <a:pt x="9" y="11"/>
                  <a:pt x="9" y="11"/>
                </a:cubicBezTo>
                <a:cubicBezTo>
                  <a:pt x="10" y="11"/>
                  <a:pt x="10" y="12"/>
                  <a:pt x="10" y="12"/>
                </a:cubicBezTo>
                <a:cubicBezTo>
                  <a:pt x="10" y="11"/>
                  <a:pt x="10" y="11"/>
                  <a:pt x="10" y="11"/>
                </a:cubicBezTo>
                <a:cubicBezTo>
                  <a:pt x="11" y="12"/>
                  <a:pt x="11" y="11"/>
                  <a:pt x="12" y="11"/>
                </a:cubicBezTo>
                <a:cubicBezTo>
                  <a:pt x="13" y="13"/>
                  <a:pt x="12" y="14"/>
                  <a:pt x="12" y="16"/>
                </a:cubicBezTo>
                <a:cubicBezTo>
                  <a:pt x="11" y="15"/>
                  <a:pt x="11" y="15"/>
                  <a:pt x="11" y="16"/>
                </a:cubicBezTo>
                <a:cubicBezTo>
                  <a:pt x="10" y="14"/>
                  <a:pt x="8" y="18"/>
                  <a:pt x="7" y="16"/>
                </a:cubicBezTo>
                <a:cubicBezTo>
                  <a:pt x="7" y="17"/>
                  <a:pt x="7" y="18"/>
                  <a:pt x="6" y="18"/>
                </a:cubicBezTo>
                <a:cubicBezTo>
                  <a:pt x="5" y="17"/>
                  <a:pt x="2" y="19"/>
                  <a:pt x="2" y="21"/>
                </a:cubicBezTo>
                <a:cubicBezTo>
                  <a:pt x="3" y="22"/>
                  <a:pt x="4" y="22"/>
                  <a:pt x="5" y="20"/>
                </a:cubicBezTo>
                <a:cubicBezTo>
                  <a:pt x="6" y="22"/>
                  <a:pt x="6" y="19"/>
                  <a:pt x="8" y="20"/>
                </a:cubicBezTo>
                <a:cubicBezTo>
                  <a:pt x="8" y="21"/>
                  <a:pt x="8" y="22"/>
                  <a:pt x="7" y="23"/>
                </a:cubicBezTo>
                <a:cubicBezTo>
                  <a:pt x="7" y="23"/>
                  <a:pt x="7" y="23"/>
                  <a:pt x="7" y="22"/>
                </a:cubicBezTo>
                <a:cubicBezTo>
                  <a:pt x="7" y="23"/>
                  <a:pt x="7" y="23"/>
                  <a:pt x="7" y="24"/>
                </a:cubicBezTo>
                <a:cubicBezTo>
                  <a:pt x="5" y="24"/>
                  <a:pt x="5" y="26"/>
                  <a:pt x="3" y="26"/>
                </a:cubicBezTo>
                <a:cubicBezTo>
                  <a:pt x="3" y="28"/>
                  <a:pt x="1" y="26"/>
                  <a:pt x="1" y="29"/>
                </a:cubicBezTo>
                <a:cubicBezTo>
                  <a:pt x="2" y="28"/>
                  <a:pt x="5" y="28"/>
                  <a:pt x="6" y="27"/>
                </a:cubicBezTo>
                <a:cubicBezTo>
                  <a:pt x="6" y="27"/>
                  <a:pt x="7" y="27"/>
                  <a:pt x="7" y="28"/>
                </a:cubicBezTo>
                <a:cubicBezTo>
                  <a:pt x="7" y="33"/>
                  <a:pt x="2" y="31"/>
                  <a:pt x="0" y="36"/>
                </a:cubicBezTo>
                <a:cubicBezTo>
                  <a:pt x="1" y="37"/>
                  <a:pt x="2" y="35"/>
                  <a:pt x="2" y="34"/>
                </a:cubicBezTo>
                <a:cubicBezTo>
                  <a:pt x="3" y="35"/>
                  <a:pt x="4" y="36"/>
                  <a:pt x="5" y="35"/>
                </a:cubicBezTo>
                <a:cubicBezTo>
                  <a:pt x="7" y="38"/>
                  <a:pt x="2" y="39"/>
                  <a:pt x="1" y="41"/>
                </a:cubicBezTo>
                <a:cubicBezTo>
                  <a:pt x="2" y="41"/>
                  <a:pt x="2" y="42"/>
                  <a:pt x="2" y="43"/>
                </a:cubicBezTo>
                <a:cubicBezTo>
                  <a:pt x="2" y="42"/>
                  <a:pt x="3" y="42"/>
                  <a:pt x="3" y="43"/>
                </a:cubicBezTo>
                <a:cubicBezTo>
                  <a:pt x="3" y="41"/>
                  <a:pt x="4" y="44"/>
                  <a:pt x="5" y="42"/>
                </a:cubicBezTo>
                <a:cubicBezTo>
                  <a:pt x="5" y="41"/>
                  <a:pt x="5" y="40"/>
                  <a:pt x="5" y="40"/>
                </a:cubicBezTo>
                <a:cubicBezTo>
                  <a:pt x="6" y="40"/>
                  <a:pt x="6" y="41"/>
                  <a:pt x="6" y="42"/>
                </a:cubicBezTo>
                <a:cubicBezTo>
                  <a:pt x="6" y="43"/>
                  <a:pt x="7" y="43"/>
                  <a:pt x="7" y="43"/>
                </a:cubicBezTo>
                <a:cubicBezTo>
                  <a:pt x="6" y="45"/>
                  <a:pt x="6" y="45"/>
                  <a:pt x="5" y="46"/>
                </a:cubicBezTo>
                <a:cubicBezTo>
                  <a:pt x="5" y="46"/>
                  <a:pt x="5" y="46"/>
                  <a:pt x="5" y="45"/>
                </a:cubicBezTo>
                <a:cubicBezTo>
                  <a:pt x="4" y="47"/>
                  <a:pt x="4" y="47"/>
                  <a:pt x="3" y="47"/>
                </a:cubicBezTo>
                <a:cubicBezTo>
                  <a:pt x="3" y="48"/>
                  <a:pt x="2" y="49"/>
                  <a:pt x="3" y="49"/>
                </a:cubicBezTo>
                <a:cubicBezTo>
                  <a:pt x="3" y="47"/>
                  <a:pt x="4" y="50"/>
                  <a:pt x="5" y="49"/>
                </a:cubicBezTo>
                <a:cubicBezTo>
                  <a:pt x="6" y="48"/>
                  <a:pt x="5" y="47"/>
                  <a:pt x="5" y="47"/>
                </a:cubicBezTo>
                <a:cubicBezTo>
                  <a:pt x="6" y="48"/>
                  <a:pt x="6" y="50"/>
                  <a:pt x="6" y="51"/>
                </a:cubicBezTo>
                <a:cubicBezTo>
                  <a:pt x="5" y="51"/>
                  <a:pt x="5" y="51"/>
                  <a:pt x="4" y="53"/>
                </a:cubicBezTo>
                <a:cubicBezTo>
                  <a:pt x="3" y="52"/>
                  <a:pt x="3" y="54"/>
                  <a:pt x="1" y="55"/>
                </a:cubicBezTo>
                <a:cubicBezTo>
                  <a:pt x="1" y="55"/>
                  <a:pt x="1" y="57"/>
                  <a:pt x="1" y="58"/>
                </a:cubicBezTo>
                <a:cubicBezTo>
                  <a:pt x="2" y="59"/>
                  <a:pt x="2" y="57"/>
                  <a:pt x="3" y="56"/>
                </a:cubicBezTo>
                <a:cubicBezTo>
                  <a:pt x="3" y="57"/>
                  <a:pt x="4" y="56"/>
                  <a:pt x="4" y="55"/>
                </a:cubicBezTo>
                <a:cubicBezTo>
                  <a:pt x="4" y="57"/>
                  <a:pt x="4" y="58"/>
                  <a:pt x="5" y="58"/>
                </a:cubicBezTo>
                <a:cubicBezTo>
                  <a:pt x="5" y="57"/>
                  <a:pt x="4" y="57"/>
                  <a:pt x="5" y="55"/>
                </a:cubicBezTo>
                <a:cubicBezTo>
                  <a:pt x="5" y="56"/>
                  <a:pt x="5" y="55"/>
                  <a:pt x="5" y="55"/>
                </a:cubicBezTo>
                <a:cubicBezTo>
                  <a:pt x="5" y="58"/>
                  <a:pt x="6" y="54"/>
                  <a:pt x="6" y="55"/>
                </a:cubicBezTo>
                <a:cubicBezTo>
                  <a:pt x="5" y="59"/>
                  <a:pt x="3" y="61"/>
                  <a:pt x="1" y="64"/>
                </a:cubicBezTo>
                <a:cubicBezTo>
                  <a:pt x="3" y="64"/>
                  <a:pt x="3" y="63"/>
                  <a:pt x="4" y="64"/>
                </a:cubicBezTo>
                <a:cubicBezTo>
                  <a:pt x="4" y="63"/>
                  <a:pt x="4" y="61"/>
                  <a:pt x="5" y="62"/>
                </a:cubicBezTo>
                <a:cubicBezTo>
                  <a:pt x="5" y="62"/>
                  <a:pt x="5" y="62"/>
                  <a:pt x="5" y="63"/>
                </a:cubicBezTo>
                <a:cubicBezTo>
                  <a:pt x="4" y="63"/>
                  <a:pt x="5" y="65"/>
                  <a:pt x="5" y="65"/>
                </a:cubicBezTo>
                <a:cubicBezTo>
                  <a:pt x="4" y="66"/>
                  <a:pt x="5" y="67"/>
                  <a:pt x="5" y="68"/>
                </a:cubicBezTo>
                <a:cubicBezTo>
                  <a:pt x="5" y="69"/>
                  <a:pt x="4" y="69"/>
                  <a:pt x="4" y="71"/>
                </a:cubicBezTo>
                <a:cubicBezTo>
                  <a:pt x="5" y="71"/>
                  <a:pt x="5" y="70"/>
                  <a:pt x="5" y="71"/>
                </a:cubicBezTo>
                <a:cubicBezTo>
                  <a:pt x="4" y="72"/>
                  <a:pt x="5" y="72"/>
                  <a:pt x="5" y="75"/>
                </a:cubicBezTo>
                <a:cubicBezTo>
                  <a:pt x="5" y="75"/>
                  <a:pt x="4" y="76"/>
                  <a:pt x="5" y="76"/>
                </a:cubicBezTo>
                <a:cubicBezTo>
                  <a:pt x="5" y="75"/>
                  <a:pt x="5" y="75"/>
                  <a:pt x="6" y="74"/>
                </a:cubicBezTo>
                <a:cubicBezTo>
                  <a:pt x="5" y="76"/>
                  <a:pt x="6" y="82"/>
                  <a:pt x="5" y="80"/>
                </a:cubicBezTo>
                <a:cubicBezTo>
                  <a:pt x="4" y="81"/>
                  <a:pt x="5" y="82"/>
                  <a:pt x="4" y="83"/>
                </a:cubicBezTo>
                <a:cubicBezTo>
                  <a:pt x="5" y="83"/>
                  <a:pt x="5" y="81"/>
                  <a:pt x="6" y="82"/>
                </a:cubicBezTo>
                <a:cubicBezTo>
                  <a:pt x="6" y="83"/>
                  <a:pt x="5" y="82"/>
                  <a:pt x="5" y="83"/>
                </a:cubicBezTo>
                <a:cubicBezTo>
                  <a:pt x="6" y="84"/>
                  <a:pt x="5" y="85"/>
                  <a:pt x="5" y="86"/>
                </a:cubicBezTo>
                <a:cubicBezTo>
                  <a:pt x="5" y="86"/>
                  <a:pt x="5" y="87"/>
                  <a:pt x="4" y="87"/>
                </a:cubicBezTo>
                <a:cubicBezTo>
                  <a:pt x="5" y="90"/>
                  <a:pt x="3" y="93"/>
                  <a:pt x="4" y="96"/>
                </a:cubicBezTo>
                <a:cubicBezTo>
                  <a:pt x="5" y="96"/>
                  <a:pt x="5" y="95"/>
                  <a:pt x="5" y="96"/>
                </a:cubicBezTo>
                <a:cubicBezTo>
                  <a:pt x="5" y="97"/>
                  <a:pt x="4" y="97"/>
                  <a:pt x="5" y="99"/>
                </a:cubicBezTo>
                <a:cubicBezTo>
                  <a:pt x="4" y="98"/>
                  <a:pt x="4" y="98"/>
                  <a:pt x="4" y="98"/>
                </a:cubicBezTo>
                <a:cubicBezTo>
                  <a:pt x="4" y="101"/>
                  <a:pt x="5" y="107"/>
                  <a:pt x="4" y="109"/>
                </a:cubicBezTo>
                <a:cubicBezTo>
                  <a:pt x="5" y="110"/>
                  <a:pt x="4" y="112"/>
                  <a:pt x="4" y="114"/>
                </a:cubicBezTo>
                <a:cubicBezTo>
                  <a:pt x="5" y="115"/>
                  <a:pt x="4" y="118"/>
                  <a:pt x="4" y="120"/>
                </a:cubicBezTo>
                <a:cubicBezTo>
                  <a:pt x="4" y="119"/>
                  <a:pt x="4" y="119"/>
                  <a:pt x="5" y="118"/>
                </a:cubicBezTo>
                <a:cubicBezTo>
                  <a:pt x="5" y="119"/>
                  <a:pt x="5" y="119"/>
                  <a:pt x="5" y="119"/>
                </a:cubicBezTo>
                <a:cubicBezTo>
                  <a:pt x="4" y="120"/>
                  <a:pt x="5" y="120"/>
                  <a:pt x="5" y="121"/>
                </a:cubicBezTo>
                <a:cubicBezTo>
                  <a:pt x="5" y="124"/>
                  <a:pt x="4" y="130"/>
                  <a:pt x="5" y="132"/>
                </a:cubicBezTo>
                <a:cubicBezTo>
                  <a:pt x="5" y="132"/>
                  <a:pt x="5" y="132"/>
                  <a:pt x="5" y="132"/>
                </a:cubicBezTo>
                <a:cubicBezTo>
                  <a:pt x="5" y="134"/>
                  <a:pt x="5" y="136"/>
                  <a:pt x="4" y="139"/>
                </a:cubicBezTo>
                <a:cubicBezTo>
                  <a:pt x="5" y="139"/>
                  <a:pt x="5" y="141"/>
                  <a:pt x="5" y="141"/>
                </a:cubicBezTo>
                <a:cubicBezTo>
                  <a:pt x="5" y="142"/>
                  <a:pt x="5" y="142"/>
                  <a:pt x="4" y="143"/>
                </a:cubicBezTo>
                <a:cubicBezTo>
                  <a:pt x="5" y="144"/>
                  <a:pt x="5" y="142"/>
                  <a:pt x="5" y="143"/>
                </a:cubicBezTo>
                <a:cubicBezTo>
                  <a:pt x="4" y="144"/>
                  <a:pt x="6" y="146"/>
                  <a:pt x="5" y="148"/>
                </a:cubicBezTo>
                <a:cubicBezTo>
                  <a:pt x="4" y="147"/>
                  <a:pt x="5" y="146"/>
                  <a:pt x="5" y="146"/>
                </a:cubicBezTo>
                <a:cubicBezTo>
                  <a:pt x="4" y="146"/>
                  <a:pt x="4" y="150"/>
                  <a:pt x="5" y="149"/>
                </a:cubicBezTo>
                <a:cubicBezTo>
                  <a:pt x="5" y="149"/>
                  <a:pt x="6" y="149"/>
                  <a:pt x="6" y="148"/>
                </a:cubicBezTo>
                <a:cubicBezTo>
                  <a:pt x="6" y="149"/>
                  <a:pt x="5" y="149"/>
                  <a:pt x="5" y="151"/>
                </a:cubicBezTo>
                <a:cubicBezTo>
                  <a:pt x="5" y="152"/>
                  <a:pt x="6" y="152"/>
                  <a:pt x="6" y="153"/>
                </a:cubicBezTo>
                <a:cubicBezTo>
                  <a:pt x="5" y="152"/>
                  <a:pt x="5" y="155"/>
                  <a:pt x="6" y="155"/>
                </a:cubicBezTo>
                <a:cubicBezTo>
                  <a:pt x="6" y="155"/>
                  <a:pt x="5" y="153"/>
                  <a:pt x="6" y="153"/>
                </a:cubicBezTo>
                <a:cubicBezTo>
                  <a:pt x="7" y="153"/>
                  <a:pt x="7" y="153"/>
                  <a:pt x="7" y="155"/>
                </a:cubicBezTo>
                <a:cubicBezTo>
                  <a:pt x="7" y="155"/>
                  <a:pt x="7" y="154"/>
                  <a:pt x="6" y="154"/>
                </a:cubicBezTo>
                <a:cubicBezTo>
                  <a:pt x="6" y="155"/>
                  <a:pt x="6" y="155"/>
                  <a:pt x="6" y="156"/>
                </a:cubicBezTo>
                <a:cubicBezTo>
                  <a:pt x="6" y="155"/>
                  <a:pt x="5" y="157"/>
                  <a:pt x="5" y="158"/>
                </a:cubicBezTo>
                <a:cubicBezTo>
                  <a:pt x="6" y="158"/>
                  <a:pt x="6" y="157"/>
                  <a:pt x="6" y="158"/>
                </a:cubicBezTo>
                <a:cubicBezTo>
                  <a:pt x="5" y="158"/>
                  <a:pt x="6" y="162"/>
                  <a:pt x="6" y="164"/>
                </a:cubicBezTo>
                <a:cubicBezTo>
                  <a:pt x="7" y="165"/>
                  <a:pt x="6" y="165"/>
                  <a:pt x="8" y="167"/>
                </a:cubicBezTo>
                <a:cubicBezTo>
                  <a:pt x="7" y="168"/>
                  <a:pt x="7" y="165"/>
                  <a:pt x="6" y="167"/>
                </a:cubicBezTo>
                <a:cubicBezTo>
                  <a:pt x="6" y="167"/>
                  <a:pt x="7" y="168"/>
                  <a:pt x="6" y="168"/>
                </a:cubicBezTo>
                <a:cubicBezTo>
                  <a:pt x="6" y="169"/>
                  <a:pt x="6" y="167"/>
                  <a:pt x="6" y="167"/>
                </a:cubicBezTo>
                <a:cubicBezTo>
                  <a:pt x="6" y="168"/>
                  <a:pt x="5" y="167"/>
                  <a:pt x="5" y="167"/>
                </a:cubicBezTo>
                <a:cubicBezTo>
                  <a:pt x="5" y="170"/>
                  <a:pt x="5" y="171"/>
                  <a:pt x="6" y="173"/>
                </a:cubicBezTo>
                <a:cubicBezTo>
                  <a:pt x="6" y="172"/>
                  <a:pt x="6" y="171"/>
                  <a:pt x="6" y="170"/>
                </a:cubicBezTo>
                <a:cubicBezTo>
                  <a:pt x="6" y="172"/>
                  <a:pt x="7" y="175"/>
                  <a:pt x="6" y="175"/>
                </a:cubicBezTo>
                <a:cubicBezTo>
                  <a:pt x="6" y="174"/>
                  <a:pt x="6" y="173"/>
                  <a:pt x="6" y="173"/>
                </a:cubicBezTo>
                <a:cubicBezTo>
                  <a:pt x="6" y="174"/>
                  <a:pt x="5" y="173"/>
                  <a:pt x="5" y="174"/>
                </a:cubicBezTo>
                <a:cubicBezTo>
                  <a:pt x="6" y="174"/>
                  <a:pt x="6" y="179"/>
                  <a:pt x="6" y="177"/>
                </a:cubicBezTo>
                <a:cubicBezTo>
                  <a:pt x="6" y="179"/>
                  <a:pt x="6" y="183"/>
                  <a:pt x="6" y="184"/>
                </a:cubicBezTo>
                <a:cubicBezTo>
                  <a:pt x="7" y="184"/>
                  <a:pt x="6" y="183"/>
                  <a:pt x="7" y="183"/>
                </a:cubicBezTo>
                <a:cubicBezTo>
                  <a:pt x="7" y="183"/>
                  <a:pt x="7" y="184"/>
                  <a:pt x="7" y="186"/>
                </a:cubicBezTo>
                <a:cubicBezTo>
                  <a:pt x="6" y="185"/>
                  <a:pt x="6" y="187"/>
                  <a:pt x="6" y="188"/>
                </a:cubicBezTo>
                <a:cubicBezTo>
                  <a:pt x="6" y="187"/>
                  <a:pt x="7" y="186"/>
                  <a:pt x="8" y="186"/>
                </a:cubicBezTo>
                <a:cubicBezTo>
                  <a:pt x="7" y="188"/>
                  <a:pt x="7" y="190"/>
                  <a:pt x="7" y="192"/>
                </a:cubicBezTo>
                <a:cubicBezTo>
                  <a:pt x="7" y="192"/>
                  <a:pt x="6" y="192"/>
                  <a:pt x="6" y="193"/>
                </a:cubicBezTo>
                <a:cubicBezTo>
                  <a:pt x="7" y="193"/>
                  <a:pt x="6" y="194"/>
                  <a:pt x="7" y="195"/>
                </a:cubicBezTo>
                <a:cubicBezTo>
                  <a:pt x="6" y="195"/>
                  <a:pt x="6" y="195"/>
                  <a:pt x="6" y="194"/>
                </a:cubicBezTo>
                <a:cubicBezTo>
                  <a:pt x="6" y="196"/>
                  <a:pt x="6" y="197"/>
                  <a:pt x="6" y="198"/>
                </a:cubicBezTo>
                <a:cubicBezTo>
                  <a:pt x="6" y="199"/>
                  <a:pt x="6" y="198"/>
                  <a:pt x="6" y="198"/>
                </a:cubicBezTo>
                <a:cubicBezTo>
                  <a:pt x="7" y="199"/>
                  <a:pt x="7" y="199"/>
                  <a:pt x="7" y="201"/>
                </a:cubicBezTo>
                <a:cubicBezTo>
                  <a:pt x="7" y="201"/>
                  <a:pt x="6" y="200"/>
                  <a:pt x="6" y="201"/>
                </a:cubicBezTo>
                <a:cubicBezTo>
                  <a:pt x="7" y="201"/>
                  <a:pt x="7" y="203"/>
                  <a:pt x="8" y="203"/>
                </a:cubicBezTo>
                <a:cubicBezTo>
                  <a:pt x="8" y="201"/>
                  <a:pt x="8" y="202"/>
                  <a:pt x="8" y="201"/>
                </a:cubicBezTo>
                <a:cubicBezTo>
                  <a:pt x="8" y="201"/>
                  <a:pt x="7" y="201"/>
                  <a:pt x="7" y="200"/>
                </a:cubicBezTo>
                <a:cubicBezTo>
                  <a:pt x="8" y="200"/>
                  <a:pt x="7" y="197"/>
                  <a:pt x="8" y="197"/>
                </a:cubicBezTo>
                <a:cubicBezTo>
                  <a:pt x="8" y="199"/>
                  <a:pt x="9" y="198"/>
                  <a:pt x="10" y="198"/>
                </a:cubicBezTo>
                <a:cubicBezTo>
                  <a:pt x="9" y="199"/>
                  <a:pt x="10" y="199"/>
                  <a:pt x="10" y="200"/>
                </a:cubicBezTo>
                <a:cubicBezTo>
                  <a:pt x="9" y="199"/>
                  <a:pt x="9" y="200"/>
                  <a:pt x="9" y="201"/>
                </a:cubicBezTo>
                <a:cubicBezTo>
                  <a:pt x="9" y="200"/>
                  <a:pt x="10" y="200"/>
                  <a:pt x="10" y="200"/>
                </a:cubicBezTo>
                <a:cubicBezTo>
                  <a:pt x="10" y="201"/>
                  <a:pt x="10" y="202"/>
                  <a:pt x="11" y="203"/>
                </a:cubicBezTo>
                <a:cubicBezTo>
                  <a:pt x="10" y="203"/>
                  <a:pt x="10" y="203"/>
                  <a:pt x="10" y="204"/>
                </a:cubicBezTo>
                <a:cubicBezTo>
                  <a:pt x="10" y="204"/>
                  <a:pt x="10" y="205"/>
                  <a:pt x="11" y="205"/>
                </a:cubicBezTo>
                <a:cubicBezTo>
                  <a:pt x="10" y="205"/>
                  <a:pt x="10" y="206"/>
                  <a:pt x="10" y="206"/>
                </a:cubicBezTo>
                <a:cubicBezTo>
                  <a:pt x="10" y="205"/>
                  <a:pt x="10" y="203"/>
                  <a:pt x="9" y="203"/>
                </a:cubicBezTo>
                <a:cubicBezTo>
                  <a:pt x="8" y="205"/>
                  <a:pt x="9" y="206"/>
                  <a:pt x="10" y="207"/>
                </a:cubicBezTo>
                <a:cubicBezTo>
                  <a:pt x="10" y="208"/>
                  <a:pt x="10" y="208"/>
                  <a:pt x="10" y="209"/>
                </a:cubicBezTo>
                <a:cubicBezTo>
                  <a:pt x="10" y="209"/>
                  <a:pt x="10" y="210"/>
                  <a:pt x="10" y="210"/>
                </a:cubicBezTo>
                <a:cubicBezTo>
                  <a:pt x="9" y="208"/>
                  <a:pt x="10" y="208"/>
                  <a:pt x="10" y="208"/>
                </a:cubicBezTo>
                <a:cubicBezTo>
                  <a:pt x="9" y="207"/>
                  <a:pt x="9" y="209"/>
                  <a:pt x="9" y="209"/>
                </a:cubicBezTo>
                <a:cubicBezTo>
                  <a:pt x="9" y="208"/>
                  <a:pt x="8" y="208"/>
                  <a:pt x="8" y="209"/>
                </a:cubicBezTo>
                <a:cubicBezTo>
                  <a:pt x="9" y="209"/>
                  <a:pt x="9" y="211"/>
                  <a:pt x="9" y="212"/>
                </a:cubicBezTo>
                <a:cubicBezTo>
                  <a:pt x="10" y="212"/>
                  <a:pt x="10" y="211"/>
                  <a:pt x="10" y="211"/>
                </a:cubicBezTo>
                <a:cubicBezTo>
                  <a:pt x="10" y="212"/>
                  <a:pt x="9" y="213"/>
                  <a:pt x="10" y="214"/>
                </a:cubicBezTo>
                <a:cubicBezTo>
                  <a:pt x="10" y="212"/>
                  <a:pt x="10" y="214"/>
                  <a:pt x="10" y="215"/>
                </a:cubicBezTo>
                <a:cubicBezTo>
                  <a:pt x="10" y="213"/>
                  <a:pt x="12" y="214"/>
                  <a:pt x="12" y="214"/>
                </a:cubicBezTo>
                <a:cubicBezTo>
                  <a:pt x="12" y="215"/>
                  <a:pt x="12" y="217"/>
                  <a:pt x="12" y="217"/>
                </a:cubicBezTo>
                <a:cubicBezTo>
                  <a:pt x="11" y="217"/>
                  <a:pt x="11" y="217"/>
                  <a:pt x="11" y="217"/>
                </a:cubicBezTo>
                <a:cubicBezTo>
                  <a:pt x="11" y="216"/>
                  <a:pt x="12" y="215"/>
                  <a:pt x="11" y="214"/>
                </a:cubicBezTo>
                <a:cubicBezTo>
                  <a:pt x="11" y="215"/>
                  <a:pt x="11" y="215"/>
                  <a:pt x="11" y="215"/>
                </a:cubicBezTo>
                <a:cubicBezTo>
                  <a:pt x="11" y="215"/>
                  <a:pt x="11" y="214"/>
                  <a:pt x="11" y="214"/>
                </a:cubicBezTo>
                <a:cubicBezTo>
                  <a:pt x="10" y="218"/>
                  <a:pt x="11" y="220"/>
                  <a:pt x="10" y="222"/>
                </a:cubicBezTo>
                <a:cubicBezTo>
                  <a:pt x="11" y="222"/>
                  <a:pt x="10" y="224"/>
                  <a:pt x="11" y="225"/>
                </a:cubicBezTo>
                <a:cubicBezTo>
                  <a:pt x="11" y="225"/>
                  <a:pt x="11" y="224"/>
                  <a:pt x="11" y="224"/>
                </a:cubicBezTo>
                <a:cubicBezTo>
                  <a:pt x="12" y="224"/>
                  <a:pt x="11" y="226"/>
                  <a:pt x="11" y="226"/>
                </a:cubicBezTo>
                <a:cubicBezTo>
                  <a:pt x="11" y="226"/>
                  <a:pt x="10" y="227"/>
                  <a:pt x="10" y="226"/>
                </a:cubicBezTo>
                <a:cubicBezTo>
                  <a:pt x="10" y="227"/>
                  <a:pt x="10" y="227"/>
                  <a:pt x="10" y="228"/>
                </a:cubicBezTo>
                <a:cubicBezTo>
                  <a:pt x="11" y="227"/>
                  <a:pt x="12" y="227"/>
                  <a:pt x="12" y="226"/>
                </a:cubicBezTo>
                <a:cubicBezTo>
                  <a:pt x="13" y="227"/>
                  <a:pt x="12" y="227"/>
                  <a:pt x="12" y="228"/>
                </a:cubicBezTo>
                <a:cubicBezTo>
                  <a:pt x="11" y="227"/>
                  <a:pt x="12" y="231"/>
                  <a:pt x="11" y="229"/>
                </a:cubicBezTo>
                <a:cubicBezTo>
                  <a:pt x="11" y="230"/>
                  <a:pt x="10" y="231"/>
                  <a:pt x="10" y="232"/>
                </a:cubicBezTo>
                <a:cubicBezTo>
                  <a:pt x="10" y="231"/>
                  <a:pt x="11" y="231"/>
                  <a:pt x="11" y="232"/>
                </a:cubicBezTo>
                <a:cubicBezTo>
                  <a:pt x="11" y="232"/>
                  <a:pt x="11" y="233"/>
                  <a:pt x="10" y="232"/>
                </a:cubicBezTo>
                <a:cubicBezTo>
                  <a:pt x="10" y="232"/>
                  <a:pt x="10" y="232"/>
                  <a:pt x="10" y="232"/>
                </a:cubicBezTo>
                <a:cubicBezTo>
                  <a:pt x="10" y="232"/>
                  <a:pt x="10" y="230"/>
                  <a:pt x="10" y="230"/>
                </a:cubicBezTo>
                <a:cubicBezTo>
                  <a:pt x="10" y="232"/>
                  <a:pt x="9" y="232"/>
                  <a:pt x="9" y="231"/>
                </a:cubicBezTo>
                <a:cubicBezTo>
                  <a:pt x="9" y="233"/>
                  <a:pt x="10" y="232"/>
                  <a:pt x="10" y="234"/>
                </a:cubicBezTo>
                <a:cubicBezTo>
                  <a:pt x="10" y="234"/>
                  <a:pt x="10" y="235"/>
                  <a:pt x="9" y="234"/>
                </a:cubicBezTo>
                <a:cubicBezTo>
                  <a:pt x="9" y="236"/>
                  <a:pt x="10" y="236"/>
                  <a:pt x="10" y="238"/>
                </a:cubicBezTo>
                <a:cubicBezTo>
                  <a:pt x="10" y="238"/>
                  <a:pt x="9" y="240"/>
                  <a:pt x="10" y="240"/>
                </a:cubicBezTo>
                <a:cubicBezTo>
                  <a:pt x="11" y="240"/>
                  <a:pt x="10" y="236"/>
                  <a:pt x="11" y="235"/>
                </a:cubicBezTo>
                <a:cubicBezTo>
                  <a:pt x="11" y="237"/>
                  <a:pt x="12" y="234"/>
                  <a:pt x="13" y="236"/>
                </a:cubicBezTo>
                <a:cubicBezTo>
                  <a:pt x="13" y="239"/>
                  <a:pt x="11" y="237"/>
                  <a:pt x="12" y="239"/>
                </a:cubicBezTo>
                <a:cubicBezTo>
                  <a:pt x="12" y="238"/>
                  <a:pt x="13" y="239"/>
                  <a:pt x="12" y="239"/>
                </a:cubicBezTo>
                <a:cubicBezTo>
                  <a:pt x="13" y="239"/>
                  <a:pt x="15" y="236"/>
                  <a:pt x="15" y="239"/>
                </a:cubicBezTo>
                <a:cubicBezTo>
                  <a:pt x="15" y="239"/>
                  <a:pt x="13" y="239"/>
                  <a:pt x="14" y="241"/>
                </a:cubicBezTo>
                <a:cubicBezTo>
                  <a:pt x="14" y="240"/>
                  <a:pt x="14" y="241"/>
                  <a:pt x="14" y="242"/>
                </a:cubicBezTo>
                <a:cubicBezTo>
                  <a:pt x="14" y="242"/>
                  <a:pt x="15" y="242"/>
                  <a:pt x="15" y="242"/>
                </a:cubicBezTo>
                <a:cubicBezTo>
                  <a:pt x="15" y="243"/>
                  <a:pt x="14" y="244"/>
                  <a:pt x="14" y="244"/>
                </a:cubicBezTo>
                <a:cubicBezTo>
                  <a:pt x="15" y="245"/>
                  <a:pt x="13" y="246"/>
                  <a:pt x="13" y="246"/>
                </a:cubicBezTo>
                <a:cubicBezTo>
                  <a:pt x="14" y="245"/>
                  <a:pt x="14" y="246"/>
                  <a:pt x="15" y="244"/>
                </a:cubicBezTo>
                <a:cubicBezTo>
                  <a:pt x="15" y="245"/>
                  <a:pt x="15" y="244"/>
                  <a:pt x="15" y="244"/>
                </a:cubicBezTo>
                <a:cubicBezTo>
                  <a:pt x="15" y="246"/>
                  <a:pt x="15" y="247"/>
                  <a:pt x="15" y="249"/>
                </a:cubicBezTo>
                <a:cubicBezTo>
                  <a:pt x="17" y="249"/>
                  <a:pt x="14" y="253"/>
                  <a:pt x="15" y="254"/>
                </a:cubicBezTo>
                <a:cubicBezTo>
                  <a:pt x="15" y="253"/>
                  <a:pt x="15" y="253"/>
                  <a:pt x="15" y="253"/>
                </a:cubicBezTo>
                <a:cubicBezTo>
                  <a:pt x="15" y="254"/>
                  <a:pt x="16" y="252"/>
                  <a:pt x="16" y="254"/>
                </a:cubicBezTo>
                <a:cubicBezTo>
                  <a:pt x="16" y="254"/>
                  <a:pt x="16" y="255"/>
                  <a:pt x="15" y="255"/>
                </a:cubicBezTo>
                <a:cubicBezTo>
                  <a:pt x="15" y="255"/>
                  <a:pt x="14" y="256"/>
                  <a:pt x="14" y="256"/>
                </a:cubicBezTo>
                <a:cubicBezTo>
                  <a:pt x="14" y="256"/>
                  <a:pt x="14" y="257"/>
                  <a:pt x="14" y="257"/>
                </a:cubicBezTo>
                <a:cubicBezTo>
                  <a:pt x="15" y="258"/>
                  <a:pt x="15" y="255"/>
                  <a:pt x="15" y="257"/>
                </a:cubicBezTo>
                <a:cubicBezTo>
                  <a:pt x="15" y="258"/>
                  <a:pt x="14" y="258"/>
                  <a:pt x="15" y="259"/>
                </a:cubicBezTo>
                <a:cubicBezTo>
                  <a:pt x="15" y="257"/>
                  <a:pt x="14" y="261"/>
                  <a:pt x="15" y="260"/>
                </a:cubicBezTo>
                <a:cubicBezTo>
                  <a:pt x="15" y="259"/>
                  <a:pt x="15" y="259"/>
                  <a:pt x="15" y="258"/>
                </a:cubicBezTo>
                <a:cubicBezTo>
                  <a:pt x="15" y="259"/>
                  <a:pt x="16" y="258"/>
                  <a:pt x="16" y="259"/>
                </a:cubicBezTo>
                <a:cubicBezTo>
                  <a:pt x="15" y="260"/>
                  <a:pt x="16" y="260"/>
                  <a:pt x="16" y="262"/>
                </a:cubicBezTo>
                <a:cubicBezTo>
                  <a:pt x="15" y="264"/>
                  <a:pt x="13" y="264"/>
                  <a:pt x="14" y="266"/>
                </a:cubicBezTo>
                <a:cubicBezTo>
                  <a:pt x="14" y="265"/>
                  <a:pt x="14" y="265"/>
                  <a:pt x="15" y="265"/>
                </a:cubicBezTo>
                <a:cubicBezTo>
                  <a:pt x="15" y="267"/>
                  <a:pt x="15" y="267"/>
                  <a:pt x="15" y="267"/>
                </a:cubicBezTo>
                <a:cubicBezTo>
                  <a:pt x="16" y="268"/>
                  <a:pt x="15" y="266"/>
                  <a:pt x="16" y="266"/>
                </a:cubicBezTo>
                <a:cubicBezTo>
                  <a:pt x="16" y="267"/>
                  <a:pt x="16" y="266"/>
                  <a:pt x="16" y="267"/>
                </a:cubicBezTo>
                <a:cubicBezTo>
                  <a:pt x="16" y="267"/>
                  <a:pt x="15" y="267"/>
                  <a:pt x="15" y="268"/>
                </a:cubicBezTo>
                <a:cubicBezTo>
                  <a:pt x="16" y="270"/>
                  <a:pt x="16" y="267"/>
                  <a:pt x="17" y="268"/>
                </a:cubicBezTo>
                <a:cubicBezTo>
                  <a:pt x="16" y="268"/>
                  <a:pt x="17" y="270"/>
                  <a:pt x="16" y="270"/>
                </a:cubicBezTo>
                <a:cubicBezTo>
                  <a:pt x="16" y="270"/>
                  <a:pt x="16" y="270"/>
                  <a:pt x="16" y="270"/>
                </a:cubicBezTo>
                <a:cubicBezTo>
                  <a:pt x="16" y="269"/>
                  <a:pt x="16" y="270"/>
                  <a:pt x="16" y="269"/>
                </a:cubicBezTo>
                <a:cubicBezTo>
                  <a:pt x="15" y="269"/>
                  <a:pt x="15" y="270"/>
                  <a:pt x="15" y="271"/>
                </a:cubicBezTo>
                <a:cubicBezTo>
                  <a:pt x="15" y="272"/>
                  <a:pt x="16" y="272"/>
                  <a:pt x="16" y="273"/>
                </a:cubicBezTo>
                <a:cubicBezTo>
                  <a:pt x="16" y="273"/>
                  <a:pt x="15" y="273"/>
                  <a:pt x="15" y="275"/>
                </a:cubicBezTo>
                <a:cubicBezTo>
                  <a:pt x="16" y="275"/>
                  <a:pt x="16" y="276"/>
                  <a:pt x="17" y="277"/>
                </a:cubicBezTo>
                <a:cubicBezTo>
                  <a:pt x="17" y="280"/>
                  <a:pt x="17" y="280"/>
                  <a:pt x="17" y="283"/>
                </a:cubicBezTo>
                <a:cubicBezTo>
                  <a:pt x="16" y="283"/>
                  <a:pt x="17" y="284"/>
                  <a:pt x="17" y="285"/>
                </a:cubicBezTo>
                <a:cubicBezTo>
                  <a:pt x="16" y="284"/>
                  <a:pt x="16" y="285"/>
                  <a:pt x="16" y="285"/>
                </a:cubicBezTo>
                <a:cubicBezTo>
                  <a:pt x="16" y="287"/>
                  <a:pt x="16" y="288"/>
                  <a:pt x="16" y="289"/>
                </a:cubicBezTo>
                <a:cubicBezTo>
                  <a:pt x="17" y="289"/>
                  <a:pt x="16" y="287"/>
                  <a:pt x="17" y="287"/>
                </a:cubicBezTo>
                <a:cubicBezTo>
                  <a:pt x="17" y="289"/>
                  <a:pt x="17" y="289"/>
                  <a:pt x="17" y="289"/>
                </a:cubicBezTo>
                <a:cubicBezTo>
                  <a:pt x="17" y="289"/>
                  <a:pt x="17" y="289"/>
                  <a:pt x="18" y="290"/>
                </a:cubicBezTo>
                <a:cubicBezTo>
                  <a:pt x="18" y="289"/>
                  <a:pt x="17" y="288"/>
                  <a:pt x="18" y="288"/>
                </a:cubicBezTo>
                <a:cubicBezTo>
                  <a:pt x="18" y="288"/>
                  <a:pt x="18" y="288"/>
                  <a:pt x="18" y="288"/>
                </a:cubicBezTo>
                <a:cubicBezTo>
                  <a:pt x="18" y="291"/>
                  <a:pt x="19" y="294"/>
                  <a:pt x="18" y="295"/>
                </a:cubicBezTo>
                <a:cubicBezTo>
                  <a:pt x="18" y="296"/>
                  <a:pt x="18" y="297"/>
                  <a:pt x="18" y="298"/>
                </a:cubicBezTo>
                <a:cubicBezTo>
                  <a:pt x="18" y="298"/>
                  <a:pt x="18" y="298"/>
                  <a:pt x="18" y="298"/>
                </a:cubicBezTo>
                <a:cubicBezTo>
                  <a:pt x="18" y="301"/>
                  <a:pt x="17" y="301"/>
                  <a:pt x="17" y="304"/>
                </a:cubicBezTo>
                <a:cubicBezTo>
                  <a:pt x="18" y="305"/>
                  <a:pt x="18" y="306"/>
                  <a:pt x="18" y="309"/>
                </a:cubicBezTo>
                <a:cubicBezTo>
                  <a:pt x="17" y="309"/>
                  <a:pt x="17" y="309"/>
                  <a:pt x="17" y="309"/>
                </a:cubicBezTo>
                <a:cubicBezTo>
                  <a:pt x="17" y="310"/>
                  <a:pt x="18" y="310"/>
                  <a:pt x="18" y="310"/>
                </a:cubicBezTo>
                <a:cubicBezTo>
                  <a:pt x="17" y="311"/>
                  <a:pt x="17" y="312"/>
                  <a:pt x="17" y="313"/>
                </a:cubicBezTo>
                <a:cubicBezTo>
                  <a:pt x="17" y="313"/>
                  <a:pt x="17" y="312"/>
                  <a:pt x="18" y="312"/>
                </a:cubicBezTo>
                <a:cubicBezTo>
                  <a:pt x="18" y="314"/>
                  <a:pt x="18" y="312"/>
                  <a:pt x="18" y="311"/>
                </a:cubicBezTo>
                <a:cubicBezTo>
                  <a:pt x="19" y="314"/>
                  <a:pt x="18" y="315"/>
                  <a:pt x="19" y="316"/>
                </a:cubicBezTo>
                <a:cubicBezTo>
                  <a:pt x="18" y="316"/>
                  <a:pt x="18" y="317"/>
                  <a:pt x="18" y="318"/>
                </a:cubicBezTo>
                <a:cubicBezTo>
                  <a:pt x="17" y="317"/>
                  <a:pt x="18" y="315"/>
                  <a:pt x="17" y="316"/>
                </a:cubicBezTo>
                <a:cubicBezTo>
                  <a:pt x="17" y="319"/>
                  <a:pt x="17" y="325"/>
                  <a:pt x="18" y="329"/>
                </a:cubicBezTo>
                <a:cubicBezTo>
                  <a:pt x="18" y="329"/>
                  <a:pt x="17" y="329"/>
                  <a:pt x="17" y="329"/>
                </a:cubicBezTo>
                <a:cubicBezTo>
                  <a:pt x="17" y="331"/>
                  <a:pt x="17" y="334"/>
                  <a:pt x="18" y="334"/>
                </a:cubicBezTo>
                <a:cubicBezTo>
                  <a:pt x="18" y="331"/>
                  <a:pt x="18" y="333"/>
                  <a:pt x="18" y="332"/>
                </a:cubicBezTo>
                <a:cubicBezTo>
                  <a:pt x="18" y="332"/>
                  <a:pt x="18" y="331"/>
                  <a:pt x="18" y="331"/>
                </a:cubicBezTo>
                <a:cubicBezTo>
                  <a:pt x="19" y="331"/>
                  <a:pt x="19" y="330"/>
                  <a:pt x="20" y="331"/>
                </a:cubicBezTo>
                <a:cubicBezTo>
                  <a:pt x="20" y="330"/>
                  <a:pt x="20" y="328"/>
                  <a:pt x="20" y="329"/>
                </a:cubicBezTo>
                <a:cubicBezTo>
                  <a:pt x="21" y="333"/>
                  <a:pt x="18" y="332"/>
                  <a:pt x="19" y="335"/>
                </a:cubicBezTo>
                <a:cubicBezTo>
                  <a:pt x="20" y="334"/>
                  <a:pt x="19" y="333"/>
                  <a:pt x="20" y="332"/>
                </a:cubicBezTo>
                <a:cubicBezTo>
                  <a:pt x="20" y="338"/>
                  <a:pt x="20" y="338"/>
                  <a:pt x="20" y="338"/>
                </a:cubicBezTo>
                <a:cubicBezTo>
                  <a:pt x="20" y="338"/>
                  <a:pt x="19" y="339"/>
                  <a:pt x="19" y="339"/>
                </a:cubicBezTo>
                <a:cubicBezTo>
                  <a:pt x="20" y="339"/>
                  <a:pt x="20" y="339"/>
                  <a:pt x="20" y="340"/>
                </a:cubicBezTo>
                <a:cubicBezTo>
                  <a:pt x="20" y="341"/>
                  <a:pt x="20" y="341"/>
                  <a:pt x="19" y="341"/>
                </a:cubicBezTo>
                <a:cubicBezTo>
                  <a:pt x="19" y="342"/>
                  <a:pt x="19" y="342"/>
                  <a:pt x="20" y="343"/>
                </a:cubicBezTo>
                <a:cubicBezTo>
                  <a:pt x="20" y="342"/>
                  <a:pt x="20" y="342"/>
                  <a:pt x="20" y="342"/>
                </a:cubicBezTo>
                <a:cubicBezTo>
                  <a:pt x="20" y="349"/>
                  <a:pt x="21" y="354"/>
                  <a:pt x="21" y="362"/>
                </a:cubicBezTo>
                <a:cubicBezTo>
                  <a:pt x="21" y="362"/>
                  <a:pt x="22" y="360"/>
                  <a:pt x="22" y="361"/>
                </a:cubicBezTo>
                <a:cubicBezTo>
                  <a:pt x="22" y="362"/>
                  <a:pt x="21" y="362"/>
                  <a:pt x="21" y="362"/>
                </a:cubicBezTo>
                <a:cubicBezTo>
                  <a:pt x="21" y="371"/>
                  <a:pt x="22" y="375"/>
                  <a:pt x="22" y="384"/>
                </a:cubicBezTo>
                <a:cubicBezTo>
                  <a:pt x="22" y="384"/>
                  <a:pt x="22" y="384"/>
                  <a:pt x="21" y="385"/>
                </a:cubicBezTo>
                <a:cubicBezTo>
                  <a:pt x="23" y="386"/>
                  <a:pt x="22" y="387"/>
                  <a:pt x="22" y="389"/>
                </a:cubicBezTo>
                <a:cubicBezTo>
                  <a:pt x="23" y="390"/>
                  <a:pt x="23" y="389"/>
                  <a:pt x="24" y="388"/>
                </a:cubicBezTo>
                <a:cubicBezTo>
                  <a:pt x="24" y="389"/>
                  <a:pt x="24" y="389"/>
                  <a:pt x="24" y="390"/>
                </a:cubicBezTo>
                <a:cubicBezTo>
                  <a:pt x="23" y="390"/>
                  <a:pt x="22" y="390"/>
                  <a:pt x="22" y="391"/>
                </a:cubicBezTo>
                <a:cubicBezTo>
                  <a:pt x="23" y="392"/>
                  <a:pt x="22" y="394"/>
                  <a:pt x="23" y="395"/>
                </a:cubicBezTo>
                <a:cubicBezTo>
                  <a:pt x="23" y="396"/>
                  <a:pt x="24" y="395"/>
                  <a:pt x="23" y="396"/>
                </a:cubicBezTo>
                <a:cubicBezTo>
                  <a:pt x="24" y="397"/>
                  <a:pt x="25" y="396"/>
                  <a:pt x="25" y="397"/>
                </a:cubicBezTo>
                <a:cubicBezTo>
                  <a:pt x="25" y="395"/>
                  <a:pt x="26" y="396"/>
                  <a:pt x="26" y="395"/>
                </a:cubicBezTo>
                <a:cubicBezTo>
                  <a:pt x="26" y="395"/>
                  <a:pt x="25" y="394"/>
                  <a:pt x="25" y="394"/>
                </a:cubicBezTo>
                <a:cubicBezTo>
                  <a:pt x="26" y="394"/>
                  <a:pt x="26" y="393"/>
                  <a:pt x="26" y="393"/>
                </a:cubicBezTo>
                <a:cubicBezTo>
                  <a:pt x="27" y="394"/>
                  <a:pt x="27" y="394"/>
                  <a:pt x="28" y="393"/>
                </a:cubicBezTo>
                <a:cubicBezTo>
                  <a:pt x="27" y="394"/>
                  <a:pt x="28" y="394"/>
                  <a:pt x="28" y="394"/>
                </a:cubicBezTo>
                <a:cubicBezTo>
                  <a:pt x="28" y="394"/>
                  <a:pt x="28" y="393"/>
                  <a:pt x="28" y="393"/>
                </a:cubicBezTo>
                <a:cubicBezTo>
                  <a:pt x="29" y="393"/>
                  <a:pt x="29" y="395"/>
                  <a:pt x="29" y="395"/>
                </a:cubicBezTo>
                <a:cubicBezTo>
                  <a:pt x="29" y="395"/>
                  <a:pt x="29" y="395"/>
                  <a:pt x="29" y="396"/>
                </a:cubicBezTo>
                <a:cubicBezTo>
                  <a:pt x="29" y="396"/>
                  <a:pt x="30" y="396"/>
                  <a:pt x="29" y="398"/>
                </a:cubicBezTo>
                <a:cubicBezTo>
                  <a:pt x="29" y="398"/>
                  <a:pt x="29" y="397"/>
                  <a:pt x="29" y="397"/>
                </a:cubicBezTo>
                <a:cubicBezTo>
                  <a:pt x="29" y="399"/>
                  <a:pt x="30" y="399"/>
                  <a:pt x="30" y="400"/>
                </a:cubicBezTo>
                <a:cubicBezTo>
                  <a:pt x="31" y="401"/>
                  <a:pt x="30" y="400"/>
                  <a:pt x="30" y="401"/>
                </a:cubicBezTo>
                <a:cubicBezTo>
                  <a:pt x="30" y="402"/>
                  <a:pt x="30" y="402"/>
                  <a:pt x="31" y="403"/>
                </a:cubicBezTo>
                <a:cubicBezTo>
                  <a:pt x="30" y="404"/>
                  <a:pt x="30" y="404"/>
                  <a:pt x="30" y="405"/>
                </a:cubicBezTo>
                <a:cubicBezTo>
                  <a:pt x="30" y="404"/>
                  <a:pt x="31" y="403"/>
                  <a:pt x="32" y="405"/>
                </a:cubicBezTo>
                <a:cubicBezTo>
                  <a:pt x="31" y="402"/>
                  <a:pt x="30" y="400"/>
                  <a:pt x="32" y="401"/>
                </a:cubicBezTo>
                <a:cubicBezTo>
                  <a:pt x="33" y="401"/>
                  <a:pt x="32" y="400"/>
                  <a:pt x="33" y="399"/>
                </a:cubicBezTo>
                <a:cubicBezTo>
                  <a:pt x="33" y="401"/>
                  <a:pt x="33" y="402"/>
                  <a:pt x="33" y="404"/>
                </a:cubicBezTo>
                <a:cubicBezTo>
                  <a:pt x="34" y="405"/>
                  <a:pt x="33" y="407"/>
                  <a:pt x="34" y="407"/>
                </a:cubicBezTo>
                <a:cubicBezTo>
                  <a:pt x="34" y="406"/>
                  <a:pt x="33" y="403"/>
                  <a:pt x="34" y="404"/>
                </a:cubicBezTo>
                <a:cubicBezTo>
                  <a:pt x="34" y="403"/>
                  <a:pt x="34" y="402"/>
                  <a:pt x="34" y="400"/>
                </a:cubicBezTo>
                <a:cubicBezTo>
                  <a:pt x="34" y="400"/>
                  <a:pt x="35" y="399"/>
                  <a:pt x="35" y="399"/>
                </a:cubicBezTo>
                <a:cubicBezTo>
                  <a:pt x="34" y="399"/>
                  <a:pt x="34" y="400"/>
                  <a:pt x="34" y="400"/>
                </a:cubicBezTo>
                <a:cubicBezTo>
                  <a:pt x="34" y="399"/>
                  <a:pt x="34" y="399"/>
                  <a:pt x="34" y="399"/>
                </a:cubicBezTo>
                <a:cubicBezTo>
                  <a:pt x="34" y="399"/>
                  <a:pt x="34" y="399"/>
                  <a:pt x="35" y="399"/>
                </a:cubicBezTo>
                <a:cubicBezTo>
                  <a:pt x="35" y="396"/>
                  <a:pt x="35" y="392"/>
                  <a:pt x="35" y="390"/>
                </a:cubicBezTo>
                <a:cubicBezTo>
                  <a:pt x="35" y="391"/>
                  <a:pt x="35" y="391"/>
                  <a:pt x="35" y="391"/>
                </a:cubicBezTo>
                <a:cubicBezTo>
                  <a:pt x="34" y="390"/>
                  <a:pt x="34" y="391"/>
                  <a:pt x="33" y="390"/>
                </a:cubicBezTo>
                <a:cubicBezTo>
                  <a:pt x="33" y="389"/>
                  <a:pt x="33" y="389"/>
                  <a:pt x="33" y="389"/>
                </a:cubicBezTo>
                <a:cubicBezTo>
                  <a:pt x="35" y="390"/>
                  <a:pt x="35" y="387"/>
                  <a:pt x="36" y="390"/>
                </a:cubicBezTo>
                <a:cubicBezTo>
                  <a:pt x="36" y="388"/>
                  <a:pt x="36" y="389"/>
                  <a:pt x="36" y="388"/>
                </a:cubicBezTo>
                <a:cubicBezTo>
                  <a:pt x="36" y="388"/>
                  <a:pt x="37" y="388"/>
                  <a:pt x="37" y="388"/>
                </a:cubicBezTo>
                <a:cubicBezTo>
                  <a:pt x="36" y="390"/>
                  <a:pt x="36" y="394"/>
                  <a:pt x="37" y="397"/>
                </a:cubicBezTo>
                <a:cubicBezTo>
                  <a:pt x="37" y="395"/>
                  <a:pt x="37" y="395"/>
                  <a:pt x="37" y="394"/>
                </a:cubicBezTo>
                <a:cubicBezTo>
                  <a:pt x="37" y="395"/>
                  <a:pt x="38" y="394"/>
                  <a:pt x="38" y="394"/>
                </a:cubicBezTo>
                <a:cubicBezTo>
                  <a:pt x="38" y="390"/>
                  <a:pt x="37" y="389"/>
                  <a:pt x="38" y="386"/>
                </a:cubicBezTo>
                <a:cubicBezTo>
                  <a:pt x="38" y="386"/>
                  <a:pt x="38" y="386"/>
                  <a:pt x="38" y="385"/>
                </a:cubicBezTo>
                <a:cubicBezTo>
                  <a:pt x="38" y="385"/>
                  <a:pt x="38" y="383"/>
                  <a:pt x="38" y="383"/>
                </a:cubicBezTo>
                <a:cubicBezTo>
                  <a:pt x="38" y="385"/>
                  <a:pt x="40" y="382"/>
                  <a:pt x="40" y="385"/>
                </a:cubicBezTo>
                <a:cubicBezTo>
                  <a:pt x="39" y="386"/>
                  <a:pt x="39" y="386"/>
                  <a:pt x="39" y="385"/>
                </a:cubicBezTo>
                <a:cubicBezTo>
                  <a:pt x="39" y="387"/>
                  <a:pt x="39" y="388"/>
                  <a:pt x="39" y="388"/>
                </a:cubicBezTo>
                <a:cubicBezTo>
                  <a:pt x="39" y="388"/>
                  <a:pt x="39" y="388"/>
                  <a:pt x="39" y="389"/>
                </a:cubicBezTo>
                <a:cubicBezTo>
                  <a:pt x="39" y="389"/>
                  <a:pt x="38" y="390"/>
                  <a:pt x="39" y="391"/>
                </a:cubicBezTo>
                <a:cubicBezTo>
                  <a:pt x="39" y="390"/>
                  <a:pt x="38" y="393"/>
                  <a:pt x="40" y="392"/>
                </a:cubicBezTo>
                <a:cubicBezTo>
                  <a:pt x="40" y="394"/>
                  <a:pt x="39" y="394"/>
                  <a:pt x="40" y="394"/>
                </a:cubicBezTo>
                <a:cubicBezTo>
                  <a:pt x="39" y="394"/>
                  <a:pt x="39" y="394"/>
                  <a:pt x="39" y="394"/>
                </a:cubicBezTo>
                <a:cubicBezTo>
                  <a:pt x="39" y="395"/>
                  <a:pt x="40" y="400"/>
                  <a:pt x="39" y="397"/>
                </a:cubicBezTo>
                <a:cubicBezTo>
                  <a:pt x="39" y="401"/>
                  <a:pt x="38" y="405"/>
                  <a:pt x="40" y="407"/>
                </a:cubicBezTo>
                <a:cubicBezTo>
                  <a:pt x="40" y="409"/>
                  <a:pt x="40" y="407"/>
                  <a:pt x="39" y="409"/>
                </a:cubicBezTo>
                <a:cubicBezTo>
                  <a:pt x="40" y="409"/>
                  <a:pt x="39" y="413"/>
                  <a:pt x="40" y="413"/>
                </a:cubicBezTo>
                <a:cubicBezTo>
                  <a:pt x="40" y="414"/>
                  <a:pt x="40" y="415"/>
                  <a:pt x="39" y="416"/>
                </a:cubicBezTo>
                <a:cubicBezTo>
                  <a:pt x="39" y="415"/>
                  <a:pt x="39" y="414"/>
                  <a:pt x="39" y="413"/>
                </a:cubicBezTo>
                <a:cubicBezTo>
                  <a:pt x="38" y="414"/>
                  <a:pt x="39" y="415"/>
                  <a:pt x="38" y="415"/>
                </a:cubicBezTo>
                <a:cubicBezTo>
                  <a:pt x="38" y="415"/>
                  <a:pt x="38" y="414"/>
                  <a:pt x="38" y="414"/>
                </a:cubicBezTo>
                <a:cubicBezTo>
                  <a:pt x="37" y="414"/>
                  <a:pt x="38" y="419"/>
                  <a:pt x="39" y="418"/>
                </a:cubicBezTo>
                <a:cubicBezTo>
                  <a:pt x="39" y="417"/>
                  <a:pt x="39" y="416"/>
                  <a:pt x="39" y="416"/>
                </a:cubicBezTo>
                <a:cubicBezTo>
                  <a:pt x="39" y="417"/>
                  <a:pt x="39" y="417"/>
                  <a:pt x="40" y="418"/>
                </a:cubicBezTo>
                <a:cubicBezTo>
                  <a:pt x="40" y="417"/>
                  <a:pt x="39" y="416"/>
                  <a:pt x="40" y="416"/>
                </a:cubicBezTo>
                <a:cubicBezTo>
                  <a:pt x="40" y="416"/>
                  <a:pt x="40" y="418"/>
                  <a:pt x="41" y="419"/>
                </a:cubicBezTo>
                <a:cubicBezTo>
                  <a:pt x="40" y="419"/>
                  <a:pt x="40" y="419"/>
                  <a:pt x="40" y="419"/>
                </a:cubicBezTo>
                <a:cubicBezTo>
                  <a:pt x="40" y="428"/>
                  <a:pt x="41" y="438"/>
                  <a:pt x="41" y="445"/>
                </a:cubicBezTo>
                <a:cubicBezTo>
                  <a:pt x="41" y="445"/>
                  <a:pt x="42" y="444"/>
                  <a:pt x="42" y="446"/>
                </a:cubicBezTo>
                <a:cubicBezTo>
                  <a:pt x="41" y="446"/>
                  <a:pt x="41" y="445"/>
                  <a:pt x="41" y="445"/>
                </a:cubicBezTo>
                <a:cubicBezTo>
                  <a:pt x="41" y="447"/>
                  <a:pt x="42" y="447"/>
                  <a:pt x="41" y="448"/>
                </a:cubicBezTo>
                <a:cubicBezTo>
                  <a:pt x="42" y="448"/>
                  <a:pt x="42" y="448"/>
                  <a:pt x="42" y="449"/>
                </a:cubicBezTo>
                <a:cubicBezTo>
                  <a:pt x="41" y="449"/>
                  <a:pt x="42" y="449"/>
                  <a:pt x="41" y="449"/>
                </a:cubicBezTo>
                <a:cubicBezTo>
                  <a:pt x="41" y="451"/>
                  <a:pt x="41" y="457"/>
                  <a:pt x="42" y="460"/>
                </a:cubicBezTo>
                <a:cubicBezTo>
                  <a:pt x="42" y="460"/>
                  <a:pt x="43" y="460"/>
                  <a:pt x="43" y="461"/>
                </a:cubicBezTo>
                <a:cubicBezTo>
                  <a:pt x="42" y="461"/>
                  <a:pt x="43" y="462"/>
                  <a:pt x="42" y="463"/>
                </a:cubicBezTo>
                <a:cubicBezTo>
                  <a:pt x="42" y="462"/>
                  <a:pt x="42" y="461"/>
                  <a:pt x="42" y="461"/>
                </a:cubicBezTo>
                <a:cubicBezTo>
                  <a:pt x="42" y="462"/>
                  <a:pt x="41" y="467"/>
                  <a:pt x="42" y="466"/>
                </a:cubicBezTo>
                <a:cubicBezTo>
                  <a:pt x="42" y="466"/>
                  <a:pt x="42" y="465"/>
                  <a:pt x="42" y="464"/>
                </a:cubicBezTo>
                <a:cubicBezTo>
                  <a:pt x="42" y="464"/>
                  <a:pt x="43" y="463"/>
                  <a:pt x="43" y="464"/>
                </a:cubicBezTo>
                <a:cubicBezTo>
                  <a:pt x="43" y="465"/>
                  <a:pt x="42" y="465"/>
                  <a:pt x="42" y="466"/>
                </a:cubicBezTo>
                <a:cubicBezTo>
                  <a:pt x="43" y="466"/>
                  <a:pt x="43" y="466"/>
                  <a:pt x="43" y="465"/>
                </a:cubicBezTo>
                <a:cubicBezTo>
                  <a:pt x="43" y="467"/>
                  <a:pt x="43" y="468"/>
                  <a:pt x="43" y="469"/>
                </a:cubicBezTo>
                <a:cubicBezTo>
                  <a:pt x="42" y="469"/>
                  <a:pt x="43" y="467"/>
                  <a:pt x="42" y="467"/>
                </a:cubicBezTo>
                <a:cubicBezTo>
                  <a:pt x="42" y="468"/>
                  <a:pt x="42" y="470"/>
                  <a:pt x="42" y="471"/>
                </a:cubicBezTo>
                <a:cubicBezTo>
                  <a:pt x="42" y="470"/>
                  <a:pt x="43" y="470"/>
                  <a:pt x="43" y="470"/>
                </a:cubicBezTo>
                <a:cubicBezTo>
                  <a:pt x="44" y="471"/>
                  <a:pt x="43" y="473"/>
                  <a:pt x="43" y="473"/>
                </a:cubicBezTo>
                <a:cubicBezTo>
                  <a:pt x="44" y="473"/>
                  <a:pt x="43" y="472"/>
                  <a:pt x="43" y="471"/>
                </a:cubicBezTo>
                <a:cubicBezTo>
                  <a:pt x="44" y="471"/>
                  <a:pt x="44" y="472"/>
                  <a:pt x="44" y="471"/>
                </a:cubicBezTo>
                <a:cubicBezTo>
                  <a:pt x="44" y="469"/>
                  <a:pt x="44" y="471"/>
                  <a:pt x="43" y="470"/>
                </a:cubicBezTo>
                <a:cubicBezTo>
                  <a:pt x="44" y="470"/>
                  <a:pt x="43" y="469"/>
                  <a:pt x="43" y="468"/>
                </a:cubicBezTo>
                <a:cubicBezTo>
                  <a:pt x="44" y="463"/>
                  <a:pt x="43" y="458"/>
                  <a:pt x="43" y="454"/>
                </a:cubicBezTo>
                <a:cubicBezTo>
                  <a:pt x="43" y="454"/>
                  <a:pt x="43" y="454"/>
                  <a:pt x="43" y="454"/>
                </a:cubicBezTo>
                <a:cubicBezTo>
                  <a:pt x="43" y="454"/>
                  <a:pt x="43" y="453"/>
                  <a:pt x="43" y="453"/>
                </a:cubicBezTo>
                <a:cubicBezTo>
                  <a:pt x="43" y="453"/>
                  <a:pt x="43" y="454"/>
                  <a:pt x="44" y="453"/>
                </a:cubicBezTo>
                <a:cubicBezTo>
                  <a:pt x="44" y="451"/>
                  <a:pt x="43" y="448"/>
                  <a:pt x="43" y="447"/>
                </a:cubicBezTo>
                <a:cubicBezTo>
                  <a:pt x="43" y="447"/>
                  <a:pt x="43" y="447"/>
                  <a:pt x="43" y="447"/>
                </a:cubicBezTo>
                <a:cubicBezTo>
                  <a:pt x="43" y="444"/>
                  <a:pt x="43" y="444"/>
                  <a:pt x="44" y="443"/>
                </a:cubicBezTo>
                <a:cubicBezTo>
                  <a:pt x="44" y="441"/>
                  <a:pt x="44" y="444"/>
                  <a:pt x="43" y="443"/>
                </a:cubicBezTo>
                <a:cubicBezTo>
                  <a:pt x="44" y="442"/>
                  <a:pt x="44" y="440"/>
                  <a:pt x="44" y="440"/>
                </a:cubicBezTo>
                <a:cubicBezTo>
                  <a:pt x="43" y="439"/>
                  <a:pt x="44" y="438"/>
                  <a:pt x="45" y="437"/>
                </a:cubicBezTo>
                <a:cubicBezTo>
                  <a:pt x="44" y="437"/>
                  <a:pt x="44" y="438"/>
                  <a:pt x="44" y="437"/>
                </a:cubicBezTo>
                <a:cubicBezTo>
                  <a:pt x="44" y="436"/>
                  <a:pt x="44" y="436"/>
                  <a:pt x="45" y="436"/>
                </a:cubicBezTo>
                <a:cubicBezTo>
                  <a:pt x="45" y="435"/>
                  <a:pt x="44" y="434"/>
                  <a:pt x="44" y="433"/>
                </a:cubicBezTo>
                <a:cubicBezTo>
                  <a:pt x="44" y="434"/>
                  <a:pt x="44" y="435"/>
                  <a:pt x="43" y="436"/>
                </a:cubicBezTo>
                <a:cubicBezTo>
                  <a:pt x="43" y="433"/>
                  <a:pt x="44" y="431"/>
                  <a:pt x="45" y="430"/>
                </a:cubicBezTo>
                <a:cubicBezTo>
                  <a:pt x="45" y="429"/>
                  <a:pt x="45" y="429"/>
                  <a:pt x="44" y="429"/>
                </a:cubicBezTo>
                <a:cubicBezTo>
                  <a:pt x="45" y="427"/>
                  <a:pt x="45" y="428"/>
                  <a:pt x="45" y="426"/>
                </a:cubicBezTo>
                <a:cubicBezTo>
                  <a:pt x="44" y="426"/>
                  <a:pt x="44" y="428"/>
                  <a:pt x="43" y="428"/>
                </a:cubicBezTo>
                <a:cubicBezTo>
                  <a:pt x="44" y="425"/>
                  <a:pt x="43" y="425"/>
                  <a:pt x="43" y="425"/>
                </a:cubicBezTo>
                <a:cubicBezTo>
                  <a:pt x="43" y="422"/>
                  <a:pt x="43" y="418"/>
                  <a:pt x="44" y="416"/>
                </a:cubicBezTo>
                <a:cubicBezTo>
                  <a:pt x="44" y="418"/>
                  <a:pt x="44" y="418"/>
                  <a:pt x="44" y="419"/>
                </a:cubicBezTo>
                <a:cubicBezTo>
                  <a:pt x="43" y="420"/>
                  <a:pt x="44" y="421"/>
                  <a:pt x="44" y="423"/>
                </a:cubicBezTo>
                <a:cubicBezTo>
                  <a:pt x="44" y="423"/>
                  <a:pt x="44" y="421"/>
                  <a:pt x="45" y="421"/>
                </a:cubicBezTo>
                <a:cubicBezTo>
                  <a:pt x="44" y="421"/>
                  <a:pt x="44" y="421"/>
                  <a:pt x="44" y="420"/>
                </a:cubicBezTo>
                <a:cubicBezTo>
                  <a:pt x="44" y="418"/>
                  <a:pt x="46" y="418"/>
                  <a:pt x="47" y="419"/>
                </a:cubicBezTo>
                <a:cubicBezTo>
                  <a:pt x="46" y="417"/>
                  <a:pt x="47" y="417"/>
                  <a:pt x="46" y="416"/>
                </a:cubicBezTo>
                <a:cubicBezTo>
                  <a:pt x="46" y="417"/>
                  <a:pt x="46" y="418"/>
                  <a:pt x="46" y="418"/>
                </a:cubicBezTo>
                <a:cubicBezTo>
                  <a:pt x="46" y="415"/>
                  <a:pt x="45" y="413"/>
                  <a:pt x="46" y="410"/>
                </a:cubicBezTo>
                <a:cubicBezTo>
                  <a:pt x="45" y="405"/>
                  <a:pt x="47" y="400"/>
                  <a:pt x="45" y="396"/>
                </a:cubicBezTo>
                <a:cubicBezTo>
                  <a:pt x="45" y="392"/>
                  <a:pt x="47" y="391"/>
                  <a:pt x="49" y="393"/>
                </a:cubicBezTo>
                <a:cubicBezTo>
                  <a:pt x="48" y="395"/>
                  <a:pt x="49" y="395"/>
                  <a:pt x="49" y="397"/>
                </a:cubicBezTo>
                <a:cubicBezTo>
                  <a:pt x="48" y="396"/>
                  <a:pt x="48" y="398"/>
                  <a:pt x="48" y="398"/>
                </a:cubicBezTo>
                <a:cubicBezTo>
                  <a:pt x="48" y="397"/>
                  <a:pt x="47" y="396"/>
                  <a:pt x="47" y="397"/>
                </a:cubicBezTo>
                <a:cubicBezTo>
                  <a:pt x="47" y="398"/>
                  <a:pt x="47" y="399"/>
                  <a:pt x="47" y="399"/>
                </a:cubicBezTo>
                <a:cubicBezTo>
                  <a:pt x="48" y="398"/>
                  <a:pt x="48" y="400"/>
                  <a:pt x="49" y="398"/>
                </a:cubicBezTo>
                <a:cubicBezTo>
                  <a:pt x="49" y="399"/>
                  <a:pt x="49" y="402"/>
                  <a:pt x="50" y="402"/>
                </a:cubicBezTo>
                <a:cubicBezTo>
                  <a:pt x="50" y="398"/>
                  <a:pt x="49" y="396"/>
                  <a:pt x="50" y="391"/>
                </a:cubicBezTo>
                <a:cubicBezTo>
                  <a:pt x="50" y="392"/>
                  <a:pt x="50" y="393"/>
                  <a:pt x="50" y="394"/>
                </a:cubicBezTo>
                <a:cubicBezTo>
                  <a:pt x="50" y="394"/>
                  <a:pt x="50" y="394"/>
                  <a:pt x="50" y="394"/>
                </a:cubicBezTo>
                <a:cubicBezTo>
                  <a:pt x="51" y="395"/>
                  <a:pt x="50" y="392"/>
                  <a:pt x="51" y="392"/>
                </a:cubicBezTo>
                <a:cubicBezTo>
                  <a:pt x="51" y="392"/>
                  <a:pt x="51" y="392"/>
                  <a:pt x="51" y="393"/>
                </a:cubicBezTo>
                <a:cubicBezTo>
                  <a:pt x="51" y="395"/>
                  <a:pt x="51" y="398"/>
                  <a:pt x="52" y="401"/>
                </a:cubicBezTo>
                <a:cubicBezTo>
                  <a:pt x="50" y="403"/>
                  <a:pt x="53" y="407"/>
                  <a:pt x="52" y="409"/>
                </a:cubicBezTo>
                <a:cubicBezTo>
                  <a:pt x="52" y="410"/>
                  <a:pt x="52" y="410"/>
                  <a:pt x="53" y="410"/>
                </a:cubicBezTo>
                <a:cubicBezTo>
                  <a:pt x="53" y="409"/>
                  <a:pt x="53" y="408"/>
                  <a:pt x="54" y="407"/>
                </a:cubicBezTo>
                <a:cubicBezTo>
                  <a:pt x="54" y="406"/>
                  <a:pt x="53" y="406"/>
                  <a:pt x="54" y="405"/>
                </a:cubicBezTo>
                <a:cubicBezTo>
                  <a:pt x="54" y="405"/>
                  <a:pt x="54" y="405"/>
                  <a:pt x="54" y="404"/>
                </a:cubicBezTo>
                <a:cubicBezTo>
                  <a:pt x="54" y="402"/>
                  <a:pt x="54" y="399"/>
                  <a:pt x="54" y="397"/>
                </a:cubicBezTo>
                <a:cubicBezTo>
                  <a:pt x="54" y="397"/>
                  <a:pt x="54" y="396"/>
                  <a:pt x="53" y="396"/>
                </a:cubicBezTo>
                <a:cubicBezTo>
                  <a:pt x="54" y="396"/>
                  <a:pt x="54" y="395"/>
                  <a:pt x="54" y="396"/>
                </a:cubicBezTo>
                <a:cubicBezTo>
                  <a:pt x="54" y="393"/>
                  <a:pt x="53" y="394"/>
                  <a:pt x="53" y="394"/>
                </a:cubicBezTo>
                <a:cubicBezTo>
                  <a:pt x="53" y="393"/>
                  <a:pt x="54" y="393"/>
                  <a:pt x="54" y="392"/>
                </a:cubicBezTo>
                <a:cubicBezTo>
                  <a:pt x="53" y="392"/>
                  <a:pt x="52" y="391"/>
                  <a:pt x="52" y="389"/>
                </a:cubicBezTo>
                <a:cubicBezTo>
                  <a:pt x="52" y="389"/>
                  <a:pt x="52" y="388"/>
                  <a:pt x="53" y="388"/>
                </a:cubicBezTo>
                <a:cubicBezTo>
                  <a:pt x="52" y="390"/>
                  <a:pt x="53" y="390"/>
                  <a:pt x="54" y="390"/>
                </a:cubicBezTo>
                <a:cubicBezTo>
                  <a:pt x="54" y="389"/>
                  <a:pt x="54" y="389"/>
                  <a:pt x="54" y="388"/>
                </a:cubicBezTo>
                <a:cubicBezTo>
                  <a:pt x="54" y="388"/>
                  <a:pt x="53" y="389"/>
                  <a:pt x="53" y="388"/>
                </a:cubicBezTo>
                <a:cubicBezTo>
                  <a:pt x="53" y="387"/>
                  <a:pt x="55" y="387"/>
                  <a:pt x="54" y="385"/>
                </a:cubicBezTo>
                <a:cubicBezTo>
                  <a:pt x="54" y="386"/>
                  <a:pt x="53" y="386"/>
                  <a:pt x="53" y="386"/>
                </a:cubicBezTo>
                <a:cubicBezTo>
                  <a:pt x="54" y="385"/>
                  <a:pt x="54" y="384"/>
                  <a:pt x="54" y="382"/>
                </a:cubicBezTo>
                <a:cubicBezTo>
                  <a:pt x="53" y="382"/>
                  <a:pt x="53" y="379"/>
                  <a:pt x="54" y="378"/>
                </a:cubicBezTo>
                <a:cubicBezTo>
                  <a:pt x="53" y="378"/>
                  <a:pt x="52" y="376"/>
                  <a:pt x="52" y="377"/>
                </a:cubicBezTo>
                <a:cubicBezTo>
                  <a:pt x="52" y="375"/>
                  <a:pt x="52" y="373"/>
                  <a:pt x="51" y="374"/>
                </a:cubicBezTo>
                <a:cubicBezTo>
                  <a:pt x="51" y="375"/>
                  <a:pt x="51" y="379"/>
                  <a:pt x="52" y="378"/>
                </a:cubicBezTo>
                <a:cubicBezTo>
                  <a:pt x="52" y="379"/>
                  <a:pt x="52" y="380"/>
                  <a:pt x="52" y="381"/>
                </a:cubicBezTo>
                <a:cubicBezTo>
                  <a:pt x="52" y="380"/>
                  <a:pt x="51" y="379"/>
                  <a:pt x="51" y="380"/>
                </a:cubicBezTo>
                <a:cubicBezTo>
                  <a:pt x="51" y="381"/>
                  <a:pt x="52" y="381"/>
                  <a:pt x="52" y="382"/>
                </a:cubicBezTo>
                <a:cubicBezTo>
                  <a:pt x="52" y="383"/>
                  <a:pt x="51" y="382"/>
                  <a:pt x="51" y="383"/>
                </a:cubicBezTo>
                <a:cubicBezTo>
                  <a:pt x="52" y="386"/>
                  <a:pt x="51" y="389"/>
                  <a:pt x="51" y="391"/>
                </a:cubicBezTo>
                <a:cubicBezTo>
                  <a:pt x="51" y="390"/>
                  <a:pt x="50" y="389"/>
                  <a:pt x="49" y="388"/>
                </a:cubicBezTo>
                <a:cubicBezTo>
                  <a:pt x="50" y="388"/>
                  <a:pt x="50" y="387"/>
                  <a:pt x="50" y="387"/>
                </a:cubicBezTo>
                <a:cubicBezTo>
                  <a:pt x="49" y="388"/>
                  <a:pt x="50" y="386"/>
                  <a:pt x="50" y="385"/>
                </a:cubicBezTo>
                <a:cubicBezTo>
                  <a:pt x="49" y="385"/>
                  <a:pt x="49" y="387"/>
                  <a:pt x="49" y="386"/>
                </a:cubicBezTo>
                <a:cubicBezTo>
                  <a:pt x="49" y="384"/>
                  <a:pt x="50" y="384"/>
                  <a:pt x="50" y="384"/>
                </a:cubicBezTo>
                <a:cubicBezTo>
                  <a:pt x="50" y="384"/>
                  <a:pt x="49" y="383"/>
                  <a:pt x="50" y="382"/>
                </a:cubicBezTo>
                <a:cubicBezTo>
                  <a:pt x="50" y="381"/>
                  <a:pt x="49" y="381"/>
                  <a:pt x="49" y="379"/>
                </a:cubicBezTo>
                <a:cubicBezTo>
                  <a:pt x="49" y="379"/>
                  <a:pt x="49" y="379"/>
                  <a:pt x="48" y="379"/>
                </a:cubicBezTo>
                <a:cubicBezTo>
                  <a:pt x="48" y="377"/>
                  <a:pt x="47" y="379"/>
                  <a:pt x="47" y="377"/>
                </a:cubicBezTo>
                <a:cubicBezTo>
                  <a:pt x="48" y="377"/>
                  <a:pt x="49" y="379"/>
                  <a:pt x="50" y="378"/>
                </a:cubicBezTo>
                <a:cubicBezTo>
                  <a:pt x="50" y="377"/>
                  <a:pt x="49" y="377"/>
                  <a:pt x="49" y="376"/>
                </a:cubicBezTo>
                <a:cubicBezTo>
                  <a:pt x="50" y="376"/>
                  <a:pt x="49" y="373"/>
                  <a:pt x="49" y="372"/>
                </a:cubicBezTo>
                <a:cubicBezTo>
                  <a:pt x="49" y="373"/>
                  <a:pt x="49" y="372"/>
                  <a:pt x="48" y="373"/>
                </a:cubicBezTo>
                <a:cubicBezTo>
                  <a:pt x="48" y="369"/>
                  <a:pt x="47" y="370"/>
                  <a:pt x="47" y="367"/>
                </a:cubicBezTo>
                <a:cubicBezTo>
                  <a:pt x="48" y="367"/>
                  <a:pt x="48" y="367"/>
                  <a:pt x="48" y="367"/>
                </a:cubicBezTo>
                <a:cubicBezTo>
                  <a:pt x="47" y="364"/>
                  <a:pt x="47" y="359"/>
                  <a:pt x="46" y="359"/>
                </a:cubicBezTo>
                <a:cubicBezTo>
                  <a:pt x="47" y="359"/>
                  <a:pt x="47" y="358"/>
                  <a:pt x="47" y="358"/>
                </a:cubicBezTo>
                <a:cubicBezTo>
                  <a:pt x="47" y="358"/>
                  <a:pt x="47" y="358"/>
                  <a:pt x="47" y="358"/>
                </a:cubicBezTo>
                <a:cubicBezTo>
                  <a:pt x="47" y="355"/>
                  <a:pt x="46" y="354"/>
                  <a:pt x="47" y="352"/>
                </a:cubicBezTo>
                <a:cubicBezTo>
                  <a:pt x="47" y="352"/>
                  <a:pt x="47" y="352"/>
                  <a:pt x="47" y="352"/>
                </a:cubicBezTo>
                <a:cubicBezTo>
                  <a:pt x="47" y="351"/>
                  <a:pt x="47" y="349"/>
                  <a:pt x="47" y="348"/>
                </a:cubicBezTo>
                <a:cubicBezTo>
                  <a:pt x="46" y="347"/>
                  <a:pt x="47" y="345"/>
                  <a:pt x="47" y="343"/>
                </a:cubicBezTo>
                <a:cubicBezTo>
                  <a:pt x="46" y="342"/>
                  <a:pt x="46" y="344"/>
                  <a:pt x="46" y="343"/>
                </a:cubicBezTo>
                <a:cubicBezTo>
                  <a:pt x="46" y="341"/>
                  <a:pt x="46" y="340"/>
                  <a:pt x="46" y="339"/>
                </a:cubicBezTo>
                <a:cubicBezTo>
                  <a:pt x="46" y="339"/>
                  <a:pt x="46" y="337"/>
                  <a:pt x="45" y="338"/>
                </a:cubicBezTo>
                <a:cubicBezTo>
                  <a:pt x="46" y="339"/>
                  <a:pt x="45" y="339"/>
                  <a:pt x="45" y="338"/>
                </a:cubicBezTo>
                <a:cubicBezTo>
                  <a:pt x="46" y="343"/>
                  <a:pt x="45" y="345"/>
                  <a:pt x="46" y="349"/>
                </a:cubicBezTo>
                <a:cubicBezTo>
                  <a:pt x="46" y="349"/>
                  <a:pt x="45" y="348"/>
                  <a:pt x="45" y="348"/>
                </a:cubicBezTo>
                <a:cubicBezTo>
                  <a:pt x="45" y="350"/>
                  <a:pt x="46" y="353"/>
                  <a:pt x="45" y="354"/>
                </a:cubicBezTo>
                <a:cubicBezTo>
                  <a:pt x="45" y="354"/>
                  <a:pt x="45" y="357"/>
                  <a:pt x="46" y="358"/>
                </a:cubicBezTo>
                <a:cubicBezTo>
                  <a:pt x="44" y="359"/>
                  <a:pt x="46" y="362"/>
                  <a:pt x="46" y="363"/>
                </a:cubicBezTo>
                <a:cubicBezTo>
                  <a:pt x="46" y="363"/>
                  <a:pt x="45" y="363"/>
                  <a:pt x="45" y="363"/>
                </a:cubicBezTo>
                <a:cubicBezTo>
                  <a:pt x="45" y="365"/>
                  <a:pt x="44" y="366"/>
                  <a:pt x="45" y="367"/>
                </a:cubicBezTo>
                <a:cubicBezTo>
                  <a:pt x="45" y="367"/>
                  <a:pt x="45" y="369"/>
                  <a:pt x="44" y="368"/>
                </a:cubicBezTo>
                <a:cubicBezTo>
                  <a:pt x="44" y="368"/>
                  <a:pt x="44" y="368"/>
                  <a:pt x="44" y="368"/>
                </a:cubicBezTo>
                <a:cubicBezTo>
                  <a:pt x="44" y="369"/>
                  <a:pt x="45" y="372"/>
                  <a:pt x="44" y="372"/>
                </a:cubicBezTo>
                <a:cubicBezTo>
                  <a:pt x="44" y="370"/>
                  <a:pt x="44" y="368"/>
                  <a:pt x="43" y="366"/>
                </a:cubicBezTo>
                <a:cubicBezTo>
                  <a:pt x="45" y="366"/>
                  <a:pt x="45" y="366"/>
                  <a:pt x="45" y="366"/>
                </a:cubicBezTo>
                <a:cubicBezTo>
                  <a:pt x="44" y="364"/>
                  <a:pt x="44" y="364"/>
                  <a:pt x="45" y="362"/>
                </a:cubicBezTo>
                <a:cubicBezTo>
                  <a:pt x="44" y="362"/>
                  <a:pt x="44" y="362"/>
                  <a:pt x="43" y="361"/>
                </a:cubicBezTo>
                <a:cubicBezTo>
                  <a:pt x="43" y="363"/>
                  <a:pt x="43" y="365"/>
                  <a:pt x="43" y="366"/>
                </a:cubicBezTo>
                <a:cubicBezTo>
                  <a:pt x="43" y="366"/>
                  <a:pt x="42" y="366"/>
                  <a:pt x="42" y="366"/>
                </a:cubicBezTo>
                <a:cubicBezTo>
                  <a:pt x="43" y="364"/>
                  <a:pt x="42" y="363"/>
                  <a:pt x="43" y="360"/>
                </a:cubicBezTo>
                <a:cubicBezTo>
                  <a:pt x="42" y="361"/>
                  <a:pt x="43" y="357"/>
                  <a:pt x="42" y="357"/>
                </a:cubicBezTo>
                <a:cubicBezTo>
                  <a:pt x="42" y="359"/>
                  <a:pt x="41" y="356"/>
                  <a:pt x="41" y="357"/>
                </a:cubicBezTo>
                <a:cubicBezTo>
                  <a:pt x="39" y="359"/>
                  <a:pt x="42" y="367"/>
                  <a:pt x="40" y="368"/>
                </a:cubicBezTo>
                <a:cubicBezTo>
                  <a:pt x="40" y="364"/>
                  <a:pt x="41" y="362"/>
                  <a:pt x="39" y="359"/>
                </a:cubicBezTo>
                <a:cubicBezTo>
                  <a:pt x="39" y="360"/>
                  <a:pt x="39" y="360"/>
                  <a:pt x="38" y="361"/>
                </a:cubicBezTo>
                <a:cubicBezTo>
                  <a:pt x="39" y="362"/>
                  <a:pt x="39" y="360"/>
                  <a:pt x="39" y="362"/>
                </a:cubicBezTo>
                <a:cubicBezTo>
                  <a:pt x="39" y="365"/>
                  <a:pt x="38" y="366"/>
                  <a:pt x="39" y="369"/>
                </a:cubicBezTo>
                <a:cubicBezTo>
                  <a:pt x="38" y="369"/>
                  <a:pt x="40" y="371"/>
                  <a:pt x="38" y="374"/>
                </a:cubicBezTo>
                <a:cubicBezTo>
                  <a:pt x="40" y="376"/>
                  <a:pt x="38" y="378"/>
                  <a:pt x="39" y="379"/>
                </a:cubicBezTo>
                <a:cubicBezTo>
                  <a:pt x="39" y="380"/>
                  <a:pt x="39" y="380"/>
                  <a:pt x="39" y="381"/>
                </a:cubicBezTo>
                <a:cubicBezTo>
                  <a:pt x="39" y="382"/>
                  <a:pt x="39" y="381"/>
                  <a:pt x="39" y="382"/>
                </a:cubicBezTo>
                <a:cubicBezTo>
                  <a:pt x="39" y="382"/>
                  <a:pt x="39" y="383"/>
                  <a:pt x="39" y="383"/>
                </a:cubicBezTo>
                <a:cubicBezTo>
                  <a:pt x="38" y="383"/>
                  <a:pt x="38" y="383"/>
                  <a:pt x="37" y="383"/>
                </a:cubicBezTo>
                <a:cubicBezTo>
                  <a:pt x="37" y="384"/>
                  <a:pt x="38" y="385"/>
                  <a:pt x="37" y="386"/>
                </a:cubicBezTo>
                <a:cubicBezTo>
                  <a:pt x="37" y="385"/>
                  <a:pt x="36" y="385"/>
                  <a:pt x="36" y="383"/>
                </a:cubicBezTo>
                <a:cubicBezTo>
                  <a:pt x="38" y="383"/>
                  <a:pt x="36" y="380"/>
                  <a:pt x="37" y="380"/>
                </a:cubicBezTo>
                <a:cubicBezTo>
                  <a:pt x="37" y="380"/>
                  <a:pt x="36" y="379"/>
                  <a:pt x="36" y="380"/>
                </a:cubicBezTo>
                <a:cubicBezTo>
                  <a:pt x="36" y="380"/>
                  <a:pt x="36" y="380"/>
                  <a:pt x="36" y="380"/>
                </a:cubicBezTo>
                <a:cubicBezTo>
                  <a:pt x="36" y="382"/>
                  <a:pt x="36" y="383"/>
                  <a:pt x="36" y="384"/>
                </a:cubicBezTo>
                <a:cubicBezTo>
                  <a:pt x="35" y="384"/>
                  <a:pt x="35" y="382"/>
                  <a:pt x="34" y="382"/>
                </a:cubicBezTo>
                <a:cubicBezTo>
                  <a:pt x="36" y="381"/>
                  <a:pt x="34" y="378"/>
                  <a:pt x="35" y="377"/>
                </a:cubicBezTo>
                <a:cubicBezTo>
                  <a:pt x="36" y="377"/>
                  <a:pt x="37" y="378"/>
                  <a:pt x="37" y="376"/>
                </a:cubicBezTo>
                <a:cubicBezTo>
                  <a:pt x="37" y="376"/>
                  <a:pt x="37" y="376"/>
                  <a:pt x="37" y="375"/>
                </a:cubicBezTo>
                <a:cubicBezTo>
                  <a:pt x="36" y="378"/>
                  <a:pt x="35" y="376"/>
                  <a:pt x="34" y="375"/>
                </a:cubicBezTo>
                <a:cubicBezTo>
                  <a:pt x="34" y="372"/>
                  <a:pt x="35" y="375"/>
                  <a:pt x="35" y="374"/>
                </a:cubicBezTo>
                <a:cubicBezTo>
                  <a:pt x="35" y="374"/>
                  <a:pt x="35" y="374"/>
                  <a:pt x="35" y="373"/>
                </a:cubicBezTo>
                <a:cubicBezTo>
                  <a:pt x="35" y="373"/>
                  <a:pt x="35" y="373"/>
                  <a:pt x="35" y="373"/>
                </a:cubicBezTo>
                <a:cubicBezTo>
                  <a:pt x="35" y="373"/>
                  <a:pt x="34" y="374"/>
                  <a:pt x="34" y="372"/>
                </a:cubicBezTo>
                <a:cubicBezTo>
                  <a:pt x="33" y="372"/>
                  <a:pt x="34" y="374"/>
                  <a:pt x="33" y="375"/>
                </a:cubicBezTo>
                <a:cubicBezTo>
                  <a:pt x="33" y="374"/>
                  <a:pt x="33" y="373"/>
                  <a:pt x="33" y="372"/>
                </a:cubicBezTo>
                <a:cubicBezTo>
                  <a:pt x="33" y="371"/>
                  <a:pt x="34" y="372"/>
                  <a:pt x="34" y="370"/>
                </a:cubicBezTo>
                <a:cubicBezTo>
                  <a:pt x="33" y="370"/>
                  <a:pt x="33" y="371"/>
                  <a:pt x="32" y="371"/>
                </a:cubicBezTo>
                <a:cubicBezTo>
                  <a:pt x="32" y="372"/>
                  <a:pt x="32" y="373"/>
                  <a:pt x="32" y="373"/>
                </a:cubicBezTo>
                <a:cubicBezTo>
                  <a:pt x="32" y="372"/>
                  <a:pt x="32" y="373"/>
                  <a:pt x="31" y="373"/>
                </a:cubicBezTo>
                <a:cubicBezTo>
                  <a:pt x="31" y="373"/>
                  <a:pt x="30" y="373"/>
                  <a:pt x="30" y="372"/>
                </a:cubicBezTo>
                <a:cubicBezTo>
                  <a:pt x="30" y="372"/>
                  <a:pt x="31" y="372"/>
                  <a:pt x="31" y="372"/>
                </a:cubicBezTo>
                <a:cubicBezTo>
                  <a:pt x="31" y="372"/>
                  <a:pt x="31" y="372"/>
                  <a:pt x="31" y="372"/>
                </a:cubicBezTo>
                <a:cubicBezTo>
                  <a:pt x="31" y="372"/>
                  <a:pt x="32" y="372"/>
                  <a:pt x="32" y="371"/>
                </a:cubicBezTo>
                <a:cubicBezTo>
                  <a:pt x="31" y="371"/>
                  <a:pt x="31" y="369"/>
                  <a:pt x="31" y="371"/>
                </a:cubicBezTo>
                <a:cubicBezTo>
                  <a:pt x="30" y="370"/>
                  <a:pt x="31" y="369"/>
                  <a:pt x="31" y="369"/>
                </a:cubicBezTo>
                <a:cubicBezTo>
                  <a:pt x="31" y="367"/>
                  <a:pt x="30" y="369"/>
                  <a:pt x="30" y="368"/>
                </a:cubicBezTo>
                <a:cubicBezTo>
                  <a:pt x="32" y="366"/>
                  <a:pt x="32" y="366"/>
                  <a:pt x="30" y="366"/>
                </a:cubicBezTo>
                <a:cubicBezTo>
                  <a:pt x="30" y="366"/>
                  <a:pt x="31" y="365"/>
                  <a:pt x="31" y="365"/>
                </a:cubicBezTo>
                <a:cubicBezTo>
                  <a:pt x="31" y="365"/>
                  <a:pt x="31" y="366"/>
                  <a:pt x="31" y="366"/>
                </a:cubicBezTo>
                <a:cubicBezTo>
                  <a:pt x="31" y="366"/>
                  <a:pt x="31" y="365"/>
                  <a:pt x="32" y="366"/>
                </a:cubicBezTo>
                <a:cubicBezTo>
                  <a:pt x="31" y="364"/>
                  <a:pt x="31" y="362"/>
                  <a:pt x="32" y="362"/>
                </a:cubicBezTo>
                <a:cubicBezTo>
                  <a:pt x="32" y="363"/>
                  <a:pt x="33" y="362"/>
                  <a:pt x="33" y="364"/>
                </a:cubicBezTo>
                <a:cubicBezTo>
                  <a:pt x="34" y="364"/>
                  <a:pt x="35" y="361"/>
                  <a:pt x="34" y="360"/>
                </a:cubicBezTo>
                <a:cubicBezTo>
                  <a:pt x="34" y="363"/>
                  <a:pt x="34" y="360"/>
                  <a:pt x="33" y="360"/>
                </a:cubicBezTo>
                <a:cubicBezTo>
                  <a:pt x="33" y="360"/>
                  <a:pt x="33" y="361"/>
                  <a:pt x="33" y="361"/>
                </a:cubicBezTo>
                <a:cubicBezTo>
                  <a:pt x="33" y="360"/>
                  <a:pt x="31" y="362"/>
                  <a:pt x="32" y="360"/>
                </a:cubicBezTo>
                <a:cubicBezTo>
                  <a:pt x="32" y="359"/>
                  <a:pt x="32" y="360"/>
                  <a:pt x="33" y="360"/>
                </a:cubicBezTo>
                <a:cubicBezTo>
                  <a:pt x="33" y="359"/>
                  <a:pt x="33" y="358"/>
                  <a:pt x="33" y="357"/>
                </a:cubicBezTo>
                <a:cubicBezTo>
                  <a:pt x="34" y="357"/>
                  <a:pt x="33" y="356"/>
                  <a:pt x="33" y="355"/>
                </a:cubicBezTo>
                <a:cubicBezTo>
                  <a:pt x="33" y="354"/>
                  <a:pt x="32" y="354"/>
                  <a:pt x="31" y="354"/>
                </a:cubicBezTo>
                <a:cubicBezTo>
                  <a:pt x="31" y="355"/>
                  <a:pt x="32" y="354"/>
                  <a:pt x="32" y="355"/>
                </a:cubicBezTo>
                <a:cubicBezTo>
                  <a:pt x="31" y="355"/>
                  <a:pt x="31" y="355"/>
                  <a:pt x="31" y="356"/>
                </a:cubicBezTo>
                <a:cubicBezTo>
                  <a:pt x="31" y="353"/>
                  <a:pt x="30" y="350"/>
                  <a:pt x="31" y="348"/>
                </a:cubicBezTo>
                <a:cubicBezTo>
                  <a:pt x="30" y="348"/>
                  <a:pt x="30" y="348"/>
                  <a:pt x="30" y="347"/>
                </a:cubicBezTo>
                <a:cubicBezTo>
                  <a:pt x="30" y="346"/>
                  <a:pt x="30" y="347"/>
                  <a:pt x="30" y="345"/>
                </a:cubicBezTo>
                <a:cubicBezTo>
                  <a:pt x="31" y="345"/>
                  <a:pt x="32" y="345"/>
                  <a:pt x="32" y="347"/>
                </a:cubicBezTo>
                <a:cubicBezTo>
                  <a:pt x="33" y="346"/>
                  <a:pt x="32" y="342"/>
                  <a:pt x="32" y="342"/>
                </a:cubicBezTo>
                <a:cubicBezTo>
                  <a:pt x="32" y="343"/>
                  <a:pt x="32" y="344"/>
                  <a:pt x="32" y="344"/>
                </a:cubicBezTo>
                <a:cubicBezTo>
                  <a:pt x="32" y="342"/>
                  <a:pt x="31" y="344"/>
                  <a:pt x="31" y="344"/>
                </a:cubicBezTo>
                <a:cubicBezTo>
                  <a:pt x="30" y="343"/>
                  <a:pt x="30" y="343"/>
                  <a:pt x="30" y="341"/>
                </a:cubicBezTo>
                <a:cubicBezTo>
                  <a:pt x="30" y="340"/>
                  <a:pt x="30" y="341"/>
                  <a:pt x="31" y="341"/>
                </a:cubicBezTo>
                <a:cubicBezTo>
                  <a:pt x="31" y="339"/>
                  <a:pt x="30" y="340"/>
                  <a:pt x="30" y="340"/>
                </a:cubicBezTo>
                <a:cubicBezTo>
                  <a:pt x="30" y="339"/>
                  <a:pt x="29" y="338"/>
                  <a:pt x="30" y="338"/>
                </a:cubicBezTo>
                <a:cubicBezTo>
                  <a:pt x="31" y="338"/>
                  <a:pt x="31" y="338"/>
                  <a:pt x="31" y="338"/>
                </a:cubicBezTo>
                <a:cubicBezTo>
                  <a:pt x="30" y="335"/>
                  <a:pt x="30" y="336"/>
                  <a:pt x="29" y="333"/>
                </a:cubicBezTo>
                <a:cubicBezTo>
                  <a:pt x="30" y="333"/>
                  <a:pt x="30" y="333"/>
                  <a:pt x="30" y="334"/>
                </a:cubicBezTo>
                <a:cubicBezTo>
                  <a:pt x="30" y="331"/>
                  <a:pt x="29" y="334"/>
                  <a:pt x="29" y="331"/>
                </a:cubicBezTo>
                <a:cubicBezTo>
                  <a:pt x="30" y="331"/>
                  <a:pt x="30" y="332"/>
                  <a:pt x="30" y="332"/>
                </a:cubicBezTo>
                <a:cubicBezTo>
                  <a:pt x="30" y="331"/>
                  <a:pt x="30" y="331"/>
                  <a:pt x="30" y="330"/>
                </a:cubicBezTo>
                <a:cubicBezTo>
                  <a:pt x="31" y="329"/>
                  <a:pt x="32" y="327"/>
                  <a:pt x="33" y="329"/>
                </a:cubicBezTo>
                <a:cubicBezTo>
                  <a:pt x="33" y="329"/>
                  <a:pt x="34" y="328"/>
                  <a:pt x="34" y="328"/>
                </a:cubicBezTo>
                <a:cubicBezTo>
                  <a:pt x="33" y="328"/>
                  <a:pt x="33" y="323"/>
                  <a:pt x="32" y="322"/>
                </a:cubicBezTo>
                <a:cubicBezTo>
                  <a:pt x="32" y="323"/>
                  <a:pt x="32" y="323"/>
                  <a:pt x="32" y="324"/>
                </a:cubicBezTo>
                <a:cubicBezTo>
                  <a:pt x="32" y="324"/>
                  <a:pt x="32" y="324"/>
                  <a:pt x="32" y="325"/>
                </a:cubicBezTo>
                <a:cubicBezTo>
                  <a:pt x="32" y="324"/>
                  <a:pt x="32" y="325"/>
                  <a:pt x="31" y="324"/>
                </a:cubicBezTo>
                <a:cubicBezTo>
                  <a:pt x="32" y="323"/>
                  <a:pt x="31" y="322"/>
                  <a:pt x="32" y="322"/>
                </a:cubicBezTo>
                <a:cubicBezTo>
                  <a:pt x="32" y="321"/>
                  <a:pt x="32" y="322"/>
                  <a:pt x="33" y="322"/>
                </a:cubicBezTo>
                <a:cubicBezTo>
                  <a:pt x="33" y="321"/>
                  <a:pt x="33" y="321"/>
                  <a:pt x="33" y="320"/>
                </a:cubicBezTo>
                <a:cubicBezTo>
                  <a:pt x="33" y="320"/>
                  <a:pt x="32" y="321"/>
                  <a:pt x="31" y="320"/>
                </a:cubicBezTo>
                <a:cubicBezTo>
                  <a:pt x="32" y="320"/>
                  <a:pt x="33" y="319"/>
                  <a:pt x="33" y="318"/>
                </a:cubicBezTo>
                <a:cubicBezTo>
                  <a:pt x="33" y="314"/>
                  <a:pt x="33" y="310"/>
                  <a:pt x="34" y="307"/>
                </a:cubicBezTo>
                <a:cubicBezTo>
                  <a:pt x="33" y="309"/>
                  <a:pt x="35" y="310"/>
                  <a:pt x="34" y="313"/>
                </a:cubicBezTo>
                <a:cubicBezTo>
                  <a:pt x="34" y="312"/>
                  <a:pt x="34" y="311"/>
                  <a:pt x="34" y="312"/>
                </a:cubicBezTo>
                <a:cubicBezTo>
                  <a:pt x="34" y="312"/>
                  <a:pt x="34" y="313"/>
                  <a:pt x="34" y="314"/>
                </a:cubicBezTo>
                <a:cubicBezTo>
                  <a:pt x="34" y="315"/>
                  <a:pt x="35" y="315"/>
                  <a:pt x="35" y="315"/>
                </a:cubicBezTo>
                <a:cubicBezTo>
                  <a:pt x="35" y="313"/>
                  <a:pt x="36" y="309"/>
                  <a:pt x="35" y="308"/>
                </a:cubicBezTo>
                <a:cubicBezTo>
                  <a:pt x="35" y="309"/>
                  <a:pt x="35" y="309"/>
                  <a:pt x="35" y="310"/>
                </a:cubicBezTo>
                <a:cubicBezTo>
                  <a:pt x="34" y="309"/>
                  <a:pt x="35" y="308"/>
                  <a:pt x="34" y="307"/>
                </a:cubicBezTo>
                <a:cubicBezTo>
                  <a:pt x="35" y="307"/>
                  <a:pt x="36" y="305"/>
                  <a:pt x="36" y="307"/>
                </a:cubicBezTo>
                <a:cubicBezTo>
                  <a:pt x="35" y="309"/>
                  <a:pt x="36" y="313"/>
                  <a:pt x="37" y="313"/>
                </a:cubicBezTo>
                <a:cubicBezTo>
                  <a:pt x="37" y="314"/>
                  <a:pt x="36" y="314"/>
                  <a:pt x="36" y="315"/>
                </a:cubicBezTo>
                <a:cubicBezTo>
                  <a:pt x="36" y="315"/>
                  <a:pt x="36" y="318"/>
                  <a:pt x="36" y="319"/>
                </a:cubicBezTo>
                <a:cubicBezTo>
                  <a:pt x="37" y="319"/>
                  <a:pt x="37" y="317"/>
                  <a:pt x="37" y="318"/>
                </a:cubicBezTo>
                <a:cubicBezTo>
                  <a:pt x="37" y="318"/>
                  <a:pt x="37" y="318"/>
                  <a:pt x="37" y="319"/>
                </a:cubicBezTo>
                <a:cubicBezTo>
                  <a:pt x="37" y="320"/>
                  <a:pt x="37" y="319"/>
                  <a:pt x="37" y="320"/>
                </a:cubicBezTo>
                <a:cubicBezTo>
                  <a:pt x="37" y="320"/>
                  <a:pt x="37" y="320"/>
                  <a:pt x="37" y="320"/>
                </a:cubicBezTo>
                <a:cubicBezTo>
                  <a:pt x="37" y="319"/>
                  <a:pt x="36" y="320"/>
                  <a:pt x="36" y="320"/>
                </a:cubicBezTo>
                <a:cubicBezTo>
                  <a:pt x="35" y="319"/>
                  <a:pt x="36" y="318"/>
                  <a:pt x="35" y="317"/>
                </a:cubicBezTo>
                <a:cubicBezTo>
                  <a:pt x="35" y="317"/>
                  <a:pt x="34" y="317"/>
                  <a:pt x="34" y="318"/>
                </a:cubicBezTo>
                <a:cubicBezTo>
                  <a:pt x="34" y="319"/>
                  <a:pt x="35" y="318"/>
                  <a:pt x="35" y="319"/>
                </a:cubicBezTo>
                <a:cubicBezTo>
                  <a:pt x="35" y="320"/>
                  <a:pt x="35" y="322"/>
                  <a:pt x="34" y="321"/>
                </a:cubicBezTo>
                <a:cubicBezTo>
                  <a:pt x="34" y="323"/>
                  <a:pt x="35" y="322"/>
                  <a:pt x="35" y="324"/>
                </a:cubicBezTo>
                <a:cubicBezTo>
                  <a:pt x="34" y="324"/>
                  <a:pt x="34" y="325"/>
                  <a:pt x="34" y="325"/>
                </a:cubicBezTo>
                <a:cubicBezTo>
                  <a:pt x="34" y="324"/>
                  <a:pt x="33" y="324"/>
                  <a:pt x="33" y="325"/>
                </a:cubicBezTo>
                <a:cubicBezTo>
                  <a:pt x="34" y="326"/>
                  <a:pt x="34" y="326"/>
                  <a:pt x="35" y="327"/>
                </a:cubicBezTo>
                <a:cubicBezTo>
                  <a:pt x="36" y="325"/>
                  <a:pt x="34" y="327"/>
                  <a:pt x="35" y="325"/>
                </a:cubicBezTo>
                <a:cubicBezTo>
                  <a:pt x="35" y="326"/>
                  <a:pt x="35" y="325"/>
                  <a:pt x="36" y="325"/>
                </a:cubicBezTo>
                <a:cubicBezTo>
                  <a:pt x="37" y="327"/>
                  <a:pt x="34" y="330"/>
                  <a:pt x="35" y="333"/>
                </a:cubicBezTo>
                <a:cubicBezTo>
                  <a:pt x="36" y="332"/>
                  <a:pt x="35" y="331"/>
                  <a:pt x="35" y="331"/>
                </a:cubicBezTo>
                <a:cubicBezTo>
                  <a:pt x="35" y="331"/>
                  <a:pt x="36" y="331"/>
                  <a:pt x="36" y="331"/>
                </a:cubicBezTo>
                <a:cubicBezTo>
                  <a:pt x="35" y="333"/>
                  <a:pt x="37" y="331"/>
                  <a:pt x="37" y="333"/>
                </a:cubicBezTo>
                <a:cubicBezTo>
                  <a:pt x="37" y="333"/>
                  <a:pt x="38" y="332"/>
                  <a:pt x="38" y="333"/>
                </a:cubicBezTo>
                <a:cubicBezTo>
                  <a:pt x="37" y="332"/>
                  <a:pt x="38" y="334"/>
                  <a:pt x="37" y="334"/>
                </a:cubicBezTo>
                <a:cubicBezTo>
                  <a:pt x="37" y="333"/>
                  <a:pt x="37" y="335"/>
                  <a:pt x="36" y="334"/>
                </a:cubicBezTo>
                <a:cubicBezTo>
                  <a:pt x="37" y="333"/>
                  <a:pt x="37" y="332"/>
                  <a:pt x="36" y="332"/>
                </a:cubicBezTo>
                <a:cubicBezTo>
                  <a:pt x="36" y="334"/>
                  <a:pt x="35" y="334"/>
                  <a:pt x="35" y="337"/>
                </a:cubicBezTo>
                <a:cubicBezTo>
                  <a:pt x="37" y="337"/>
                  <a:pt x="37" y="337"/>
                  <a:pt x="37" y="337"/>
                </a:cubicBezTo>
                <a:cubicBezTo>
                  <a:pt x="37" y="336"/>
                  <a:pt x="37" y="336"/>
                  <a:pt x="37" y="335"/>
                </a:cubicBezTo>
                <a:cubicBezTo>
                  <a:pt x="38" y="335"/>
                  <a:pt x="39" y="335"/>
                  <a:pt x="40" y="336"/>
                </a:cubicBezTo>
                <a:cubicBezTo>
                  <a:pt x="39" y="337"/>
                  <a:pt x="40" y="337"/>
                  <a:pt x="40" y="338"/>
                </a:cubicBezTo>
                <a:cubicBezTo>
                  <a:pt x="40" y="340"/>
                  <a:pt x="39" y="339"/>
                  <a:pt x="38" y="340"/>
                </a:cubicBezTo>
                <a:cubicBezTo>
                  <a:pt x="39" y="340"/>
                  <a:pt x="38" y="340"/>
                  <a:pt x="38" y="341"/>
                </a:cubicBezTo>
                <a:cubicBezTo>
                  <a:pt x="38" y="342"/>
                  <a:pt x="39" y="341"/>
                  <a:pt x="39" y="342"/>
                </a:cubicBezTo>
                <a:cubicBezTo>
                  <a:pt x="39" y="342"/>
                  <a:pt x="39" y="342"/>
                  <a:pt x="38" y="342"/>
                </a:cubicBezTo>
                <a:cubicBezTo>
                  <a:pt x="38" y="344"/>
                  <a:pt x="38" y="344"/>
                  <a:pt x="38" y="344"/>
                </a:cubicBezTo>
                <a:cubicBezTo>
                  <a:pt x="39" y="344"/>
                  <a:pt x="39" y="343"/>
                  <a:pt x="40" y="342"/>
                </a:cubicBezTo>
                <a:cubicBezTo>
                  <a:pt x="39" y="343"/>
                  <a:pt x="39" y="340"/>
                  <a:pt x="40" y="341"/>
                </a:cubicBezTo>
                <a:cubicBezTo>
                  <a:pt x="40" y="341"/>
                  <a:pt x="40" y="341"/>
                  <a:pt x="40" y="341"/>
                </a:cubicBezTo>
                <a:cubicBezTo>
                  <a:pt x="40" y="342"/>
                  <a:pt x="40" y="343"/>
                  <a:pt x="40" y="344"/>
                </a:cubicBezTo>
                <a:cubicBezTo>
                  <a:pt x="39" y="343"/>
                  <a:pt x="38" y="346"/>
                  <a:pt x="38" y="345"/>
                </a:cubicBezTo>
                <a:cubicBezTo>
                  <a:pt x="38" y="347"/>
                  <a:pt x="38" y="346"/>
                  <a:pt x="39" y="347"/>
                </a:cubicBezTo>
                <a:cubicBezTo>
                  <a:pt x="38" y="349"/>
                  <a:pt x="38" y="349"/>
                  <a:pt x="39" y="350"/>
                </a:cubicBezTo>
                <a:cubicBezTo>
                  <a:pt x="40" y="352"/>
                  <a:pt x="39" y="353"/>
                  <a:pt x="38" y="351"/>
                </a:cubicBezTo>
                <a:cubicBezTo>
                  <a:pt x="38" y="354"/>
                  <a:pt x="39" y="355"/>
                  <a:pt x="38" y="357"/>
                </a:cubicBezTo>
                <a:cubicBezTo>
                  <a:pt x="39" y="358"/>
                  <a:pt x="39" y="355"/>
                  <a:pt x="40" y="357"/>
                </a:cubicBezTo>
                <a:cubicBezTo>
                  <a:pt x="39" y="358"/>
                  <a:pt x="39" y="358"/>
                  <a:pt x="40" y="359"/>
                </a:cubicBezTo>
                <a:cubicBezTo>
                  <a:pt x="40" y="358"/>
                  <a:pt x="40" y="357"/>
                  <a:pt x="40" y="355"/>
                </a:cubicBezTo>
                <a:cubicBezTo>
                  <a:pt x="41" y="355"/>
                  <a:pt x="40" y="353"/>
                  <a:pt x="41" y="354"/>
                </a:cubicBezTo>
                <a:cubicBezTo>
                  <a:pt x="41" y="352"/>
                  <a:pt x="40" y="354"/>
                  <a:pt x="41" y="352"/>
                </a:cubicBezTo>
                <a:cubicBezTo>
                  <a:pt x="41" y="352"/>
                  <a:pt x="42" y="352"/>
                  <a:pt x="42" y="351"/>
                </a:cubicBezTo>
                <a:cubicBezTo>
                  <a:pt x="42" y="350"/>
                  <a:pt x="42" y="349"/>
                  <a:pt x="42" y="348"/>
                </a:cubicBezTo>
                <a:cubicBezTo>
                  <a:pt x="42" y="349"/>
                  <a:pt x="43" y="350"/>
                  <a:pt x="43" y="350"/>
                </a:cubicBezTo>
                <a:cubicBezTo>
                  <a:pt x="43" y="348"/>
                  <a:pt x="44" y="348"/>
                  <a:pt x="44" y="348"/>
                </a:cubicBezTo>
                <a:cubicBezTo>
                  <a:pt x="43" y="348"/>
                  <a:pt x="44" y="345"/>
                  <a:pt x="43" y="344"/>
                </a:cubicBezTo>
                <a:cubicBezTo>
                  <a:pt x="43" y="345"/>
                  <a:pt x="43" y="346"/>
                  <a:pt x="43" y="346"/>
                </a:cubicBezTo>
                <a:cubicBezTo>
                  <a:pt x="43" y="344"/>
                  <a:pt x="43" y="346"/>
                  <a:pt x="42" y="346"/>
                </a:cubicBezTo>
                <a:cubicBezTo>
                  <a:pt x="42" y="345"/>
                  <a:pt x="42" y="344"/>
                  <a:pt x="42" y="344"/>
                </a:cubicBezTo>
                <a:cubicBezTo>
                  <a:pt x="41" y="345"/>
                  <a:pt x="42" y="346"/>
                  <a:pt x="42" y="347"/>
                </a:cubicBezTo>
                <a:cubicBezTo>
                  <a:pt x="42" y="347"/>
                  <a:pt x="41" y="347"/>
                  <a:pt x="41" y="347"/>
                </a:cubicBezTo>
                <a:cubicBezTo>
                  <a:pt x="42" y="346"/>
                  <a:pt x="41" y="345"/>
                  <a:pt x="41" y="344"/>
                </a:cubicBezTo>
                <a:cubicBezTo>
                  <a:pt x="41" y="343"/>
                  <a:pt x="42" y="345"/>
                  <a:pt x="42" y="343"/>
                </a:cubicBezTo>
                <a:cubicBezTo>
                  <a:pt x="41" y="343"/>
                  <a:pt x="41" y="342"/>
                  <a:pt x="41" y="344"/>
                </a:cubicBezTo>
                <a:cubicBezTo>
                  <a:pt x="40" y="340"/>
                  <a:pt x="41" y="343"/>
                  <a:pt x="41" y="341"/>
                </a:cubicBezTo>
                <a:cubicBezTo>
                  <a:pt x="40" y="340"/>
                  <a:pt x="40" y="336"/>
                  <a:pt x="40" y="335"/>
                </a:cubicBezTo>
                <a:cubicBezTo>
                  <a:pt x="41" y="337"/>
                  <a:pt x="41" y="334"/>
                  <a:pt x="43" y="334"/>
                </a:cubicBezTo>
                <a:cubicBezTo>
                  <a:pt x="42" y="337"/>
                  <a:pt x="44" y="334"/>
                  <a:pt x="43" y="336"/>
                </a:cubicBezTo>
                <a:cubicBezTo>
                  <a:pt x="45" y="335"/>
                  <a:pt x="44" y="331"/>
                  <a:pt x="44" y="329"/>
                </a:cubicBezTo>
                <a:cubicBezTo>
                  <a:pt x="43" y="328"/>
                  <a:pt x="43" y="329"/>
                  <a:pt x="43" y="329"/>
                </a:cubicBezTo>
                <a:cubicBezTo>
                  <a:pt x="43" y="328"/>
                  <a:pt x="42" y="330"/>
                  <a:pt x="42" y="329"/>
                </a:cubicBezTo>
                <a:cubicBezTo>
                  <a:pt x="43" y="329"/>
                  <a:pt x="43" y="328"/>
                  <a:pt x="43" y="328"/>
                </a:cubicBezTo>
                <a:cubicBezTo>
                  <a:pt x="46" y="326"/>
                  <a:pt x="44" y="331"/>
                  <a:pt x="45" y="333"/>
                </a:cubicBezTo>
                <a:cubicBezTo>
                  <a:pt x="45" y="331"/>
                  <a:pt x="46" y="331"/>
                  <a:pt x="46" y="329"/>
                </a:cubicBezTo>
                <a:cubicBezTo>
                  <a:pt x="46" y="330"/>
                  <a:pt x="46" y="332"/>
                  <a:pt x="47" y="332"/>
                </a:cubicBezTo>
                <a:cubicBezTo>
                  <a:pt x="46" y="330"/>
                  <a:pt x="47" y="331"/>
                  <a:pt x="48" y="330"/>
                </a:cubicBezTo>
                <a:cubicBezTo>
                  <a:pt x="48" y="328"/>
                  <a:pt x="47" y="329"/>
                  <a:pt x="47" y="328"/>
                </a:cubicBezTo>
                <a:cubicBezTo>
                  <a:pt x="48" y="328"/>
                  <a:pt x="48" y="328"/>
                  <a:pt x="49" y="329"/>
                </a:cubicBezTo>
                <a:cubicBezTo>
                  <a:pt x="49" y="329"/>
                  <a:pt x="48" y="328"/>
                  <a:pt x="49" y="327"/>
                </a:cubicBezTo>
                <a:cubicBezTo>
                  <a:pt x="48" y="327"/>
                  <a:pt x="48" y="327"/>
                  <a:pt x="48" y="327"/>
                </a:cubicBezTo>
                <a:cubicBezTo>
                  <a:pt x="49" y="324"/>
                  <a:pt x="48" y="321"/>
                  <a:pt x="49" y="317"/>
                </a:cubicBezTo>
                <a:cubicBezTo>
                  <a:pt x="49" y="319"/>
                  <a:pt x="50" y="318"/>
                  <a:pt x="50" y="319"/>
                </a:cubicBezTo>
                <a:cubicBezTo>
                  <a:pt x="50" y="319"/>
                  <a:pt x="48" y="323"/>
                  <a:pt x="50" y="324"/>
                </a:cubicBezTo>
                <a:cubicBezTo>
                  <a:pt x="49" y="323"/>
                  <a:pt x="49" y="322"/>
                  <a:pt x="50" y="322"/>
                </a:cubicBezTo>
                <a:cubicBezTo>
                  <a:pt x="49" y="323"/>
                  <a:pt x="51" y="322"/>
                  <a:pt x="51" y="323"/>
                </a:cubicBezTo>
                <a:cubicBezTo>
                  <a:pt x="51" y="323"/>
                  <a:pt x="50" y="323"/>
                  <a:pt x="50" y="324"/>
                </a:cubicBezTo>
                <a:cubicBezTo>
                  <a:pt x="51" y="324"/>
                  <a:pt x="52" y="324"/>
                  <a:pt x="52" y="324"/>
                </a:cubicBezTo>
                <a:cubicBezTo>
                  <a:pt x="51" y="323"/>
                  <a:pt x="54" y="324"/>
                  <a:pt x="54" y="323"/>
                </a:cubicBezTo>
                <a:cubicBezTo>
                  <a:pt x="53" y="324"/>
                  <a:pt x="54" y="326"/>
                  <a:pt x="54" y="327"/>
                </a:cubicBezTo>
                <a:cubicBezTo>
                  <a:pt x="55" y="323"/>
                  <a:pt x="54" y="322"/>
                  <a:pt x="54" y="319"/>
                </a:cubicBezTo>
                <a:cubicBezTo>
                  <a:pt x="54" y="319"/>
                  <a:pt x="54" y="319"/>
                  <a:pt x="54" y="319"/>
                </a:cubicBezTo>
                <a:cubicBezTo>
                  <a:pt x="54" y="318"/>
                  <a:pt x="54" y="317"/>
                  <a:pt x="54" y="316"/>
                </a:cubicBezTo>
                <a:cubicBezTo>
                  <a:pt x="54" y="315"/>
                  <a:pt x="54" y="315"/>
                  <a:pt x="54" y="315"/>
                </a:cubicBezTo>
                <a:cubicBezTo>
                  <a:pt x="55" y="313"/>
                  <a:pt x="53" y="306"/>
                  <a:pt x="55" y="307"/>
                </a:cubicBezTo>
                <a:cubicBezTo>
                  <a:pt x="55" y="306"/>
                  <a:pt x="55" y="306"/>
                  <a:pt x="55" y="306"/>
                </a:cubicBezTo>
                <a:cubicBezTo>
                  <a:pt x="54" y="305"/>
                  <a:pt x="54" y="307"/>
                  <a:pt x="54" y="306"/>
                </a:cubicBezTo>
                <a:cubicBezTo>
                  <a:pt x="54" y="304"/>
                  <a:pt x="55" y="304"/>
                  <a:pt x="54" y="302"/>
                </a:cubicBezTo>
                <a:cubicBezTo>
                  <a:pt x="53" y="302"/>
                  <a:pt x="54" y="299"/>
                  <a:pt x="54" y="299"/>
                </a:cubicBezTo>
                <a:cubicBezTo>
                  <a:pt x="54" y="298"/>
                  <a:pt x="54" y="298"/>
                  <a:pt x="53" y="297"/>
                </a:cubicBezTo>
                <a:cubicBezTo>
                  <a:pt x="54" y="296"/>
                  <a:pt x="54" y="295"/>
                  <a:pt x="54" y="292"/>
                </a:cubicBezTo>
                <a:cubicBezTo>
                  <a:pt x="53" y="292"/>
                  <a:pt x="54" y="294"/>
                  <a:pt x="53" y="294"/>
                </a:cubicBezTo>
                <a:cubicBezTo>
                  <a:pt x="53" y="293"/>
                  <a:pt x="53" y="291"/>
                  <a:pt x="53" y="291"/>
                </a:cubicBezTo>
                <a:cubicBezTo>
                  <a:pt x="54" y="291"/>
                  <a:pt x="53" y="292"/>
                  <a:pt x="54" y="292"/>
                </a:cubicBezTo>
                <a:cubicBezTo>
                  <a:pt x="54" y="291"/>
                  <a:pt x="54" y="293"/>
                  <a:pt x="54" y="291"/>
                </a:cubicBezTo>
                <a:cubicBezTo>
                  <a:pt x="54" y="292"/>
                  <a:pt x="53" y="290"/>
                  <a:pt x="54" y="289"/>
                </a:cubicBezTo>
                <a:cubicBezTo>
                  <a:pt x="54" y="289"/>
                  <a:pt x="54" y="290"/>
                  <a:pt x="54" y="290"/>
                </a:cubicBezTo>
                <a:cubicBezTo>
                  <a:pt x="54" y="288"/>
                  <a:pt x="53" y="288"/>
                  <a:pt x="54" y="286"/>
                </a:cubicBezTo>
                <a:cubicBezTo>
                  <a:pt x="54" y="285"/>
                  <a:pt x="53" y="287"/>
                  <a:pt x="53" y="285"/>
                </a:cubicBezTo>
                <a:cubicBezTo>
                  <a:pt x="53" y="285"/>
                  <a:pt x="53" y="282"/>
                  <a:pt x="53" y="282"/>
                </a:cubicBezTo>
                <a:cubicBezTo>
                  <a:pt x="53" y="283"/>
                  <a:pt x="53" y="283"/>
                  <a:pt x="53" y="285"/>
                </a:cubicBezTo>
                <a:cubicBezTo>
                  <a:pt x="54" y="285"/>
                  <a:pt x="54" y="285"/>
                  <a:pt x="54" y="286"/>
                </a:cubicBezTo>
                <a:cubicBezTo>
                  <a:pt x="54" y="285"/>
                  <a:pt x="55" y="285"/>
                  <a:pt x="55" y="284"/>
                </a:cubicBezTo>
                <a:cubicBezTo>
                  <a:pt x="53" y="284"/>
                  <a:pt x="54" y="281"/>
                  <a:pt x="54" y="280"/>
                </a:cubicBezTo>
                <a:cubicBezTo>
                  <a:pt x="54" y="281"/>
                  <a:pt x="54" y="281"/>
                  <a:pt x="54" y="281"/>
                </a:cubicBezTo>
                <a:cubicBezTo>
                  <a:pt x="53" y="281"/>
                  <a:pt x="53" y="279"/>
                  <a:pt x="53" y="279"/>
                </a:cubicBezTo>
                <a:cubicBezTo>
                  <a:pt x="54" y="279"/>
                  <a:pt x="54" y="280"/>
                  <a:pt x="54" y="279"/>
                </a:cubicBezTo>
                <a:cubicBezTo>
                  <a:pt x="53" y="278"/>
                  <a:pt x="54" y="276"/>
                  <a:pt x="54" y="276"/>
                </a:cubicBezTo>
                <a:cubicBezTo>
                  <a:pt x="54" y="276"/>
                  <a:pt x="54" y="276"/>
                  <a:pt x="54" y="274"/>
                </a:cubicBezTo>
                <a:cubicBezTo>
                  <a:pt x="55" y="274"/>
                  <a:pt x="54" y="273"/>
                  <a:pt x="54" y="273"/>
                </a:cubicBezTo>
                <a:cubicBezTo>
                  <a:pt x="55" y="273"/>
                  <a:pt x="55" y="273"/>
                  <a:pt x="55" y="274"/>
                </a:cubicBezTo>
                <a:cubicBezTo>
                  <a:pt x="54" y="274"/>
                  <a:pt x="54" y="274"/>
                  <a:pt x="54" y="275"/>
                </a:cubicBezTo>
                <a:cubicBezTo>
                  <a:pt x="55" y="274"/>
                  <a:pt x="56" y="273"/>
                  <a:pt x="55" y="270"/>
                </a:cubicBezTo>
                <a:cubicBezTo>
                  <a:pt x="55" y="269"/>
                  <a:pt x="55" y="271"/>
                  <a:pt x="55" y="270"/>
                </a:cubicBezTo>
                <a:cubicBezTo>
                  <a:pt x="55" y="269"/>
                  <a:pt x="55" y="266"/>
                  <a:pt x="55" y="267"/>
                </a:cubicBezTo>
                <a:cubicBezTo>
                  <a:pt x="55" y="265"/>
                  <a:pt x="55" y="266"/>
                  <a:pt x="55" y="264"/>
                </a:cubicBezTo>
                <a:cubicBezTo>
                  <a:pt x="55" y="264"/>
                  <a:pt x="55" y="265"/>
                  <a:pt x="54" y="265"/>
                </a:cubicBezTo>
                <a:cubicBezTo>
                  <a:pt x="55" y="263"/>
                  <a:pt x="55" y="261"/>
                  <a:pt x="54" y="261"/>
                </a:cubicBezTo>
                <a:cubicBezTo>
                  <a:pt x="54" y="260"/>
                  <a:pt x="54" y="259"/>
                  <a:pt x="55" y="259"/>
                </a:cubicBezTo>
                <a:cubicBezTo>
                  <a:pt x="55" y="259"/>
                  <a:pt x="54" y="260"/>
                  <a:pt x="55" y="260"/>
                </a:cubicBezTo>
                <a:cubicBezTo>
                  <a:pt x="55" y="259"/>
                  <a:pt x="55" y="258"/>
                  <a:pt x="55" y="256"/>
                </a:cubicBezTo>
                <a:cubicBezTo>
                  <a:pt x="55" y="257"/>
                  <a:pt x="55" y="255"/>
                  <a:pt x="55" y="254"/>
                </a:cubicBezTo>
                <a:cubicBezTo>
                  <a:pt x="56" y="255"/>
                  <a:pt x="56" y="254"/>
                  <a:pt x="57" y="254"/>
                </a:cubicBezTo>
                <a:cubicBezTo>
                  <a:pt x="57" y="254"/>
                  <a:pt x="56" y="253"/>
                  <a:pt x="56" y="253"/>
                </a:cubicBezTo>
                <a:cubicBezTo>
                  <a:pt x="56" y="255"/>
                  <a:pt x="55" y="253"/>
                  <a:pt x="55" y="252"/>
                </a:cubicBezTo>
                <a:cubicBezTo>
                  <a:pt x="56" y="251"/>
                  <a:pt x="55" y="252"/>
                  <a:pt x="56" y="251"/>
                </a:cubicBezTo>
                <a:cubicBezTo>
                  <a:pt x="56" y="250"/>
                  <a:pt x="56" y="251"/>
                  <a:pt x="55" y="250"/>
                </a:cubicBezTo>
                <a:cubicBezTo>
                  <a:pt x="56" y="250"/>
                  <a:pt x="56" y="248"/>
                  <a:pt x="55" y="248"/>
                </a:cubicBezTo>
                <a:cubicBezTo>
                  <a:pt x="56" y="248"/>
                  <a:pt x="56" y="249"/>
                  <a:pt x="56" y="249"/>
                </a:cubicBezTo>
                <a:cubicBezTo>
                  <a:pt x="56" y="247"/>
                  <a:pt x="56" y="247"/>
                  <a:pt x="56" y="246"/>
                </a:cubicBezTo>
                <a:cubicBezTo>
                  <a:pt x="56" y="246"/>
                  <a:pt x="56" y="246"/>
                  <a:pt x="56" y="246"/>
                </a:cubicBezTo>
                <a:cubicBezTo>
                  <a:pt x="56" y="245"/>
                  <a:pt x="56" y="244"/>
                  <a:pt x="56" y="243"/>
                </a:cubicBezTo>
                <a:cubicBezTo>
                  <a:pt x="56" y="242"/>
                  <a:pt x="55" y="245"/>
                  <a:pt x="54" y="244"/>
                </a:cubicBezTo>
                <a:cubicBezTo>
                  <a:pt x="54" y="243"/>
                  <a:pt x="56" y="242"/>
                  <a:pt x="55" y="241"/>
                </a:cubicBezTo>
                <a:cubicBezTo>
                  <a:pt x="56" y="241"/>
                  <a:pt x="56" y="241"/>
                  <a:pt x="56" y="241"/>
                </a:cubicBezTo>
                <a:cubicBezTo>
                  <a:pt x="56" y="239"/>
                  <a:pt x="56" y="237"/>
                  <a:pt x="57" y="238"/>
                </a:cubicBezTo>
                <a:cubicBezTo>
                  <a:pt x="56" y="234"/>
                  <a:pt x="56" y="231"/>
                  <a:pt x="57" y="227"/>
                </a:cubicBezTo>
                <a:cubicBezTo>
                  <a:pt x="56" y="227"/>
                  <a:pt x="56" y="227"/>
                  <a:pt x="56" y="227"/>
                </a:cubicBezTo>
                <a:cubicBezTo>
                  <a:pt x="56" y="226"/>
                  <a:pt x="56" y="226"/>
                  <a:pt x="56" y="226"/>
                </a:cubicBezTo>
                <a:cubicBezTo>
                  <a:pt x="56" y="227"/>
                  <a:pt x="57" y="227"/>
                  <a:pt x="57" y="225"/>
                </a:cubicBezTo>
                <a:cubicBezTo>
                  <a:pt x="57" y="224"/>
                  <a:pt x="57" y="226"/>
                  <a:pt x="56" y="224"/>
                </a:cubicBezTo>
                <a:cubicBezTo>
                  <a:pt x="57" y="221"/>
                  <a:pt x="56" y="217"/>
                  <a:pt x="57" y="213"/>
                </a:cubicBezTo>
                <a:cubicBezTo>
                  <a:pt x="57" y="212"/>
                  <a:pt x="56" y="214"/>
                  <a:pt x="56" y="213"/>
                </a:cubicBezTo>
                <a:cubicBezTo>
                  <a:pt x="56" y="212"/>
                  <a:pt x="57" y="211"/>
                  <a:pt x="57" y="209"/>
                </a:cubicBezTo>
                <a:cubicBezTo>
                  <a:pt x="56" y="209"/>
                  <a:pt x="56" y="209"/>
                  <a:pt x="56" y="208"/>
                </a:cubicBezTo>
                <a:cubicBezTo>
                  <a:pt x="56" y="207"/>
                  <a:pt x="56" y="207"/>
                  <a:pt x="57" y="207"/>
                </a:cubicBezTo>
                <a:cubicBezTo>
                  <a:pt x="57" y="208"/>
                  <a:pt x="57" y="208"/>
                  <a:pt x="57" y="208"/>
                </a:cubicBezTo>
                <a:cubicBezTo>
                  <a:pt x="57" y="208"/>
                  <a:pt x="57" y="208"/>
                  <a:pt x="57" y="208"/>
                </a:cubicBezTo>
                <a:cubicBezTo>
                  <a:pt x="57" y="207"/>
                  <a:pt x="57" y="205"/>
                  <a:pt x="58" y="205"/>
                </a:cubicBezTo>
                <a:cubicBezTo>
                  <a:pt x="58" y="203"/>
                  <a:pt x="58" y="204"/>
                  <a:pt x="57" y="203"/>
                </a:cubicBezTo>
                <a:cubicBezTo>
                  <a:pt x="58" y="202"/>
                  <a:pt x="58" y="200"/>
                  <a:pt x="58" y="197"/>
                </a:cubicBezTo>
                <a:cubicBezTo>
                  <a:pt x="57" y="197"/>
                  <a:pt x="57" y="197"/>
                  <a:pt x="57" y="197"/>
                </a:cubicBezTo>
                <a:cubicBezTo>
                  <a:pt x="57" y="196"/>
                  <a:pt x="56" y="196"/>
                  <a:pt x="57" y="195"/>
                </a:cubicBezTo>
                <a:cubicBezTo>
                  <a:pt x="58" y="194"/>
                  <a:pt x="58" y="195"/>
                  <a:pt x="57" y="197"/>
                </a:cubicBezTo>
                <a:cubicBezTo>
                  <a:pt x="58" y="196"/>
                  <a:pt x="58" y="194"/>
                  <a:pt x="57" y="192"/>
                </a:cubicBezTo>
                <a:cubicBezTo>
                  <a:pt x="57" y="190"/>
                  <a:pt x="59" y="187"/>
                  <a:pt x="58" y="184"/>
                </a:cubicBezTo>
                <a:cubicBezTo>
                  <a:pt x="58" y="185"/>
                  <a:pt x="57" y="186"/>
                  <a:pt x="57" y="185"/>
                </a:cubicBezTo>
                <a:cubicBezTo>
                  <a:pt x="58" y="183"/>
                  <a:pt x="58" y="180"/>
                  <a:pt x="58" y="178"/>
                </a:cubicBezTo>
                <a:cubicBezTo>
                  <a:pt x="58" y="176"/>
                  <a:pt x="58" y="174"/>
                  <a:pt x="58" y="171"/>
                </a:cubicBezTo>
                <a:cubicBezTo>
                  <a:pt x="58" y="171"/>
                  <a:pt x="58" y="171"/>
                  <a:pt x="58" y="171"/>
                </a:cubicBezTo>
                <a:cubicBezTo>
                  <a:pt x="58" y="170"/>
                  <a:pt x="58" y="169"/>
                  <a:pt x="58" y="167"/>
                </a:cubicBezTo>
                <a:cubicBezTo>
                  <a:pt x="58" y="166"/>
                  <a:pt x="58" y="165"/>
                  <a:pt x="58" y="163"/>
                </a:cubicBezTo>
                <a:cubicBezTo>
                  <a:pt x="59" y="163"/>
                  <a:pt x="59" y="163"/>
                  <a:pt x="59" y="163"/>
                </a:cubicBezTo>
                <a:cubicBezTo>
                  <a:pt x="59" y="159"/>
                  <a:pt x="58" y="155"/>
                  <a:pt x="58" y="151"/>
                </a:cubicBezTo>
                <a:cubicBezTo>
                  <a:pt x="58" y="148"/>
                  <a:pt x="59" y="147"/>
                  <a:pt x="59" y="145"/>
                </a:cubicBezTo>
                <a:cubicBezTo>
                  <a:pt x="59" y="145"/>
                  <a:pt x="58" y="143"/>
                  <a:pt x="59" y="142"/>
                </a:cubicBezTo>
                <a:cubicBezTo>
                  <a:pt x="59" y="142"/>
                  <a:pt x="59" y="144"/>
                  <a:pt x="58" y="142"/>
                </a:cubicBezTo>
                <a:cubicBezTo>
                  <a:pt x="59" y="138"/>
                  <a:pt x="59" y="136"/>
                  <a:pt x="59" y="131"/>
                </a:cubicBezTo>
                <a:cubicBezTo>
                  <a:pt x="59" y="131"/>
                  <a:pt x="58" y="131"/>
                  <a:pt x="58" y="131"/>
                </a:cubicBezTo>
                <a:cubicBezTo>
                  <a:pt x="59" y="131"/>
                  <a:pt x="59" y="130"/>
                  <a:pt x="59" y="130"/>
                </a:cubicBezTo>
                <a:cubicBezTo>
                  <a:pt x="59" y="126"/>
                  <a:pt x="58" y="124"/>
                  <a:pt x="59" y="121"/>
                </a:cubicBezTo>
                <a:cubicBezTo>
                  <a:pt x="59" y="120"/>
                  <a:pt x="58" y="122"/>
                  <a:pt x="58" y="121"/>
                </a:cubicBezTo>
                <a:cubicBezTo>
                  <a:pt x="58" y="120"/>
                  <a:pt x="59" y="121"/>
                  <a:pt x="59" y="121"/>
                </a:cubicBezTo>
                <a:cubicBezTo>
                  <a:pt x="60" y="119"/>
                  <a:pt x="59" y="120"/>
                  <a:pt x="58" y="119"/>
                </a:cubicBezTo>
                <a:cubicBezTo>
                  <a:pt x="58" y="118"/>
                  <a:pt x="58" y="118"/>
                  <a:pt x="58" y="118"/>
                </a:cubicBezTo>
                <a:cubicBezTo>
                  <a:pt x="60" y="118"/>
                  <a:pt x="59" y="113"/>
                  <a:pt x="59" y="115"/>
                </a:cubicBezTo>
                <a:cubicBezTo>
                  <a:pt x="59" y="115"/>
                  <a:pt x="59" y="117"/>
                  <a:pt x="58" y="117"/>
                </a:cubicBezTo>
                <a:cubicBezTo>
                  <a:pt x="58" y="116"/>
                  <a:pt x="58" y="112"/>
                  <a:pt x="59" y="114"/>
                </a:cubicBezTo>
                <a:cubicBezTo>
                  <a:pt x="58" y="112"/>
                  <a:pt x="58" y="111"/>
                  <a:pt x="59" y="109"/>
                </a:cubicBezTo>
                <a:cubicBezTo>
                  <a:pt x="59" y="108"/>
                  <a:pt x="58" y="110"/>
                  <a:pt x="58" y="108"/>
                </a:cubicBezTo>
                <a:cubicBezTo>
                  <a:pt x="59" y="108"/>
                  <a:pt x="59" y="107"/>
                  <a:pt x="59" y="107"/>
                </a:cubicBezTo>
                <a:cubicBezTo>
                  <a:pt x="59" y="105"/>
                  <a:pt x="59" y="105"/>
                  <a:pt x="59" y="102"/>
                </a:cubicBezTo>
                <a:cubicBezTo>
                  <a:pt x="59" y="102"/>
                  <a:pt x="59" y="101"/>
                  <a:pt x="58" y="102"/>
                </a:cubicBezTo>
                <a:cubicBezTo>
                  <a:pt x="58" y="100"/>
                  <a:pt x="58" y="100"/>
                  <a:pt x="58" y="100"/>
                </a:cubicBezTo>
                <a:cubicBezTo>
                  <a:pt x="59" y="100"/>
                  <a:pt x="59" y="97"/>
                  <a:pt x="59" y="94"/>
                </a:cubicBezTo>
                <a:cubicBezTo>
                  <a:pt x="59" y="94"/>
                  <a:pt x="59" y="94"/>
                  <a:pt x="58" y="93"/>
                </a:cubicBezTo>
                <a:cubicBezTo>
                  <a:pt x="58" y="93"/>
                  <a:pt x="60" y="89"/>
                  <a:pt x="59" y="91"/>
                </a:cubicBezTo>
                <a:cubicBezTo>
                  <a:pt x="60" y="88"/>
                  <a:pt x="59" y="82"/>
                  <a:pt x="59" y="81"/>
                </a:cubicBezTo>
                <a:cubicBezTo>
                  <a:pt x="60" y="81"/>
                  <a:pt x="59" y="78"/>
                  <a:pt x="59" y="76"/>
                </a:cubicBezTo>
                <a:cubicBezTo>
                  <a:pt x="59" y="76"/>
                  <a:pt x="59" y="75"/>
                  <a:pt x="59" y="75"/>
                </a:cubicBezTo>
                <a:cubicBezTo>
                  <a:pt x="59" y="75"/>
                  <a:pt x="59" y="75"/>
                  <a:pt x="59" y="74"/>
                </a:cubicBezTo>
                <a:cubicBezTo>
                  <a:pt x="58" y="74"/>
                  <a:pt x="59" y="73"/>
                  <a:pt x="59" y="72"/>
                </a:cubicBezTo>
                <a:cubicBezTo>
                  <a:pt x="59" y="71"/>
                  <a:pt x="58" y="72"/>
                  <a:pt x="58" y="71"/>
                </a:cubicBezTo>
                <a:cubicBezTo>
                  <a:pt x="58" y="70"/>
                  <a:pt x="59" y="71"/>
                  <a:pt x="59" y="69"/>
                </a:cubicBezTo>
                <a:cubicBezTo>
                  <a:pt x="59" y="69"/>
                  <a:pt x="58" y="71"/>
                  <a:pt x="58" y="69"/>
                </a:cubicBezTo>
                <a:cubicBezTo>
                  <a:pt x="58" y="68"/>
                  <a:pt x="58" y="68"/>
                  <a:pt x="58" y="68"/>
                </a:cubicBezTo>
                <a:cubicBezTo>
                  <a:pt x="59" y="68"/>
                  <a:pt x="59" y="68"/>
                  <a:pt x="59" y="69"/>
                </a:cubicBezTo>
                <a:cubicBezTo>
                  <a:pt x="59" y="65"/>
                  <a:pt x="59" y="63"/>
                  <a:pt x="59" y="61"/>
                </a:cubicBezTo>
                <a:cubicBezTo>
                  <a:pt x="58" y="60"/>
                  <a:pt x="59" y="62"/>
                  <a:pt x="58" y="62"/>
                </a:cubicBezTo>
                <a:cubicBezTo>
                  <a:pt x="59" y="55"/>
                  <a:pt x="58" y="49"/>
                  <a:pt x="57" y="45"/>
                </a:cubicBezTo>
                <a:cubicBezTo>
                  <a:pt x="58" y="40"/>
                  <a:pt x="58" y="40"/>
                  <a:pt x="58" y="40"/>
                </a:cubicBezTo>
                <a:cubicBezTo>
                  <a:pt x="56" y="39"/>
                  <a:pt x="57" y="32"/>
                  <a:pt x="56" y="30"/>
                </a:cubicBezTo>
                <a:cubicBezTo>
                  <a:pt x="56" y="32"/>
                  <a:pt x="56" y="33"/>
                  <a:pt x="56" y="35"/>
                </a:cubicBezTo>
                <a:cubicBezTo>
                  <a:pt x="55" y="33"/>
                  <a:pt x="55" y="33"/>
                  <a:pt x="54" y="33"/>
                </a:cubicBezTo>
                <a:cubicBezTo>
                  <a:pt x="55" y="32"/>
                  <a:pt x="53" y="32"/>
                  <a:pt x="54" y="29"/>
                </a:cubicBezTo>
                <a:cubicBezTo>
                  <a:pt x="54" y="29"/>
                  <a:pt x="53" y="30"/>
                  <a:pt x="53" y="29"/>
                </a:cubicBezTo>
                <a:cubicBezTo>
                  <a:pt x="53" y="28"/>
                  <a:pt x="53" y="27"/>
                  <a:pt x="54" y="27"/>
                </a:cubicBezTo>
                <a:cubicBezTo>
                  <a:pt x="54" y="29"/>
                  <a:pt x="54" y="27"/>
                  <a:pt x="54" y="27"/>
                </a:cubicBezTo>
                <a:cubicBezTo>
                  <a:pt x="55" y="28"/>
                  <a:pt x="55" y="28"/>
                  <a:pt x="55" y="29"/>
                </a:cubicBezTo>
                <a:cubicBezTo>
                  <a:pt x="55" y="30"/>
                  <a:pt x="56" y="30"/>
                  <a:pt x="56" y="29"/>
                </a:cubicBezTo>
                <a:cubicBezTo>
                  <a:pt x="56" y="27"/>
                  <a:pt x="56" y="25"/>
                  <a:pt x="55" y="24"/>
                </a:cubicBezTo>
                <a:cubicBezTo>
                  <a:pt x="54" y="24"/>
                  <a:pt x="54" y="24"/>
                  <a:pt x="54" y="24"/>
                </a:cubicBezTo>
                <a:cubicBezTo>
                  <a:pt x="54" y="21"/>
                  <a:pt x="53" y="22"/>
                  <a:pt x="53" y="19"/>
                </a:cubicBezTo>
                <a:cubicBezTo>
                  <a:pt x="52" y="20"/>
                  <a:pt x="52" y="19"/>
                  <a:pt x="51" y="17"/>
                </a:cubicBezTo>
                <a:cubicBezTo>
                  <a:pt x="50" y="16"/>
                  <a:pt x="50" y="18"/>
                  <a:pt x="49" y="16"/>
                </a:cubicBezTo>
                <a:cubicBezTo>
                  <a:pt x="49" y="17"/>
                  <a:pt x="48" y="16"/>
                  <a:pt x="48" y="17"/>
                </a:cubicBezTo>
                <a:cubicBezTo>
                  <a:pt x="49" y="17"/>
                  <a:pt x="48" y="19"/>
                  <a:pt x="49" y="19"/>
                </a:cubicBezTo>
                <a:cubicBezTo>
                  <a:pt x="49" y="18"/>
                  <a:pt x="49" y="17"/>
                  <a:pt x="49" y="18"/>
                </a:cubicBezTo>
                <a:cubicBezTo>
                  <a:pt x="49" y="19"/>
                  <a:pt x="49" y="21"/>
                  <a:pt x="49" y="21"/>
                </a:cubicBezTo>
                <a:cubicBezTo>
                  <a:pt x="48" y="17"/>
                  <a:pt x="46" y="19"/>
                  <a:pt x="45" y="15"/>
                </a:cubicBezTo>
                <a:cubicBezTo>
                  <a:pt x="45" y="14"/>
                  <a:pt x="45" y="13"/>
                  <a:pt x="45" y="13"/>
                </a:cubicBezTo>
                <a:cubicBezTo>
                  <a:pt x="46" y="12"/>
                  <a:pt x="47" y="13"/>
                  <a:pt x="47" y="12"/>
                </a:cubicBezTo>
                <a:cubicBezTo>
                  <a:pt x="46" y="11"/>
                  <a:pt x="46" y="11"/>
                  <a:pt x="46" y="11"/>
                </a:cubicBezTo>
                <a:cubicBezTo>
                  <a:pt x="46" y="10"/>
                  <a:pt x="45" y="8"/>
                  <a:pt x="46" y="8"/>
                </a:cubicBezTo>
                <a:cubicBezTo>
                  <a:pt x="45" y="8"/>
                  <a:pt x="45" y="6"/>
                  <a:pt x="44" y="5"/>
                </a:cubicBezTo>
                <a:cubicBezTo>
                  <a:pt x="44" y="7"/>
                  <a:pt x="43" y="3"/>
                  <a:pt x="42" y="3"/>
                </a:cubicBezTo>
                <a:cubicBezTo>
                  <a:pt x="43" y="5"/>
                  <a:pt x="43" y="6"/>
                  <a:pt x="42" y="7"/>
                </a:cubicBezTo>
                <a:cubicBezTo>
                  <a:pt x="43" y="7"/>
                  <a:pt x="44" y="8"/>
                  <a:pt x="44" y="9"/>
                </a:cubicBezTo>
                <a:cubicBezTo>
                  <a:pt x="45" y="10"/>
                  <a:pt x="44" y="10"/>
                  <a:pt x="44" y="10"/>
                </a:cubicBezTo>
                <a:cubicBezTo>
                  <a:pt x="45" y="11"/>
                  <a:pt x="45" y="10"/>
                  <a:pt x="45" y="10"/>
                </a:cubicBezTo>
                <a:cubicBezTo>
                  <a:pt x="44" y="11"/>
                  <a:pt x="45" y="12"/>
                  <a:pt x="45" y="11"/>
                </a:cubicBezTo>
                <a:cubicBezTo>
                  <a:pt x="45" y="15"/>
                  <a:pt x="44" y="14"/>
                  <a:pt x="43" y="16"/>
                </a:cubicBezTo>
                <a:cubicBezTo>
                  <a:pt x="43" y="14"/>
                  <a:pt x="43" y="11"/>
                  <a:pt x="42" y="12"/>
                </a:cubicBezTo>
                <a:cubicBezTo>
                  <a:pt x="42" y="11"/>
                  <a:pt x="41" y="8"/>
                  <a:pt x="41" y="7"/>
                </a:cubicBezTo>
                <a:cubicBezTo>
                  <a:pt x="41" y="6"/>
                  <a:pt x="41" y="6"/>
                  <a:pt x="41" y="5"/>
                </a:cubicBezTo>
                <a:cubicBezTo>
                  <a:pt x="40" y="2"/>
                  <a:pt x="39" y="1"/>
                  <a:pt x="38" y="0"/>
                </a:cubicBezTo>
                <a:cubicBezTo>
                  <a:pt x="37" y="0"/>
                  <a:pt x="37" y="0"/>
                  <a:pt x="36" y="0"/>
                </a:cubicBezTo>
                <a:cubicBezTo>
                  <a:pt x="37" y="2"/>
                  <a:pt x="36" y="2"/>
                  <a:pt x="36" y="4"/>
                </a:cubicBezTo>
                <a:cubicBezTo>
                  <a:pt x="36" y="4"/>
                  <a:pt x="37" y="7"/>
                  <a:pt x="37" y="8"/>
                </a:cubicBezTo>
                <a:cubicBezTo>
                  <a:pt x="35" y="7"/>
                  <a:pt x="33" y="4"/>
                  <a:pt x="31" y="4"/>
                </a:cubicBezTo>
                <a:cubicBezTo>
                  <a:pt x="31" y="6"/>
                  <a:pt x="31" y="6"/>
                  <a:pt x="32" y="8"/>
                </a:cubicBezTo>
                <a:cubicBezTo>
                  <a:pt x="31" y="9"/>
                  <a:pt x="30" y="9"/>
                  <a:pt x="29" y="8"/>
                </a:cubicBezTo>
                <a:cubicBezTo>
                  <a:pt x="29" y="8"/>
                  <a:pt x="29" y="7"/>
                  <a:pt x="29" y="6"/>
                </a:cubicBezTo>
                <a:close/>
                <a:moveTo>
                  <a:pt x="55" y="273"/>
                </a:moveTo>
                <a:cubicBezTo>
                  <a:pt x="55" y="273"/>
                  <a:pt x="55" y="272"/>
                  <a:pt x="55" y="271"/>
                </a:cubicBezTo>
                <a:cubicBezTo>
                  <a:pt x="55" y="271"/>
                  <a:pt x="55" y="272"/>
                  <a:pt x="55" y="273"/>
                </a:cubicBezTo>
                <a:close/>
                <a:moveTo>
                  <a:pt x="47" y="329"/>
                </a:moveTo>
                <a:cubicBezTo>
                  <a:pt x="47" y="330"/>
                  <a:pt x="47" y="327"/>
                  <a:pt x="46" y="329"/>
                </a:cubicBezTo>
                <a:cubicBezTo>
                  <a:pt x="46" y="328"/>
                  <a:pt x="46" y="328"/>
                  <a:pt x="46" y="327"/>
                </a:cubicBezTo>
                <a:cubicBezTo>
                  <a:pt x="46" y="327"/>
                  <a:pt x="46" y="327"/>
                  <a:pt x="46" y="327"/>
                </a:cubicBezTo>
                <a:cubicBezTo>
                  <a:pt x="47" y="327"/>
                  <a:pt x="47" y="328"/>
                  <a:pt x="47" y="329"/>
                </a:cubicBezTo>
                <a:close/>
                <a:moveTo>
                  <a:pt x="44" y="326"/>
                </a:moveTo>
                <a:cubicBezTo>
                  <a:pt x="45" y="326"/>
                  <a:pt x="46" y="328"/>
                  <a:pt x="46" y="328"/>
                </a:cubicBezTo>
                <a:cubicBezTo>
                  <a:pt x="46" y="328"/>
                  <a:pt x="45" y="329"/>
                  <a:pt x="45" y="329"/>
                </a:cubicBezTo>
                <a:cubicBezTo>
                  <a:pt x="45" y="328"/>
                  <a:pt x="44" y="328"/>
                  <a:pt x="44" y="326"/>
                </a:cubicBezTo>
                <a:close/>
                <a:moveTo>
                  <a:pt x="42" y="370"/>
                </a:moveTo>
                <a:cubicBezTo>
                  <a:pt x="42" y="371"/>
                  <a:pt x="42" y="366"/>
                  <a:pt x="42" y="369"/>
                </a:cubicBezTo>
                <a:cubicBezTo>
                  <a:pt x="41" y="369"/>
                  <a:pt x="41" y="368"/>
                  <a:pt x="41" y="368"/>
                </a:cubicBezTo>
                <a:cubicBezTo>
                  <a:pt x="42" y="368"/>
                  <a:pt x="43" y="367"/>
                  <a:pt x="43" y="369"/>
                </a:cubicBezTo>
                <a:cubicBezTo>
                  <a:pt x="43" y="369"/>
                  <a:pt x="43" y="368"/>
                  <a:pt x="43" y="367"/>
                </a:cubicBezTo>
                <a:cubicBezTo>
                  <a:pt x="44" y="368"/>
                  <a:pt x="43" y="370"/>
                  <a:pt x="44" y="369"/>
                </a:cubicBezTo>
                <a:cubicBezTo>
                  <a:pt x="44" y="370"/>
                  <a:pt x="44" y="370"/>
                  <a:pt x="44" y="370"/>
                </a:cubicBezTo>
                <a:cubicBezTo>
                  <a:pt x="43" y="371"/>
                  <a:pt x="42" y="367"/>
                  <a:pt x="42" y="370"/>
                </a:cubicBezTo>
                <a:close/>
                <a:moveTo>
                  <a:pt x="22" y="380"/>
                </a:moveTo>
                <a:cubicBezTo>
                  <a:pt x="23" y="380"/>
                  <a:pt x="23" y="380"/>
                  <a:pt x="23" y="381"/>
                </a:cubicBezTo>
                <a:cubicBezTo>
                  <a:pt x="22" y="381"/>
                  <a:pt x="22" y="381"/>
                  <a:pt x="22" y="380"/>
                </a:cubicBezTo>
                <a:close/>
                <a:moveTo>
                  <a:pt x="22" y="5"/>
                </a:moveTo>
                <a:cubicBezTo>
                  <a:pt x="22" y="6"/>
                  <a:pt x="23" y="8"/>
                  <a:pt x="23" y="9"/>
                </a:cubicBezTo>
                <a:cubicBezTo>
                  <a:pt x="22" y="8"/>
                  <a:pt x="22" y="7"/>
                  <a:pt x="22" y="5"/>
                </a:cubicBezTo>
                <a:close/>
                <a:moveTo>
                  <a:pt x="13" y="12"/>
                </a:moveTo>
                <a:cubicBezTo>
                  <a:pt x="13" y="12"/>
                  <a:pt x="14" y="15"/>
                  <a:pt x="14" y="16"/>
                </a:cubicBezTo>
                <a:cubicBezTo>
                  <a:pt x="14" y="14"/>
                  <a:pt x="12" y="10"/>
                  <a:pt x="14" y="10"/>
                </a:cubicBezTo>
                <a:cubicBezTo>
                  <a:pt x="14" y="11"/>
                  <a:pt x="14" y="12"/>
                  <a:pt x="14" y="13"/>
                </a:cubicBezTo>
                <a:cubicBezTo>
                  <a:pt x="14" y="13"/>
                  <a:pt x="14" y="12"/>
                  <a:pt x="13" y="12"/>
                </a:cubicBezTo>
                <a:close/>
                <a:moveTo>
                  <a:pt x="20" y="9"/>
                </a:moveTo>
                <a:cubicBezTo>
                  <a:pt x="21" y="9"/>
                  <a:pt x="20" y="11"/>
                  <a:pt x="21" y="12"/>
                </a:cubicBezTo>
                <a:cubicBezTo>
                  <a:pt x="20" y="12"/>
                  <a:pt x="20" y="13"/>
                  <a:pt x="20" y="13"/>
                </a:cubicBezTo>
                <a:cubicBezTo>
                  <a:pt x="20" y="12"/>
                  <a:pt x="20" y="10"/>
                  <a:pt x="20" y="9"/>
                </a:cubicBezTo>
                <a:close/>
                <a:moveTo>
                  <a:pt x="33" y="7"/>
                </a:moveTo>
                <a:cubicBezTo>
                  <a:pt x="33" y="7"/>
                  <a:pt x="32" y="7"/>
                  <a:pt x="32" y="7"/>
                </a:cubicBezTo>
                <a:cubicBezTo>
                  <a:pt x="32" y="9"/>
                  <a:pt x="33" y="9"/>
                  <a:pt x="33" y="9"/>
                </a:cubicBezTo>
                <a:cubicBezTo>
                  <a:pt x="33" y="11"/>
                  <a:pt x="32" y="8"/>
                  <a:pt x="32" y="8"/>
                </a:cubicBezTo>
                <a:cubicBezTo>
                  <a:pt x="32" y="7"/>
                  <a:pt x="32" y="7"/>
                  <a:pt x="33" y="7"/>
                </a:cubicBezTo>
                <a:close/>
                <a:moveTo>
                  <a:pt x="22" y="11"/>
                </a:moveTo>
                <a:cubicBezTo>
                  <a:pt x="22" y="11"/>
                  <a:pt x="22" y="12"/>
                  <a:pt x="23" y="12"/>
                </a:cubicBezTo>
                <a:cubicBezTo>
                  <a:pt x="23" y="13"/>
                  <a:pt x="22" y="12"/>
                  <a:pt x="22" y="14"/>
                </a:cubicBezTo>
                <a:cubicBezTo>
                  <a:pt x="22" y="15"/>
                  <a:pt x="22" y="11"/>
                  <a:pt x="21" y="13"/>
                </a:cubicBezTo>
                <a:cubicBezTo>
                  <a:pt x="21" y="13"/>
                  <a:pt x="22" y="12"/>
                  <a:pt x="22" y="11"/>
                </a:cubicBezTo>
                <a:close/>
                <a:moveTo>
                  <a:pt x="11" y="16"/>
                </a:moveTo>
                <a:cubicBezTo>
                  <a:pt x="12" y="17"/>
                  <a:pt x="12" y="18"/>
                  <a:pt x="12" y="19"/>
                </a:cubicBezTo>
                <a:cubicBezTo>
                  <a:pt x="13" y="19"/>
                  <a:pt x="13" y="18"/>
                  <a:pt x="13" y="18"/>
                </a:cubicBezTo>
                <a:cubicBezTo>
                  <a:pt x="13" y="16"/>
                  <a:pt x="13" y="18"/>
                  <a:pt x="12" y="18"/>
                </a:cubicBezTo>
                <a:cubicBezTo>
                  <a:pt x="12" y="17"/>
                  <a:pt x="12" y="17"/>
                  <a:pt x="12" y="17"/>
                </a:cubicBezTo>
                <a:cubicBezTo>
                  <a:pt x="12" y="15"/>
                  <a:pt x="13" y="17"/>
                  <a:pt x="13" y="16"/>
                </a:cubicBezTo>
                <a:cubicBezTo>
                  <a:pt x="13" y="17"/>
                  <a:pt x="13" y="18"/>
                  <a:pt x="13" y="18"/>
                </a:cubicBezTo>
                <a:cubicBezTo>
                  <a:pt x="13" y="20"/>
                  <a:pt x="13" y="19"/>
                  <a:pt x="13" y="21"/>
                </a:cubicBezTo>
                <a:cubicBezTo>
                  <a:pt x="12" y="20"/>
                  <a:pt x="12" y="20"/>
                  <a:pt x="11" y="21"/>
                </a:cubicBezTo>
                <a:cubicBezTo>
                  <a:pt x="11" y="21"/>
                  <a:pt x="11" y="20"/>
                  <a:pt x="11" y="19"/>
                </a:cubicBezTo>
                <a:cubicBezTo>
                  <a:pt x="10" y="19"/>
                  <a:pt x="10" y="19"/>
                  <a:pt x="10" y="20"/>
                </a:cubicBezTo>
                <a:cubicBezTo>
                  <a:pt x="10" y="20"/>
                  <a:pt x="10" y="21"/>
                  <a:pt x="10" y="21"/>
                </a:cubicBezTo>
                <a:cubicBezTo>
                  <a:pt x="10" y="21"/>
                  <a:pt x="10" y="22"/>
                  <a:pt x="9" y="22"/>
                </a:cubicBezTo>
                <a:cubicBezTo>
                  <a:pt x="9" y="21"/>
                  <a:pt x="10" y="21"/>
                  <a:pt x="9" y="19"/>
                </a:cubicBezTo>
                <a:cubicBezTo>
                  <a:pt x="10" y="19"/>
                  <a:pt x="11" y="19"/>
                  <a:pt x="10" y="17"/>
                </a:cubicBezTo>
                <a:cubicBezTo>
                  <a:pt x="11" y="18"/>
                  <a:pt x="11" y="18"/>
                  <a:pt x="11" y="18"/>
                </a:cubicBezTo>
                <a:cubicBezTo>
                  <a:pt x="12" y="18"/>
                  <a:pt x="12" y="17"/>
                  <a:pt x="11" y="16"/>
                </a:cubicBezTo>
                <a:close/>
                <a:moveTo>
                  <a:pt x="14" y="20"/>
                </a:moveTo>
                <a:cubicBezTo>
                  <a:pt x="13" y="19"/>
                  <a:pt x="14" y="17"/>
                  <a:pt x="14" y="17"/>
                </a:cubicBezTo>
                <a:cubicBezTo>
                  <a:pt x="15" y="18"/>
                  <a:pt x="14" y="18"/>
                  <a:pt x="14" y="20"/>
                </a:cubicBezTo>
                <a:close/>
                <a:moveTo>
                  <a:pt x="42" y="18"/>
                </a:moveTo>
                <a:cubicBezTo>
                  <a:pt x="42" y="16"/>
                  <a:pt x="43" y="18"/>
                  <a:pt x="44" y="18"/>
                </a:cubicBezTo>
                <a:cubicBezTo>
                  <a:pt x="44" y="18"/>
                  <a:pt x="43" y="19"/>
                  <a:pt x="44" y="20"/>
                </a:cubicBezTo>
                <a:cubicBezTo>
                  <a:pt x="44" y="21"/>
                  <a:pt x="44" y="23"/>
                  <a:pt x="43" y="22"/>
                </a:cubicBezTo>
                <a:cubicBezTo>
                  <a:pt x="43" y="19"/>
                  <a:pt x="43" y="19"/>
                  <a:pt x="42" y="18"/>
                </a:cubicBezTo>
                <a:close/>
                <a:moveTo>
                  <a:pt x="14" y="20"/>
                </a:moveTo>
                <a:cubicBezTo>
                  <a:pt x="14" y="20"/>
                  <a:pt x="15" y="21"/>
                  <a:pt x="15" y="22"/>
                </a:cubicBezTo>
                <a:cubicBezTo>
                  <a:pt x="15" y="23"/>
                  <a:pt x="14" y="23"/>
                  <a:pt x="14" y="24"/>
                </a:cubicBezTo>
                <a:cubicBezTo>
                  <a:pt x="13" y="23"/>
                  <a:pt x="14" y="21"/>
                  <a:pt x="14" y="20"/>
                </a:cubicBezTo>
                <a:close/>
                <a:moveTo>
                  <a:pt x="8" y="21"/>
                </a:moveTo>
                <a:cubicBezTo>
                  <a:pt x="9" y="21"/>
                  <a:pt x="8" y="22"/>
                  <a:pt x="9" y="22"/>
                </a:cubicBezTo>
                <a:cubicBezTo>
                  <a:pt x="9" y="23"/>
                  <a:pt x="8" y="23"/>
                  <a:pt x="8" y="23"/>
                </a:cubicBezTo>
                <a:cubicBezTo>
                  <a:pt x="8" y="23"/>
                  <a:pt x="8" y="22"/>
                  <a:pt x="8" y="21"/>
                </a:cubicBezTo>
                <a:close/>
                <a:moveTo>
                  <a:pt x="17" y="22"/>
                </a:moveTo>
                <a:cubicBezTo>
                  <a:pt x="17" y="22"/>
                  <a:pt x="17" y="22"/>
                  <a:pt x="17" y="23"/>
                </a:cubicBezTo>
                <a:cubicBezTo>
                  <a:pt x="16" y="23"/>
                  <a:pt x="17" y="21"/>
                  <a:pt x="16" y="22"/>
                </a:cubicBezTo>
                <a:cubicBezTo>
                  <a:pt x="16" y="20"/>
                  <a:pt x="17" y="21"/>
                  <a:pt x="17" y="22"/>
                </a:cubicBezTo>
                <a:close/>
                <a:moveTo>
                  <a:pt x="38" y="21"/>
                </a:moveTo>
                <a:cubicBezTo>
                  <a:pt x="39" y="22"/>
                  <a:pt x="41" y="23"/>
                  <a:pt x="42" y="24"/>
                </a:cubicBezTo>
                <a:cubicBezTo>
                  <a:pt x="40" y="25"/>
                  <a:pt x="39" y="21"/>
                  <a:pt x="38" y="23"/>
                </a:cubicBezTo>
                <a:cubicBezTo>
                  <a:pt x="38" y="23"/>
                  <a:pt x="39" y="22"/>
                  <a:pt x="38" y="21"/>
                </a:cubicBezTo>
                <a:close/>
                <a:moveTo>
                  <a:pt x="42" y="22"/>
                </a:moveTo>
                <a:cubicBezTo>
                  <a:pt x="43" y="23"/>
                  <a:pt x="42" y="25"/>
                  <a:pt x="43" y="25"/>
                </a:cubicBezTo>
                <a:cubicBezTo>
                  <a:pt x="42" y="27"/>
                  <a:pt x="42" y="23"/>
                  <a:pt x="42" y="22"/>
                </a:cubicBezTo>
                <a:close/>
                <a:moveTo>
                  <a:pt x="51" y="23"/>
                </a:moveTo>
                <a:cubicBezTo>
                  <a:pt x="51" y="22"/>
                  <a:pt x="51" y="23"/>
                  <a:pt x="52" y="23"/>
                </a:cubicBezTo>
                <a:cubicBezTo>
                  <a:pt x="52" y="24"/>
                  <a:pt x="52" y="25"/>
                  <a:pt x="51" y="25"/>
                </a:cubicBezTo>
                <a:cubicBezTo>
                  <a:pt x="51" y="24"/>
                  <a:pt x="52" y="23"/>
                  <a:pt x="51" y="23"/>
                </a:cubicBezTo>
                <a:close/>
                <a:moveTo>
                  <a:pt x="6" y="48"/>
                </a:moveTo>
                <a:cubicBezTo>
                  <a:pt x="6" y="48"/>
                  <a:pt x="7" y="49"/>
                  <a:pt x="7" y="49"/>
                </a:cubicBezTo>
                <a:cubicBezTo>
                  <a:pt x="7" y="50"/>
                  <a:pt x="7" y="50"/>
                  <a:pt x="6" y="50"/>
                </a:cubicBezTo>
                <a:cubicBezTo>
                  <a:pt x="6" y="49"/>
                  <a:pt x="6" y="49"/>
                  <a:pt x="6" y="48"/>
                </a:cubicBezTo>
                <a:close/>
                <a:moveTo>
                  <a:pt x="7" y="52"/>
                </a:moveTo>
                <a:cubicBezTo>
                  <a:pt x="8" y="52"/>
                  <a:pt x="7" y="54"/>
                  <a:pt x="8" y="54"/>
                </a:cubicBezTo>
                <a:cubicBezTo>
                  <a:pt x="7" y="54"/>
                  <a:pt x="6" y="55"/>
                  <a:pt x="6" y="54"/>
                </a:cubicBezTo>
                <a:cubicBezTo>
                  <a:pt x="6" y="53"/>
                  <a:pt x="7" y="54"/>
                  <a:pt x="7" y="52"/>
                </a:cubicBezTo>
                <a:close/>
                <a:moveTo>
                  <a:pt x="17" y="61"/>
                </a:moveTo>
                <a:cubicBezTo>
                  <a:pt x="17" y="62"/>
                  <a:pt x="17" y="63"/>
                  <a:pt x="16" y="63"/>
                </a:cubicBezTo>
                <a:cubicBezTo>
                  <a:pt x="17" y="62"/>
                  <a:pt x="17" y="61"/>
                  <a:pt x="17" y="61"/>
                </a:cubicBezTo>
                <a:close/>
                <a:moveTo>
                  <a:pt x="17" y="65"/>
                </a:moveTo>
                <a:cubicBezTo>
                  <a:pt x="17" y="64"/>
                  <a:pt x="16" y="66"/>
                  <a:pt x="17" y="66"/>
                </a:cubicBezTo>
                <a:cubicBezTo>
                  <a:pt x="17" y="67"/>
                  <a:pt x="17" y="67"/>
                  <a:pt x="16" y="67"/>
                </a:cubicBezTo>
                <a:cubicBezTo>
                  <a:pt x="17" y="67"/>
                  <a:pt x="17" y="66"/>
                  <a:pt x="16" y="66"/>
                </a:cubicBezTo>
                <a:cubicBezTo>
                  <a:pt x="16" y="65"/>
                  <a:pt x="17" y="66"/>
                  <a:pt x="17" y="65"/>
                </a:cubicBezTo>
                <a:close/>
                <a:moveTo>
                  <a:pt x="11" y="65"/>
                </a:moveTo>
                <a:cubicBezTo>
                  <a:pt x="11" y="66"/>
                  <a:pt x="10" y="66"/>
                  <a:pt x="10" y="67"/>
                </a:cubicBezTo>
                <a:cubicBezTo>
                  <a:pt x="9" y="66"/>
                  <a:pt x="10" y="64"/>
                  <a:pt x="11" y="65"/>
                </a:cubicBezTo>
                <a:close/>
                <a:moveTo>
                  <a:pt x="23" y="66"/>
                </a:moveTo>
                <a:cubicBezTo>
                  <a:pt x="23" y="67"/>
                  <a:pt x="23" y="68"/>
                  <a:pt x="23" y="69"/>
                </a:cubicBezTo>
                <a:cubicBezTo>
                  <a:pt x="22" y="68"/>
                  <a:pt x="23" y="66"/>
                  <a:pt x="22" y="67"/>
                </a:cubicBezTo>
                <a:cubicBezTo>
                  <a:pt x="22" y="66"/>
                  <a:pt x="22" y="66"/>
                  <a:pt x="23" y="66"/>
                </a:cubicBezTo>
                <a:close/>
                <a:moveTo>
                  <a:pt x="6" y="67"/>
                </a:moveTo>
                <a:cubicBezTo>
                  <a:pt x="6" y="68"/>
                  <a:pt x="6" y="69"/>
                  <a:pt x="6" y="70"/>
                </a:cubicBezTo>
                <a:cubicBezTo>
                  <a:pt x="5" y="69"/>
                  <a:pt x="5" y="68"/>
                  <a:pt x="6" y="67"/>
                </a:cubicBezTo>
                <a:close/>
                <a:moveTo>
                  <a:pt x="6" y="69"/>
                </a:moveTo>
                <a:cubicBezTo>
                  <a:pt x="7" y="69"/>
                  <a:pt x="7" y="70"/>
                  <a:pt x="7" y="71"/>
                </a:cubicBezTo>
                <a:cubicBezTo>
                  <a:pt x="8" y="71"/>
                  <a:pt x="7" y="70"/>
                  <a:pt x="8" y="69"/>
                </a:cubicBezTo>
                <a:cubicBezTo>
                  <a:pt x="9" y="70"/>
                  <a:pt x="8" y="71"/>
                  <a:pt x="8" y="72"/>
                </a:cubicBezTo>
                <a:cubicBezTo>
                  <a:pt x="7" y="72"/>
                  <a:pt x="7" y="72"/>
                  <a:pt x="6" y="71"/>
                </a:cubicBezTo>
                <a:cubicBezTo>
                  <a:pt x="6" y="71"/>
                  <a:pt x="6" y="70"/>
                  <a:pt x="7" y="70"/>
                </a:cubicBezTo>
                <a:cubicBezTo>
                  <a:pt x="7" y="70"/>
                  <a:pt x="6" y="70"/>
                  <a:pt x="6" y="69"/>
                </a:cubicBezTo>
                <a:close/>
                <a:moveTo>
                  <a:pt x="10" y="70"/>
                </a:moveTo>
                <a:cubicBezTo>
                  <a:pt x="9" y="71"/>
                  <a:pt x="10" y="72"/>
                  <a:pt x="9" y="72"/>
                </a:cubicBezTo>
                <a:cubicBezTo>
                  <a:pt x="9" y="70"/>
                  <a:pt x="9" y="70"/>
                  <a:pt x="9" y="70"/>
                </a:cubicBezTo>
                <a:cubicBezTo>
                  <a:pt x="9" y="70"/>
                  <a:pt x="9" y="70"/>
                  <a:pt x="10" y="70"/>
                </a:cubicBezTo>
                <a:close/>
                <a:moveTo>
                  <a:pt x="6" y="73"/>
                </a:moveTo>
                <a:cubicBezTo>
                  <a:pt x="6" y="73"/>
                  <a:pt x="5" y="73"/>
                  <a:pt x="5" y="72"/>
                </a:cubicBezTo>
                <a:cubicBezTo>
                  <a:pt x="5" y="70"/>
                  <a:pt x="6" y="70"/>
                  <a:pt x="6" y="73"/>
                </a:cubicBezTo>
                <a:close/>
                <a:moveTo>
                  <a:pt x="9" y="75"/>
                </a:moveTo>
                <a:cubicBezTo>
                  <a:pt x="9" y="74"/>
                  <a:pt x="10" y="74"/>
                  <a:pt x="10" y="74"/>
                </a:cubicBezTo>
                <a:cubicBezTo>
                  <a:pt x="10" y="75"/>
                  <a:pt x="10" y="75"/>
                  <a:pt x="9" y="75"/>
                </a:cubicBezTo>
                <a:close/>
                <a:moveTo>
                  <a:pt x="6" y="85"/>
                </a:moveTo>
                <a:cubicBezTo>
                  <a:pt x="7" y="86"/>
                  <a:pt x="6" y="88"/>
                  <a:pt x="5" y="90"/>
                </a:cubicBezTo>
                <a:cubicBezTo>
                  <a:pt x="5" y="89"/>
                  <a:pt x="6" y="87"/>
                  <a:pt x="5" y="87"/>
                </a:cubicBezTo>
                <a:cubicBezTo>
                  <a:pt x="5" y="87"/>
                  <a:pt x="5" y="87"/>
                  <a:pt x="5" y="87"/>
                </a:cubicBezTo>
                <a:cubicBezTo>
                  <a:pt x="6" y="87"/>
                  <a:pt x="6" y="86"/>
                  <a:pt x="6" y="85"/>
                </a:cubicBezTo>
                <a:close/>
                <a:moveTo>
                  <a:pt x="58" y="85"/>
                </a:moveTo>
                <a:cubicBezTo>
                  <a:pt x="59" y="85"/>
                  <a:pt x="59" y="87"/>
                  <a:pt x="59" y="88"/>
                </a:cubicBezTo>
                <a:cubicBezTo>
                  <a:pt x="58" y="88"/>
                  <a:pt x="59" y="86"/>
                  <a:pt x="58" y="85"/>
                </a:cubicBezTo>
                <a:close/>
                <a:moveTo>
                  <a:pt x="5" y="92"/>
                </a:moveTo>
                <a:cubicBezTo>
                  <a:pt x="5" y="92"/>
                  <a:pt x="5" y="93"/>
                  <a:pt x="5" y="93"/>
                </a:cubicBezTo>
                <a:cubicBezTo>
                  <a:pt x="5" y="94"/>
                  <a:pt x="5" y="94"/>
                  <a:pt x="5" y="95"/>
                </a:cubicBezTo>
                <a:cubicBezTo>
                  <a:pt x="4" y="94"/>
                  <a:pt x="5" y="93"/>
                  <a:pt x="5" y="92"/>
                </a:cubicBezTo>
                <a:close/>
                <a:moveTo>
                  <a:pt x="5" y="141"/>
                </a:moveTo>
                <a:cubicBezTo>
                  <a:pt x="6" y="141"/>
                  <a:pt x="7" y="142"/>
                  <a:pt x="6" y="142"/>
                </a:cubicBezTo>
                <a:cubicBezTo>
                  <a:pt x="6" y="141"/>
                  <a:pt x="5" y="142"/>
                  <a:pt x="5" y="141"/>
                </a:cubicBezTo>
                <a:close/>
                <a:moveTo>
                  <a:pt x="8" y="152"/>
                </a:moveTo>
                <a:cubicBezTo>
                  <a:pt x="9" y="150"/>
                  <a:pt x="9" y="152"/>
                  <a:pt x="9" y="152"/>
                </a:cubicBezTo>
                <a:cubicBezTo>
                  <a:pt x="9" y="154"/>
                  <a:pt x="9" y="152"/>
                  <a:pt x="8" y="152"/>
                </a:cubicBezTo>
                <a:close/>
                <a:moveTo>
                  <a:pt x="8" y="159"/>
                </a:moveTo>
                <a:cubicBezTo>
                  <a:pt x="7" y="159"/>
                  <a:pt x="7" y="156"/>
                  <a:pt x="8" y="157"/>
                </a:cubicBezTo>
                <a:cubicBezTo>
                  <a:pt x="8" y="157"/>
                  <a:pt x="8" y="158"/>
                  <a:pt x="8" y="158"/>
                </a:cubicBezTo>
                <a:cubicBezTo>
                  <a:pt x="8" y="160"/>
                  <a:pt x="8" y="157"/>
                  <a:pt x="8" y="159"/>
                </a:cubicBezTo>
                <a:close/>
                <a:moveTo>
                  <a:pt x="7" y="159"/>
                </a:moveTo>
                <a:cubicBezTo>
                  <a:pt x="6" y="160"/>
                  <a:pt x="6" y="160"/>
                  <a:pt x="6" y="160"/>
                </a:cubicBezTo>
                <a:cubicBezTo>
                  <a:pt x="6" y="161"/>
                  <a:pt x="7" y="161"/>
                  <a:pt x="7" y="161"/>
                </a:cubicBezTo>
                <a:cubicBezTo>
                  <a:pt x="6" y="164"/>
                  <a:pt x="6" y="158"/>
                  <a:pt x="7" y="159"/>
                </a:cubicBezTo>
                <a:close/>
                <a:moveTo>
                  <a:pt x="8" y="175"/>
                </a:moveTo>
                <a:cubicBezTo>
                  <a:pt x="7" y="176"/>
                  <a:pt x="7" y="178"/>
                  <a:pt x="7" y="179"/>
                </a:cubicBezTo>
                <a:cubicBezTo>
                  <a:pt x="7" y="180"/>
                  <a:pt x="8" y="181"/>
                  <a:pt x="9" y="180"/>
                </a:cubicBezTo>
                <a:cubicBezTo>
                  <a:pt x="9" y="182"/>
                  <a:pt x="8" y="181"/>
                  <a:pt x="8" y="183"/>
                </a:cubicBezTo>
                <a:cubicBezTo>
                  <a:pt x="8" y="183"/>
                  <a:pt x="8" y="180"/>
                  <a:pt x="7" y="181"/>
                </a:cubicBezTo>
                <a:cubicBezTo>
                  <a:pt x="6" y="179"/>
                  <a:pt x="7" y="177"/>
                  <a:pt x="6" y="176"/>
                </a:cubicBezTo>
                <a:cubicBezTo>
                  <a:pt x="6" y="175"/>
                  <a:pt x="7" y="176"/>
                  <a:pt x="8" y="175"/>
                </a:cubicBezTo>
                <a:close/>
                <a:moveTo>
                  <a:pt x="12" y="182"/>
                </a:moveTo>
                <a:cubicBezTo>
                  <a:pt x="12" y="182"/>
                  <a:pt x="12" y="184"/>
                  <a:pt x="12" y="186"/>
                </a:cubicBezTo>
                <a:cubicBezTo>
                  <a:pt x="11" y="185"/>
                  <a:pt x="12" y="184"/>
                  <a:pt x="12" y="182"/>
                </a:cubicBezTo>
                <a:close/>
                <a:moveTo>
                  <a:pt x="8" y="191"/>
                </a:moveTo>
                <a:cubicBezTo>
                  <a:pt x="8" y="190"/>
                  <a:pt x="8" y="192"/>
                  <a:pt x="9" y="191"/>
                </a:cubicBezTo>
                <a:cubicBezTo>
                  <a:pt x="9" y="193"/>
                  <a:pt x="8" y="191"/>
                  <a:pt x="8" y="193"/>
                </a:cubicBezTo>
                <a:cubicBezTo>
                  <a:pt x="7" y="193"/>
                  <a:pt x="8" y="191"/>
                  <a:pt x="8" y="191"/>
                </a:cubicBezTo>
                <a:close/>
                <a:moveTo>
                  <a:pt x="10" y="192"/>
                </a:moveTo>
                <a:cubicBezTo>
                  <a:pt x="10" y="192"/>
                  <a:pt x="10" y="193"/>
                  <a:pt x="10" y="193"/>
                </a:cubicBezTo>
                <a:cubicBezTo>
                  <a:pt x="10" y="193"/>
                  <a:pt x="9" y="191"/>
                  <a:pt x="9" y="194"/>
                </a:cubicBezTo>
                <a:cubicBezTo>
                  <a:pt x="8" y="193"/>
                  <a:pt x="9" y="192"/>
                  <a:pt x="10" y="192"/>
                </a:cubicBezTo>
                <a:close/>
                <a:moveTo>
                  <a:pt x="9" y="194"/>
                </a:moveTo>
                <a:cubicBezTo>
                  <a:pt x="10" y="194"/>
                  <a:pt x="10" y="195"/>
                  <a:pt x="11" y="195"/>
                </a:cubicBezTo>
                <a:cubicBezTo>
                  <a:pt x="10" y="195"/>
                  <a:pt x="9" y="196"/>
                  <a:pt x="9" y="194"/>
                </a:cubicBezTo>
                <a:close/>
                <a:moveTo>
                  <a:pt x="12" y="219"/>
                </a:moveTo>
                <a:cubicBezTo>
                  <a:pt x="12" y="218"/>
                  <a:pt x="12" y="219"/>
                  <a:pt x="12" y="218"/>
                </a:cubicBezTo>
                <a:cubicBezTo>
                  <a:pt x="12" y="219"/>
                  <a:pt x="12" y="220"/>
                  <a:pt x="13" y="220"/>
                </a:cubicBezTo>
                <a:cubicBezTo>
                  <a:pt x="12" y="221"/>
                  <a:pt x="12" y="219"/>
                  <a:pt x="12" y="219"/>
                </a:cubicBezTo>
                <a:close/>
                <a:moveTo>
                  <a:pt x="13" y="222"/>
                </a:moveTo>
                <a:cubicBezTo>
                  <a:pt x="14" y="223"/>
                  <a:pt x="13" y="223"/>
                  <a:pt x="13" y="224"/>
                </a:cubicBezTo>
                <a:cubicBezTo>
                  <a:pt x="13" y="224"/>
                  <a:pt x="12" y="225"/>
                  <a:pt x="12" y="225"/>
                </a:cubicBezTo>
                <a:cubicBezTo>
                  <a:pt x="11" y="224"/>
                  <a:pt x="12" y="224"/>
                  <a:pt x="12" y="223"/>
                </a:cubicBezTo>
                <a:cubicBezTo>
                  <a:pt x="13" y="224"/>
                  <a:pt x="13" y="224"/>
                  <a:pt x="13" y="222"/>
                </a:cubicBezTo>
                <a:close/>
                <a:moveTo>
                  <a:pt x="14" y="229"/>
                </a:moveTo>
                <a:cubicBezTo>
                  <a:pt x="13" y="227"/>
                  <a:pt x="15" y="230"/>
                  <a:pt x="15" y="228"/>
                </a:cubicBezTo>
                <a:cubicBezTo>
                  <a:pt x="16" y="230"/>
                  <a:pt x="14" y="229"/>
                  <a:pt x="14" y="229"/>
                </a:cubicBezTo>
                <a:close/>
                <a:moveTo>
                  <a:pt x="12" y="230"/>
                </a:moveTo>
                <a:cubicBezTo>
                  <a:pt x="12" y="232"/>
                  <a:pt x="12" y="232"/>
                  <a:pt x="12" y="233"/>
                </a:cubicBezTo>
                <a:cubicBezTo>
                  <a:pt x="11" y="233"/>
                  <a:pt x="11" y="233"/>
                  <a:pt x="11" y="232"/>
                </a:cubicBezTo>
                <a:cubicBezTo>
                  <a:pt x="11" y="232"/>
                  <a:pt x="11" y="230"/>
                  <a:pt x="12" y="230"/>
                </a:cubicBezTo>
                <a:close/>
                <a:moveTo>
                  <a:pt x="14" y="230"/>
                </a:moveTo>
                <a:cubicBezTo>
                  <a:pt x="13" y="231"/>
                  <a:pt x="14" y="233"/>
                  <a:pt x="14" y="231"/>
                </a:cubicBezTo>
                <a:cubicBezTo>
                  <a:pt x="14" y="231"/>
                  <a:pt x="14" y="232"/>
                  <a:pt x="14" y="232"/>
                </a:cubicBezTo>
                <a:cubicBezTo>
                  <a:pt x="14" y="232"/>
                  <a:pt x="14" y="234"/>
                  <a:pt x="13" y="234"/>
                </a:cubicBezTo>
                <a:cubicBezTo>
                  <a:pt x="13" y="233"/>
                  <a:pt x="13" y="232"/>
                  <a:pt x="13" y="232"/>
                </a:cubicBezTo>
                <a:cubicBezTo>
                  <a:pt x="13" y="231"/>
                  <a:pt x="13" y="230"/>
                  <a:pt x="14" y="230"/>
                </a:cubicBezTo>
                <a:close/>
                <a:moveTo>
                  <a:pt x="12" y="233"/>
                </a:moveTo>
                <a:cubicBezTo>
                  <a:pt x="13" y="233"/>
                  <a:pt x="12" y="235"/>
                  <a:pt x="13" y="235"/>
                </a:cubicBezTo>
                <a:cubicBezTo>
                  <a:pt x="12" y="235"/>
                  <a:pt x="11" y="235"/>
                  <a:pt x="11" y="234"/>
                </a:cubicBezTo>
                <a:cubicBezTo>
                  <a:pt x="12" y="234"/>
                  <a:pt x="12" y="235"/>
                  <a:pt x="12" y="233"/>
                </a:cubicBezTo>
                <a:close/>
                <a:moveTo>
                  <a:pt x="16" y="234"/>
                </a:moveTo>
                <a:cubicBezTo>
                  <a:pt x="15" y="235"/>
                  <a:pt x="15" y="235"/>
                  <a:pt x="15" y="236"/>
                </a:cubicBezTo>
                <a:cubicBezTo>
                  <a:pt x="14" y="236"/>
                  <a:pt x="14" y="238"/>
                  <a:pt x="13" y="237"/>
                </a:cubicBezTo>
                <a:cubicBezTo>
                  <a:pt x="13" y="236"/>
                  <a:pt x="13" y="236"/>
                  <a:pt x="13" y="236"/>
                </a:cubicBezTo>
                <a:cubicBezTo>
                  <a:pt x="14" y="238"/>
                  <a:pt x="15" y="234"/>
                  <a:pt x="16" y="234"/>
                </a:cubicBezTo>
                <a:close/>
                <a:moveTo>
                  <a:pt x="15" y="241"/>
                </a:moveTo>
                <a:cubicBezTo>
                  <a:pt x="16" y="241"/>
                  <a:pt x="16" y="241"/>
                  <a:pt x="16" y="241"/>
                </a:cubicBezTo>
                <a:cubicBezTo>
                  <a:pt x="15" y="242"/>
                  <a:pt x="15" y="243"/>
                  <a:pt x="15" y="244"/>
                </a:cubicBezTo>
                <a:cubicBezTo>
                  <a:pt x="15" y="243"/>
                  <a:pt x="15" y="242"/>
                  <a:pt x="15" y="241"/>
                </a:cubicBezTo>
                <a:close/>
                <a:moveTo>
                  <a:pt x="55" y="250"/>
                </a:moveTo>
                <a:cubicBezTo>
                  <a:pt x="56" y="251"/>
                  <a:pt x="55" y="252"/>
                  <a:pt x="54" y="252"/>
                </a:cubicBezTo>
                <a:cubicBezTo>
                  <a:pt x="54" y="251"/>
                  <a:pt x="55" y="251"/>
                  <a:pt x="55" y="250"/>
                </a:cubicBezTo>
                <a:close/>
                <a:moveTo>
                  <a:pt x="53" y="261"/>
                </a:moveTo>
                <a:cubicBezTo>
                  <a:pt x="54" y="261"/>
                  <a:pt x="54" y="264"/>
                  <a:pt x="53" y="263"/>
                </a:cubicBezTo>
                <a:cubicBezTo>
                  <a:pt x="53" y="262"/>
                  <a:pt x="53" y="262"/>
                  <a:pt x="53" y="261"/>
                </a:cubicBezTo>
                <a:close/>
                <a:moveTo>
                  <a:pt x="18" y="276"/>
                </a:moveTo>
                <a:cubicBezTo>
                  <a:pt x="18" y="277"/>
                  <a:pt x="17" y="277"/>
                  <a:pt x="17" y="276"/>
                </a:cubicBezTo>
                <a:cubicBezTo>
                  <a:pt x="17" y="275"/>
                  <a:pt x="18" y="275"/>
                  <a:pt x="18" y="276"/>
                </a:cubicBezTo>
                <a:close/>
                <a:moveTo>
                  <a:pt x="49" y="276"/>
                </a:moveTo>
                <a:cubicBezTo>
                  <a:pt x="49" y="277"/>
                  <a:pt x="49" y="279"/>
                  <a:pt x="49" y="279"/>
                </a:cubicBezTo>
                <a:cubicBezTo>
                  <a:pt x="49" y="278"/>
                  <a:pt x="49" y="277"/>
                  <a:pt x="49" y="276"/>
                </a:cubicBezTo>
                <a:close/>
                <a:moveTo>
                  <a:pt x="51" y="277"/>
                </a:moveTo>
                <a:cubicBezTo>
                  <a:pt x="52" y="277"/>
                  <a:pt x="52" y="277"/>
                  <a:pt x="52" y="278"/>
                </a:cubicBezTo>
                <a:cubicBezTo>
                  <a:pt x="52" y="279"/>
                  <a:pt x="52" y="280"/>
                  <a:pt x="52" y="281"/>
                </a:cubicBezTo>
                <a:cubicBezTo>
                  <a:pt x="52" y="280"/>
                  <a:pt x="51" y="279"/>
                  <a:pt x="51" y="281"/>
                </a:cubicBezTo>
                <a:cubicBezTo>
                  <a:pt x="50" y="281"/>
                  <a:pt x="52" y="279"/>
                  <a:pt x="51" y="277"/>
                </a:cubicBezTo>
                <a:close/>
                <a:moveTo>
                  <a:pt x="18" y="279"/>
                </a:moveTo>
                <a:cubicBezTo>
                  <a:pt x="18" y="279"/>
                  <a:pt x="17" y="279"/>
                  <a:pt x="17" y="278"/>
                </a:cubicBezTo>
                <a:cubicBezTo>
                  <a:pt x="18" y="278"/>
                  <a:pt x="18" y="278"/>
                  <a:pt x="18" y="278"/>
                </a:cubicBezTo>
                <a:cubicBezTo>
                  <a:pt x="19" y="280"/>
                  <a:pt x="18" y="279"/>
                  <a:pt x="18" y="280"/>
                </a:cubicBezTo>
                <a:cubicBezTo>
                  <a:pt x="18" y="280"/>
                  <a:pt x="18" y="279"/>
                  <a:pt x="18" y="279"/>
                </a:cubicBezTo>
                <a:close/>
                <a:moveTo>
                  <a:pt x="33" y="282"/>
                </a:moveTo>
                <a:cubicBezTo>
                  <a:pt x="34" y="282"/>
                  <a:pt x="33" y="284"/>
                  <a:pt x="34" y="284"/>
                </a:cubicBezTo>
                <a:cubicBezTo>
                  <a:pt x="33" y="286"/>
                  <a:pt x="33" y="283"/>
                  <a:pt x="33" y="282"/>
                </a:cubicBezTo>
                <a:close/>
                <a:moveTo>
                  <a:pt x="49" y="282"/>
                </a:moveTo>
                <a:cubicBezTo>
                  <a:pt x="50" y="282"/>
                  <a:pt x="50" y="285"/>
                  <a:pt x="49" y="284"/>
                </a:cubicBezTo>
                <a:lnTo>
                  <a:pt x="49" y="282"/>
                </a:lnTo>
                <a:close/>
                <a:moveTo>
                  <a:pt x="45" y="283"/>
                </a:moveTo>
                <a:cubicBezTo>
                  <a:pt x="45" y="283"/>
                  <a:pt x="45" y="283"/>
                  <a:pt x="46" y="283"/>
                </a:cubicBezTo>
                <a:cubicBezTo>
                  <a:pt x="45" y="284"/>
                  <a:pt x="46" y="287"/>
                  <a:pt x="45" y="287"/>
                </a:cubicBezTo>
                <a:cubicBezTo>
                  <a:pt x="45" y="286"/>
                  <a:pt x="45" y="285"/>
                  <a:pt x="45" y="283"/>
                </a:cubicBezTo>
                <a:close/>
                <a:moveTo>
                  <a:pt x="17" y="284"/>
                </a:moveTo>
                <a:cubicBezTo>
                  <a:pt x="17" y="284"/>
                  <a:pt x="17" y="285"/>
                  <a:pt x="17" y="285"/>
                </a:cubicBezTo>
                <a:cubicBezTo>
                  <a:pt x="18" y="286"/>
                  <a:pt x="18" y="285"/>
                  <a:pt x="18" y="287"/>
                </a:cubicBezTo>
                <a:cubicBezTo>
                  <a:pt x="18" y="287"/>
                  <a:pt x="17" y="286"/>
                  <a:pt x="17" y="284"/>
                </a:cubicBezTo>
                <a:close/>
                <a:moveTo>
                  <a:pt x="52" y="284"/>
                </a:moveTo>
                <a:cubicBezTo>
                  <a:pt x="52" y="285"/>
                  <a:pt x="52" y="285"/>
                  <a:pt x="52" y="286"/>
                </a:cubicBezTo>
                <a:cubicBezTo>
                  <a:pt x="51" y="286"/>
                  <a:pt x="51" y="285"/>
                  <a:pt x="51" y="285"/>
                </a:cubicBezTo>
                <a:cubicBezTo>
                  <a:pt x="51" y="284"/>
                  <a:pt x="52" y="284"/>
                  <a:pt x="52" y="284"/>
                </a:cubicBezTo>
                <a:close/>
                <a:moveTo>
                  <a:pt x="40" y="286"/>
                </a:moveTo>
                <a:cubicBezTo>
                  <a:pt x="40" y="285"/>
                  <a:pt x="40" y="286"/>
                  <a:pt x="41" y="285"/>
                </a:cubicBezTo>
                <a:cubicBezTo>
                  <a:pt x="41" y="286"/>
                  <a:pt x="41" y="288"/>
                  <a:pt x="41" y="288"/>
                </a:cubicBezTo>
                <a:cubicBezTo>
                  <a:pt x="40" y="288"/>
                  <a:pt x="41" y="287"/>
                  <a:pt x="40" y="286"/>
                </a:cubicBezTo>
                <a:close/>
                <a:moveTo>
                  <a:pt x="46" y="286"/>
                </a:moveTo>
                <a:cubicBezTo>
                  <a:pt x="47" y="286"/>
                  <a:pt x="47" y="286"/>
                  <a:pt x="47" y="286"/>
                </a:cubicBezTo>
                <a:cubicBezTo>
                  <a:pt x="47" y="286"/>
                  <a:pt x="47" y="286"/>
                  <a:pt x="47" y="286"/>
                </a:cubicBezTo>
                <a:cubicBezTo>
                  <a:pt x="47" y="287"/>
                  <a:pt x="47" y="287"/>
                  <a:pt x="47" y="288"/>
                </a:cubicBezTo>
                <a:cubicBezTo>
                  <a:pt x="46" y="288"/>
                  <a:pt x="47" y="288"/>
                  <a:pt x="46" y="286"/>
                </a:cubicBezTo>
                <a:close/>
                <a:moveTo>
                  <a:pt x="48" y="286"/>
                </a:moveTo>
                <a:cubicBezTo>
                  <a:pt x="49" y="286"/>
                  <a:pt x="49" y="286"/>
                  <a:pt x="49" y="286"/>
                </a:cubicBezTo>
                <a:cubicBezTo>
                  <a:pt x="49" y="287"/>
                  <a:pt x="48" y="287"/>
                  <a:pt x="48" y="287"/>
                </a:cubicBezTo>
                <a:cubicBezTo>
                  <a:pt x="48" y="288"/>
                  <a:pt x="48" y="288"/>
                  <a:pt x="49" y="288"/>
                </a:cubicBezTo>
                <a:cubicBezTo>
                  <a:pt x="48" y="289"/>
                  <a:pt x="48" y="288"/>
                  <a:pt x="48" y="286"/>
                </a:cubicBezTo>
                <a:close/>
                <a:moveTo>
                  <a:pt x="51" y="286"/>
                </a:moveTo>
                <a:cubicBezTo>
                  <a:pt x="51" y="287"/>
                  <a:pt x="52" y="287"/>
                  <a:pt x="52" y="289"/>
                </a:cubicBezTo>
                <a:cubicBezTo>
                  <a:pt x="51" y="289"/>
                  <a:pt x="51" y="287"/>
                  <a:pt x="51" y="288"/>
                </a:cubicBezTo>
                <a:cubicBezTo>
                  <a:pt x="51" y="288"/>
                  <a:pt x="51" y="287"/>
                  <a:pt x="51" y="286"/>
                </a:cubicBezTo>
                <a:close/>
                <a:moveTo>
                  <a:pt x="53" y="287"/>
                </a:moveTo>
                <a:cubicBezTo>
                  <a:pt x="54" y="288"/>
                  <a:pt x="53" y="288"/>
                  <a:pt x="53" y="290"/>
                </a:cubicBezTo>
                <a:cubicBezTo>
                  <a:pt x="53" y="289"/>
                  <a:pt x="52" y="289"/>
                  <a:pt x="52" y="288"/>
                </a:cubicBezTo>
                <a:cubicBezTo>
                  <a:pt x="53" y="288"/>
                  <a:pt x="53" y="288"/>
                  <a:pt x="53" y="287"/>
                </a:cubicBezTo>
                <a:close/>
                <a:moveTo>
                  <a:pt x="36" y="290"/>
                </a:moveTo>
                <a:cubicBezTo>
                  <a:pt x="36" y="290"/>
                  <a:pt x="35" y="290"/>
                  <a:pt x="35" y="289"/>
                </a:cubicBezTo>
                <a:cubicBezTo>
                  <a:pt x="36" y="288"/>
                  <a:pt x="36" y="288"/>
                  <a:pt x="36" y="290"/>
                </a:cubicBezTo>
                <a:close/>
                <a:moveTo>
                  <a:pt x="42" y="290"/>
                </a:moveTo>
                <a:cubicBezTo>
                  <a:pt x="43" y="289"/>
                  <a:pt x="43" y="291"/>
                  <a:pt x="43" y="292"/>
                </a:cubicBezTo>
                <a:cubicBezTo>
                  <a:pt x="43" y="293"/>
                  <a:pt x="43" y="291"/>
                  <a:pt x="42" y="291"/>
                </a:cubicBezTo>
                <a:cubicBezTo>
                  <a:pt x="42" y="291"/>
                  <a:pt x="43" y="291"/>
                  <a:pt x="43" y="291"/>
                </a:cubicBezTo>
                <a:cubicBezTo>
                  <a:pt x="43" y="290"/>
                  <a:pt x="42" y="290"/>
                  <a:pt x="42" y="290"/>
                </a:cubicBezTo>
                <a:close/>
                <a:moveTo>
                  <a:pt x="46" y="290"/>
                </a:moveTo>
                <a:cubicBezTo>
                  <a:pt x="47" y="290"/>
                  <a:pt x="47" y="292"/>
                  <a:pt x="47" y="292"/>
                </a:cubicBezTo>
                <a:cubicBezTo>
                  <a:pt x="47" y="293"/>
                  <a:pt x="46" y="291"/>
                  <a:pt x="46" y="290"/>
                </a:cubicBezTo>
                <a:close/>
                <a:moveTo>
                  <a:pt x="35" y="291"/>
                </a:moveTo>
                <a:cubicBezTo>
                  <a:pt x="35" y="292"/>
                  <a:pt x="36" y="292"/>
                  <a:pt x="36" y="292"/>
                </a:cubicBezTo>
                <a:cubicBezTo>
                  <a:pt x="36" y="294"/>
                  <a:pt x="35" y="293"/>
                  <a:pt x="35" y="291"/>
                </a:cubicBezTo>
                <a:close/>
                <a:moveTo>
                  <a:pt x="44" y="293"/>
                </a:moveTo>
                <a:cubicBezTo>
                  <a:pt x="45" y="294"/>
                  <a:pt x="45" y="292"/>
                  <a:pt x="46" y="293"/>
                </a:cubicBezTo>
                <a:cubicBezTo>
                  <a:pt x="45" y="294"/>
                  <a:pt x="44" y="295"/>
                  <a:pt x="44" y="294"/>
                </a:cubicBezTo>
                <a:cubicBezTo>
                  <a:pt x="44" y="294"/>
                  <a:pt x="44" y="293"/>
                  <a:pt x="44" y="293"/>
                </a:cubicBezTo>
                <a:close/>
                <a:moveTo>
                  <a:pt x="50" y="293"/>
                </a:moveTo>
                <a:cubicBezTo>
                  <a:pt x="50" y="292"/>
                  <a:pt x="49" y="295"/>
                  <a:pt x="50" y="295"/>
                </a:cubicBezTo>
                <a:cubicBezTo>
                  <a:pt x="50" y="295"/>
                  <a:pt x="51" y="294"/>
                  <a:pt x="51" y="294"/>
                </a:cubicBezTo>
                <a:cubicBezTo>
                  <a:pt x="51" y="296"/>
                  <a:pt x="52" y="296"/>
                  <a:pt x="52" y="295"/>
                </a:cubicBezTo>
                <a:cubicBezTo>
                  <a:pt x="52" y="296"/>
                  <a:pt x="52" y="296"/>
                  <a:pt x="52" y="297"/>
                </a:cubicBezTo>
                <a:cubicBezTo>
                  <a:pt x="52" y="296"/>
                  <a:pt x="51" y="296"/>
                  <a:pt x="51" y="296"/>
                </a:cubicBezTo>
                <a:cubicBezTo>
                  <a:pt x="51" y="295"/>
                  <a:pt x="51" y="295"/>
                  <a:pt x="51" y="295"/>
                </a:cubicBezTo>
                <a:cubicBezTo>
                  <a:pt x="51" y="295"/>
                  <a:pt x="50" y="296"/>
                  <a:pt x="49" y="295"/>
                </a:cubicBezTo>
                <a:cubicBezTo>
                  <a:pt x="49" y="295"/>
                  <a:pt x="50" y="294"/>
                  <a:pt x="49" y="294"/>
                </a:cubicBezTo>
                <a:cubicBezTo>
                  <a:pt x="49" y="294"/>
                  <a:pt x="50" y="294"/>
                  <a:pt x="50" y="293"/>
                </a:cubicBezTo>
                <a:close/>
                <a:moveTo>
                  <a:pt x="43" y="295"/>
                </a:moveTo>
                <a:cubicBezTo>
                  <a:pt x="44" y="295"/>
                  <a:pt x="44" y="299"/>
                  <a:pt x="44" y="301"/>
                </a:cubicBezTo>
                <a:cubicBezTo>
                  <a:pt x="43" y="301"/>
                  <a:pt x="44" y="299"/>
                  <a:pt x="43" y="298"/>
                </a:cubicBezTo>
                <a:cubicBezTo>
                  <a:pt x="43" y="297"/>
                  <a:pt x="43" y="297"/>
                  <a:pt x="43" y="295"/>
                </a:cubicBezTo>
                <a:close/>
                <a:moveTo>
                  <a:pt x="48" y="295"/>
                </a:moveTo>
                <a:cubicBezTo>
                  <a:pt x="49" y="296"/>
                  <a:pt x="50" y="297"/>
                  <a:pt x="50" y="299"/>
                </a:cubicBezTo>
                <a:cubicBezTo>
                  <a:pt x="49" y="297"/>
                  <a:pt x="49" y="298"/>
                  <a:pt x="48" y="295"/>
                </a:cubicBezTo>
                <a:close/>
                <a:moveTo>
                  <a:pt x="41" y="296"/>
                </a:moveTo>
                <a:cubicBezTo>
                  <a:pt x="42" y="296"/>
                  <a:pt x="42" y="297"/>
                  <a:pt x="43" y="298"/>
                </a:cubicBezTo>
                <a:cubicBezTo>
                  <a:pt x="42" y="299"/>
                  <a:pt x="42" y="297"/>
                  <a:pt x="41" y="296"/>
                </a:cubicBezTo>
                <a:close/>
                <a:moveTo>
                  <a:pt x="53" y="296"/>
                </a:moveTo>
                <a:cubicBezTo>
                  <a:pt x="53" y="296"/>
                  <a:pt x="53" y="298"/>
                  <a:pt x="53" y="299"/>
                </a:cubicBezTo>
                <a:cubicBezTo>
                  <a:pt x="52" y="298"/>
                  <a:pt x="53" y="296"/>
                  <a:pt x="53" y="296"/>
                </a:cubicBezTo>
                <a:close/>
                <a:moveTo>
                  <a:pt x="20" y="296"/>
                </a:moveTo>
                <a:cubicBezTo>
                  <a:pt x="20" y="297"/>
                  <a:pt x="20" y="297"/>
                  <a:pt x="20" y="298"/>
                </a:cubicBezTo>
                <a:cubicBezTo>
                  <a:pt x="19" y="299"/>
                  <a:pt x="20" y="298"/>
                  <a:pt x="19" y="298"/>
                </a:cubicBezTo>
                <a:cubicBezTo>
                  <a:pt x="19" y="300"/>
                  <a:pt x="19" y="299"/>
                  <a:pt x="20" y="301"/>
                </a:cubicBezTo>
                <a:cubicBezTo>
                  <a:pt x="19" y="301"/>
                  <a:pt x="19" y="300"/>
                  <a:pt x="19" y="300"/>
                </a:cubicBezTo>
                <a:cubicBezTo>
                  <a:pt x="19" y="297"/>
                  <a:pt x="19" y="297"/>
                  <a:pt x="19" y="297"/>
                </a:cubicBezTo>
                <a:cubicBezTo>
                  <a:pt x="19" y="298"/>
                  <a:pt x="19" y="296"/>
                  <a:pt x="20" y="296"/>
                </a:cubicBezTo>
                <a:close/>
                <a:moveTo>
                  <a:pt x="44" y="296"/>
                </a:moveTo>
                <a:cubicBezTo>
                  <a:pt x="45" y="297"/>
                  <a:pt x="45" y="296"/>
                  <a:pt x="46" y="296"/>
                </a:cubicBezTo>
                <a:cubicBezTo>
                  <a:pt x="45" y="297"/>
                  <a:pt x="44" y="299"/>
                  <a:pt x="44" y="296"/>
                </a:cubicBezTo>
                <a:close/>
                <a:moveTo>
                  <a:pt x="37" y="298"/>
                </a:moveTo>
                <a:cubicBezTo>
                  <a:pt x="37" y="298"/>
                  <a:pt x="37" y="299"/>
                  <a:pt x="37" y="301"/>
                </a:cubicBezTo>
                <a:cubicBezTo>
                  <a:pt x="37" y="300"/>
                  <a:pt x="37" y="300"/>
                  <a:pt x="37" y="300"/>
                </a:cubicBezTo>
                <a:cubicBezTo>
                  <a:pt x="36" y="299"/>
                  <a:pt x="37" y="299"/>
                  <a:pt x="37" y="298"/>
                </a:cubicBezTo>
                <a:close/>
                <a:moveTo>
                  <a:pt x="34" y="298"/>
                </a:moveTo>
                <a:cubicBezTo>
                  <a:pt x="34" y="297"/>
                  <a:pt x="35" y="299"/>
                  <a:pt x="35" y="300"/>
                </a:cubicBezTo>
                <a:cubicBezTo>
                  <a:pt x="34" y="300"/>
                  <a:pt x="35" y="302"/>
                  <a:pt x="35" y="303"/>
                </a:cubicBezTo>
                <a:cubicBezTo>
                  <a:pt x="34" y="302"/>
                  <a:pt x="35" y="299"/>
                  <a:pt x="34" y="298"/>
                </a:cubicBezTo>
                <a:close/>
                <a:moveTo>
                  <a:pt x="48" y="301"/>
                </a:moveTo>
                <a:cubicBezTo>
                  <a:pt x="48" y="301"/>
                  <a:pt x="48" y="302"/>
                  <a:pt x="47" y="302"/>
                </a:cubicBezTo>
                <a:cubicBezTo>
                  <a:pt x="47" y="300"/>
                  <a:pt x="47" y="301"/>
                  <a:pt x="46" y="301"/>
                </a:cubicBezTo>
                <a:cubicBezTo>
                  <a:pt x="47" y="300"/>
                  <a:pt x="46" y="300"/>
                  <a:pt x="46" y="300"/>
                </a:cubicBezTo>
                <a:cubicBezTo>
                  <a:pt x="46" y="299"/>
                  <a:pt x="46" y="298"/>
                  <a:pt x="46" y="298"/>
                </a:cubicBezTo>
                <a:cubicBezTo>
                  <a:pt x="46" y="300"/>
                  <a:pt x="48" y="300"/>
                  <a:pt x="48" y="301"/>
                </a:cubicBezTo>
                <a:cubicBezTo>
                  <a:pt x="48" y="301"/>
                  <a:pt x="48" y="301"/>
                  <a:pt x="48" y="301"/>
                </a:cubicBezTo>
                <a:close/>
                <a:moveTo>
                  <a:pt x="33" y="299"/>
                </a:moveTo>
                <a:cubicBezTo>
                  <a:pt x="33" y="299"/>
                  <a:pt x="33" y="300"/>
                  <a:pt x="34" y="300"/>
                </a:cubicBezTo>
                <a:cubicBezTo>
                  <a:pt x="34" y="301"/>
                  <a:pt x="33" y="300"/>
                  <a:pt x="33" y="301"/>
                </a:cubicBezTo>
                <a:cubicBezTo>
                  <a:pt x="33" y="300"/>
                  <a:pt x="33" y="299"/>
                  <a:pt x="33" y="299"/>
                </a:cubicBezTo>
                <a:close/>
                <a:moveTo>
                  <a:pt x="37" y="302"/>
                </a:moveTo>
                <a:cubicBezTo>
                  <a:pt x="37" y="302"/>
                  <a:pt x="38" y="302"/>
                  <a:pt x="38" y="302"/>
                </a:cubicBezTo>
                <a:cubicBezTo>
                  <a:pt x="38" y="303"/>
                  <a:pt x="36" y="302"/>
                  <a:pt x="37" y="304"/>
                </a:cubicBezTo>
                <a:cubicBezTo>
                  <a:pt x="36" y="304"/>
                  <a:pt x="37" y="303"/>
                  <a:pt x="37" y="302"/>
                </a:cubicBezTo>
                <a:close/>
                <a:moveTo>
                  <a:pt x="49" y="305"/>
                </a:moveTo>
                <a:cubicBezTo>
                  <a:pt x="49" y="304"/>
                  <a:pt x="50" y="303"/>
                  <a:pt x="49" y="304"/>
                </a:cubicBezTo>
                <a:cubicBezTo>
                  <a:pt x="49" y="303"/>
                  <a:pt x="49" y="303"/>
                  <a:pt x="50" y="303"/>
                </a:cubicBezTo>
                <a:cubicBezTo>
                  <a:pt x="50" y="303"/>
                  <a:pt x="50" y="302"/>
                  <a:pt x="50" y="302"/>
                </a:cubicBezTo>
                <a:cubicBezTo>
                  <a:pt x="51" y="302"/>
                  <a:pt x="49" y="306"/>
                  <a:pt x="50" y="306"/>
                </a:cubicBezTo>
                <a:cubicBezTo>
                  <a:pt x="50" y="306"/>
                  <a:pt x="50" y="307"/>
                  <a:pt x="50" y="307"/>
                </a:cubicBezTo>
                <a:cubicBezTo>
                  <a:pt x="50" y="307"/>
                  <a:pt x="50" y="307"/>
                  <a:pt x="50" y="306"/>
                </a:cubicBezTo>
                <a:cubicBezTo>
                  <a:pt x="50" y="305"/>
                  <a:pt x="49" y="305"/>
                  <a:pt x="49" y="305"/>
                </a:cubicBezTo>
                <a:close/>
                <a:moveTo>
                  <a:pt x="34" y="305"/>
                </a:moveTo>
                <a:cubicBezTo>
                  <a:pt x="34" y="304"/>
                  <a:pt x="35" y="304"/>
                  <a:pt x="36" y="303"/>
                </a:cubicBezTo>
                <a:cubicBezTo>
                  <a:pt x="36" y="304"/>
                  <a:pt x="36" y="306"/>
                  <a:pt x="35" y="306"/>
                </a:cubicBezTo>
                <a:cubicBezTo>
                  <a:pt x="35" y="304"/>
                  <a:pt x="35" y="305"/>
                  <a:pt x="34" y="305"/>
                </a:cubicBezTo>
                <a:close/>
                <a:moveTo>
                  <a:pt x="48" y="305"/>
                </a:moveTo>
                <a:cubicBezTo>
                  <a:pt x="48" y="304"/>
                  <a:pt x="48" y="305"/>
                  <a:pt x="48" y="305"/>
                </a:cubicBezTo>
                <a:cubicBezTo>
                  <a:pt x="48" y="309"/>
                  <a:pt x="48" y="308"/>
                  <a:pt x="48" y="305"/>
                </a:cubicBezTo>
                <a:close/>
                <a:moveTo>
                  <a:pt x="20" y="306"/>
                </a:moveTo>
                <a:cubicBezTo>
                  <a:pt x="20" y="306"/>
                  <a:pt x="20" y="307"/>
                  <a:pt x="20" y="308"/>
                </a:cubicBezTo>
                <a:cubicBezTo>
                  <a:pt x="19" y="308"/>
                  <a:pt x="19" y="307"/>
                  <a:pt x="19" y="306"/>
                </a:cubicBezTo>
                <a:cubicBezTo>
                  <a:pt x="19" y="306"/>
                  <a:pt x="19" y="306"/>
                  <a:pt x="20" y="306"/>
                </a:cubicBezTo>
                <a:close/>
                <a:moveTo>
                  <a:pt x="20" y="318"/>
                </a:moveTo>
                <a:cubicBezTo>
                  <a:pt x="20" y="318"/>
                  <a:pt x="20" y="317"/>
                  <a:pt x="21" y="318"/>
                </a:cubicBezTo>
                <a:cubicBezTo>
                  <a:pt x="21" y="318"/>
                  <a:pt x="20" y="319"/>
                  <a:pt x="21" y="320"/>
                </a:cubicBezTo>
                <a:cubicBezTo>
                  <a:pt x="20" y="321"/>
                  <a:pt x="20" y="321"/>
                  <a:pt x="19" y="321"/>
                </a:cubicBezTo>
                <a:cubicBezTo>
                  <a:pt x="19" y="319"/>
                  <a:pt x="20" y="321"/>
                  <a:pt x="20" y="319"/>
                </a:cubicBezTo>
                <a:cubicBezTo>
                  <a:pt x="20" y="318"/>
                  <a:pt x="20" y="320"/>
                  <a:pt x="19" y="319"/>
                </a:cubicBezTo>
                <a:cubicBezTo>
                  <a:pt x="19" y="317"/>
                  <a:pt x="19" y="316"/>
                  <a:pt x="19" y="313"/>
                </a:cubicBezTo>
                <a:cubicBezTo>
                  <a:pt x="20" y="313"/>
                  <a:pt x="19" y="313"/>
                  <a:pt x="20" y="313"/>
                </a:cubicBezTo>
                <a:cubicBezTo>
                  <a:pt x="20" y="312"/>
                  <a:pt x="19" y="313"/>
                  <a:pt x="19" y="311"/>
                </a:cubicBezTo>
                <a:cubicBezTo>
                  <a:pt x="20" y="312"/>
                  <a:pt x="20" y="309"/>
                  <a:pt x="19" y="310"/>
                </a:cubicBezTo>
                <a:cubicBezTo>
                  <a:pt x="19" y="309"/>
                  <a:pt x="19" y="309"/>
                  <a:pt x="19" y="308"/>
                </a:cubicBezTo>
                <a:cubicBezTo>
                  <a:pt x="20" y="308"/>
                  <a:pt x="20" y="308"/>
                  <a:pt x="20" y="309"/>
                </a:cubicBezTo>
                <a:cubicBezTo>
                  <a:pt x="21" y="310"/>
                  <a:pt x="20" y="310"/>
                  <a:pt x="20" y="311"/>
                </a:cubicBezTo>
                <a:cubicBezTo>
                  <a:pt x="20" y="312"/>
                  <a:pt x="21" y="312"/>
                  <a:pt x="21" y="312"/>
                </a:cubicBezTo>
                <a:cubicBezTo>
                  <a:pt x="21" y="313"/>
                  <a:pt x="20" y="313"/>
                  <a:pt x="20" y="313"/>
                </a:cubicBezTo>
                <a:cubicBezTo>
                  <a:pt x="20" y="313"/>
                  <a:pt x="21" y="313"/>
                  <a:pt x="21" y="315"/>
                </a:cubicBezTo>
                <a:cubicBezTo>
                  <a:pt x="20" y="315"/>
                  <a:pt x="20" y="313"/>
                  <a:pt x="20" y="314"/>
                </a:cubicBezTo>
                <a:cubicBezTo>
                  <a:pt x="20" y="316"/>
                  <a:pt x="21" y="316"/>
                  <a:pt x="20" y="318"/>
                </a:cubicBezTo>
                <a:close/>
                <a:moveTo>
                  <a:pt x="37" y="309"/>
                </a:moveTo>
                <a:cubicBezTo>
                  <a:pt x="38" y="310"/>
                  <a:pt x="37" y="312"/>
                  <a:pt x="38" y="313"/>
                </a:cubicBezTo>
                <a:cubicBezTo>
                  <a:pt x="37" y="314"/>
                  <a:pt x="37" y="313"/>
                  <a:pt x="38" y="315"/>
                </a:cubicBezTo>
                <a:cubicBezTo>
                  <a:pt x="37" y="315"/>
                  <a:pt x="37" y="315"/>
                  <a:pt x="37" y="315"/>
                </a:cubicBezTo>
                <a:cubicBezTo>
                  <a:pt x="37" y="314"/>
                  <a:pt x="37" y="311"/>
                  <a:pt x="37" y="309"/>
                </a:cubicBezTo>
                <a:close/>
                <a:moveTo>
                  <a:pt x="49" y="309"/>
                </a:moveTo>
                <a:cubicBezTo>
                  <a:pt x="49" y="310"/>
                  <a:pt x="50" y="310"/>
                  <a:pt x="50" y="310"/>
                </a:cubicBezTo>
                <a:cubicBezTo>
                  <a:pt x="50" y="311"/>
                  <a:pt x="49" y="311"/>
                  <a:pt x="50" y="312"/>
                </a:cubicBezTo>
                <a:cubicBezTo>
                  <a:pt x="50" y="312"/>
                  <a:pt x="49" y="312"/>
                  <a:pt x="49" y="312"/>
                </a:cubicBezTo>
                <a:cubicBezTo>
                  <a:pt x="49" y="312"/>
                  <a:pt x="49" y="310"/>
                  <a:pt x="49" y="311"/>
                </a:cubicBezTo>
                <a:cubicBezTo>
                  <a:pt x="48" y="311"/>
                  <a:pt x="49" y="310"/>
                  <a:pt x="49" y="309"/>
                </a:cubicBezTo>
                <a:close/>
                <a:moveTo>
                  <a:pt x="47" y="311"/>
                </a:moveTo>
                <a:cubicBezTo>
                  <a:pt x="48" y="310"/>
                  <a:pt x="48" y="312"/>
                  <a:pt x="48" y="313"/>
                </a:cubicBezTo>
                <a:cubicBezTo>
                  <a:pt x="47" y="313"/>
                  <a:pt x="47" y="313"/>
                  <a:pt x="47" y="313"/>
                </a:cubicBezTo>
                <a:cubicBezTo>
                  <a:pt x="47" y="312"/>
                  <a:pt x="48" y="311"/>
                  <a:pt x="47" y="311"/>
                </a:cubicBezTo>
                <a:close/>
                <a:moveTo>
                  <a:pt x="48" y="313"/>
                </a:moveTo>
                <a:cubicBezTo>
                  <a:pt x="49" y="313"/>
                  <a:pt x="49" y="315"/>
                  <a:pt x="49" y="314"/>
                </a:cubicBezTo>
                <a:cubicBezTo>
                  <a:pt x="49" y="315"/>
                  <a:pt x="49" y="317"/>
                  <a:pt x="48" y="317"/>
                </a:cubicBezTo>
                <a:cubicBezTo>
                  <a:pt x="48" y="316"/>
                  <a:pt x="48" y="315"/>
                  <a:pt x="48" y="313"/>
                </a:cubicBezTo>
                <a:close/>
                <a:moveTo>
                  <a:pt x="45" y="314"/>
                </a:moveTo>
                <a:cubicBezTo>
                  <a:pt x="45" y="314"/>
                  <a:pt x="46" y="314"/>
                  <a:pt x="46" y="315"/>
                </a:cubicBezTo>
                <a:cubicBezTo>
                  <a:pt x="46" y="316"/>
                  <a:pt x="45" y="314"/>
                  <a:pt x="45" y="315"/>
                </a:cubicBezTo>
                <a:lnTo>
                  <a:pt x="45" y="314"/>
                </a:lnTo>
                <a:close/>
                <a:moveTo>
                  <a:pt x="53" y="316"/>
                </a:moveTo>
                <a:cubicBezTo>
                  <a:pt x="54" y="318"/>
                  <a:pt x="53" y="321"/>
                  <a:pt x="54" y="322"/>
                </a:cubicBezTo>
                <a:cubicBezTo>
                  <a:pt x="54" y="323"/>
                  <a:pt x="53" y="323"/>
                  <a:pt x="53" y="322"/>
                </a:cubicBezTo>
                <a:cubicBezTo>
                  <a:pt x="53" y="322"/>
                  <a:pt x="53" y="323"/>
                  <a:pt x="53" y="323"/>
                </a:cubicBezTo>
                <a:cubicBezTo>
                  <a:pt x="52" y="324"/>
                  <a:pt x="52" y="320"/>
                  <a:pt x="51" y="322"/>
                </a:cubicBezTo>
                <a:cubicBezTo>
                  <a:pt x="51" y="320"/>
                  <a:pt x="52" y="322"/>
                  <a:pt x="53" y="321"/>
                </a:cubicBezTo>
                <a:cubicBezTo>
                  <a:pt x="53" y="321"/>
                  <a:pt x="53" y="321"/>
                  <a:pt x="53" y="321"/>
                </a:cubicBezTo>
                <a:cubicBezTo>
                  <a:pt x="52" y="319"/>
                  <a:pt x="53" y="317"/>
                  <a:pt x="53" y="316"/>
                </a:cubicBezTo>
                <a:close/>
                <a:moveTo>
                  <a:pt x="40" y="317"/>
                </a:moveTo>
                <a:cubicBezTo>
                  <a:pt x="40" y="317"/>
                  <a:pt x="40" y="317"/>
                  <a:pt x="40" y="319"/>
                </a:cubicBezTo>
                <a:cubicBezTo>
                  <a:pt x="40" y="319"/>
                  <a:pt x="39" y="318"/>
                  <a:pt x="40" y="317"/>
                </a:cubicBezTo>
                <a:close/>
                <a:moveTo>
                  <a:pt x="45" y="320"/>
                </a:moveTo>
                <a:cubicBezTo>
                  <a:pt x="45" y="321"/>
                  <a:pt x="44" y="322"/>
                  <a:pt x="44" y="320"/>
                </a:cubicBezTo>
                <a:cubicBezTo>
                  <a:pt x="45" y="321"/>
                  <a:pt x="45" y="320"/>
                  <a:pt x="45" y="320"/>
                </a:cubicBezTo>
                <a:close/>
                <a:moveTo>
                  <a:pt x="40" y="320"/>
                </a:moveTo>
                <a:cubicBezTo>
                  <a:pt x="40" y="320"/>
                  <a:pt x="41" y="321"/>
                  <a:pt x="41" y="321"/>
                </a:cubicBezTo>
                <a:cubicBezTo>
                  <a:pt x="41" y="322"/>
                  <a:pt x="40" y="322"/>
                  <a:pt x="40" y="320"/>
                </a:cubicBezTo>
                <a:close/>
                <a:moveTo>
                  <a:pt x="47" y="325"/>
                </a:moveTo>
                <a:cubicBezTo>
                  <a:pt x="47" y="324"/>
                  <a:pt x="47" y="322"/>
                  <a:pt x="47" y="320"/>
                </a:cubicBezTo>
                <a:cubicBezTo>
                  <a:pt x="48" y="321"/>
                  <a:pt x="47" y="323"/>
                  <a:pt x="47" y="326"/>
                </a:cubicBezTo>
                <a:cubicBezTo>
                  <a:pt x="47" y="326"/>
                  <a:pt x="46" y="323"/>
                  <a:pt x="46" y="326"/>
                </a:cubicBezTo>
                <a:cubicBezTo>
                  <a:pt x="46" y="325"/>
                  <a:pt x="46" y="325"/>
                  <a:pt x="46" y="325"/>
                </a:cubicBezTo>
                <a:cubicBezTo>
                  <a:pt x="46" y="325"/>
                  <a:pt x="46" y="324"/>
                  <a:pt x="46" y="324"/>
                </a:cubicBezTo>
                <a:cubicBezTo>
                  <a:pt x="46" y="324"/>
                  <a:pt x="46" y="324"/>
                  <a:pt x="46" y="324"/>
                </a:cubicBezTo>
                <a:cubicBezTo>
                  <a:pt x="46" y="325"/>
                  <a:pt x="47" y="325"/>
                  <a:pt x="47" y="325"/>
                </a:cubicBezTo>
                <a:close/>
                <a:moveTo>
                  <a:pt x="46" y="327"/>
                </a:moveTo>
                <a:cubicBezTo>
                  <a:pt x="46" y="326"/>
                  <a:pt x="45" y="326"/>
                  <a:pt x="45" y="325"/>
                </a:cubicBezTo>
                <a:cubicBezTo>
                  <a:pt x="46" y="325"/>
                  <a:pt x="46" y="325"/>
                  <a:pt x="46" y="327"/>
                </a:cubicBezTo>
                <a:close/>
                <a:moveTo>
                  <a:pt x="19" y="323"/>
                </a:moveTo>
                <a:cubicBezTo>
                  <a:pt x="20" y="323"/>
                  <a:pt x="20" y="323"/>
                  <a:pt x="20" y="323"/>
                </a:cubicBezTo>
                <a:cubicBezTo>
                  <a:pt x="20" y="323"/>
                  <a:pt x="20" y="323"/>
                  <a:pt x="20" y="323"/>
                </a:cubicBezTo>
                <a:cubicBezTo>
                  <a:pt x="20" y="324"/>
                  <a:pt x="20" y="324"/>
                  <a:pt x="21" y="324"/>
                </a:cubicBezTo>
                <a:cubicBezTo>
                  <a:pt x="20" y="325"/>
                  <a:pt x="20" y="328"/>
                  <a:pt x="19" y="328"/>
                </a:cubicBezTo>
                <a:cubicBezTo>
                  <a:pt x="19" y="327"/>
                  <a:pt x="20" y="327"/>
                  <a:pt x="20" y="326"/>
                </a:cubicBezTo>
                <a:cubicBezTo>
                  <a:pt x="19" y="327"/>
                  <a:pt x="18" y="326"/>
                  <a:pt x="18" y="329"/>
                </a:cubicBezTo>
                <a:cubicBezTo>
                  <a:pt x="17" y="328"/>
                  <a:pt x="18" y="326"/>
                  <a:pt x="18" y="325"/>
                </a:cubicBezTo>
                <a:cubicBezTo>
                  <a:pt x="18" y="326"/>
                  <a:pt x="18" y="326"/>
                  <a:pt x="19" y="326"/>
                </a:cubicBezTo>
                <a:cubicBezTo>
                  <a:pt x="19" y="325"/>
                  <a:pt x="20" y="324"/>
                  <a:pt x="19" y="323"/>
                </a:cubicBezTo>
                <a:close/>
                <a:moveTo>
                  <a:pt x="31" y="323"/>
                </a:moveTo>
                <a:cubicBezTo>
                  <a:pt x="31" y="323"/>
                  <a:pt x="30" y="324"/>
                  <a:pt x="31" y="325"/>
                </a:cubicBezTo>
                <a:cubicBezTo>
                  <a:pt x="30" y="325"/>
                  <a:pt x="30" y="325"/>
                  <a:pt x="30" y="325"/>
                </a:cubicBezTo>
                <a:cubicBezTo>
                  <a:pt x="30" y="326"/>
                  <a:pt x="31" y="325"/>
                  <a:pt x="31" y="326"/>
                </a:cubicBezTo>
                <a:cubicBezTo>
                  <a:pt x="31" y="326"/>
                  <a:pt x="30" y="327"/>
                  <a:pt x="30" y="326"/>
                </a:cubicBezTo>
                <a:cubicBezTo>
                  <a:pt x="30" y="326"/>
                  <a:pt x="30" y="325"/>
                  <a:pt x="30" y="323"/>
                </a:cubicBezTo>
                <a:cubicBezTo>
                  <a:pt x="30" y="323"/>
                  <a:pt x="31" y="323"/>
                  <a:pt x="31" y="323"/>
                </a:cubicBezTo>
                <a:close/>
                <a:moveTo>
                  <a:pt x="37" y="323"/>
                </a:moveTo>
                <a:cubicBezTo>
                  <a:pt x="37" y="324"/>
                  <a:pt x="38" y="324"/>
                  <a:pt x="38" y="325"/>
                </a:cubicBezTo>
                <a:cubicBezTo>
                  <a:pt x="37" y="325"/>
                  <a:pt x="37" y="324"/>
                  <a:pt x="37" y="325"/>
                </a:cubicBezTo>
                <a:cubicBezTo>
                  <a:pt x="36" y="325"/>
                  <a:pt x="37" y="324"/>
                  <a:pt x="37" y="323"/>
                </a:cubicBezTo>
                <a:close/>
                <a:moveTo>
                  <a:pt x="32" y="326"/>
                </a:moveTo>
                <a:cubicBezTo>
                  <a:pt x="32" y="325"/>
                  <a:pt x="32" y="327"/>
                  <a:pt x="33" y="326"/>
                </a:cubicBezTo>
                <a:cubicBezTo>
                  <a:pt x="32" y="328"/>
                  <a:pt x="32" y="327"/>
                  <a:pt x="31" y="327"/>
                </a:cubicBezTo>
                <a:cubicBezTo>
                  <a:pt x="31" y="326"/>
                  <a:pt x="32" y="326"/>
                  <a:pt x="32" y="326"/>
                </a:cubicBezTo>
                <a:close/>
                <a:moveTo>
                  <a:pt x="31" y="326"/>
                </a:moveTo>
                <a:cubicBezTo>
                  <a:pt x="31" y="327"/>
                  <a:pt x="31" y="327"/>
                  <a:pt x="31" y="328"/>
                </a:cubicBezTo>
                <a:cubicBezTo>
                  <a:pt x="30" y="328"/>
                  <a:pt x="30" y="328"/>
                  <a:pt x="30" y="328"/>
                </a:cubicBezTo>
                <a:cubicBezTo>
                  <a:pt x="30" y="327"/>
                  <a:pt x="31" y="327"/>
                  <a:pt x="31" y="326"/>
                </a:cubicBezTo>
                <a:close/>
                <a:moveTo>
                  <a:pt x="38" y="328"/>
                </a:moveTo>
                <a:cubicBezTo>
                  <a:pt x="37" y="328"/>
                  <a:pt x="37" y="328"/>
                  <a:pt x="37" y="328"/>
                </a:cubicBezTo>
                <a:cubicBezTo>
                  <a:pt x="37" y="329"/>
                  <a:pt x="37" y="330"/>
                  <a:pt x="37" y="330"/>
                </a:cubicBezTo>
                <a:cubicBezTo>
                  <a:pt x="36" y="330"/>
                  <a:pt x="37" y="328"/>
                  <a:pt x="37" y="327"/>
                </a:cubicBezTo>
                <a:cubicBezTo>
                  <a:pt x="37" y="327"/>
                  <a:pt x="37" y="328"/>
                  <a:pt x="38" y="327"/>
                </a:cubicBezTo>
                <a:cubicBezTo>
                  <a:pt x="38" y="329"/>
                  <a:pt x="39" y="329"/>
                  <a:pt x="39" y="331"/>
                </a:cubicBezTo>
                <a:cubicBezTo>
                  <a:pt x="38" y="331"/>
                  <a:pt x="38" y="329"/>
                  <a:pt x="38" y="328"/>
                </a:cubicBezTo>
                <a:close/>
                <a:moveTo>
                  <a:pt x="42" y="329"/>
                </a:moveTo>
                <a:cubicBezTo>
                  <a:pt x="42" y="329"/>
                  <a:pt x="42" y="330"/>
                  <a:pt x="42" y="331"/>
                </a:cubicBezTo>
                <a:cubicBezTo>
                  <a:pt x="41" y="331"/>
                  <a:pt x="41" y="331"/>
                  <a:pt x="41" y="331"/>
                </a:cubicBezTo>
                <a:cubicBezTo>
                  <a:pt x="41" y="330"/>
                  <a:pt x="41" y="330"/>
                  <a:pt x="42" y="330"/>
                </a:cubicBezTo>
                <a:lnTo>
                  <a:pt x="42" y="329"/>
                </a:lnTo>
                <a:close/>
                <a:moveTo>
                  <a:pt x="42" y="334"/>
                </a:moveTo>
                <a:cubicBezTo>
                  <a:pt x="42" y="333"/>
                  <a:pt x="42" y="333"/>
                  <a:pt x="42" y="332"/>
                </a:cubicBezTo>
                <a:cubicBezTo>
                  <a:pt x="43" y="331"/>
                  <a:pt x="43" y="331"/>
                  <a:pt x="44" y="331"/>
                </a:cubicBezTo>
                <a:cubicBezTo>
                  <a:pt x="44" y="333"/>
                  <a:pt x="44" y="334"/>
                  <a:pt x="44" y="335"/>
                </a:cubicBezTo>
                <a:cubicBezTo>
                  <a:pt x="43" y="334"/>
                  <a:pt x="43" y="333"/>
                  <a:pt x="43" y="332"/>
                </a:cubicBezTo>
                <a:cubicBezTo>
                  <a:pt x="43" y="333"/>
                  <a:pt x="43" y="334"/>
                  <a:pt x="42" y="334"/>
                </a:cubicBezTo>
                <a:cubicBezTo>
                  <a:pt x="42" y="334"/>
                  <a:pt x="42" y="334"/>
                  <a:pt x="42" y="334"/>
                </a:cubicBezTo>
                <a:close/>
                <a:moveTo>
                  <a:pt x="41" y="332"/>
                </a:moveTo>
                <a:cubicBezTo>
                  <a:pt x="41" y="334"/>
                  <a:pt x="41" y="334"/>
                  <a:pt x="41" y="335"/>
                </a:cubicBezTo>
                <a:cubicBezTo>
                  <a:pt x="40" y="332"/>
                  <a:pt x="40" y="332"/>
                  <a:pt x="40" y="332"/>
                </a:cubicBezTo>
                <a:cubicBezTo>
                  <a:pt x="41" y="331"/>
                  <a:pt x="41" y="333"/>
                  <a:pt x="41" y="332"/>
                </a:cubicBezTo>
                <a:close/>
                <a:moveTo>
                  <a:pt x="24" y="335"/>
                </a:moveTo>
                <a:cubicBezTo>
                  <a:pt x="24" y="336"/>
                  <a:pt x="24" y="335"/>
                  <a:pt x="24" y="336"/>
                </a:cubicBezTo>
                <a:cubicBezTo>
                  <a:pt x="24" y="337"/>
                  <a:pt x="25" y="335"/>
                  <a:pt x="25" y="338"/>
                </a:cubicBezTo>
                <a:cubicBezTo>
                  <a:pt x="24" y="337"/>
                  <a:pt x="24" y="338"/>
                  <a:pt x="23" y="338"/>
                </a:cubicBezTo>
                <a:cubicBezTo>
                  <a:pt x="23" y="336"/>
                  <a:pt x="23" y="335"/>
                  <a:pt x="24" y="335"/>
                </a:cubicBezTo>
                <a:close/>
                <a:moveTo>
                  <a:pt x="26" y="342"/>
                </a:moveTo>
                <a:cubicBezTo>
                  <a:pt x="26" y="341"/>
                  <a:pt x="27" y="343"/>
                  <a:pt x="27" y="342"/>
                </a:cubicBezTo>
                <a:cubicBezTo>
                  <a:pt x="27" y="342"/>
                  <a:pt x="27" y="343"/>
                  <a:pt x="27" y="343"/>
                </a:cubicBezTo>
                <a:cubicBezTo>
                  <a:pt x="27" y="343"/>
                  <a:pt x="27" y="343"/>
                  <a:pt x="27" y="344"/>
                </a:cubicBezTo>
                <a:cubicBezTo>
                  <a:pt x="27" y="342"/>
                  <a:pt x="26" y="343"/>
                  <a:pt x="26" y="342"/>
                </a:cubicBezTo>
                <a:close/>
                <a:moveTo>
                  <a:pt x="25" y="343"/>
                </a:moveTo>
                <a:cubicBezTo>
                  <a:pt x="24" y="342"/>
                  <a:pt x="24" y="343"/>
                  <a:pt x="24" y="344"/>
                </a:cubicBezTo>
                <a:cubicBezTo>
                  <a:pt x="23" y="342"/>
                  <a:pt x="25" y="342"/>
                  <a:pt x="25" y="343"/>
                </a:cubicBezTo>
                <a:close/>
                <a:moveTo>
                  <a:pt x="24" y="346"/>
                </a:moveTo>
                <a:cubicBezTo>
                  <a:pt x="25" y="345"/>
                  <a:pt x="25" y="346"/>
                  <a:pt x="25" y="347"/>
                </a:cubicBezTo>
                <a:cubicBezTo>
                  <a:pt x="25" y="348"/>
                  <a:pt x="25" y="346"/>
                  <a:pt x="24" y="346"/>
                </a:cubicBezTo>
                <a:close/>
                <a:moveTo>
                  <a:pt x="26" y="349"/>
                </a:moveTo>
                <a:cubicBezTo>
                  <a:pt x="26" y="349"/>
                  <a:pt x="25" y="350"/>
                  <a:pt x="25" y="349"/>
                </a:cubicBezTo>
                <a:cubicBezTo>
                  <a:pt x="25" y="349"/>
                  <a:pt x="25" y="350"/>
                  <a:pt x="25" y="350"/>
                </a:cubicBezTo>
                <a:cubicBezTo>
                  <a:pt x="25" y="351"/>
                  <a:pt x="25" y="350"/>
                  <a:pt x="25" y="349"/>
                </a:cubicBezTo>
                <a:cubicBezTo>
                  <a:pt x="25" y="348"/>
                  <a:pt x="25" y="348"/>
                  <a:pt x="26" y="349"/>
                </a:cubicBezTo>
                <a:close/>
                <a:moveTo>
                  <a:pt x="24" y="348"/>
                </a:moveTo>
                <a:cubicBezTo>
                  <a:pt x="24" y="348"/>
                  <a:pt x="24" y="351"/>
                  <a:pt x="23" y="350"/>
                </a:cubicBezTo>
                <a:cubicBezTo>
                  <a:pt x="23" y="350"/>
                  <a:pt x="23" y="350"/>
                  <a:pt x="23" y="349"/>
                </a:cubicBezTo>
                <a:cubicBezTo>
                  <a:pt x="23" y="349"/>
                  <a:pt x="24" y="349"/>
                  <a:pt x="24" y="348"/>
                </a:cubicBezTo>
                <a:close/>
                <a:moveTo>
                  <a:pt x="40" y="350"/>
                </a:moveTo>
                <a:cubicBezTo>
                  <a:pt x="40" y="350"/>
                  <a:pt x="40" y="350"/>
                  <a:pt x="41" y="349"/>
                </a:cubicBezTo>
                <a:cubicBezTo>
                  <a:pt x="41" y="349"/>
                  <a:pt x="41" y="351"/>
                  <a:pt x="41" y="350"/>
                </a:cubicBezTo>
                <a:cubicBezTo>
                  <a:pt x="41" y="352"/>
                  <a:pt x="41" y="351"/>
                  <a:pt x="40" y="351"/>
                </a:cubicBezTo>
                <a:cubicBezTo>
                  <a:pt x="40" y="354"/>
                  <a:pt x="40" y="354"/>
                  <a:pt x="40" y="354"/>
                </a:cubicBezTo>
                <a:cubicBezTo>
                  <a:pt x="40" y="354"/>
                  <a:pt x="40" y="354"/>
                  <a:pt x="40" y="354"/>
                </a:cubicBezTo>
                <a:cubicBezTo>
                  <a:pt x="39" y="354"/>
                  <a:pt x="40" y="352"/>
                  <a:pt x="40" y="350"/>
                </a:cubicBezTo>
                <a:close/>
                <a:moveTo>
                  <a:pt x="25" y="351"/>
                </a:moveTo>
                <a:cubicBezTo>
                  <a:pt x="25" y="351"/>
                  <a:pt x="25" y="352"/>
                  <a:pt x="25" y="353"/>
                </a:cubicBezTo>
                <a:cubicBezTo>
                  <a:pt x="25" y="354"/>
                  <a:pt x="24" y="355"/>
                  <a:pt x="24" y="354"/>
                </a:cubicBezTo>
                <a:cubicBezTo>
                  <a:pt x="23" y="351"/>
                  <a:pt x="24" y="353"/>
                  <a:pt x="25" y="351"/>
                </a:cubicBezTo>
                <a:close/>
                <a:moveTo>
                  <a:pt x="26" y="352"/>
                </a:moveTo>
                <a:cubicBezTo>
                  <a:pt x="27" y="352"/>
                  <a:pt x="26" y="353"/>
                  <a:pt x="26" y="354"/>
                </a:cubicBezTo>
                <a:cubicBezTo>
                  <a:pt x="25" y="354"/>
                  <a:pt x="26" y="352"/>
                  <a:pt x="25" y="352"/>
                </a:cubicBezTo>
                <a:cubicBezTo>
                  <a:pt x="26" y="350"/>
                  <a:pt x="26" y="353"/>
                  <a:pt x="26" y="352"/>
                </a:cubicBezTo>
                <a:close/>
                <a:moveTo>
                  <a:pt x="27" y="352"/>
                </a:moveTo>
                <a:cubicBezTo>
                  <a:pt x="28" y="354"/>
                  <a:pt x="28" y="351"/>
                  <a:pt x="29" y="354"/>
                </a:cubicBezTo>
                <a:cubicBezTo>
                  <a:pt x="28" y="352"/>
                  <a:pt x="28" y="354"/>
                  <a:pt x="28" y="354"/>
                </a:cubicBezTo>
                <a:cubicBezTo>
                  <a:pt x="28" y="355"/>
                  <a:pt x="27" y="354"/>
                  <a:pt x="27" y="353"/>
                </a:cubicBezTo>
                <a:cubicBezTo>
                  <a:pt x="27" y="353"/>
                  <a:pt x="27" y="353"/>
                  <a:pt x="27" y="352"/>
                </a:cubicBezTo>
                <a:close/>
                <a:moveTo>
                  <a:pt x="25" y="361"/>
                </a:moveTo>
                <a:cubicBezTo>
                  <a:pt x="25" y="363"/>
                  <a:pt x="25" y="366"/>
                  <a:pt x="24" y="366"/>
                </a:cubicBezTo>
                <a:cubicBezTo>
                  <a:pt x="25" y="365"/>
                  <a:pt x="24" y="363"/>
                  <a:pt x="25" y="363"/>
                </a:cubicBezTo>
                <a:cubicBezTo>
                  <a:pt x="24" y="363"/>
                  <a:pt x="24" y="363"/>
                  <a:pt x="24" y="362"/>
                </a:cubicBezTo>
                <a:cubicBezTo>
                  <a:pt x="25" y="361"/>
                  <a:pt x="25" y="362"/>
                  <a:pt x="25" y="361"/>
                </a:cubicBezTo>
                <a:close/>
                <a:moveTo>
                  <a:pt x="24" y="359"/>
                </a:moveTo>
                <a:cubicBezTo>
                  <a:pt x="24" y="360"/>
                  <a:pt x="25" y="360"/>
                  <a:pt x="25" y="359"/>
                </a:cubicBezTo>
                <a:cubicBezTo>
                  <a:pt x="24" y="358"/>
                  <a:pt x="25" y="356"/>
                  <a:pt x="24" y="356"/>
                </a:cubicBezTo>
                <a:cubicBezTo>
                  <a:pt x="24" y="355"/>
                  <a:pt x="25" y="355"/>
                  <a:pt x="25" y="354"/>
                </a:cubicBezTo>
                <a:cubicBezTo>
                  <a:pt x="26" y="355"/>
                  <a:pt x="26" y="359"/>
                  <a:pt x="27" y="359"/>
                </a:cubicBezTo>
                <a:cubicBezTo>
                  <a:pt x="26" y="360"/>
                  <a:pt x="26" y="360"/>
                  <a:pt x="26" y="361"/>
                </a:cubicBezTo>
                <a:cubicBezTo>
                  <a:pt x="25" y="361"/>
                  <a:pt x="24" y="361"/>
                  <a:pt x="24" y="359"/>
                </a:cubicBezTo>
                <a:close/>
                <a:moveTo>
                  <a:pt x="31" y="357"/>
                </a:moveTo>
                <a:cubicBezTo>
                  <a:pt x="31" y="358"/>
                  <a:pt x="31" y="357"/>
                  <a:pt x="32" y="358"/>
                </a:cubicBezTo>
                <a:cubicBezTo>
                  <a:pt x="32" y="359"/>
                  <a:pt x="31" y="358"/>
                  <a:pt x="30" y="359"/>
                </a:cubicBezTo>
                <a:cubicBezTo>
                  <a:pt x="30" y="359"/>
                  <a:pt x="31" y="358"/>
                  <a:pt x="31" y="357"/>
                </a:cubicBezTo>
                <a:close/>
                <a:moveTo>
                  <a:pt x="41" y="358"/>
                </a:moveTo>
                <a:cubicBezTo>
                  <a:pt x="41" y="358"/>
                  <a:pt x="42" y="362"/>
                  <a:pt x="41" y="362"/>
                </a:cubicBezTo>
                <a:cubicBezTo>
                  <a:pt x="41" y="360"/>
                  <a:pt x="41" y="360"/>
                  <a:pt x="41" y="358"/>
                </a:cubicBezTo>
                <a:close/>
                <a:moveTo>
                  <a:pt x="31" y="361"/>
                </a:moveTo>
                <a:cubicBezTo>
                  <a:pt x="31" y="361"/>
                  <a:pt x="31" y="363"/>
                  <a:pt x="31" y="364"/>
                </a:cubicBezTo>
                <a:cubicBezTo>
                  <a:pt x="30" y="363"/>
                  <a:pt x="31" y="363"/>
                  <a:pt x="31" y="361"/>
                </a:cubicBezTo>
                <a:close/>
                <a:moveTo>
                  <a:pt x="27" y="367"/>
                </a:moveTo>
                <a:cubicBezTo>
                  <a:pt x="27" y="365"/>
                  <a:pt x="27" y="365"/>
                  <a:pt x="27" y="365"/>
                </a:cubicBezTo>
                <a:cubicBezTo>
                  <a:pt x="28" y="365"/>
                  <a:pt x="28" y="364"/>
                  <a:pt x="28" y="365"/>
                </a:cubicBezTo>
                <a:cubicBezTo>
                  <a:pt x="28" y="365"/>
                  <a:pt x="28" y="365"/>
                  <a:pt x="28" y="365"/>
                </a:cubicBezTo>
                <a:cubicBezTo>
                  <a:pt x="28" y="366"/>
                  <a:pt x="28" y="366"/>
                  <a:pt x="28" y="367"/>
                </a:cubicBezTo>
                <a:cubicBezTo>
                  <a:pt x="28" y="367"/>
                  <a:pt x="28" y="367"/>
                  <a:pt x="28" y="366"/>
                </a:cubicBezTo>
                <a:cubicBezTo>
                  <a:pt x="29" y="368"/>
                  <a:pt x="28" y="367"/>
                  <a:pt x="27" y="367"/>
                </a:cubicBezTo>
                <a:close/>
                <a:moveTo>
                  <a:pt x="24" y="368"/>
                </a:moveTo>
                <a:cubicBezTo>
                  <a:pt x="25" y="368"/>
                  <a:pt x="25" y="368"/>
                  <a:pt x="26" y="367"/>
                </a:cubicBezTo>
                <a:cubicBezTo>
                  <a:pt x="25" y="369"/>
                  <a:pt x="25" y="369"/>
                  <a:pt x="26" y="371"/>
                </a:cubicBezTo>
                <a:cubicBezTo>
                  <a:pt x="25" y="371"/>
                  <a:pt x="25" y="370"/>
                  <a:pt x="25" y="369"/>
                </a:cubicBezTo>
                <a:cubicBezTo>
                  <a:pt x="25" y="370"/>
                  <a:pt x="24" y="369"/>
                  <a:pt x="24" y="369"/>
                </a:cubicBezTo>
                <a:cubicBezTo>
                  <a:pt x="24" y="368"/>
                  <a:pt x="25" y="369"/>
                  <a:pt x="24" y="368"/>
                </a:cubicBezTo>
                <a:close/>
                <a:moveTo>
                  <a:pt x="45" y="370"/>
                </a:moveTo>
                <a:cubicBezTo>
                  <a:pt x="46" y="369"/>
                  <a:pt x="46" y="371"/>
                  <a:pt x="46" y="372"/>
                </a:cubicBezTo>
                <a:cubicBezTo>
                  <a:pt x="46" y="373"/>
                  <a:pt x="46" y="372"/>
                  <a:pt x="45" y="372"/>
                </a:cubicBezTo>
                <a:cubicBezTo>
                  <a:pt x="45" y="371"/>
                  <a:pt x="45" y="370"/>
                  <a:pt x="45" y="370"/>
                </a:cubicBezTo>
                <a:close/>
                <a:moveTo>
                  <a:pt x="28" y="370"/>
                </a:moveTo>
                <a:cubicBezTo>
                  <a:pt x="28" y="371"/>
                  <a:pt x="28" y="370"/>
                  <a:pt x="29" y="370"/>
                </a:cubicBezTo>
                <a:cubicBezTo>
                  <a:pt x="29" y="372"/>
                  <a:pt x="29" y="372"/>
                  <a:pt x="29" y="372"/>
                </a:cubicBezTo>
                <a:cubicBezTo>
                  <a:pt x="28" y="369"/>
                  <a:pt x="28" y="373"/>
                  <a:pt x="28" y="372"/>
                </a:cubicBezTo>
                <a:cubicBezTo>
                  <a:pt x="28" y="372"/>
                  <a:pt x="28" y="371"/>
                  <a:pt x="28" y="370"/>
                </a:cubicBezTo>
                <a:close/>
                <a:moveTo>
                  <a:pt x="25" y="373"/>
                </a:moveTo>
                <a:cubicBezTo>
                  <a:pt x="25" y="372"/>
                  <a:pt x="24" y="374"/>
                  <a:pt x="24" y="372"/>
                </a:cubicBezTo>
                <a:cubicBezTo>
                  <a:pt x="25" y="371"/>
                  <a:pt x="25" y="372"/>
                  <a:pt x="26" y="372"/>
                </a:cubicBezTo>
                <a:cubicBezTo>
                  <a:pt x="26" y="374"/>
                  <a:pt x="27" y="373"/>
                  <a:pt x="26" y="375"/>
                </a:cubicBezTo>
                <a:cubicBezTo>
                  <a:pt x="26" y="373"/>
                  <a:pt x="25" y="376"/>
                  <a:pt x="25" y="373"/>
                </a:cubicBezTo>
                <a:cubicBezTo>
                  <a:pt x="25" y="373"/>
                  <a:pt x="25" y="373"/>
                  <a:pt x="25" y="373"/>
                </a:cubicBezTo>
                <a:close/>
                <a:moveTo>
                  <a:pt x="41" y="374"/>
                </a:moveTo>
                <a:cubicBezTo>
                  <a:pt x="40" y="375"/>
                  <a:pt x="41" y="375"/>
                  <a:pt x="41" y="376"/>
                </a:cubicBezTo>
                <a:cubicBezTo>
                  <a:pt x="40" y="376"/>
                  <a:pt x="41" y="378"/>
                  <a:pt x="40" y="378"/>
                </a:cubicBezTo>
                <a:cubicBezTo>
                  <a:pt x="41" y="376"/>
                  <a:pt x="40" y="374"/>
                  <a:pt x="40" y="375"/>
                </a:cubicBezTo>
                <a:cubicBezTo>
                  <a:pt x="40" y="374"/>
                  <a:pt x="40" y="373"/>
                  <a:pt x="41" y="372"/>
                </a:cubicBezTo>
                <a:cubicBezTo>
                  <a:pt x="40" y="374"/>
                  <a:pt x="41" y="374"/>
                  <a:pt x="41" y="375"/>
                </a:cubicBezTo>
                <a:cubicBezTo>
                  <a:pt x="41" y="375"/>
                  <a:pt x="41" y="375"/>
                  <a:pt x="41" y="374"/>
                </a:cubicBezTo>
                <a:close/>
                <a:moveTo>
                  <a:pt x="28" y="378"/>
                </a:moveTo>
                <a:cubicBezTo>
                  <a:pt x="28" y="377"/>
                  <a:pt x="28" y="378"/>
                  <a:pt x="27" y="377"/>
                </a:cubicBezTo>
                <a:cubicBezTo>
                  <a:pt x="28" y="376"/>
                  <a:pt x="27" y="375"/>
                  <a:pt x="27" y="374"/>
                </a:cubicBezTo>
                <a:cubicBezTo>
                  <a:pt x="27" y="374"/>
                  <a:pt x="27" y="374"/>
                  <a:pt x="28" y="373"/>
                </a:cubicBezTo>
                <a:cubicBezTo>
                  <a:pt x="28" y="374"/>
                  <a:pt x="28" y="377"/>
                  <a:pt x="29" y="377"/>
                </a:cubicBezTo>
                <a:cubicBezTo>
                  <a:pt x="29" y="379"/>
                  <a:pt x="29" y="380"/>
                  <a:pt x="29" y="381"/>
                </a:cubicBezTo>
                <a:cubicBezTo>
                  <a:pt x="28" y="382"/>
                  <a:pt x="28" y="379"/>
                  <a:pt x="28" y="381"/>
                </a:cubicBezTo>
                <a:cubicBezTo>
                  <a:pt x="27" y="380"/>
                  <a:pt x="27" y="378"/>
                  <a:pt x="28" y="378"/>
                </a:cubicBezTo>
                <a:close/>
                <a:moveTo>
                  <a:pt x="43" y="374"/>
                </a:moveTo>
                <a:cubicBezTo>
                  <a:pt x="44" y="374"/>
                  <a:pt x="44" y="376"/>
                  <a:pt x="43" y="376"/>
                </a:cubicBezTo>
                <a:cubicBezTo>
                  <a:pt x="43" y="376"/>
                  <a:pt x="43" y="375"/>
                  <a:pt x="43" y="374"/>
                </a:cubicBezTo>
                <a:close/>
                <a:moveTo>
                  <a:pt x="22" y="375"/>
                </a:moveTo>
                <a:cubicBezTo>
                  <a:pt x="23" y="376"/>
                  <a:pt x="23" y="377"/>
                  <a:pt x="23" y="378"/>
                </a:cubicBezTo>
                <a:cubicBezTo>
                  <a:pt x="22" y="378"/>
                  <a:pt x="22" y="377"/>
                  <a:pt x="22" y="375"/>
                </a:cubicBezTo>
                <a:close/>
                <a:moveTo>
                  <a:pt x="25" y="375"/>
                </a:moveTo>
                <a:cubicBezTo>
                  <a:pt x="26" y="375"/>
                  <a:pt x="26" y="376"/>
                  <a:pt x="26" y="376"/>
                </a:cubicBezTo>
                <a:cubicBezTo>
                  <a:pt x="26" y="376"/>
                  <a:pt x="26" y="377"/>
                  <a:pt x="26" y="377"/>
                </a:cubicBezTo>
                <a:cubicBezTo>
                  <a:pt x="26" y="377"/>
                  <a:pt x="26" y="376"/>
                  <a:pt x="27" y="377"/>
                </a:cubicBezTo>
                <a:cubicBezTo>
                  <a:pt x="26" y="379"/>
                  <a:pt x="27" y="379"/>
                  <a:pt x="27" y="380"/>
                </a:cubicBezTo>
                <a:cubicBezTo>
                  <a:pt x="26" y="379"/>
                  <a:pt x="26" y="379"/>
                  <a:pt x="26" y="380"/>
                </a:cubicBezTo>
                <a:cubicBezTo>
                  <a:pt x="25" y="378"/>
                  <a:pt x="26" y="377"/>
                  <a:pt x="25" y="375"/>
                </a:cubicBezTo>
                <a:close/>
                <a:moveTo>
                  <a:pt x="32" y="381"/>
                </a:moveTo>
                <a:cubicBezTo>
                  <a:pt x="31" y="383"/>
                  <a:pt x="32" y="382"/>
                  <a:pt x="32" y="383"/>
                </a:cubicBezTo>
                <a:cubicBezTo>
                  <a:pt x="32" y="383"/>
                  <a:pt x="32" y="382"/>
                  <a:pt x="32" y="381"/>
                </a:cubicBezTo>
                <a:cubicBezTo>
                  <a:pt x="33" y="381"/>
                  <a:pt x="33" y="383"/>
                  <a:pt x="32" y="384"/>
                </a:cubicBezTo>
                <a:cubicBezTo>
                  <a:pt x="32" y="383"/>
                  <a:pt x="31" y="384"/>
                  <a:pt x="32" y="385"/>
                </a:cubicBezTo>
                <a:cubicBezTo>
                  <a:pt x="31" y="385"/>
                  <a:pt x="31" y="384"/>
                  <a:pt x="30" y="385"/>
                </a:cubicBezTo>
                <a:cubicBezTo>
                  <a:pt x="31" y="384"/>
                  <a:pt x="31" y="382"/>
                  <a:pt x="30" y="382"/>
                </a:cubicBezTo>
                <a:cubicBezTo>
                  <a:pt x="32" y="380"/>
                  <a:pt x="29" y="381"/>
                  <a:pt x="31" y="379"/>
                </a:cubicBezTo>
                <a:cubicBezTo>
                  <a:pt x="31" y="379"/>
                  <a:pt x="31" y="378"/>
                  <a:pt x="30" y="378"/>
                </a:cubicBezTo>
                <a:cubicBezTo>
                  <a:pt x="30" y="378"/>
                  <a:pt x="31" y="377"/>
                  <a:pt x="31" y="377"/>
                </a:cubicBezTo>
                <a:cubicBezTo>
                  <a:pt x="31" y="378"/>
                  <a:pt x="31" y="380"/>
                  <a:pt x="32" y="378"/>
                </a:cubicBezTo>
                <a:cubicBezTo>
                  <a:pt x="32" y="379"/>
                  <a:pt x="32" y="381"/>
                  <a:pt x="32" y="381"/>
                </a:cubicBezTo>
                <a:close/>
                <a:moveTo>
                  <a:pt x="34" y="378"/>
                </a:moveTo>
                <a:cubicBezTo>
                  <a:pt x="34" y="378"/>
                  <a:pt x="34" y="379"/>
                  <a:pt x="33" y="378"/>
                </a:cubicBezTo>
                <a:cubicBezTo>
                  <a:pt x="33" y="379"/>
                  <a:pt x="34" y="379"/>
                  <a:pt x="34" y="380"/>
                </a:cubicBezTo>
                <a:cubicBezTo>
                  <a:pt x="33" y="380"/>
                  <a:pt x="33" y="380"/>
                  <a:pt x="33" y="380"/>
                </a:cubicBezTo>
                <a:cubicBezTo>
                  <a:pt x="33" y="378"/>
                  <a:pt x="33" y="378"/>
                  <a:pt x="33" y="378"/>
                </a:cubicBezTo>
                <a:cubicBezTo>
                  <a:pt x="33" y="378"/>
                  <a:pt x="34" y="378"/>
                  <a:pt x="34" y="378"/>
                </a:cubicBezTo>
                <a:close/>
                <a:moveTo>
                  <a:pt x="43" y="379"/>
                </a:moveTo>
                <a:cubicBezTo>
                  <a:pt x="43" y="380"/>
                  <a:pt x="43" y="380"/>
                  <a:pt x="44" y="380"/>
                </a:cubicBezTo>
                <a:cubicBezTo>
                  <a:pt x="44" y="381"/>
                  <a:pt x="44" y="381"/>
                  <a:pt x="44" y="381"/>
                </a:cubicBezTo>
                <a:cubicBezTo>
                  <a:pt x="43" y="381"/>
                  <a:pt x="43" y="380"/>
                  <a:pt x="43" y="381"/>
                </a:cubicBezTo>
                <a:cubicBezTo>
                  <a:pt x="43" y="380"/>
                  <a:pt x="43" y="380"/>
                  <a:pt x="43" y="379"/>
                </a:cubicBezTo>
                <a:close/>
                <a:moveTo>
                  <a:pt x="27" y="380"/>
                </a:moveTo>
                <a:cubicBezTo>
                  <a:pt x="27" y="380"/>
                  <a:pt x="27" y="381"/>
                  <a:pt x="27" y="381"/>
                </a:cubicBezTo>
                <a:cubicBezTo>
                  <a:pt x="27" y="381"/>
                  <a:pt x="27" y="382"/>
                  <a:pt x="26" y="382"/>
                </a:cubicBezTo>
                <a:cubicBezTo>
                  <a:pt x="26" y="381"/>
                  <a:pt x="27" y="381"/>
                  <a:pt x="27" y="380"/>
                </a:cubicBezTo>
                <a:close/>
                <a:moveTo>
                  <a:pt x="42" y="380"/>
                </a:moveTo>
                <a:cubicBezTo>
                  <a:pt x="43" y="381"/>
                  <a:pt x="42" y="385"/>
                  <a:pt x="41" y="385"/>
                </a:cubicBezTo>
                <a:cubicBezTo>
                  <a:pt x="41" y="383"/>
                  <a:pt x="42" y="382"/>
                  <a:pt x="42" y="381"/>
                </a:cubicBezTo>
                <a:cubicBezTo>
                  <a:pt x="42" y="381"/>
                  <a:pt x="42" y="381"/>
                  <a:pt x="42" y="380"/>
                </a:cubicBezTo>
                <a:close/>
                <a:moveTo>
                  <a:pt x="25" y="381"/>
                </a:moveTo>
                <a:cubicBezTo>
                  <a:pt x="26" y="380"/>
                  <a:pt x="26" y="381"/>
                  <a:pt x="26" y="381"/>
                </a:cubicBezTo>
                <a:cubicBezTo>
                  <a:pt x="26" y="382"/>
                  <a:pt x="26" y="383"/>
                  <a:pt x="26" y="383"/>
                </a:cubicBezTo>
                <a:cubicBezTo>
                  <a:pt x="26" y="383"/>
                  <a:pt x="26" y="382"/>
                  <a:pt x="26" y="382"/>
                </a:cubicBezTo>
                <a:cubicBezTo>
                  <a:pt x="26" y="382"/>
                  <a:pt x="26" y="381"/>
                  <a:pt x="25" y="381"/>
                </a:cubicBezTo>
                <a:close/>
                <a:moveTo>
                  <a:pt x="34" y="381"/>
                </a:moveTo>
                <a:cubicBezTo>
                  <a:pt x="34" y="382"/>
                  <a:pt x="33" y="382"/>
                  <a:pt x="33" y="381"/>
                </a:cubicBezTo>
                <a:cubicBezTo>
                  <a:pt x="33" y="380"/>
                  <a:pt x="34" y="380"/>
                  <a:pt x="34" y="381"/>
                </a:cubicBezTo>
                <a:close/>
                <a:moveTo>
                  <a:pt x="46" y="381"/>
                </a:moveTo>
                <a:cubicBezTo>
                  <a:pt x="46" y="384"/>
                  <a:pt x="47" y="381"/>
                  <a:pt x="48" y="381"/>
                </a:cubicBezTo>
                <a:cubicBezTo>
                  <a:pt x="48" y="383"/>
                  <a:pt x="48" y="384"/>
                  <a:pt x="47" y="386"/>
                </a:cubicBezTo>
                <a:cubicBezTo>
                  <a:pt x="48" y="386"/>
                  <a:pt x="48" y="386"/>
                  <a:pt x="48" y="386"/>
                </a:cubicBezTo>
                <a:cubicBezTo>
                  <a:pt x="48" y="386"/>
                  <a:pt x="48" y="387"/>
                  <a:pt x="49" y="387"/>
                </a:cubicBezTo>
                <a:cubicBezTo>
                  <a:pt x="48" y="387"/>
                  <a:pt x="47" y="389"/>
                  <a:pt x="48" y="389"/>
                </a:cubicBezTo>
                <a:cubicBezTo>
                  <a:pt x="48" y="391"/>
                  <a:pt x="48" y="389"/>
                  <a:pt x="47" y="389"/>
                </a:cubicBezTo>
                <a:cubicBezTo>
                  <a:pt x="47" y="389"/>
                  <a:pt x="48" y="390"/>
                  <a:pt x="47" y="391"/>
                </a:cubicBezTo>
                <a:cubicBezTo>
                  <a:pt x="47" y="391"/>
                  <a:pt x="47" y="390"/>
                  <a:pt x="47" y="390"/>
                </a:cubicBezTo>
                <a:cubicBezTo>
                  <a:pt x="48" y="390"/>
                  <a:pt x="48" y="391"/>
                  <a:pt x="48" y="392"/>
                </a:cubicBezTo>
                <a:cubicBezTo>
                  <a:pt x="47" y="392"/>
                  <a:pt x="47" y="389"/>
                  <a:pt x="46" y="387"/>
                </a:cubicBezTo>
                <a:cubicBezTo>
                  <a:pt x="46" y="387"/>
                  <a:pt x="46" y="388"/>
                  <a:pt x="46" y="388"/>
                </a:cubicBezTo>
                <a:cubicBezTo>
                  <a:pt x="45" y="388"/>
                  <a:pt x="45" y="389"/>
                  <a:pt x="45" y="390"/>
                </a:cubicBezTo>
                <a:cubicBezTo>
                  <a:pt x="44" y="388"/>
                  <a:pt x="45" y="386"/>
                  <a:pt x="46" y="387"/>
                </a:cubicBezTo>
                <a:cubicBezTo>
                  <a:pt x="47" y="387"/>
                  <a:pt x="47" y="388"/>
                  <a:pt x="47" y="388"/>
                </a:cubicBezTo>
                <a:cubicBezTo>
                  <a:pt x="47" y="388"/>
                  <a:pt x="47" y="388"/>
                  <a:pt x="47" y="388"/>
                </a:cubicBezTo>
                <a:cubicBezTo>
                  <a:pt x="46" y="387"/>
                  <a:pt x="47" y="385"/>
                  <a:pt x="46" y="383"/>
                </a:cubicBezTo>
                <a:cubicBezTo>
                  <a:pt x="46" y="384"/>
                  <a:pt x="46" y="384"/>
                  <a:pt x="46" y="384"/>
                </a:cubicBezTo>
                <a:cubicBezTo>
                  <a:pt x="46" y="385"/>
                  <a:pt x="46" y="384"/>
                  <a:pt x="46" y="385"/>
                </a:cubicBezTo>
                <a:cubicBezTo>
                  <a:pt x="47" y="385"/>
                  <a:pt x="46" y="386"/>
                  <a:pt x="46" y="386"/>
                </a:cubicBezTo>
                <a:cubicBezTo>
                  <a:pt x="47" y="385"/>
                  <a:pt x="45" y="385"/>
                  <a:pt x="46" y="386"/>
                </a:cubicBezTo>
                <a:cubicBezTo>
                  <a:pt x="45" y="384"/>
                  <a:pt x="45" y="383"/>
                  <a:pt x="46" y="381"/>
                </a:cubicBezTo>
                <a:close/>
                <a:moveTo>
                  <a:pt x="43" y="381"/>
                </a:moveTo>
                <a:cubicBezTo>
                  <a:pt x="43" y="382"/>
                  <a:pt x="43" y="382"/>
                  <a:pt x="44" y="382"/>
                </a:cubicBezTo>
                <a:cubicBezTo>
                  <a:pt x="44" y="383"/>
                  <a:pt x="43" y="383"/>
                  <a:pt x="43" y="383"/>
                </a:cubicBezTo>
                <a:cubicBezTo>
                  <a:pt x="43" y="382"/>
                  <a:pt x="43" y="382"/>
                  <a:pt x="43" y="381"/>
                </a:cubicBezTo>
                <a:close/>
                <a:moveTo>
                  <a:pt x="52" y="382"/>
                </a:moveTo>
                <a:cubicBezTo>
                  <a:pt x="52" y="382"/>
                  <a:pt x="53" y="384"/>
                  <a:pt x="52" y="383"/>
                </a:cubicBezTo>
                <a:cubicBezTo>
                  <a:pt x="52" y="384"/>
                  <a:pt x="52" y="384"/>
                  <a:pt x="52" y="384"/>
                </a:cubicBezTo>
                <a:cubicBezTo>
                  <a:pt x="53" y="384"/>
                  <a:pt x="53" y="383"/>
                  <a:pt x="53" y="382"/>
                </a:cubicBezTo>
                <a:cubicBezTo>
                  <a:pt x="54" y="383"/>
                  <a:pt x="53" y="384"/>
                  <a:pt x="53" y="385"/>
                </a:cubicBezTo>
                <a:cubicBezTo>
                  <a:pt x="52" y="385"/>
                  <a:pt x="53" y="387"/>
                  <a:pt x="52" y="387"/>
                </a:cubicBezTo>
                <a:cubicBezTo>
                  <a:pt x="51" y="387"/>
                  <a:pt x="52" y="383"/>
                  <a:pt x="52" y="382"/>
                </a:cubicBezTo>
                <a:close/>
                <a:moveTo>
                  <a:pt x="27" y="384"/>
                </a:moveTo>
                <a:cubicBezTo>
                  <a:pt x="28" y="384"/>
                  <a:pt x="28" y="386"/>
                  <a:pt x="29" y="386"/>
                </a:cubicBezTo>
                <a:cubicBezTo>
                  <a:pt x="28" y="388"/>
                  <a:pt x="28" y="387"/>
                  <a:pt x="28" y="389"/>
                </a:cubicBezTo>
                <a:cubicBezTo>
                  <a:pt x="28" y="388"/>
                  <a:pt x="28" y="388"/>
                  <a:pt x="28" y="386"/>
                </a:cubicBezTo>
                <a:cubicBezTo>
                  <a:pt x="28" y="386"/>
                  <a:pt x="28" y="387"/>
                  <a:pt x="28" y="388"/>
                </a:cubicBezTo>
                <a:cubicBezTo>
                  <a:pt x="27" y="386"/>
                  <a:pt x="28" y="385"/>
                  <a:pt x="27" y="384"/>
                </a:cubicBezTo>
                <a:close/>
                <a:moveTo>
                  <a:pt x="26" y="383"/>
                </a:moveTo>
                <a:cubicBezTo>
                  <a:pt x="27" y="381"/>
                  <a:pt x="28" y="383"/>
                  <a:pt x="29" y="382"/>
                </a:cubicBezTo>
                <a:cubicBezTo>
                  <a:pt x="29" y="383"/>
                  <a:pt x="29" y="383"/>
                  <a:pt x="29" y="383"/>
                </a:cubicBezTo>
                <a:cubicBezTo>
                  <a:pt x="29" y="384"/>
                  <a:pt x="29" y="384"/>
                  <a:pt x="29" y="385"/>
                </a:cubicBezTo>
                <a:cubicBezTo>
                  <a:pt x="29" y="384"/>
                  <a:pt x="29" y="384"/>
                  <a:pt x="29" y="385"/>
                </a:cubicBezTo>
                <a:cubicBezTo>
                  <a:pt x="28" y="382"/>
                  <a:pt x="27" y="384"/>
                  <a:pt x="26" y="383"/>
                </a:cubicBezTo>
                <a:close/>
                <a:moveTo>
                  <a:pt x="41" y="382"/>
                </a:moveTo>
                <a:cubicBezTo>
                  <a:pt x="41" y="383"/>
                  <a:pt x="41" y="385"/>
                  <a:pt x="40" y="384"/>
                </a:cubicBezTo>
                <a:cubicBezTo>
                  <a:pt x="40" y="383"/>
                  <a:pt x="40" y="383"/>
                  <a:pt x="41" y="382"/>
                </a:cubicBezTo>
                <a:close/>
                <a:moveTo>
                  <a:pt x="34" y="384"/>
                </a:moveTo>
                <a:cubicBezTo>
                  <a:pt x="35" y="384"/>
                  <a:pt x="35" y="385"/>
                  <a:pt x="35" y="386"/>
                </a:cubicBezTo>
                <a:cubicBezTo>
                  <a:pt x="35" y="386"/>
                  <a:pt x="34" y="385"/>
                  <a:pt x="34" y="384"/>
                </a:cubicBezTo>
                <a:close/>
                <a:moveTo>
                  <a:pt x="27" y="386"/>
                </a:moveTo>
                <a:cubicBezTo>
                  <a:pt x="26" y="388"/>
                  <a:pt x="28" y="388"/>
                  <a:pt x="28" y="390"/>
                </a:cubicBezTo>
                <a:cubicBezTo>
                  <a:pt x="27" y="390"/>
                  <a:pt x="27" y="390"/>
                  <a:pt x="27" y="391"/>
                </a:cubicBezTo>
                <a:cubicBezTo>
                  <a:pt x="27" y="390"/>
                  <a:pt x="26" y="390"/>
                  <a:pt x="26" y="391"/>
                </a:cubicBezTo>
                <a:cubicBezTo>
                  <a:pt x="26" y="389"/>
                  <a:pt x="25" y="388"/>
                  <a:pt x="26" y="388"/>
                </a:cubicBezTo>
                <a:cubicBezTo>
                  <a:pt x="26" y="387"/>
                  <a:pt x="25" y="387"/>
                  <a:pt x="25" y="388"/>
                </a:cubicBezTo>
                <a:cubicBezTo>
                  <a:pt x="24" y="386"/>
                  <a:pt x="26" y="385"/>
                  <a:pt x="26" y="385"/>
                </a:cubicBezTo>
                <a:cubicBezTo>
                  <a:pt x="26" y="387"/>
                  <a:pt x="26" y="386"/>
                  <a:pt x="27" y="386"/>
                </a:cubicBezTo>
                <a:close/>
                <a:moveTo>
                  <a:pt x="33" y="385"/>
                </a:moveTo>
                <a:cubicBezTo>
                  <a:pt x="34" y="385"/>
                  <a:pt x="34" y="387"/>
                  <a:pt x="34" y="388"/>
                </a:cubicBezTo>
                <a:cubicBezTo>
                  <a:pt x="34" y="387"/>
                  <a:pt x="33" y="386"/>
                  <a:pt x="33" y="385"/>
                </a:cubicBezTo>
                <a:close/>
                <a:moveTo>
                  <a:pt x="42" y="385"/>
                </a:moveTo>
                <a:cubicBezTo>
                  <a:pt x="43" y="387"/>
                  <a:pt x="42" y="387"/>
                  <a:pt x="41" y="388"/>
                </a:cubicBezTo>
                <a:cubicBezTo>
                  <a:pt x="41" y="387"/>
                  <a:pt x="42" y="387"/>
                  <a:pt x="42" y="385"/>
                </a:cubicBezTo>
                <a:close/>
                <a:moveTo>
                  <a:pt x="31" y="387"/>
                </a:moveTo>
                <a:cubicBezTo>
                  <a:pt x="32" y="386"/>
                  <a:pt x="32" y="389"/>
                  <a:pt x="32" y="390"/>
                </a:cubicBezTo>
                <a:cubicBezTo>
                  <a:pt x="31" y="389"/>
                  <a:pt x="32" y="389"/>
                  <a:pt x="31" y="390"/>
                </a:cubicBezTo>
                <a:cubicBezTo>
                  <a:pt x="31" y="389"/>
                  <a:pt x="32" y="388"/>
                  <a:pt x="31" y="387"/>
                </a:cubicBezTo>
                <a:close/>
                <a:moveTo>
                  <a:pt x="25" y="389"/>
                </a:moveTo>
                <a:cubicBezTo>
                  <a:pt x="24" y="389"/>
                  <a:pt x="25" y="391"/>
                  <a:pt x="24" y="391"/>
                </a:cubicBezTo>
                <a:cubicBezTo>
                  <a:pt x="24" y="391"/>
                  <a:pt x="24" y="390"/>
                  <a:pt x="24" y="388"/>
                </a:cubicBezTo>
                <a:cubicBezTo>
                  <a:pt x="24" y="389"/>
                  <a:pt x="25" y="389"/>
                  <a:pt x="25" y="390"/>
                </a:cubicBezTo>
                <a:cubicBezTo>
                  <a:pt x="25" y="391"/>
                  <a:pt x="25" y="390"/>
                  <a:pt x="25" y="389"/>
                </a:cubicBezTo>
                <a:close/>
                <a:moveTo>
                  <a:pt x="30" y="389"/>
                </a:moveTo>
                <a:cubicBezTo>
                  <a:pt x="29" y="390"/>
                  <a:pt x="29" y="391"/>
                  <a:pt x="29" y="391"/>
                </a:cubicBezTo>
                <a:cubicBezTo>
                  <a:pt x="28" y="390"/>
                  <a:pt x="29" y="389"/>
                  <a:pt x="30" y="389"/>
                </a:cubicBezTo>
                <a:close/>
                <a:moveTo>
                  <a:pt x="33" y="391"/>
                </a:moveTo>
                <a:cubicBezTo>
                  <a:pt x="34" y="391"/>
                  <a:pt x="34" y="391"/>
                  <a:pt x="34" y="391"/>
                </a:cubicBezTo>
                <a:cubicBezTo>
                  <a:pt x="34" y="392"/>
                  <a:pt x="35" y="394"/>
                  <a:pt x="34" y="394"/>
                </a:cubicBezTo>
                <a:cubicBezTo>
                  <a:pt x="34" y="394"/>
                  <a:pt x="33" y="393"/>
                  <a:pt x="33" y="391"/>
                </a:cubicBezTo>
                <a:close/>
                <a:moveTo>
                  <a:pt x="25" y="391"/>
                </a:moveTo>
                <a:cubicBezTo>
                  <a:pt x="25" y="392"/>
                  <a:pt x="26" y="391"/>
                  <a:pt x="26" y="393"/>
                </a:cubicBezTo>
                <a:cubicBezTo>
                  <a:pt x="26" y="393"/>
                  <a:pt x="25" y="393"/>
                  <a:pt x="25" y="391"/>
                </a:cubicBezTo>
                <a:close/>
                <a:moveTo>
                  <a:pt x="25" y="394"/>
                </a:moveTo>
                <a:cubicBezTo>
                  <a:pt x="25" y="394"/>
                  <a:pt x="25" y="395"/>
                  <a:pt x="24" y="395"/>
                </a:cubicBezTo>
                <a:cubicBezTo>
                  <a:pt x="24" y="393"/>
                  <a:pt x="25" y="392"/>
                  <a:pt x="25" y="394"/>
                </a:cubicBezTo>
                <a:close/>
                <a:moveTo>
                  <a:pt x="32" y="394"/>
                </a:moveTo>
                <a:cubicBezTo>
                  <a:pt x="32" y="396"/>
                  <a:pt x="33" y="395"/>
                  <a:pt x="33" y="397"/>
                </a:cubicBezTo>
                <a:cubicBezTo>
                  <a:pt x="33" y="398"/>
                  <a:pt x="32" y="396"/>
                  <a:pt x="31" y="395"/>
                </a:cubicBezTo>
                <a:cubicBezTo>
                  <a:pt x="31" y="394"/>
                  <a:pt x="32" y="394"/>
                  <a:pt x="32" y="394"/>
                </a:cubicBezTo>
                <a:close/>
                <a:moveTo>
                  <a:pt x="42" y="400"/>
                </a:moveTo>
                <a:cubicBezTo>
                  <a:pt x="43" y="400"/>
                  <a:pt x="43" y="401"/>
                  <a:pt x="43" y="401"/>
                </a:cubicBezTo>
                <a:cubicBezTo>
                  <a:pt x="43" y="401"/>
                  <a:pt x="43" y="400"/>
                  <a:pt x="43" y="399"/>
                </a:cubicBezTo>
                <a:cubicBezTo>
                  <a:pt x="43" y="399"/>
                  <a:pt x="43" y="400"/>
                  <a:pt x="43" y="401"/>
                </a:cubicBezTo>
                <a:cubicBezTo>
                  <a:pt x="44" y="401"/>
                  <a:pt x="44" y="399"/>
                  <a:pt x="44" y="399"/>
                </a:cubicBezTo>
                <a:cubicBezTo>
                  <a:pt x="44" y="399"/>
                  <a:pt x="43" y="397"/>
                  <a:pt x="43" y="398"/>
                </a:cubicBezTo>
                <a:cubicBezTo>
                  <a:pt x="42" y="396"/>
                  <a:pt x="45" y="397"/>
                  <a:pt x="44" y="394"/>
                </a:cubicBezTo>
                <a:cubicBezTo>
                  <a:pt x="45" y="394"/>
                  <a:pt x="45" y="395"/>
                  <a:pt x="45" y="395"/>
                </a:cubicBezTo>
                <a:cubicBezTo>
                  <a:pt x="45" y="396"/>
                  <a:pt x="44" y="397"/>
                  <a:pt x="45" y="397"/>
                </a:cubicBezTo>
                <a:cubicBezTo>
                  <a:pt x="45" y="399"/>
                  <a:pt x="45" y="400"/>
                  <a:pt x="45" y="401"/>
                </a:cubicBezTo>
                <a:cubicBezTo>
                  <a:pt x="45" y="401"/>
                  <a:pt x="45" y="401"/>
                  <a:pt x="45" y="401"/>
                </a:cubicBezTo>
                <a:cubicBezTo>
                  <a:pt x="44" y="403"/>
                  <a:pt x="46" y="408"/>
                  <a:pt x="45" y="409"/>
                </a:cubicBezTo>
                <a:cubicBezTo>
                  <a:pt x="45" y="409"/>
                  <a:pt x="45" y="411"/>
                  <a:pt x="45" y="411"/>
                </a:cubicBezTo>
                <a:cubicBezTo>
                  <a:pt x="45" y="413"/>
                  <a:pt x="46" y="415"/>
                  <a:pt x="45" y="418"/>
                </a:cubicBezTo>
                <a:cubicBezTo>
                  <a:pt x="45" y="418"/>
                  <a:pt x="45" y="418"/>
                  <a:pt x="45" y="418"/>
                </a:cubicBezTo>
                <a:cubicBezTo>
                  <a:pt x="45" y="417"/>
                  <a:pt x="45" y="417"/>
                  <a:pt x="45" y="417"/>
                </a:cubicBezTo>
                <a:cubicBezTo>
                  <a:pt x="46" y="416"/>
                  <a:pt x="44" y="415"/>
                  <a:pt x="44" y="413"/>
                </a:cubicBezTo>
                <a:cubicBezTo>
                  <a:pt x="45" y="413"/>
                  <a:pt x="45" y="409"/>
                  <a:pt x="44" y="407"/>
                </a:cubicBezTo>
                <a:cubicBezTo>
                  <a:pt x="44" y="408"/>
                  <a:pt x="44" y="411"/>
                  <a:pt x="43" y="411"/>
                </a:cubicBezTo>
                <a:cubicBezTo>
                  <a:pt x="43" y="410"/>
                  <a:pt x="43" y="410"/>
                  <a:pt x="43" y="409"/>
                </a:cubicBezTo>
                <a:cubicBezTo>
                  <a:pt x="43" y="410"/>
                  <a:pt x="43" y="411"/>
                  <a:pt x="42" y="410"/>
                </a:cubicBezTo>
                <a:cubicBezTo>
                  <a:pt x="42" y="408"/>
                  <a:pt x="43" y="409"/>
                  <a:pt x="43" y="407"/>
                </a:cubicBezTo>
                <a:cubicBezTo>
                  <a:pt x="43" y="407"/>
                  <a:pt x="43" y="406"/>
                  <a:pt x="42" y="406"/>
                </a:cubicBezTo>
                <a:cubicBezTo>
                  <a:pt x="42" y="405"/>
                  <a:pt x="43" y="404"/>
                  <a:pt x="43" y="406"/>
                </a:cubicBezTo>
                <a:cubicBezTo>
                  <a:pt x="43" y="406"/>
                  <a:pt x="43" y="403"/>
                  <a:pt x="42" y="404"/>
                </a:cubicBezTo>
                <a:cubicBezTo>
                  <a:pt x="43" y="403"/>
                  <a:pt x="43" y="403"/>
                  <a:pt x="43" y="402"/>
                </a:cubicBezTo>
                <a:cubicBezTo>
                  <a:pt x="43" y="402"/>
                  <a:pt x="42" y="401"/>
                  <a:pt x="42" y="400"/>
                </a:cubicBezTo>
                <a:close/>
                <a:moveTo>
                  <a:pt x="42" y="398"/>
                </a:moveTo>
                <a:cubicBezTo>
                  <a:pt x="42" y="398"/>
                  <a:pt x="42" y="399"/>
                  <a:pt x="41" y="399"/>
                </a:cubicBezTo>
                <a:cubicBezTo>
                  <a:pt x="41" y="398"/>
                  <a:pt x="42" y="398"/>
                  <a:pt x="42" y="397"/>
                </a:cubicBezTo>
                <a:cubicBezTo>
                  <a:pt x="42" y="397"/>
                  <a:pt x="42" y="398"/>
                  <a:pt x="42" y="398"/>
                </a:cubicBezTo>
                <a:cubicBezTo>
                  <a:pt x="42" y="399"/>
                  <a:pt x="42" y="398"/>
                  <a:pt x="42" y="398"/>
                </a:cubicBezTo>
                <a:close/>
                <a:moveTo>
                  <a:pt x="53" y="397"/>
                </a:moveTo>
                <a:cubicBezTo>
                  <a:pt x="54" y="398"/>
                  <a:pt x="52" y="399"/>
                  <a:pt x="52" y="400"/>
                </a:cubicBezTo>
                <a:cubicBezTo>
                  <a:pt x="52" y="397"/>
                  <a:pt x="53" y="399"/>
                  <a:pt x="53" y="397"/>
                </a:cubicBezTo>
                <a:close/>
                <a:moveTo>
                  <a:pt x="32" y="397"/>
                </a:moveTo>
                <a:cubicBezTo>
                  <a:pt x="32" y="398"/>
                  <a:pt x="32" y="398"/>
                  <a:pt x="32" y="398"/>
                </a:cubicBezTo>
                <a:cubicBezTo>
                  <a:pt x="31" y="398"/>
                  <a:pt x="32" y="400"/>
                  <a:pt x="31" y="400"/>
                </a:cubicBezTo>
                <a:cubicBezTo>
                  <a:pt x="31" y="400"/>
                  <a:pt x="31" y="399"/>
                  <a:pt x="31" y="398"/>
                </a:cubicBezTo>
                <a:cubicBezTo>
                  <a:pt x="31" y="398"/>
                  <a:pt x="31" y="397"/>
                  <a:pt x="32" y="397"/>
                </a:cubicBezTo>
                <a:close/>
                <a:moveTo>
                  <a:pt x="52" y="404"/>
                </a:moveTo>
                <a:cubicBezTo>
                  <a:pt x="53" y="404"/>
                  <a:pt x="54" y="407"/>
                  <a:pt x="52" y="407"/>
                </a:cubicBezTo>
                <a:cubicBezTo>
                  <a:pt x="53" y="405"/>
                  <a:pt x="52" y="406"/>
                  <a:pt x="52" y="404"/>
                </a:cubicBezTo>
                <a:close/>
                <a:moveTo>
                  <a:pt x="42" y="441"/>
                </a:moveTo>
                <a:cubicBezTo>
                  <a:pt x="43" y="442"/>
                  <a:pt x="42" y="443"/>
                  <a:pt x="42" y="444"/>
                </a:cubicBezTo>
                <a:cubicBezTo>
                  <a:pt x="42" y="444"/>
                  <a:pt x="42" y="442"/>
                  <a:pt x="42" y="441"/>
                </a:cubicBezTo>
                <a:close/>
              </a:path>
            </a:pathLst>
          </a:custGeom>
          <a:solidFill>
            <a:srgbClr val="156389"/>
          </a:solidFill>
          <a:ln w="14288" cap="flat">
            <a:noFill/>
            <a:prstDash val="solid"/>
            <a:miter lim="800000"/>
          </a:ln>
        </p:spPr>
        <p:txBody>
          <a:bodyPr vert="horz" wrap="square" lIns="91440" tIns="45720" rIns="91440" bIns="45720" numCol="1" anchor="ctr"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rgbClr val="FFFFFF"/>
              </a:solidFill>
              <a:sym typeface="+mn-ea"/>
            </a:endParaRPr>
          </a:p>
        </p:txBody>
      </p:sp>
      <p:sp>
        <p:nvSpPr>
          <p:cNvPr id="73" name="Freeform 7397"/>
          <p:cNvSpPr/>
          <p:nvPr>
            <p:custDataLst>
              <p:tags r:id="rId11"/>
            </p:custDataLst>
          </p:nvPr>
        </p:nvSpPr>
        <p:spPr bwMode="auto">
          <a:xfrm>
            <a:off x="8142312" y="3068067"/>
            <a:ext cx="39963" cy="2639879"/>
          </a:xfrm>
          <a:custGeom>
            <a:avLst/>
            <a:gdLst>
              <a:gd name="T0" fmla="*/ 391912 w 1717675"/>
              <a:gd name="T1" fmla="*/ 391912 w 1717675"/>
              <a:gd name="T2" fmla="*/ 391912 w 1717675"/>
              <a:gd name="T3" fmla="*/ 391912 w 1717675"/>
              <a:gd name="T4" fmla="*/ 391912 w 1717675"/>
              <a:gd name="T5" fmla="*/ 391912 w 1717675"/>
              <a:gd name="T6" fmla="*/ 391912 w 1717675"/>
              <a:gd name="T7" fmla="*/ 391912 w 1717675"/>
              <a:gd name="T8" fmla="*/ 391912 w 1717675"/>
              <a:gd name="T9" fmla="*/ 391912 w 1717675"/>
              <a:gd name="T10" fmla="*/ 391912 w 1717675"/>
              <a:gd name="T11" fmla="*/ 391912 w 1717675"/>
              <a:gd name="T12" fmla="*/ 391912 w 1717675"/>
              <a:gd name="T13" fmla="*/ 391912 w 1717675"/>
              <a:gd name="T14" fmla="*/ 391912 w 1717675"/>
              <a:gd name="T15" fmla="*/ 391912 w 1717675"/>
              <a:gd name="T16" fmla="*/ 391912 w 1717675"/>
              <a:gd name="T17" fmla="*/ 391912 w 1717675"/>
              <a:gd name="T18" fmla="*/ 391912 w 1717675"/>
              <a:gd name="T19" fmla="*/ 391912 w 1717675"/>
              <a:gd name="T20" fmla="*/ 391912 w 1717675"/>
              <a:gd name="T21" fmla="*/ 391912 w 1717675"/>
              <a:gd name="T22" fmla="*/ 391912 w 1717675"/>
              <a:gd name="T23" fmla="*/ 391912 w 1717675"/>
              <a:gd name="T24" fmla="*/ 391912 w 1717675"/>
              <a:gd name="T25" fmla="*/ 391912 w 1717675"/>
              <a:gd name="T26" fmla="*/ 391912 w 1717675"/>
              <a:gd name="T27" fmla="*/ 391912 w 1717675"/>
              <a:gd name="T28" fmla="*/ 391912 w 1717675"/>
              <a:gd name="T29" fmla="*/ 391912 w 1717675"/>
              <a:gd name="T30" fmla="*/ 391912 w 1717675"/>
              <a:gd name="T31" fmla="*/ 391912 w 1717675"/>
              <a:gd name="T32" fmla="*/ 391912 w 1717675"/>
              <a:gd name="T33" fmla="*/ 391912 w 1717675"/>
              <a:gd name="T34" fmla="*/ 391912 w 1717675"/>
              <a:gd name="T35" fmla="*/ 391912 w 1717675"/>
              <a:gd name="T36" fmla="*/ 391912 w 1717675"/>
              <a:gd name="T37" fmla="*/ 391912 w 1717675"/>
              <a:gd name="T38" fmla="*/ 391912 w 1717675"/>
              <a:gd name="T39" fmla="*/ 391912 w 1717675"/>
              <a:gd name="T40" fmla="*/ 391912 w 1717675"/>
              <a:gd name="T41" fmla="*/ 391912 w 1717675"/>
              <a:gd name="T42" fmla="*/ 391912 w 1717675"/>
              <a:gd name="T43" fmla="*/ 391912 w 1717675"/>
              <a:gd name="T44" fmla="*/ 391912 w 1717675"/>
              <a:gd name="T45" fmla="*/ 391912 w 1717675"/>
              <a:gd name="T46" fmla="*/ 391912 w 1717675"/>
              <a:gd name="T47" fmla="*/ 391912 w 1717675"/>
              <a:gd name="T48" fmla="*/ 391912 w 1717675"/>
              <a:gd name="T49" fmla="*/ 391912 w 1717675"/>
              <a:gd name="T50" fmla="*/ 391912 w 1717675"/>
              <a:gd name="T51" fmla="*/ 391912 w 1717675"/>
              <a:gd name="T52" fmla="*/ 391912 w 1717675"/>
              <a:gd name="T53" fmla="*/ 391912 w 1717675"/>
              <a:gd name="T54" fmla="*/ 391912 w 1717675"/>
              <a:gd name="T55" fmla="*/ 391912 w 1717675"/>
              <a:gd name="T56" fmla="*/ 391912 w 1717675"/>
              <a:gd name="T57" fmla="*/ 391912 w 1717675"/>
              <a:gd name="T58" fmla="*/ 391912 w 1717675"/>
              <a:gd name="T59" fmla="*/ 391912 w 1717675"/>
              <a:gd name="T60" fmla="*/ 391912 w 1717675"/>
              <a:gd name="T61" fmla="*/ 391912 w 1717675"/>
              <a:gd name="T62" fmla="*/ 391912 w 1717675"/>
              <a:gd name="T63" fmla="*/ 391912 w 1717675"/>
              <a:gd name="T64" fmla="*/ 391912 w 1717675"/>
              <a:gd name="T65" fmla="*/ 391912 w 1717675"/>
              <a:gd name="T66" fmla="*/ 391912 w 1717675"/>
              <a:gd name="T67" fmla="*/ 391912 w 1717675"/>
              <a:gd name="T68" fmla="*/ 391912 w 1717675"/>
              <a:gd name="T69" fmla="*/ 391912 w 1717675"/>
              <a:gd name="T70" fmla="*/ 391912 w 1717675"/>
              <a:gd name="T71" fmla="*/ 391912 w 1717675"/>
              <a:gd name="T72" fmla="*/ 391912 w 1717675"/>
              <a:gd name="T73" fmla="*/ 391912 w 1717675"/>
              <a:gd name="T74" fmla="*/ 391912 w 1717675"/>
              <a:gd name="T75" fmla="*/ 391912 w 1717675"/>
              <a:gd name="T76" fmla="*/ 391912 w 1717675"/>
              <a:gd name="T77" fmla="*/ 391912 w 1717675"/>
              <a:gd name="T78" fmla="*/ 391912 w 1717675"/>
              <a:gd name="T79" fmla="*/ 391912 w 1717675"/>
              <a:gd name="T80" fmla="*/ 391912 w 1717675"/>
              <a:gd name="T81" fmla="*/ 391912 w 1717675"/>
              <a:gd name="T82" fmla="*/ 391912 w 1717675"/>
              <a:gd name="T83" fmla="*/ 391912 w 1717675"/>
              <a:gd name="T84" fmla="*/ 391912 w 1717675"/>
              <a:gd name="T85" fmla="*/ 391912 w 1717675"/>
              <a:gd name="T86" fmla="*/ 391912 w 1717675"/>
              <a:gd name="T87" fmla="*/ 391912 w 1717675"/>
              <a:gd name="T88" fmla="*/ 391912 w 1717675"/>
              <a:gd name="T89" fmla="*/ 391912 w 1717675"/>
              <a:gd name="T90" fmla="*/ 391912 w 1717675"/>
              <a:gd name="T91" fmla="*/ 391912 w 1717675"/>
              <a:gd name="T92" fmla="*/ 391912 w 1717675"/>
              <a:gd name="T93" fmla="*/ 391912 w 1717675"/>
              <a:gd name="T94" fmla="*/ 391912 w 1717675"/>
              <a:gd name="T95" fmla="*/ 391912 w 1717675"/>
              <a:gd name="T96" fmla="*/ 391912 w 1717675"/>
              <a:gd name="T97" fmla="*/ 391912 w 1717675"/>
              <a:gd name="T98" fmla="*/ 391912 w 1717675"/>
              <a:gd name="T99" fmla="*/ 391912 w 1717675"/>
              <a:gd name="T100" fmla="*/ 391912 w 1717675"/>
              <a:gd name="T101" fmla="*/ 391912 w 1717675"/>
              <a:gd name="T102" fmla="*/ 391912 w 1717675"/>
              <a:gd name="T103" fmla="*/ 391912 w 1717675"/>
              <a:gd name="T104" fmla="*/ 391912 w 1717675"/>
              <a:gd name="T105" fmla="*/ 391912 w 1717675"/>
              <a:gd name="T106" fmla="*/ 391912 w 1717675"/>
              <a:gd name="T107" fmla="*/ 391912 w 1717675"/>
              <a:gd name="T108" fmla="*/ 391912 w 1717675"/>
              <a:gd name="T109" fmla="*/ 391912 w 1717675"/>
              <a:gd name="T110" fmla="*/ 391912 w 1717675"/>
              <a:gd name="T111" fmla="*/ 391912 w 1717675"/>
              <a:gd name="T112" fmla="*/ 391912 w 1717675"/>
              <a:gd name="T113" fmla="*/ 391912 w 1717675"/>
              <a:gd name="T114" fmla="*/ 391912 w 1717675"/>
              <a:gd name="T115" fmla="*/ 391912 w 1717675"/>
              <a:gd name="T116" fmla="*/ 391912 w 1717675"/>
              <a:gd name="T117" fmla="*/ 391912 w 1717675"/>
              <a:gd name="T118" fmla="*/ 391912 w 1717675"/>
              <a:gd name="T119" fmla="*/ 391912 w 1717675"/>
              <a:gd name="T120" fmla="*/ 391912 w 1717675"/>
              <a:gd name="T121" fmla="*/ 391912 w 1717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 h="473">
                <a:moveTo>
                  <a:pt x="29" y="6"/>
                </a:moveTo>
                <a:cubicBezTo>
                  <a:pt x="29" y="7"/>
                  <a:pt x="29" y="7"/>
                  <a:pt x="29" y="7"/>
                </a:cubicBezTo>
                <a:cubicBezTo>
                  <a:pt x="29" y="7"/>
                  <a:pt x="28" y="7"/>
                  <a:pt x="28" y="6"/>
                </a:cubicBezTo>
                <a:cubicBezTo>
                  <a:pt x="28" y="6"/>
                  <a:pt x="28" y="4"/>
                  <a:pt x="28" y="3"/>
                </a:cubicBezTo>
                <a:cubicBezTo>
                  <a:pt x="25" y="2"/>
                  <a:pt x="23" y="2"/>
                  <a:pt x="22" y="4"/>
                </a:cubicBezTo>
                <a:cubicBezTo>
                  <a:pt x="21" y="2"/>
                  <a:pt x="21" y="5"/>
                  <a:pt x="20" y="3"/>
                </a:cubicBezTo>
                <a:cubicBezTo>
                  <a:pt x="21" y="5"/>
                  <a:pt x="21" y="6"/>
                  <a:pt x="22" y="8"/>
                </a:cubicBezTo>
                <a:cubicBezTo>
                  <a:pt x="21" y="7"/>
                  <a:pt x="19" y="8"/>
                  <a:pt x="19" y="6"/>
                </a:cubicBezTo>
                <a:cubicBezTo>
                  <a:pt x="18" y="5"/>
                  <a:pt x="18" y="6"/>
                  <a:pt x="18" y="7"/>
                </a:cubicBezTo>
                <a:cubicBezTo>
                  <a:pt x="17" y="5"/>
                  <a:pt x="15" y="7"/>
                  <a:pt x="13" y="6"/>
                </a:cubicBezTo>
                <a:cubicBezTo>
                  <a:pt x="13" y="7"/>
                  <a:pt x="13" y="7"/>
                  <a:pt x="13" y="8"/>
                </a:cubicBezTo>
                <a:cubicBezTo>
                  <a:pt x="12" y="7"/>
                  <a:pt x="12" y="8"/>
                  <a:pt x="11" y="7"/>
                </a:cubicBezTo>
                <a:cubicBezTo>
                  <a:pt x="11" y="8"/>
                  <a:pt x="11" y="9"/>
                  <a:pt x="11" y="9"/>
                </a:cubicBezTo>
                <a:cubicBezTo>
                  <a:pt x="11" y="9"/>
                  <a:pt x="11" y="10"/>
                  <a:pt x="10" y="9"/>
                </a:cubicBezTo>
                <a:cubicBezTo>
                  <a:pt x="10" y="10"/>
                  <a:pt x="9" y="10"/>
                  <a:pt x="8" y="11"/>
                </a:cubicBezTo>
                <a:cubicBezTo>
                  <a:pt x="9" y="11"/>
                  <a:pt x="9" y="12"/>
                  <a:pt x="9" y="12"/>
                </a:cubicBezTo>
                <a:cubicBezTo>
                  <a:pt x="10" y="12"/>
                  <a:pt x="9" y="11"/>
                  <a:pt x="9" y="11"/>
                </a:cubicBezTo>
                <a:cubicBezTo>
                  <a:pt x="10" y="11"/>
                  <a:pt x="10" y="12"/>
                  <a:pt x="10" y="12"/>
                </a:cubicBezTo>
                <a:cubicBezTo>
                  <a:pt x="10" y="11"/>
                  <a:pt x="10" y="11"/>
                  <a:pt x="10" y="11"/>
                </a:cubicBezTo>
                <a:cubicBezTo>
                  <a:pt x="11" y="12"/>
                  <a:pt x="11" y="11"/>
                  <a:pt x="12" y="11"/>
                </a:cubicBezTo>
                <a:cubicBezTo>
                  <a:pt x="13" y="13"/>
                  <a:pt x="12" y="14"/>
                  <a:pt x="12" y="16"/>
                </a:cubicBezTo>
                <a:cubicBezTo>
                  <a:pt x="11" y="15"/>
                  <a:pt x="11" y="15"/>
                  <a:pt x="11" y="16"/>
                </a:cubicBezTo>
                <a:cubicBezTo>
                  <a:pt x="10" y="14"/>
                  <a:pt x="8" y="18"/>
                  <a:pt x="7" y="16"/>
                </a:cubicBezTo>
                <a:cubicBezTo>
                  <a:pt x="7" y="17"/>
                  <a:pt x="7" y="18"/>
                  <a:pt x="6" y="18"/>
                </a:cubicBezTo>
                <a:cubicBezTo>
                  <a:pt x="5" y="17"/>
                  <a:pt x="2" y="19"/>
                  <a:pt x="2" y="21"/>
                </a:cubicBezTo>
                <a:cubicBezTo>
                  <a:pt x="3" y="22"/>
                  <a:pt x="4" y="22"/>
                  <a:pt x="5" y="20"/>
                </a:cubicBezTo>
                <a:cubicBezTo>
                  <a:pt x="6" y="22"/>
                  <a:pt x="6" y="19"/>
                  <a:pt x="8" y="20"/>
                </a:cubicBezTo>
                <a:cubicBezTo>
                  <a:pt x="8" y="21"/>
                  <a:pt x="8" y="22"/>
                  <a:pt x="7" y="23"/>
                </a:cubicBezTo>
                <a:cubicBezTo>
                  <a:pt x="7" y="23"/>
                  <a:pt x="7" y="23"/>
                  <a:pt x="7" y="22"/>
                </a:cubicBezTo>
                <a:cubicBezTo>
                  <a:pt x="7" y="23"/>
                  <a:pt x="7" y="23"/>
                  <a:pt x="7" y="24"/>
                </a:cubicBezTo>
                <a:cubicBezTo>
                  <a:pt x="5" y="24"/>
                  <a:pt x="5" y="26"/>
                  <a:pt x="3" y="26"/>
                </a:cubicBezTo>
                <a:cubicBezTo>
                  <a:pt x="3" y="28"/>
                  <a:pt x="1" y="26"/>
                  <a:pt x="1" y="29"/>
                </a:cubicBezTo>
                <a:cubicBezTo>
                  <a:pt x="2" y="28"/>
                  <a:pt x="5" y="28"/>
                  <a:pt x="6" y="27"/>
                </a:cubicBezTo>
                <a:cubicBezTo>
                  <a:pt x="6" y="27"/>
                  <a:pt x="7" y="27"/>
                  <a:pt x="7" y="28"/>
                </a:cubicBezTo>
                <a:cubicBezTo>
                  <a:pt x="7" y="33"/>
                  <a:pt x="2" y="31"/>
                  <a:pt x="0" y="36"/>
                </a:cubicBezTo>
                <a:cubicBezTo>
                  <a:pt x="1" y="37"/>
                  <a:pt x="2" y="35"/>
                  <a:pt x="2" y="34"/>
                </a:cubicBezTo>
                <a:cubicBezTo>
                  <a:pt x="3" y="35"/>
                  <a:pt x="4" y="36"/>
                  <a:pt x="5" y="35"/>
                </a:cubicBezTo>
                <a:cubicBezTo>
                  <a:pt x="7" y="38"/>
                  <a:pt x="2" y="39"/>
                  <a:pt x="1" y="41"/>
                </a:cubicBezTo>
                <a:cubicBezTo>
                  <a:pt x="2" y="41"/>
                  <a:pt x="2" y="42"/>
                  <a:pt x="2" y="43"/>
                </a:cubicBezTo>
                <a:cubicBezTo>
                  <a:pt x="2" y="42"/>
                  <a:pt x="3" y="42"/>
                  <a:pt x="3" y="43"/>
                </a:cubicBezTo>
                <a:cubicBezTo>
                  <a:pt x="3" y="41"/>
                  <a:pt x="4" y="44"/>
                  <a:pt x="5" y="42"/>
                </a:cubicBezTo>
                <a:cubicBezTo>
                  <a:pt x="5" y="41"/>
                  <a:pt x="5" y="40"/>
                  <a:pt x="5" y="40"/>
                </a:cubicBezTo>
                <a:cubicBezTo>
                  <a:pt x="6" y="40"/>
                  <a:pt x="6" y="41"/>
                  <a:pt x="6" y="42"/>
                </a:cubicBezTo>
                <a:cubicBezTo>
                  <a:pt x="6" y="43"/>
                  <a:pt x="7" y="43"/>
                  <a:pt x="7" y="43"/>
                </a:cubicBezTo>
                <a:cubicBezTo>
                  <a:pt x="6" y="45"/>
                  <a:pt x="6" y="45"/>
                  <a:pt x="5" y="46"/>
                </a:cubicBezTo>
                <a:cubicBezTo>
                  <a:pt x="5" y="46"/>
                  <a:pt x="5" y="46"/>
                  <a:pt x="5" y="45"/>
                </a:cubicBezTo>
                <a:cubicBezTo>
                  <a:pt x="4" y="47"/>
                  <a:pt x="4" y="47"/>
                  <a:pt x="3" y="47"/>
                </a:cubicBezTo>
                <a:cubicBezTo>
                  <a:pt x="3" y="48"/>
                  <a:pt x="2" y="49"/>
                  <a:pt x="3" y="49"/>
                </a:cubicBezTo>
                <a:cubicBezTo>
                  <a:pt x="3" y="47"/>
                  <a:pt x="4" y="50"/>
                  <a:pt x="5" y="49"/>
                </a:cubicBezTo>
                <a:cubicBezTo>
                  <a:pt x="6" y="48"/>
                  <a:pt x="5" y="47"/>
                  <a:pt x="5" y="47"/>
                </a:cubicBezTo>
                <a:cubicBezTo>
                  <a:pt x="6" y="48"/>
                  <a:pt x="6" y="50"/>
                  <a:pt x="6" y="51"/>
                </a:cubicBezTo>
                <a:cubicBezTo>
                  <a:pt x="5" y="51"/>
                  <a:pt x="5" y="51"/>
                  <a:pt x="4" y="53"/>
                </a:cubicBezTo>
                <a:cubicBezTo>
                  <a:pt x="3" y="52"/>
                  <a:pt x="3" y="54"/>
                  <a:pt x="1" y="55"/>
                </a:cubicBezTo>
                <a:cubicBezTo>
                  <a:pt x="1" y="55"/>
                  <a:pt x="1" y="57"/>
                  <a:pt x="1" y="58"/>
                </a:cubicBezTo>
                <a:cubicBezTo>
                  <a:pt x="2" y="59"/>
                  <a:pt x="2" y="57"/>
                  <a:pt x="3" y="56"/>
                </a:cubicBezTo>
                <a:cubicBezTo>
                  <a:pt x="3" y="57"/>
                  <a:pt x="4" y="56"/>
                  <a:pt x="4" y="55"/>
                </a:cubicBezTo>
                <a:cubicBezTo>
                  <a:pt x="4" y="57"/>
                  <a:pt x="4" y="58"/>
                  <a:pt x="5" y="58"/>
                </a:cubicBezTo>
                <a:cubicBezTo>
                  <a:pt x="5" y="57"/>
                  <a:pt x="4" y="57"/>
                  <a:pt x="5" y="55"/>
                </a:cubicBezTo>
                <a:cubicBezTo>
                  <a:pt x="5" y="56"/>
                  <a:pt x="5" y="55"/>
                  <a:pt x="5" y="55"/>
                </a:cubicBezTo>
                <a:cubicBezTo>
                  <a:pt x="5" y="58"/>
                  <a:pt x="6" y="54"/>
                  <a:pt x="6" y="55"/>
                </a:cubicBezTo>
                <a:cubicBezTo>
                  <a:pt x="5" y="59"/>
                  <a:pt x="3" y="61"/>
                  <a:pt x="1" y="64"/>
                </a:cubicBezTo>
                <a:cubicBezTo>
                  <a:pt x="3" y="64"/>
                  <a:pt x="3" y="63"/>
                  <a:pt x="4" y="64"/>
                </a:cubicBezTo>
                <a:cubicBezTo>
                  <a:pt x="4" y="63"/>
                  <a:pt x="4" y="61"/>
                  <a:pt x="5" y="62"/>
                </a:cubicBezTo>
                <a:cubicBezTo>
                  <a:pt x="5" y="62"/>
                  <a:pt x="5" y="62"/>
                  <a:pt x="5" y="63"/>
                </a:cubicBezTo>
                <a:cubicBezTo>
                  <a:pt x="4" y="63"/>
                  <a:pt x="5" y="65"/>
                  <a:pt x="5" y="65"/>
                </a:cubicBezTo>
                <a:cubicBezTo>
                  <a:pt x="4" y="66"/>
                  <a:pt x="5" y="67"/>
                  <a:pt x="5" y="68"/>
                </a:cubicBezTo>
                <a:cubicBezTo>
                  <a:pt x="5" y="69"/>
                  <a:pt x="4" y="69"/>
                  <a:pt x="4" y="71"/>
                </a:cubicBezTo>
                <a:cubicBezTo>
                  <a:pt x="5" y="71"/>
                  <a:pt x="5" y="70"/>
                  <a:pt x="5" y="71"/>
                </a:cubicBezTo>
                <a:cubicBezTo>
                  <a:pt x="4" y="72"/>
                  <a:pt x="5" y="72"/>
                  <a:pt x="5" y="75"/>
                </a:cubicBezTo>
                <a:cubicBezTo>
                  <a:pt x="5" y="75"/>
                  <a:pt x="4" y="76"/>
                  <a:pt x="5" y="76"/>
                </a:cubicBezTo>
                <a:cubicBezTo>
                  <a:pt x="5" y="75"/>
                  <a:pt x="5" y="75"/>
                  <a:pt x="6" y="74"/>
                </a:cubicBezTo>
                <a:cubicBezTo>
                  <a:pt x="5" y="76"/>
                  <a:pt x="6" y="82"/>
                  <a:pt x="5" y="80"/>
                </a:cubicBezTo>
                <a:cubicBezTo>
                  <a:pt x="4" y="81"/>
                  <a:pt x="5" y="82"/>
                  <a:pt x="4" y="83"/>
                </a:cubicBezTo>
                <a:cubicBezTo>
                  <a:pt x="5" y="83"/>
                  <a:pt x="5" y="81"/>
                  <a:pt x="6" y="82"/>
                </a:cubicBezTo>
                <a:cubicBezTo>
                  <a:pt x="6" y="83"/>
                  <a:pt x="5" y="82"/>
                  <a:pt x="5" y="83"/>
                </a:cubicBezTo>
                <a:cubicBezTo>
                  <a:pt x="6" y="84"/>
                  <a:pt x="5" y="85"/>
                  <a:pt x="5" y="86"/>
                </a:cubicBezTo>
                <a:cubicBezTo>
                  <a:pt x="5" y="86"/>
                  <a:pt x="5" y="87"/>
                  <a:pt x="4" y="87"/>
                </a:cubicBezTo>
                <a:cubicBezTo>
                  <a:pt x="5" y="90"/>
                  <a:pt x="3" y="93"/>
                  <a:pt x="4" y="96"/>
                </a:cubicBezTo>
                <a:cubicBezTo>
                  <a:pt x="5" y="96"/>
                  <a:pt x="5" y="95"/>
                  <a:pt x="5" y="96"/>
                </a:cubicBezTo>
                <a:cubicBezTo>
                  <a:pt x="5" y="97"/>
                  <a:pt x="4" y="97"/>
                  <a:pt x="5" y="99"/>
                </a:cubicBezTo>
                <a:cubicBezTo>
                  <a:pt x="4" y="98"/>
                  <a:pt x="4" y="98"/>
                  <a:pt x="4" y="98"/>
                </a:cubicBezTo>
                <a:cubicBezTo>
                  <a:pt x="4" y="101"/>
                  <a:pt x="5" y="107"/>
                  <a:pt x="4" y="109"/>
                </a:cubicBezTo>
                <a:cubicBezTo>
                  <a:pt x="5" y="110"/>
                  <a:pt x="4" y="112"/>
                  <a:pt x="4" y="114"/>
                </a:cubicBezTo>
                <a:cubicBezTo>
                  <a:pt x="5" y="115"/>
                  <a:pt x="4" y="118"/>
                  <a:pt x="4" y="120"/>
                </a:cubicBezTo>
                <a:cubicBezTo>
                  <a:pt x="4" y="119"/>
                  <a:pt x="4" y="119"/>
                  <a:pt x="5" y="118"/>
                </a:cubicBezTo>
                <a:cubicBezTo>
                  <a:pt x="5" y="119"/>
                  <a:pt x="5" y="119"/>
                  <a:pt x="5" y="119"/>
                </a:cubicBezTo>
                <a:cubicBezTo>
                  <a:pt x="4" y="120"/>
                  <a:pt x="5" y="120"/>
                  <a:pt x="5" y="121"/>
                </a:cubicBezTo>
                <a:cubicBezTo>
                  <a:pt x="5" y="124"/>
                  <a:pt x="4" y="130"/>
                  <a:pt x="5" y="132"/>
                </a:cubicBezTo>
                <a:cubicBezTo>
                  <a:pt x="5" y="132"/>
                  <a:pt x="5" y="132"/>
                  <a:pt x="5" y="132"/>
                </a:cubicBezTo>
                <a:cubicBezTo>
                  <a:pt x="5" y="134"/>
                  <a:pt x="5" y="136"/>
                  <a:pt x="4" y="139"/>
                </a:cubicBezTo>
                <a:cubicBezTo>
                  <a:pt x="5" y="139"/>
                  <a:pt x="5" y="141"/>
                  <a:pt x="5" y="141"/>
                </a:cubicBezTo>
                <a:cubicBezTo>
                  <a:pt x="5" y="142"/>
                  <a:pt x="5" y="142"/>
                  <a:pt x="4" y="143"/>
                </a:cubicBezTo>
                <a:cubicBezTo>
                  <a:pt x="5" y="144"/>
                  <a:pt x="5" y="142"/>
                  <a:pt x="5" y="143"/>
                </a:cubicBezTo>
                <a:cubicBezTo>
                  <a:pt x="4" y="144"/>
                  <a:pt x="6" y="146"/>
                  <a:pt x="5" y="148"/>
                </a:cubicBezTo>
                <a:cubicBezTo>
                  <a:pt x="4" y="147"/>
                  <a:pt x="5" y="146"/>
                  <a:pt x="5" y="146"/>
                </a:cubicBezTo>
                <a:cubicBezTo>
                  <a:pt x="4" y="146"/>
                  <a:pt x="4" y="150"/>
                  <a:pt x="5" y="149"/>
                </a:cubicBezTo>
                <a:cubicBezTo>
                  <a:pt x="5" y="149"/>
                  <a:pt x="6" y="149"/>
                  <a:pt x="6" y="148"/>
                </a:cubicBezTo>
                <a:cubicBezTo>
                  <a:pt x="6" y="149"/>
                  <a:pt x="5" y="149"/>
                  <a:pt x="5" y="151"/>
                </a:cubicBezTo>
                <a:cubicBezTo>
                  <a:pt x="5" y="152"/>
                  <a:pt x="6" y="152"/>
                  <a:pt x="6" y="153"/>
                </a:cubicBezTo>
                <a:cubicBezTo>
                  <a:pt x="5" y="152"/>
                  <a:pt x="5" y="155"/>
                  <a:pt x="6" y="155"/>
                </a:cubicBezTo>
                <a:cubicBezTo>
                  <a:pt x="6" y="155"/>
                  <a:pt x="5" y="153"/>
                  <a:pt x="6" y="153"/>
                </a:cubicBezTo>
                <a:cubicBezTo>
                  <a:pt x="7" y="153"/>
                  <a:pt x="7" y="153"/>
                  <a:pt x="7" y="155"/>
                </a:cubicBezTo>
                <a:cubicBezTo>
                  <a:pt x="7" y="155"/>
                  <a:pt x="7" y="154"/>
                  <a:pt x="6" y="154"/>
                </a:cubicBezTo>
                <a:cubicBezTo>
                  <a:pt x="6" y="155"/>
                  <a:pt x="6" y="155"/>
                  <a:pt x="6" y="156"/>
                </a:cubicBezTo>
                <a:cubicBezTo>
                  <a:pt x="6" y="155"/>
                  <a:pt x="5" y="157"/>
                  <a:pt x="5" y="158"/>
                </a:cubicBezTo>
                <a:cubicBezTo>
                  <a:pt x="6" y="158"/>
                  <a:pt x="6" y="157"/>
                  <a:pt x="6" y="158"/>
                </a:cubicBezTo>
                <a:cubicBezTo>
                  <a:pt x="5" y="158"/>
                  <a:pt x="6" y="162"/>
                  <a:pt x="6" y="164"/>
                </a:cubicBezTo>
                <a:cubicBezTo>
                  <a:pt x="7" y="165"/>
                  <a:pt x="6" y="165"/>
                  <a:pt x="8" y="167"/>
                </a:cubicBezTo>
                <a:cubicBezTo>
                  <a:pt x="7" y="168"/>
                  <a:pt x="7" y="165"/>
                  <a:pt x="6" y="167"/>
                </a:cubicBezTo>
                <a:cubicBezTo>
                  <a:pt x="6" y="167"/>
                  <a:pt x="7" y="168"/>
                  <a:pt x="6" y="168"/>
                </a:cubicBezTo>
                <a:cubicBezTo>
                  <a:pt x="6" y="169"/>
                  <a:pt x="6" y="167"/>
                  <a:pt x="6" y="167"/>
                </a:cubicBezTo>
                <a:cubicBezTo>
                  <a:pt x="6" y="168"/>
                  <a:pt x="5" y="167"/>
                  <a:pt x="5" y="167"/>
                </a:cubicBezTo>
                <a:cubicBezTo>
                  <a:pt x="5" y="170"/>
                  <a:pt x="5" y="171"/>
                  <a:pt x="6" y="173"/>
                </a:cubicBezTo>
                <a:cubicBezTo>
                  <a:pt x="6" y="172"/>
                  <a:pt x="6" y="171"/>
                  <a:pt x="6" y="170"/>
                </a:cubicBezTo>
                <a:cubicBezTo>
                  <a:pt x="6" y="172"/>
                  <a:pt x="7" y="175"/>
                  <a:pt x="6" y="175"/>
                </a:cubicBezTo>
                <a:cubicBezTo>
                  <a:pt x="6" y="174"/>
                  <a:pt x="6" y="173"/>
                  <a:pt x="6" y="173"/>
                </a:cubicBezTo>
                <a:cubicBezTo>
                  <a:pt x="6" y="174"/>
                  <a:pt x="5" y="173"/>
                  <a:pt x="5" y="174"/>
                </a:cubicBezTo>
                <a:cubicBezTo>
                  <a:pt x="6" y="174"/>
                  <a:pt x="6" y="179"/>
                  <a:pt x="6" y="177"/>
                </a:cubicBezTo>
                <a:cubicBezTo>
                  <a:pt x="6" y="179"/>
                  <a:pt x="6" y="183"/>
                  <a:pt x="6" y="184"/>
                </a:cubicBezTo>
                <a:cubicBezTo>
                  <a:pt x="7" y="184"/>
                  <a:pt x="6" y="183"/>
                  <a:pt x="7" y="183"/>
                </a:cubicBezTo>
                <a:cubicBezTo>
                  <a:pt x="7" y="183"/>
                  <a:pt x="7" y="184"/>
                  <a:pt x="7" y="186"/>
                </a:cubicBezTo>
                <a:cubicBezTo>
                  <a:pt x="6" y="185"/>
                  <a:pt x="6" y="187"/>
                  <a:pt x="6" y="188"/>
                </a:cubicBezTo>
                <a:cubicBezTo>
                  <a:pt x="6" y="187"/>
                  <a:pt x="7" y="186"/>
                  <a:pt x="8" y="186"/>
                </a:cubicBezTo>
                <a:cubicBezTo>
                  <a:pt x="7" y="188"/>
                  <a:pt x="7" y="190"/>
                  <a:pt x="7" y="192"/>
                </a:cubicBezTo>
                <a:cubicBezTo>
                  <a:pt x="7" y="192"/>
                  <a:pt x="6" y="192"/>
                  <a:pt x="6" y="193"/>
                </a:cubicBezTo>
                <a:cubicBezTo>
                  <a:pt x="7" y="193"/>
                  <a:pt x="6" y="194"/>
                  <a:pt x="7" y="195"/>
                </a:cubicBezTo>
                <a:cubicBezTo>
                  <a:pt x="6" y="195"/>
                  <a:pt x="6" y="195"/>
                  <a:pt x="6" y="194"/>
                </a:cubicBezTo>
                <a:cubicBezTo>
                  <a:pt x="6" y="196"/>
                  <a:pt x="6" y="197"/>
                  <a:pt x="6" y="198"/>
                </a:cubicBezTo>
                <a:cubicBezTo>
                  <a:pt x="6" y="199"/>
                  <a:pt x="6" y="198"/>
                  <a:pt x="6" y="198"/>
                </a:cubicBezTo>
                <a:cubicBezTo>
                  <a:pt x="7" y="199"/>
                  <a:pt x="7" y="199"/>
                  <a:pt x="7" y="201"/>
                </a:cubicBezTo>
                <a:cubicBezTo>
                  <a:pt x="7" y="201"/>
                  <a:pt x="6" y="200"/>
                  <a:pt x="6" y="201"/>
                </a:cubicBezTo>
                <a:cubicBezTo>
                  <a:pt x="7" y="201"/>
                  <a:pt x="7" y="203"/>
                  <a:pt x="8" y="203"/>
                </a:cubicBezTo>
                <a:cubicBezTo>
                  <a:pt x="8" y="201"/>
                  <a:pt x="8" y="202"/>
                  <a:pt x="8" y="201"/>
                </a:cubicBezTo>
                <a:cubicBezTo>
                  <a:pt x="8" y="201"/>
                  <a:pt x="7" y="201"/>
                  <a:pt x="7" y="200"/>
                </a:cubicBezTo>
                <a:cubicBezTo>
                  <a:pt x="8" y="200"/>
                  <a:pt x="7" y="197"/>
                  <a:pt x="8" y="197"/>
                </a:cubicBezTo>
                <a:cubicBezTo>
                  <a:pt x="8" y="199"/>
                  <a:pt x="9" y="198"/>
                  <a:pt x="10" y="198"/>
                </a:cubicBezTo>
                <a:cubicBezTo>
                  <a:pt x="9" y="199"/>
                  <a:pt x="10" y="199"/>
                  <a:pt x="10" y="200"/>
                </a:cubicBezTo>
                <a:cubicBezTo>
                  <a:pt x="9" y="199"/>
                  <a:pt x="9" y="200"/>
                  <a:pt x="9" y="201"/>
                </a:cubicBezTo>
                <a:cubicBezTo>
                  <a:pt x="9" y="200"/>
                  <a:pt x="10" y="200"/>
                  <a:pt x="10" y="200"/>
                </a:cubicBezTo>
                <a:cubicBezTo>
                  <a:pt x="10" y="201"/>
                  <a:pt x="10" y="202"/>
                  <a:pt x="11" y="203"/>
                </a:cubicBezTo>
                <a:cubicBezTo>
                  <a:pt x="10" y="203"/>
                  <a:pt x="10" y="203"/>
                  <a:pt x="10" y="204"/>
                </a:cubicBezTo>
                <a:cubicBezTo>
                  <a:pt x="10" y="204"/>
                  <a:pt x="10" y="205"/>
                  <a:pt x="11" y="205"/>
                </a:cubicBezTo>
                <a:cubicBezTo>
                  <a:pt x="10" y="205"/>
                  <a:pt x="10" y="206"/>
                  <a:pt x="10" y="206"/>
                </a:cubicBezTo>
                <a:cubicBezTo>
                  <a:pt x="10" y="205"/>
                  <a:pt x="10" y="203"/>
                  <a:pt x="9" y="203"/>
                </a:cubicBezTo>
                <a:cubicBezTo>
                  <a:pt x="8" y="205"/>
                  <a:pt x="9" y="206"/>
                  <a:pt x="10" y="207"/>
                </a:cubicBezTo>
                <a:cubicBezTo>
                  <a:pt x="10" y="208"/>
                  <a:pt x="10" y="208"/>
                  <a:pt x="10" y="209"/>
                </a:cubicBezTo>
                <a:cubicBezTo>
                  <a:pt x="10" y="209"/>
                  <a:pt x="10" y="210"/>
                  <a:pt x="10" y="210"/>
                </a:cubicBezTo>
                <a:cubicBezTo>
                  <a:pt x="9" y="208"/>
                  <a:pt x="10" y="208"/>
                  <a:pt x="10" y="208"/>
                </a:cubicBezTo>
                <a:cubicBezTo>
                  <a:pt x="9" y="207"/>
                  <a:pt x="9" y="209"/>
                  <a:pt x="9" y="209"/>
                </a:cubicBezTo>
                <a:cubicBezTo>
                  <a:pt x="9" y="208"/>
                  <a:pt x="8" y="208"/>
                  <a:pt x="8" y="209"/>
                </a:cubicBezTo>
                <a:cubicBezTo>
                  <a:pt x="9" y="209"/>
                  <a:pt x="9" y="211"/>
                  <a:pt x="9" y="212"/>
                </a:cubicBezTo>
                <a:cubicBezTo>
                  <a:pt x="10" y="212"/>
                  <a:pt x="10" y="211"/>
                  <a:pt x="10" y="211"/>
                </a:cubicBezTo>
                <a:cubicBezTo>
                  <a:pt x="10" y="212"/>
                  <a:pt x="9" y="213"/>
                  <a:pt x="10" y="214"/>
                </a:cubicBezTo>
                <a:cubicBezTo>
                  <a:pt x="10" y="212"/>
                  <a:pt x="10" y="214"/>
                  <a:pt x="10" y="215"/>
                </a:cubicBezTo>
                <a:cubicBezTo>
                  <a:pt x="10" y="213"/>
                  <a:pt x="12" y="214"/>
                  <a:pt x="12" y="214"/>
                </a:cubicBezTo>
                <a:cubicBezTo>
                  <a:pt x="12" y="215"/>
                  <a:pt x="12" y="217"/>
                  <a:pt x="12" y="217"/>
                </a:cubicBezTo>
                <a:cubicBezTo>
                  <a:pt x="11" y="217"/>
                  <a:pt x="11" y="217"/>
                  <a:pt x="11" y="217"/>
                </a:cubicBezTo>
                <a:cubicBezTo>
                  <a:pt x="11" y="216"/>
                  <a:pt x="12" y="215"/>
                  <a:pt x="11" y="214"/>
                </a:cubicBezTo>
                <a:cubicBezTo>
                  <a:pt x="11" y="215"/>
                  <a:pt x="11" y="215"/>
                  <a:pt x="11" y="215"/>
                </a:cubicBezTo>
                <a:cubicBezTo>
                  <a:pt x="11" y="215"/>
                  <a:pt x="11" y="214"/>
                  <a:pt x="11" y="214"/>
                </a:cubicBezTo>
                <a:cubicBezTo>
                  <a:pt x="10" y="218"/>
                  <a:pt x="11" y="220"/>
                  <a:pt x="10" y="222"/>
                </a:cubicBezTo>
                <a:cubicBezTo>
                  <a:pt x="11" y="222"/>
                  <a:pt x="10" y="224"/>
                  <a:pt x="11" y="225"/>
                </a:cubicBezTo>
                <a:cubicBezTo>
                  <a:pt x="11" y="225"/>
                  <a:pt x="11" y="224"/>
                  <a:pt x="11" y="224"/>
                </a:cubicBezTo>
                <a:cubicBezTo>
                  <a:pt x="12" y="224"/>
                  <a:pt x="11" y="226"/>
                  <a:pt x="11" y="226"/>
                </a:cubicBezTo>
                <a:cubicBezTo>
                  <a:pt x="11" y="226"/>
                  <a:pt x="10" y="227"/>
                  <a:pt x="10" y="226"/>
                </a:cubicBezTo>
                <a:cubicBezTo>
                  <a:pt x="10" y="227"/>
                  <a:pt x="10" y="227"/>
                  <a:pt x="10" y="228"/>
                </a:cubicBezTo>
                <a:cubicBezTo>
                  <a:pt x="11" y="227"/>
                  <a:pt x="12" y="227"/>
                  <a:pt x="12" y="226"/>
                </a:cubicBezTo>
                <a:cubicBezTo>
                  <a:pt x="13" y="227"/>
                  <a:pt x="12" y="227"/>
                  <a:pt x="12" y="228"/>
                </a:cubicBezTo>
                <a:cubicBezTo>
                  <a:pt x="11" y="227"/>
                  <a:pt x="12" y="231"/>
                  <a:pt x="11" y="229"/>
                </a:cubicBezTo>
                <a:cubicBezTo>
                  <a:pt x="11" y="230"/>
                  <a:pt x="10" y="231"/>
                  <a:pt x="10" y="232"/>
                </a:cubicBezTo>
                <a:cubicBezTo>
                  <a:pt x="10" y="231"/>
                  <a:pt x="11" y="231"/>
                  <a:pt x="11" y="232"/>
                </a:cubicBezTo>
                <a:cubicBezTo>
                  <a:pt x="11" y="232"/>
                  <a:pt x="11" y="233"/>
                  <a:pt x="10" y="232"/>
                </a:cubicBezTo>
                <a:cubicBezTo>
                  <a:pt x="10" y="232"/>
                  <a:pt x="10" y="232"/>
                  <a:pt x="10" y="232"/>
                </a:cubicBezTo>
                <a:cubicBezTo>
                  <a:pt x="10" y="232"/>
                  <a:pt x="10" y="230"/>
                  <a:pt x="10" y="230"/>
                </a:cubicBezTo>
                <a:cubicBezTo>
                  <a:pt x="10" y="232"/>
                  <a:pt x="9" y="232"/>
                  <a:pt x="9" y="231"/>
                </a:cubicBezTo>
                <a:cubicBezTo>
                  <a:pt x="9" y="233"/>
                  <a:pt x="10" y="232"/>
                  <a:pt x="10" y="234"/>
                </a:cubicBezTo>
                <a:cubicBezTo>
                  <a:pt x="10" y="234"/>
                  <a:pt x="10" y="235"/>
                  <a:pt x="9" y="234"/>
                </a:cubicBezTo>
                <a:cubicBezTo>
                  <a:pt x="9" y="236"/>
                  <a:pt x="10" y="236"/>
                  <a:pt x="10" y="238"/>
                </a:cubicBezTo>
                <a:cubicBezTo>
                  <a:pt x="10" y="238"/>
                  <a:pt x="9" y="240"/>
                  <a:pt x="10" y="240"/>
                </a:cubicBezTo>
                <a:cubicBezTo>
                  <a:pt x="11" y="240"/>
                  <a:pt x="10" y="236"/>
                  <a:pt x="11" y="235"/>
                </a:cubicBezTo>
                <a:cubicBezTo>
                  <a:pt x="11" y="237"/>
                  <a:pt x="12" y="234"/>
                  <a:pt x="13" y="236"/>
                </a:cubicBezTo>
                <a:cubicBezTo>
                  <a:pt x="13" y="239"/>
                  <a:pt x="11" y="237"/>
                  <a:pt x="12" y="239"/>
                </a:cubicBezTo>
                <a:cubicBezTo>
                  <a:pt x="12" y="238"/>
                  <a:pt x="13" y="239"/>
                  <a:pt x="12" y="239"/>
                </a:cubicBezTo>
                <a:cubicBezTo>
                  <a:pt x="13" y="239"/>
                  <a:pt x="15" y="236"/>
                  <a:pt x="15" y="239"/>
                </a:cubicBezTo>
                <a:cubicBezTo>
                  <a:pt x="15" y="239"/>
                  <a:pt x="13" y="239"/>
                  <a:pt x="14" y="241"/>
                </a:cubicBezTo>
                <a:cubicBezTo>
                  <a:pt x="14" y="240"/>
                  <a:pt x="14" y="241"/>
                  <a:pt x="14" y="242"/>
                </a:cubicBezTo>
                <a:cubicBezTo>
                  <a:pt x="14" y="242"/>
                  <a:pt x="15" y="242"/>
                  <a:pt x="15" y="242"/>
                </a:cubicBezTo>
                <a:cubicBezTo>
                  <a:pt x="15" y="243"/>
                  <a:pt x="14" y="244"/>
                  <a:pt x="14" y="244"/>
                </a:cubicBezTo>
                <a:cubicBezTo>
                  <a:pt x="15" y="245"/>
                  <a:pt x="13" y="246"/>
                  <a:pt x="13" y="246"/>
                </a:cubicBezTo>
                <a:cubicBezTo>
                  <a:pt x="14" y="245"/>
                  <a:pt x="14" y="246"/>
                  <a:pt x="15" y="244"/>
                </a:cubicBezTo>
                <a:cubicBezTo>
                  <a:pt x="15" y="245"/>
                  <a:pt x="15" y="244"/>
                  <a:pt x="15" y="244"/>
                </a:cubicBezTo>
                <a:cubicBezTo>
                  <a:pt x="15" y="246"/>
                  <a:pt x="15" y="247"/>
                  <a:pt x="15" y="249"/>
                </a:cubicBezTo>
                <a:cubicBezTo>
                  <a:pt x="17" y="249"/>
                  <a:pt x="14" y="253"/>
                  <a:pt x="15" y="254"/>
                </a:cubicBezTo>
                <a:cubicBezTo>
                  <a:pt x="15" y="253"/>
                  <a:pt x="15" y="253"/>
                  <a:pt x="15" y="253"/>
                </a:cubicBezTo>
                <a:cubicBezTo>
                  <a:pt x="15" y="254"/>
                  <a:pt x="16" y="252"/>
                  <a:pt x="16" y="254"/>
                </a:cubicBezTo>
                <a:cubicBezTo>
                  <a:pt x="16" y="254"/>
                  <a:pt x="16" y="255"/>
                  <a:pt x="15" y="255"/>
                </a:cubicBezTo>
                <a:cubicBezTo>
                  <a:pt x="15" y="255"/>
                  <a:pt x="14" y="256"/>
                  <a:pt x="14" y="256"/>
                </a:cubicBezTo>
                <a:cubicBezTo>
                  <a:pt x="14" y="256"/>
                  <a:pt x="14" y="257"/>
                  <a:pt x="14" y="257"/>
                </a:cubicBezTo>
                <a:cubicBezTo>
                  <a:pt x="15" y="258"/>
                  <a:pt x="15" y="255"/>
                  <a:pt x="15" y="257"/>
                </a:cubicBezTo>
                <a:cubicBezTo>
                  <a:pt x="15" y="258"/>
                  <a:pt x="14" y="258"/>
                  <a:pt x="15" y="259"/>
                </a:cubicBezTo>
                <a:cubicBezTo>
                  <a:pt x="15" y="257"/>
                  <a:pt x="14" y="261"/>
                  <a:pt x="15" y="260"/>
                </a:cubicBezTo>
                <a:cubicBezTo>
                  <a:pt x="15" y="259"/>
                  <a:pt x="15" y="259"/>
                  <a:pt x="15" y="258"/>
                </a:cubicBezTo>
                <a:cubicBezTo>
                  <a:pt x="15" y="259"/>
                  <a:pt x="16" y="258"/>
                  <a:pt x="16" y="259"/>
                </a:cubicBezTo>
                <a:cubicBezTo>
                  <a:pt x="15" y="260"/>
                  <a:pt x="16" y="260"/>
                  <a:pt x="16" y="262"/>
                </a:cubicBezTo>
                <a:cubicBezTo>
                  <a:pt x="15" y="264"/>
                  <a:pt x="13" y="264"/>
                  <a:pt x="14" y="266"/>
                </a:cubicBezTo>
                <a:cubicBezTo>
                  <a:pt x="14" y="265"/>
                  <a:pt x="14" y="265"/>
                  <a:pt x="15" y="265"/>
                </a:cubicBezTo>
                <a:cubicBezTo>
                  <a:pt x="15" y="267"/>
                  <a:pt x="15" y="267"/>
                  <a:pt x="15" y="267"/>
                </a:cubicBezTo>
                <a:cubicBezTo>
                  <a:pt x="16" y="268"/>
                  <a:pt x="15" y="266"/>
                  <a:pt x="16" y="266"/>
                </a:cubicBezTo>
                <a:cubicBezTo>
                  <a:pt x="16" y="267"/>
                  <a:pt x="16" y="266"/>
                  <a:pt x="16" y="267"/>
                </a:cubicBezTo>
                <a:cubicBezTo>
                  <a:pt x="16" y="267"/>
                  <a:pt x="15" y="267"/>
                  <a:pt x="15" y="268"/>
                </a:cubicBezTo>
                <a:cubicBezTo>
                  <a:pt x="16" y="270"/>
                  <a:pt x="16" y="267"/>
                  <a:pt x="17" y="268"/>
                </a:cubicBezTo>
                <a:cubicBezTo>
                  <a:pt x="16" y="268"/>
                  <a:pt x="17" y="270"/>
                  <a:pt x="16" y="270"/>
                </a:cubicBezTo>
                <a:cubicBezTo>
                  <a:pt x="16" y="270"/>
                  <a:pt x="16" y="270"/>
                  <a:pt x="16" y="270"/>
                </a:cubicBezTo>
                <a:cubicBezTo>
                  <a:pt x="16" y="269"/>
                  <a:pt x="16" y="270"/>
                  <a:pt x="16" y="269"/>
                </a:cubicBezTo>
                <a:cubicBezTo>
                  <a:pt x="15" y="269"/>
                  <a:pt x="15" y="270"/>
                  <a:pt x="15" y="271"/>
                </a:cubicBezTo>
                <a:cubicBezTo>
                  <a:pt x="15" y="272"/>
                  <a:pt x="16" y="272"/>
                  <a:pt x="16" y="273"/>
                </a:cubicBezTo>
                <a:cubicBezTo>
                  <a:pt x="16" y="273"/>
                  <a:pt x="15" y="273"/>
                  <a:pt x="15" y="275"/>
                </a:cubicBezTo>
                <a:cubicBezTo>
                  <a:pt x="16" y="275"/>
                  <a:pt x="16" y="276"/>
                  <a:pt x="17" y="277"/>
                </a:cubicBezTo>
                <a:cubicBezTo>
                  <a:pt x="17" y="280"/>
                  <a:pt x="17" y="280"/>
                  <a:pt x="17" y="283"/>
                </a:cubicBezTo>
                <a:cubicBezTo>
                  <a:pt x="16" y="283"/>
                  <a:pt x="17" y="284"/>
                  <a:pt x="17" y="285"/>
                </a:cubicBezTo>
                <a:cubicBezTo>
                  <a:pt x="16" y="284"/>
                  <a:pt x="16" y="285"/>
                  <a:pt x="16" y="285"/>
                </a:cubicBezTo>
                <a:cubicBezTo>
                  <a:pt x="16" y="287"/>
                  <a:pt x="16" y="288"/>
                  <a:pt x="16" y="289"/>
                </a:cubicBezTo>
                <a:cubicBezTo>
                  <a:pt x="17" y="289"/>
                  <a:pt x="16" y="287"/>
                  <a:pt x="17" y="287"/>
                </a:cubicBezTo>
                <a:cubicBezTo>
                  <a:pt x="17" y="289"/>
                  <a:pt x="17" y="289"/>
                  <a:pt x="17" y="289"/>
                </a:cubicBezTo>
                <a:cubicBezTo>
                  <a:pt x="17" y="289"/>
                  <a:pt x="17" y="289"/>
                  <a:pt x="18" y="290"/>
                </a:cubicBezTo>
                <a:cubicBezTo>
                  <a:pt x="18" y="289"/>
                  <a:pt x="17" y="288"/>
                  <a:pt x="18" y="288"/>
                </a:cubicBezTo>
                <a:cubicBezTo>
                  <a:pt x="18" y="288"/>
                  <a:pt x="18" y="288"/>
                  <a:pt x="18" y="288"/>
                </a:cubicBezTo>
                <a:cubicBezTo>
                  <a:pt x="18" y="291"/>
                  <a:pt x="19" y="294"/>
                  <a:pt x="18" y="295"/>
                </a:cubicBezTo>
                <a:cubicBezTo>
                  <a:pt x="18" y="296"/>
                  <a:pt x="18" y="297"/>
                  <a:pt x="18" y="298"/>
                </a:cubicBezTo>
                <a:cubicBezTo>
                  <a:pt x="18" y="298"/>
                  <a:pt x="18" y="298"/>
                  <a:pt x="18" y="298"/>
                </a:cubicBezTo>
                <a:cubicBezTo>
                  <a:pt x="18" y="301"/>
                  <a:pt x="17" y="301"/>
                  <a:pt x="17" y="304"/>
                </a:cubicBezTo>
                <a:cubicBezTo>
                  <a:pt x="18" y="305"/>
                  <a:pt x="18" y="306"/>
                  <a:pt x="18" y="309"/>
                </a:cubicBezTo>
                <a:cubicBezTo>
                  <a:pt x="17" y="309"/>
                  <a:pt x="17" y="309"/>
                  <a:pt x="17" y="309"/>
                </a:cubicBezTo>
                <a:cubicBezTo>
                  <a:pt x="17" y="310"/>
                  <a:pt x="18" y="310"/>
                  <a:pt x="18" y="310"/>
                </a:cubicBezTo>
                <a:cubicBezTo>
                  <a:pt x="17" y="311"/>
                  <a:pt x="17" y="312"/>
                  <a:pt x="17" y="313"/>
                </a:cubicBezTo>
                <a:cubicBezTo>
                  <a:pt x="17" y="313"/>
                  <a:pt x="17" y="312"/>
                  <a:pt x="18" y="312"/>
                </a:cubicBezTo>
                <a:cubicBezTo>
                  <a:pt x="18" y="314"/>
                  <a:pt x="18" y="312"/>
                  <a:pt x="18" y="311"/>
                </a:cubicBezTo>
                <a:cubicBezTo>
                  <a:pt x="19" y="314"/>
                  <a:pt x="18" y="315"/>
                  <a:pt x="19" y="316"/>
                </a:cubicBezTo>
                <a:cubicBezTo>
                  <a:pt x="18" y="316"/>
                  <a:pt x="18" y="317"/>
                  <a:pt x="18" y="318"/>
                </a:cubicBezTo>
                <a:cubicBezTo>
                  <a:pt x="17" y="317"/>
                  <a:pt x="18" y="315"/>
                  <a:pt x="17" y="316"/>
                </a:cubicBezTo>
                <a:cubicBezTo>
                  <a:pt x="17" y="319"/>
                  <a:pt x="17" y="325"/>
                  <a:pt x="18" y="329"/>
                </a:cubicBezTo>
                <a:cubicBezTo>
                  <a:pt x="18" y="329"/>
                  <a:pt x="17" y="329"/>
                  <a:pt x="17" y="329"/>
                </a:cubicBezTo>
                <a:cubicBezTo>
                  <a:pt x="17" y="331"/>
                  <a:pt x="17" y="334"/>
                  <a:pt x="18" y="334"/>
                </a:cubicBezTo>
                <a:cubicBezTo>
                  <a:pt x="18" y="331"/>
                  <a:pt x="18" y="333"/>
                  <a:pt x="18" y="332"/>
                </a:cubicBezTo>
                <a:cubicBezTo>
                  <a:pt x="18" y="332"/>
                  <a:pt x="18" y="331"/>
                  <a:pt x="18" y="331"/>
                </a:cubicBezTo>
                <a:cubicBezTo>
                  <a:pt x="19" y="331"/>
                  <a:pt x="19" y="330"/>
                  <a:pt x="20" y="331"/>
                </a:cubicBezTo>
                <a:cubicBezTo>
                  <a:pt x="20" y="330"/>
                  <a:pt x="20" y="328"/>
                  <a:pt x="20" y="329"/>
                </a:cubicBezTo>
                <a:cubicBezTo>
                  <a:pt x="21" y="333"/>
                  <a:pt x="18" y="332"/>
                  <a:pt x="19" y="335"/>
                </a:cubicBezTo>
                <a:cubicBezTo>
                  <a:pt x="20" y="334"/>
                  <a:pt x="19" y="333"/>
                  <a:pt x="20" y="332"/>
                </a:cubicBezTo>
                <a:cubicBezTo>
                  <a:pt x="20" y="338"/>
                  <a:pt x="20" y="338"/>
                  <a:pt x="20" y="338"/>
                </a:cubicBezTo>
                <a:cubicBezTo>
                  <a:pt x="20" y="338"/>
                  <a:pt x="19" y="339"/>
                  <a:pt x="19" y="339"/>
                </a:cubicBezTo>
                <a:cubicBezTo>
                  <a:pt x="20" y="339"/>
                  <a:pt x="20" y="339"/>
                  <a:pt x="20" y="340"/>
                </a:cubicBezTo>
                <a:cubicBezTo>
                  <a:pt x="20" y="341"/>
                  <a:pt x="20" y="341"/>
                  <a:pt x="19" y="341"/>
                </a:cubicBezTo>
                <a:cubicBezTo>
                  <a:pt x="19" y="342"/>
                  <a:pt x="19" y="342"/>
                  <a:pt x="20" y="343"/>
                </a:cubicBezTo>
                <a:cubicBezTo>
                  <a:pt x="20" y="342"/>
                  <a:pt x="20" y="342"/>
                  <a:pt x="20" y="342"/>
                </a:cubicBezTo>
                <a:cubicBezTo>
                  <a:pt x="20" y="349"/>
                  <a:pt x="21" y="354"/>
                  <a:pt x="21" y="362"/>
                </a:cubicBezTo>
                <a:cubicBezTo>
                  <a:pt x="21" y="362"/>
                  <a:pt x="22" y="360"/>
                  <a:pt x="22" y="361"/>
                </a:cubicBezTo>
                <a:cubicBezTo>
                  <a:pt x="22" y="362"/>
                  <a:pt x="21" y="362"/>
                  <a:pt x="21" y="362"/>
                </a:cubicBezTo>
                <a:cubicBezTo>
                  <a:pt x="21" y="371"/>
                  <a:pt x="22" y="375"/>
                  <a:pt x="22" y="384"/>
                </a:cubicBezTo>
                <a:cubicBezTo>
                  <a:pt x="22" y="384"/>
                  <a:pt x="22" y="384"/>
                  <a:pt x="21" y="385"/>
                </a:cubicBezTo>
                <a:cubicBezTo>
                  <a:pt x="23" y="386"/>
                  <a:pt x="22" y="387"/>
                  <a:pt x="22" y="389"/>
                </a:cubicBezTo>
                <a:cubicBezTo>
                  <a:pt x="23" y="390"/>
                  <a:pt x="23" y="389"/>
                  <a:pt x="24" y="388"/>
                </a:cubicBezTo>
                <a:cubicBezTo>
                  <a:pt x="24" y="389"/>
                  <a:pt x="24" y="389"/>
                  <a:pt x="24" y="390"/>
                </a:cubicBezTo>
                <a:cubicBezTo>
                  <a:pt x="23" y="390"/>
                  <a:pt x="22" y="390"/>
                  <a:pt x="22" y="391"/>
                </a:cubicBezTo>
                <a:cubicBezTo>
                  <a:pt x="23" y="392"/>
                  <a:pt x="22" y="394"/>
                  <a:pt x="23" y="395"/>
                </a:cubicBezTo>
                <a:cubicBezTo>
                  <a:pt x="23" y="396"/>
                  <a:pt x="24" y="395"/>
                  <a:pt x="23" y="396"/>
                </a:cubicBezTo>
                <a:cubicBezTo>
                  <a:pt x="24" y="397"/>
                  <a:pt x="25" y="396"/>
                  <a:pt x="25" y="397"/>
                </a:cubicBezTo>
                <a:cubicBezTo>
                  <a:pt x="25" y="395"/>
                  <a:pt x="26" y="396"/>
                  <a:pt x="26" y="395"/>
                </a:cubicBezTo>
                <a:cubicBezTo>
                  <a:pt x="26" y="395"/>
                  <a:pt x="25" y="394"/>
                  <a:pt x="25" y="394"/>
                </a:cubicBezTo>
                <a:cubicBezTo>
                  <a:pt x="26" y="394"/>
                  <a:pt x="26" y="393"/>
                  <a:pt x="26" y="393"/>
                </a:cubicBezTo>
                <a:cubicBezTo>
                  <a:pt x="27" y="394"/>
                  <a:pt x="27" y="394"/>
                  <a:pt x="28" y="393"/>
                </a:cubicBezTo>
                <a:cubicBezTo>
                  <a:pt x="27" y="394"/>
                  <a:pt x="28" y="394"/>
                  <a:pt x="28" y="394"/>
                </a:cubicBezTo>
                <a:cubicBezTo>
                  <a:pt x="28" y="394"/>
                  <a:pt x="28" y="393"/>
                  <a:pt x="28" y="393"/>
                </a:cubicBezTo>
                <a:cubicBezTo>
                  <a:pt x="29" y="393"/>
                  <a:pt x="29" y="395"/>
                  <a:pt x="29" y="395"/>
                </a:cubicBezTo>
                <a:cubicBezTo>
                  <a:pt x="29" y="395"/>
                  <a:pt x="29" y="395"/>
                  <a:pt x="29" y="396"/>
                </a:cubicBezTo>
                <a:cubicBezTo>
                  <a:pt x="29" y="396"/>
                  <a:pt x="30" y="396"/>
                  <a:pt x="29" y="398"/>
                </a:cubicBezTo>
                <a:cubicBezTo>
                  <a:pt x="29" y="398"/>
                  <a:pt x="29" y="397"/>
                  <a:pt x="29" y="397"/>
                </a:cubicBezTo>
                <a:cubicBezTo>
                  <a:pt x="29" y="399"/>
                  <a:pt x="30" y="399"/>
                  <a:pt x="30" y="400"/>
                </a:cubicBezTo>
                <a:cubicBezTo>
                  <a:pt x="31" y="401"/>
                  <a:pt x="30" y="400"/>
                  <a:pt x="30" y="401"/>
                </a:cubicBezTo>
                <a:cubicBezTo>
                  <a:pt x="30" y="402"/>
                  <a:pt x="30" y="402"/>
                  <a:pt x="31" y="403"/>
                </a:cubicBezTo>
                <a:cubicBezTo>
                  <a:pt x="30" y="404"/>
                  <a:pt x="30" y="404"/>
                  <a:pt x="30" y="405"/>
                </a:cubicBezTo>
                <a:cubicBezTo>
                  <a:pt x="30" y="404"/>
                  <a:pt x="31" y="403"/>
                  <a:pt x="32" y="405"/>
                </a:cubicBezTo>
                <a:cubicBezTo>
                  <a:pt x="31" y="402"/>
                  <a:pt x="30" y="400"/>
                  <a:pt x="32" y="401"/>
                </a:cubicBezTo>
                <a:cubicBezTo>
                  <a:pt x="33" y="401"/>
                  <a:pt x="32" y="400"/>
                  <a:pt x="33" y="399"/>
                </a:cubicBezTo>
                <a:cubicBezTo>
                  <a:pt x="33" y="401"/>
                  <a:pt x="33" y="402"/>
                  <a:pt x="33" y="404"/>
                </a:cubicBezTo>
                <a:cubicBezTo>
                  <a:pt x="34" y="405"/>
                  <a:pt x="33" y="407"/>
                  <a:pt x="34" y="407"/>
                </a:cubicBezTo>
                <a:cubicBezTo>
                  <a:pt x="34" y="406"/>
                  <a:pt x="33" y="403"/>
                  <a:pt x="34" y="404"/>
                </a:cubicBezTo>
                <a:cubicBezTo>
                  <a:pt x="34" y="403"/>
                  <a:pt x="34" y="402"/>
                  <a:pt x="34" y="400"/>
                </a:cubicBezTo>
                <a:cubicBezTo>
                  <a:pt x="34" y="400"/>
                  <a:pt x="35" y="399"/>
                  <a:pt x="35" y="399"/>
                </a:cubicBezTo>
                <a:cubicBezTo>
                  <a:pt x="34" y="399"/>
                  <a:pt x="34" y="400"/>
                  <a:pt x="34" y="400"/>
                </a:cubicBezTo>
                <a:cubicBezTo>
                  <a:pt x="34" y="399"/>
                  <a:pt x="34" y="399"/>
                  <a:pt x="34" y="399"/>
                </a:cubicBezTo>
                <a:cubicBezTo>
                  <a:pt x="34" y="399"/>
                  <a:pt x="34" y="399"/>
                  <a:pt x="35" y="399"/>
                </a:cubicBezTo>
                <a:cubicBezTo>
                  <a:pt x="35" y="396"/>
                  <a:pt x="35" y="392"/>
                  <a:pt x="35" y="390"/>
                </a:cubicBezTo>
                <a:cubicBezTo>
                  <a:pt x="35" y="391"/>
                  <a:pt x="35" y="391"/>
                  <a:pt x="35" y="391"/>
                </a:cubicBezTo>
                <a:cubicBezTo>
                  <a:pt x="34" y="390"/>
                  <a:pt x="34" y="391"/>
                  <a:pt x="33" y="390"/>
                </a:cubicBezTo>
                <a:cubicBezTo>
                  <a:pt x="33" y="389"/>
                  <a:pt x="33" y="389"/>
                  <a:pt x="33" y="389"/>
                </a:cubicBezTo>
                <a:cubicBezTo>
                  <a:pt x="35" y="390"/>
                  <a:pt x="35" y="387"/>
                  <a:pt x="36" y="390"/>
                </a:cubicBezTo>
                <a:cubicBezTo>
                  <a:pt x="36" y="388"/>
                  <a:pt x="36" y="389"/>
                  <a:pt x="36" y="388"/>
                </a:cubicBezTo>
                <a:cubicBezTo>
                  <a:pt x="36" y="388"/>
                  <a:pt x="37" y="388"/>
                  <a:pt x="37" y="388"/>
                </a:cubicBezTo>
                <a:cubicBezTo>
                  <a:pt x="36" y="390"/>
                  <a:pt x="36" y="394"/>
                  <a:pt x="37" y="397"/>
                </a:cubicBezTo>
                <a:cubicBezTo>
                  <a:pt x="37" y="395"/>
                  <a:pt x="37" y="395"/>
                  <a:pt x="37" y="394"/>
                </a:cubicBezTo>
                <a:cubicBezTo>
                  <a:pt x="37" y="395"/>
                  <a:pt x="38" y="394"/>
                  <a:pt x="38" y="394"/>
                </a:cubicBezTo>
                <a:cubicBezTo>
                  <a:pt x="38" y="390"/>
                  <a:pt x="37" y="389"/>
                  <a:pt x="38" y="386"/>
                </a:cubicBezTo>
                <a:cubicBezTo>
                  <a:pt x="38" y="386"/>
                  <a:pt x="38" y="386"/>
                  <a:pt x="38" y="385"/>
                </a:cubicBezTo>
                <a:cubicBezTo>
                  <a:pt x="38" y="385"/>
                  <a:pt x="38" y="383"/>
                  <a:pt x="38" y="383"/>
                </a:cubicBezTo>
                <a:cubicBezTo>
                  <a:pt x="38" y="385"/>
                  <a:pt x="40" y="382"/>
                  <a:pt x="40" y="385"/>
                </a:cubicBezTo>
                <a:cubicBezTo>
                  <a:pt x="39" y="386"/>
                  <a:pt x="39" y="386"/>
                  <a:pt x="39" y="385"/>
                </a:cubicBezTo>
                <a:cubicBezTo>
                  <a:pt x="39" y="387"/>
                  <a:pt x="39" y="388"/>
                  <a:pt x="39" y="388"/>
                </a:cubicBezTo>
                <a:cubicBezTo>
                  <a:pt x="39" y="388"/>
                  <a:pt x="39" y="388"/>
                  <a:pt x="39" y="389"/>
                </a:cubicBezTo>
                <a:cubicBezTo>
                  <a:pt x="39" y="389"/>
                  <a:pt x="38" y="390"/>
                  <a:pt x="39" y="391"/>
                </a:cubicBezTo>
                <a:cubicBezTo>
                  <a:pt x="39" y="390"/>
                  <a:pt x="38" y="393"/>
                  <a:pt x="40" y="392"/>
                </a:cubicBezTo>
                <a:cubicBezTo>
                  <a:pt x="40" y="394"/>
                  <a:pt x="39" y="394"/>
                  <a:pt x="40" y="394"/>
                </a:cubicBezTo>
                <a:cubicBezTo>
                  <a:pt x="39" y="394"/>
                  <a:pt x="39" y="394"/>
                  <a:pt x="39" y="394"/>
                </a:cubicBezTo>
                <a:cubicBezTo>
                  <a:pt x="39" y="395"/>
                  <a:pt x="40" y="400"/>
                  <a:pt x="39" y="397"/>
                </a:cubicBezTo>
                <a:cubicBezTo>
                  <a:pt x="39" y="401"/>
                  <a:pt x="38" y="405"/>
                  <a:pt x="40" y="407"/>
                </a:cubicBezTo>
                <a:cubicBezTo>
                  <a:pt x="40" y="409"/>
                  <a:pt x="40" y="407"/>
                  <a:pt x="39" y="409"/>
                </a:cubicBezTo>
                <a:cubicBezTo>
                  <a:pt x="40" y="409"/>
                  <a:pt x="39" y="413"/>
                  <a:pt x="40" y="413"/>
                </a:cubicBezTo>
                <a:cubicBezTo>
                  <a:pt x="40" y="414"/>
                  <a:pt x="40" y="415"/>
                  <a:pt x="39" y="416"/>
                </a:cubicBezTo>
                <a:cubicBezTo>
                  <a:pt x="39" y="415"/>
                  <a:pt x="39" y="414"/>
                  <a:pt x="39" y="413"/>
                </a:cubicBezTo>
                <a:cubicBezTo>
                  <a:pt x="38" y="414"/>
                  <a:pt x="39" y="415"/>
                  <a:pt x="38" y="415"/>
                </a:cubicBezTo>
                <a:cubicBezTo>
                  <a:pt x="38" y="415"/>
                  <a:pt x="38" y="414"/>
                  <a:pt x="38" y="414"/>
                </a:cubicBezTo>
                <a:cubicBezTo>
                  <a:pt x="37" y="414"/>
                  <a:pt x="38" y="419"/>
                  <a:pt x="39" y="418"/>
                </a:cubicBezTo>
                <a:cubicBezTo>
                  <a:pt x="39" y="417"/>
                  <a:pt x="39" y="416"/>
                  <a:pt x="39" y="416"/>
                </a:cubicBezTo>
                <a:cubicBezTo>
                  <a:pt x="39" y="417"/>
                  <a:pt x="39" y="417"/>
                  <a:pt x="40" y="418"/>
                </a:cubicBezTo>
                <a:cubicBezTo>
                  <a:pt x="40" y="417"/>
                  <a:pt x="39" y="416"/>
                  <a:pt x="40" y="416"/>
                </a:cubicBezTo>
                <a:cubicBezTo>
                  <a:pt x="40" y="416"/>
                  <a:pt x="40" y="418"/>
                  <a:pt x="41" y="419"/>
                </a:cubicBezTo>
                <a:cubicBezTo>
                  <a:pt x="40" y="419"/>
                  <a:pt x="40" y="419"/>
                  <a:pt x="40" y="419"/>
                </a:cubicBezTo>
                <a:cubicBezTo>
                  <a:pt x="40" y="428"/>
                  <a:pt x="41" y="438"/>
                  <a:pt x="41" y="445"/>
                </a:cubicBezTo>
                <a:cubicBezTo>
                  <a:pt x="41" y="445"/>
                  <a:pt x="42" y="444"/>
                  <a:pt x="42" y="446"/>
                </a:cubicBezTo>
                <a:cubicBezTo>
                  <a:pt x="41" y="446"/>
                  <a:pt x="41" y="445"/>
                  <a:pt x="41" y="445"/>
                </a:cubicBezTo>
                <a:cubicBezTo>
                  <a:pt x="41" y="447"/>
                  <a:pt x="42" y="447"/>
                  <a:pt x="41" y="448"/>
                </a:cubicBezTo>
                <a:cubicBezTo>
                  <a:pt x="42" y="448"/>
                  <a:pt x="42" y="448"/>
                  <a:pt x="42" y="449"/>
                </a:cubicBezTo>
                <a:cubicBezTo>
                  <a:pt x="41" y="449"/>
                  <a:pt x="42" y="449"/>
                  <a:pt x="41" y="449"/>
                </a:cubicBezTo>
                <a:cubicBezTo>
                  <a:pt x="41" y="451"/>
                  <a:pt x="41" y="457"/>
                  <a:pt x="42" y="460"/>
                </a:cubicBezTo>
                <a:cubicBezTo>
                  <a:pt x="42" y="460"/>
                  <a:pt x="43" y="460"/>
                  <a:pt x="43" y="461"/>
                </a:cubicBezTo>
                <a:cubicBezTo>
                  <a:pt x="42" y="461"/>
                  <a:pt x="43" y="462"/>
                  <a:pt x="42" y="463"/>
                </a:cubicBezTo>
                <a:cubicBezTo>
                  <a:pt x="42" y="462"/>
                  <a:pt x="42" y="461"/>
                  <a:pt x="42" y="461"/>
                </a:cubicBezTo>
                <a:cubicBezTo>
                  <a:pt x="42" y="462"/>
                  <a:pt x="41" y="467"/>
                  <a:pt x="42" y="466"/>
                </a:cubicBezTo>
                <a:cubicBezTo>
                  <a:pt x="42" y="466"/>
                  <a:pt x="42" y="465"/>
                  <a:pt x="42" y="464"/>
                </a:cubicBezTo>
                <a:cubicBezTo>
                  <a:pt x="42" y="464"/>
                  <a:pt x="43" y="463"/>
                  <a:pt x="43" y="464"/>
                </a:cubicBezTo>
                <a:cubicBezTo>
                  <a:pt x="43" y="465"/>
                  <a:pt x="42" y="465"/>
                  <a:pt x="42" y="466"/>
                </a:cubicBezTo>
                <a:cubicBezTo>
                  <a:pt x="43" y="466"/>
                  <a:pt x="43" y="466"/>
                  <a:pt x="43" y="465"/>
                </a:cubicBezTo>
                <a:cubicBezTo>
                  <a:pt x="43" y="467"/>
                  <a:pt x="43" y="468"/>
                  <a:pt x="43" y="469"/>
                </a:cubicBezTo>
                <a:cubicBezTo>
                  <a:pt x="42" y="469"/>
                  <a:pt x="43" y="467"/>
                  <a:pt x="42" y="467"/>
                </a:cubicBezTo>
                <a:cubicBezTo>
                  <a:pt x="42" y="468"/>
                  <a:pt x="42" y="470"/>
                  <a:pt x="42" y="471"/>
                </a:cubicBezTo>
                <a:cubicBezTo>
                  <a:pt x="42" y="470"/>
                  <a:pt x="43" y="470"/>
                  <a:pt x="43" y="470"/>
                </a:cubicBezTo>
                <a:cubicBezTo>
                  <a:pt x="44" y="471"/>
                  <a:pt x="43" y="473"/>
                  <a:pt x="43" y="473"/>
                </a:cubicBezTo>
                <a:cubicBezTo>
                  <a:pt x="44" y="473"/>
                  <a:pt x="43" y="472"/>
                  <a:pt x="43" y="471"/>
                </a:cubicBezTo>
                <a:cubicBezTo>
                  <a:pt x="44" y="471"/>
                  <a:pt x="44" y="472"/>
                  <a:pt x="44" y="471"/>
                </a:cubicBezTo>
                <a:cubicBezTo>
                  <a:pt x="44" y="469"/>
                  <a:pt x="44" y="471"/>
                  <a:pt x="43" y="470"/>
                </a:cubicBezTo>
                <a:cubicBezTo>
                  <a:pt x="44" y="470"/>
                  <a:pt x="43" y="469"/>
                  <a:pt x="43" y="468"/>
                </a:cubicBezTo>
                <a:cubicBezTo>
                  <a:pt x="44" y="463"/>
                  <a:pt x="43" y="458"/>
                  <a:pt x="43" y="454"/>
                </a:cubicBezTo>
                <a:cubicBezTo>
                  <a:pt x="43" y="454"/>
                  <a:pt x="43" y="454"/>
                  <a:pt x="43" y="454"/>
                </a:cubicBezTo>
                <a:cubicBezTo>
                  <a:pt x="43" y="454"/>
                  <a:pt x="43" y="453"/>
                  <a:pt x="43" y="453"/>
                </a:cubicBezTo>
                <a:cubicBezTo>
                  <a:pt x="43" y="453"/>
                  <a:pt x="43" y="454"/>
                  <a:pt x="44" y="453"/>
                </a:cubicBezTo>
                <a:cubicBezTo>
                  <a:pt x="44" y="451"/>
                  <a:pt x="43" y="448"/>
                  <a:pt x="43" y="447"/>
                </a:cubicBezTo>
                <a:cubicBezTo>
                  <a:pt x="43" y="447"/>
                  <a:pt x="43" y="447"/>
                  <a:pt x="43" y="447"/>
                </a:cubicBezTo>
                <a:cubicBezTo>
                  <a:pt x="43" y="444"/>
                  <a:pt x="43" y="444"/>
                  <a:pt x="44" y="443"/>
                </a:cubicBezTo>
                <a:cubicBezTo>
                  <a:pt x="44" y="441"/>
                  <a:pt x="44" y="444"/>
                  <a:pt x="43" y="443"/>
                </a:cubicBezTo>
                <a:cubicBezTo>
                  <a:pt x="44" y="442"/>
                  <a:pt x="44" y="440"/>
                  <a:pt x="44" y="440"/>
                </a:cubicBezTo>
                <a:cubicBezTo>
                  <a:pt x="43" y="439"/>
                  <a:pt x="44" y="438"/>
                  <a:pt x="45" y="437"/>
                </a:cubicBezTo>
                <a:cubicBezTo>
                  <a:pt x="44" y="437"/>
                  <a:pt x="44" y="438"/>
                  <a:pt x="44" y="437"/>
                </a:cubicBezTo>
                <a:cubicBezTo>
                  <a:pt x="44" y="436"/>
                  <a:pt x="44" y="436"/>
                  <a:pt x="45" y="436"/>
                </a:cubicBezTo>
                <a:cubicBezTo>
                  <a:pt x="45" y="435"/>
                  <a:pt x="44" y="434"/>
                  <a:pt x="44" y="433"/>
                </a:cubicBezTo>
                <a:cubicBezTo>
                  <a:pt x="44" y="434"/>
                  <a:pt x="44" y="435"/>
                  <a:pt x="43" y="436"/>
                </a:cubicBezTo>
                <a:cubicBezTo>
                  <a:pt x="43" y="433"/>
                  <a:pt x="44" y="431"/>
                  <a:pt x="45" y="430"/>
                </a:cubicBezTo>
                <a:cubicBezTo>
                  <a:pt x="45" y="429"/>
                  <a:pt x="45" y="429"/>
                  <a:pt x="44" y="429"/>
                </a:cubicBezTo>
                <a:cubicBezTo>
                  <a:pt x="45" y="427"/>
                  <a:pt x="45" y="428"/>
                  <a:pt x="45" y="426"/>
                </a:cubicBezTo>
                <a:cubicBezTo>
                  <a:pt x="44" y="426"/>
                  <a:pt x="44" y="428"/>
                  <a:pt x="43" y="428"/>
                </a:cubicBezTo>
                <a:cubicBezTo>
                  <a:pt x="44" y="425"/>
                  <a:pt x="43" y="425"/>
                  <a:pt x="43" y="425"/>
                </a:cubicBezTo>
                <a:cubicBezTo>
                  <a:pt x="43" y="422"/>
                  <a:pt x="43" y="418"/>
                  <a:pt x="44" y="416"/>
                </a:cubicBezTo>
                <a:cubicBezTo>
                  <a:pt x="44" y="418"/>
                  <a:pt x="44" y="418"/>
                  <a:pt x="44" y="419"/>
                </a:cubicBezTo>
                <a:cubicBezTo>
                  <a:pt x="43" y="420"/>
                  <a:pt x="44" y="421"/>
                  <a:pt x="44" y="423"/>
                </a:cubicBezTo>
                <a:cubicBezTo>
                  <a:pt x="44" y="423"/>
                  <a:pt x="44" y="421"/>
                  <a:pt x="45" y="421"/>
                </a:cubicBezTo>
                <a:cubicBezTo>
                  <a:pt x="44" y="421"/>
                  <a:pt x="44" y="421"/>
                  <a:pt x="44" y="420"/>
                </a:cubicBezTo>
                <a:cubicBezTo>
                  <a:pt x="44" y="418"/>
                  <a:pt x="46" y="418"/>
                  <a:pt x="47" y="419"/>
                </a:cubicBezTo>
                <a:cubicBezTo>
                  <a:pt x="46" y="417"/>
                  <a:pt x="47" y="417"/>
                  <a:pt x="46" y="416"/>
                </a:cubicBezTo>
                <a:cubicBezTo>
                  <a:pt x="46" y="417"/>
                  <a:pt x="46" y="418"/>
                  <a:pt x="46" y="418"/>
                </a:cubicBezTo>
                <a:cubicBezTo>
                  <a:pt x="46" y="415"/>
                  <a:pt x="45" y="413"/>
                  <a:pt x="46" y="410"/>
                </a:cubicBezTo>
                <a:cubicBezTo>
                  <a:pt x="45" y="405"/>
                  <a:pt x="47" y="400"/>
                  <a:pt x="45" y="396"/>
                </a:cubicBezTo>
                <a:cubicBezTo>
                  <a:pt x="45" y="392"/>
                  <a:pt x="47" y="391"/>
                  <a:pt x="49" y="393"/>
                </a:cubicBezTo>
                <a:cubicBezTo>
                  <a:pt x="48" y="395"/>
                  <a:pt x="49" y="395"/>
                  <a:pt x="49" y="397"/>
                </a:cubicBezTo>
                <a:cubicBezTo>
                  <a:pt x="48" y="396"/>
                  <a:pt x="48" y="398"/>
                  <a:pt x="48" y="398"/>
                </a:cubicBezTo>
                <a:cubicBezTo>
                  <a:pt x="48" y="397"/>
                  <a:pt x="47" y="396"/>
                  <a:pt x="47" y="397"/>
                </a:cubicBezTo>
                <a:cubicBezTo>
                  <a:pt x="47" y="398"/>
                  <a:pt x="47" y="399"/>
                  <a:pt x="47" y="399"/>
                </a:cubicBezTo>
                <a:cubicBezTo>
                  <a:pt x="48" y="398"/>
                  <a:pt x="48" y="400"/>
                  <a:pt x="49" y="398"/>
                </a:cubicBezTo>
                <a:cubicBezTo>
                  <a:pt x="49" y="399"/>
                  <a:pt x="49" y="402"/>
                  <a:pt x="50" y="402"/>
                </a:cubicBezTo>
                <a:cubicBezTo>
                  <a:pt x="50" y="398"/>
                  <a:pt x="49" y="396"/>
                  <a:pt x="50" y="391"/>
                </a:cubicBezTo>
                <a:cubicBezTo>
                  <a:pt x="50" y="392"/>
                  <a:pt x="50" y="393"/>
                  <a:pt x="50" y="394"/>
                </a:cubicBezTo>
                <a:cubicBezTo>
                  <a:pt x="50" y="394"/>
                  <a:pt x="50" y="394"/>
                  <a:pt x="50" y="394"/>
                </a:cubicBezTo>
                <a:cubicBezTo>
                  <a:pt x="51" y="395"/>
                  <a:pt x="50" y="392"/>
                  <a:pt x="51" y="392"/>
                </a:cubicBezTo>
                <a:cubicBezTo>
                  <a:pt x="51" y="392"/>
                  <a:pt x="51" y="392"/>
                  <a:pt x="51" y="393"/>
                </a:cubicBezTo>
                <a:cubicBezTo>
                  <a:pt x="51" y="395"/>
                  <a:pt x="51" y="398"/>
                  <a:pt x="52" y="401"/>
                </a:cubicBezTo>
                <a:cubicBezTo>
                  <a:pt x="50" y="403"/>
                  <a:pt x="53" y="407"/>
                  <a:pt x="52" y="409"/>
                </a:cubicBezTo>
                <a:cubicBezTo>
                  <a:pt x="52" y="410"/>
                  <a:pt x="52" y="410"/>
                  <a:pt x="53" y="410"/>
                </a:cubicBezTo>
                <a:cubicBezTo>
                  <a:pt x="53" y="409"/>
                  <a:pt x="53" y="408"/>
                  <a:pt x="54" y="407"/>
                </a:cubicBezTo>
                <a:cubicBezTo>
                  <a:pt x="54" y="406"/>
                  <a:pt x="53" y="406"/>
                  <a:pt x="54" y="405"/>
                </a:cubicBezTo>
                <a:cubicBezTo>
                  <a:pt x="54" y="405"/>
                  <a:pt x="54" y="405"/>
                  <a:pt x="54" y="404"/>
                </a:cubicBezTo>
                <a:cubicBezTo>
                  <a:pt x="54" y="402"/>
                  <a:pt x="54" y="399"/>
                  <a:pt x="54" y="397"/>
                </a:cubicBezTo>
                <a:cubicBezTo>
                  <a:pt x="54" y="397"/>
                  <a:pt x="54" y="396"/>
                  <a:pt x="53" y="396"/>
                </a:cubicBezTo>
                <a:cubicBezTo>
                  <a:pt x="54" y="396"/>
                  <a:pt x="54" y="395"/>
                  <a:pt x="54" y="396"/>
                </a:cubicBezTo>
                <a:cubicBezTo>
                  <a:pt x="54" y="393"/>
                  <a:pt x="53" y="394"/>
                  <a:pt x="53" y="394"/>
                </a:cubicBezTo>
                <a:cubicBezTo>
                  <a:pt x="53" y="393"/>
                  <a:pt x="54" y="393"/>
                  <a:pt x="54" y="392"/>
                </a:cubicBezTo>
                <a:cubicBezTo>
                  <a:pt x="53" y="392"/>
                  <a:pt x="52" y="391"/>
                  <a:pt x="52" y="389"/>
                </a:cubicBezTo>
                <a:cubicBezTo>
                  <a:pt x="52" y="389"/>
                  <a:pt x="52" y="388"/>
                  <a:pt x="53" y="388"/>
                </a:cubicBezTo>
                <a:cubicBezTo>
                  <a:pt x="52" y="390"/>
                  <a:pt x="53" y="390"/>
                  <a:pt x="54" y="390"/>
                </a:cubicBezTo>
                <a:cubicBezTo>
                  <a:pt x="54" y="389"/>
                  <a:pt x="54" y="389"/>
                  <a:pt x="54" y="388"/>
                </a:cubicBezTo>
                <a:cubicBezTo>
                  <a:pt x="54" y="388"/>
                  <a:pt x="53" y="389"/>
                  <a:pt x="53" y="388"/>
                </a:cubicBezTo>
                <a:cubicBezTo>
                  <a:pt x="53" y="387"/>
                  <a:pt x="55" y="387"/>
                  <a:pt x="54" y="385"/>
                </a:cubicBezTo>
                <a:cubicBezTo>
                  <a:pt x="54" y="386"/>
                  <a:pt x="53" y="386"/>
                  <a:pt x="53" y="386"/>
                </a:cubicBezTo>
                <a:cubicBezTo>
                  <a:pt x="54" y="385"/>
                  <a:pt x="54" y="384"/>
                  <a:pt x="54" y="382"/>
                </a:cubicBezTo>
                <a:cubicBezTo>
                  <a:pt x="53" y="382"/>
                  <a:pt x="53" y="379"/>
                  <a:pt x="54" y="378"/>
                </a:cubicBezTo>
                <a:cubicBezTo>
                  <a:pt x="53" y="378"/>
                  <a:pt x="52" y="376"/>
                  <a:pt x="52" y="377"/>
                </a:cubicBezTo>
                <a:cubicBezTo>
                  <a:pt x="52" y="375"/>
                  <a:pt x="52" y="373"/>
                  <a:pt x="51" y="374"/>
                </a:cubicBezTo>
                <a:cubicBezTo>
                  <a:pt x="51" y="375"/>
                  <a:pt x="51" y="379"/>
                  <a:pt x="52" y="378"/>
                </a:cubicBezTo>
                <a:cubicBezTo>
                  <a:pt x="52" y="379"/>
                  <a:pt x="52" y="380"/>
                  <a:pt x="52" y="381"/>
                </a:cubicBezTo>
                <a:cubicBezTo>
                  <a:pt x="52" y="380"/>
                  <a:pt x="51" y="379"/>
                  <a:pt x="51" y="380"/>
                </a:cubicBezTo>
                <a:cubicBezTo>
                  <a:pt x="51" y="381"/>
                  <a:pt x="52" y="381"/>
                  <a:pt x="52" y="382"/>
                </a:cubicBezTo>
                <a:cubicBezTo>
                  <a:pt x="52" y="383"/>
                  <a:pt x="51" y="382"/>
                  <a:pt x="51" y="383"/>
                </a:cubicBezTo>
                <a:cubicBezTo>
                  <a:pt x="52" y="386"/>
                  <a:pt x="51" y="389"/>
                  <a:pt x="51" y="391"/>
                </a:cubicBezTo>
                <a:cubicBezTo>
                  <a:pt x="51" y="390"/>
                  <a:pt x="50" y="389"/>
                  <a:pt x="49" y="388"/>
                </a:cubicBezTo>
                <a:cubicBezTo>
                  <a:pt x="50" y="388"/>
                  <a:pt x="50" y="387"/>
                  <a:pt x="50" y="387"/>
                </a:cubicBezTo>
                <a:cubicBezTo>
                  <a:pt x="49" y="388"/>
                  <a:pt x="50" y="386"/>
                  <a:pt x="50" y="385"/>
                </a:cubicBezTo>
                <a:cubicBezTo>
                  <a:pt x="49" y="385"/>
                  <a:pt x="49" y="387"/>
                  <a:pt x="49" y="386"/>
                </a:cubicBezTo>
                <a:cubicBezTo>
                  <a:pt x="49" y="384"/>
                  <a:pt x="50" y="384"/>
                  <a:pt x="50" y="384"/>
                </a:cubicBezTo>
                <a:cubicBezTo>
                  <a:pt x="50" y="384"/>
                  <a:pt x="49" y="383"/>
                  <a:pt x="50" y="382"/>
                </a:cubicBezTo>
                <a:cubicBezTo>
                  <a:pt x="50" y="381"/>
                  <a:pt x="49" y="381"/>
                  <a:pt x="49" y="379"/>
                </a:cubicBezTo>
                <a:cubicBezTo>
                  <a:pt x="49" y="379"/>
                  <a:pt x="49" y="379"/>
                  <a:pt x="48" y="379"/>
                </a:cubicBezTo>
                <a:cubicBezTo>
                  <a:pt x="48" y="377"/>
                  <a:pt x="47" y="379"/>
                  <a:pt x="47" y="377"/>
                </a:cubicBezTo>
                <a:cubicBezTo>
                  <a:pt x="48" y="377"/>
                  <a:pt x="49" y="379"/>
                  <a:pt x="50" y="378"/>
                </a:cubicBezTo>
                <a:cubicBezTo>
                  <a:pt x="50" y="377"/>
                  <a:pt x="49" y="377"/>
                  <a:pt x="49" y="376"/>
                </a:cubicBezTo>
                <a:cubicBezTo>
                  <a:pt x="50" y="376"/>
                  <a:pt x="49" y="373"/>
                  <a:pt x="49" y="372"/>
                </a:cubicBezTo>
                <a:cubicBezTo>
                  <a:pt x="49" y="373"/>
                  <a:pt x="49" y="372"/>
                  <a:pt x="48" y="373"/>
                </a:cubicBezTo>
                <a:cubicBezTo>
                  <a:pt x="48" y="369"/>
                  <a:pt x="47" y="370"/>
                  <a:pt x="47" y="367"/>
                </a:cubicBezTo>
                <a:cubicBezTo>
                  <a:pt x="48" y="367"/>
                  <a:pt x="48" y="367"/>
                  <a:pt x="48" y="367"/>
                </a:cubicBezTo>
                <a:cubicBezTo>
                  <a:pt x="47" y="364"/>
                  <a:pt x="47" y="359"/>
                  <a:pt x="46" y="359"/>
                </a:cubicBezTo>
                <a:cubicBezTo>
                  <a:pt x="47" y="359"/>
                  <a:pt x="47" y="358"/>
                  <a:pt x="47" y="358"/>
                </a:cubicBezTo>
                <a:cubicBezTo>
                  <a:pt x="47" y="358"/>
                  <a:pt x="47" y="358"/>
                  <a:pt x="47" y="358"/>
                </a:cubicBezTo>
                <a:cubicBezTo>
                  <a:pt x="47" y="355"/>
                  <a:pt x="46" y="354"/>
                  <a:pt x="47" y="352"/>
                </a:cubicBezTo>
                <a:cubicBezTo>
                  <a:pt x="47" y="352"/>
                  <a:pt x="47" y="352"/>
                  <a:pt x="47" y="352"/>
                </a:cubicBezTo>
                <a:cubicBezTo>
                  <a:pt x="47" y="351"/>
                  <a:pt x="47" y="349"/>
                  <a:pt x="47" y="348"/>
                </a:cubicBezTo>
                <a:cubicBezTo>
                  <a:pt x="46" y="347"/>
                  <a:pt x="47" y="345"/>
                  <a:pt x="47" y="343"/>
                </a:cubicBezTo>
                <a:cubicBezTo>
                  <a:pt x="46" y="342"/>
                  <a:pt x="46" y="344"/>
                  <a:pt x="46" y="343"/>
                </a:cubicBezTo>
                <a:cubicBezTo>
                  <a:pt x="46" y="341"/>
                  <a:pt x="46" y="340"/>
                  <a:pt x="46" y="339"/>
                </a:cubicBezTo>
                <a:cubicBezTo>
                  <a:pt x="46" y="339"/>
                  <a:pt x="46" y="337"/>
                  <a:pt x="45" y="338"/>
                </a:cubicBezTo>
                <a:cubicBezTo>
                  <a:pt x="46" y="339"/>
                  <a:pt x="45" y="339"/>
                  <a:pt x="45" y="338"/>
                </a:cubicBezTo>
                <a:cubicBezTo>
                  <a:pt x="46" y="343"/>
                  <a:pt x="45" y="345"/>
                  <a:pt x="46" y="349"/>
                </a:cubicBezTo>
                <a:cubicBezTo>
                  <a:pt x="46" y="349"/>
                  <a:pt x="45" y="348"/>
                  <a:pt x="45" y="348"/>
                </a:cubicBezTo>
                <a:cubicBezTo>
                  <a:pt x="45" y="350"/>
                  <a:pt x="46" y="353"/>
                  <a:pt x="45" y="354"/>
                </a:cubicBezTo>
                <a:cubicBezTo>
                  <a:pt x="45" y="354"/>
                  <a:pt x="45" y="357"/>
                  <a:pt x="46" y="358"/>
                </a:cubicBezTo>
                <a:cubicBezTo>
                  <a:pt x="44" y="359"/>
                  <a:pt x="46" y="362"/>
                  <a:pt x="46" y="363"/>
                </a:cubicBezTo>
                <a:cubicBezTo>
                  <a:pt x="46" y="363"/>
                  <a:pt x="45" y="363"/>
                  <a:pt x="45" y="363"/>
                </a:cubicBezTo>
                <a:cubicBezTo>
                  <a:pt x="45" y="365"/>
                  <a:pt x="44" y="366"/>
                  <a:pt x="45" y="367"/>
                </a:cubicBezTo>
                <a:cubicBezTo>
                  <a:pt x="45" y="367"/>
                  <a:pt x="45" y="369"/>
                  <a:pt x="44" y="368"/>
                </a:cubicBezTo>
                <a:cubicBezTo>
                  <a:pt x="44" y="368"/>
                  <a:pt x="44" y="368"/>
                  <a:pt x="44" y="368"/>
                </a:cubicBezTo>
                <a:cubicBezTo>
                  <a:pt x="44" y="369"/>
                  <a:pt x="45" y="372"/>
                  <a:pt x="44" y="372"/>
                </a:cubicBezTo>
                <a:cubicBezTo>
                  <a:pt x="44" y="370"/>
                  <a:pt x="44" y="368"/>
                  <a:pt x="43" y="366"/>
                </a:cubicBezTo>
                <a:cubicBezTo>
                  <a:pt x="45" y="366"/>
                  <a:pt x="45" y="366"/>
                  <a:pt x="45" y="366"/>
                </a:cubicBezTo>
                <a:cubicBezTo>
                  <a:pt x="44" y="364"/>
                  <a:pt x="44" y="364"/>
                  <a:pt x="45" y="362"/>
                </a:cubicBezTo>
                <a:cubicBezTo>
                  <a:pt x="44" y="362"/>
                  <a:pt x="44" y="362"/>
                  <a:pt x="43" y="361"/>
                </a:cubicBezTo>
                <a:cubicBezTo>
                  <a:pt x="43" y="363"/>
                  <a:pt x="43" y="365"/>
                  <a:pt x="43" y="366"/>
                </a:cubicBezTo>
                <a:cubicBezTo>
                  <a:pt x="43" y="366"/>
                  <a:pt x="42" y="366"/>
                  <a:pt x="42" y="366"/>
                </a:cubicBezTo>
                <a:cubicBezTo>
                  <a:pt x="43" y="364"/>
                  <a:pt x="42" y="363"/>
                  <a:pt x="43" y="360"/>
                </a:cubicBezTo>
                <a:cubicBezTo>
                  <a:pt x="42" y="361"/>
                  <a:pt x="43" y="357"/>
                  <a:pt x="42" y="357"/>
                </a:cubicBezTo>
                <a:cubicBezTo>
                  <a:pt x="42" y="359"/>
                  <a:pt x="41" y="356"/>
                  <a:pt x="41" y="357"/>
                </a:cubicBezTo>
                <a:cubicBezTo>
                  <a:pt x="39" y="359"/>
                  <a:pt x="42" y="367"/>
                  <a:pt x="40" y="368"/>
                </a:cubicBezTo>
                <a:cubicBezTo>
                  <a:pt x="40" y="364"/>
                  <a:pt x="41" y="362"/>
                  <a:pt x="39" y="359"/>
                </a:cubicBezTo>
                <a:cubicBezTo>
                  <a:pt x="39" y="360"/>
                  <a:pt x="39" y="360"/>
                  <a:pt x="38" y="361"/>
                </a:cubicBezTo>
                <a:cubicBezTo>
                  <a:pt x="39" y="362"/>
                  <a:pt x="39" y="360"/>
                  <a:pt x="39" y="362"/>
                </a:cubicBezTo>
                <a:cubicBezTo>
                  <a:pt x="39" y="365"/>
                  <a:pt x="38" y="366"/>
                  <a:pt x="39" y="369"/>
                </a:cubicBezTo>
                <a:cubicBezTo>
                  <a:pt x="38" y="369"/>
                  <a:pt x="40" y="371"/>
                  <a:pt x="38" y="374"/>
                </a:cubicBezTo>
                <a:cubicBezTo>
                  <a:pt x="40" y="376"/>
                  <a:pt x="38" y="378"/>
                  <a:pt x="39" y="379"/>
                </a:cubicBezTo>
                <a:cubicBezTo>
                  <a:pt x="39" y="380"/>
                  <a:pt x="39" y="380"/>
                  <a:pt x="39" y="381"/>
                </a:cubicBezTo>
                <a:cubicBezTo>
                  <a:pt x="39" y="382"/>
                  <a:pt x="39" y="381"/>
                  <a:pt x="39" y="382"/>
                </a:cubicBezTo>
                <a:cubicBezTo>
                  <a:pt x="39" y="382"/>
                  <a:pt x="39" y="383"/>
                  <a:pt x="39" y="383"/>
                </a:cubicBezTo>
                <a:cubicBezTo>
                  <a:pt x="38" y="383"/>
                  <a:pt x="38" y="383"/>
                  <a:pt x="37" y="383"/>
                </a:cubicBezTo>
                <a:cubicBezTo>
                  <a:pt x="37" y="384"/>
                  <a:pt x="38" y="385"/>
                  <a:pt x="37" y="386"/>
                </a:cubicBezTo>
                <a:cubicBezTo>
                  <a:pt x="37" y="385"/>
                  <a:pt x="36" y="385"/>
                  <a:pt x="36" y="383"/>
                </a:cubicBezTo>
                <a:cubicBezTo>
                  <a:pt x="38" y="383"/>
                  <a:pt x="36" y="380"/>
                  <a:pt x="37" y="380"/>
                </a:cubicBezTo>
                <a:cubicBezTo>
                  <a:pt x="37" y="380"/>
                  <a:pt x="36" y="379"/>
                  <a:pt x="36" y="380"/>
                </a:cubicBezTo>
                <a:cubicBezTo>
                  <a:pt x="36" y="380"/>
                  <a:pt x="36" y="380"/>
                  <a:pt x="36" y="380"/>
                </a:cubicBezTo>
                <a:cubicBezTo>
                  <a:pt x="36" y="382"/>
                  <a:pt x="36" y="383"/>
                  <a:pt x="36" y="384"/>
                </a:cubicBezTo>
                <a:cubicBezTo>
                  <a:pt x="35" y="384"/>
                  <a:pt x="35" y="382"/>
                  <a:pt x="34" y="382"/>
                </a:cubicBezTo>
                <a:cubicBezTo>
                  <a:pt x="36" y="381"/>
                  <a:pt x="34" y="378"/>
                  <a:pt x="35" y="377"/>
                </a:cubicBezTo>
                <a:cubicBezTo>
                  <a:pt x="36" y="377"/>
                  <a:pt x="37" y="378"/>
                  <a:pt x="37" y="376"/>
                </a:cubicBezTo>
                <a:cubicBezTo>
                  <a:pt x="37" y="376"/>
                  <a:pt x="37" y="376"/>
                  <a:pt x="37" y="375"/>
                </a:cubicBezTo>
                <a:cubicBezTo>
                  <a:pt x="36" y="378"/>
                  <a:pt x="35" y="376"/>
                  <a:pt x="34" y="375"/>
                </a:cubicBezTo>
                <a:cubicBezTo>
                  <a:pt x="34" y="372"/>
                  <a:pt x="35" y="375"/>
                  <a:pt x="35" y="374"/>
                </a:cubicBezTo>
                <a:cubicBezTo>
                  <a:pt x="35" y="374"/>
                  <a:pt x="35" y="374"/>
                  <a:pt x="35" y="373"/>
                </a:cubicBezTo>
                <a:cubicBezTo>
                  <a:pt x="35" y="373"/>
                  <a:pt x="35" y="373"/>
                  <a:pt x="35" y="373"/>
                </a:cubicBezTo>
                <a:cubicBezTo>
                  <a:pt x="35" y="373"/>
                  <a:pt x="34" y="374"/>
                  <a:pt x="34" y="372"/>
                </a:cubicBezTo>
                <a:cubicBezTo>
                  <a:pt x="33" y="372"/>
                  <a:pt x="34" y="374"/>
                  <a:pt x="33" y="375"/>
                </a:cubicBezTo>
                <a:cubicBezTo>
                  <a:pt x="33" y="374"/>
                  <a:pt x="33" y="373"/>
                  <a:pt x="33" y="372"/>
                </a:cubicBezTo>
                <a:cubicBezTo>
                  <a:pt x="33" y="371"/>
                  <a:pt x="34" y="372"/>
                  <a:pt x="34" y="370"/>
                </a:cubicBezTo>
                <a:cubicBezTo>
                  <a:pt x="33" y="370"/>
                  <a:pt x="33" y="371"/>
                  <a:pt x="32" y="371"/>
                </a:cubicBezTo>
                <a:cubicBezTo>
                  <a:pt x="32" y="372"/>
                  <a:pt x="32" y="373"/>
                  <a:pt x="32" y="373"/>
                </a:cubicBezTo>
                <a:cubicBezTo>
                  <a:pt x="32" y="372"/>
                  <a:pt x="32" y="373"/>
                  <a:pt x="31" y="373"/>
                </a:cubicBezTo>
                <a:cubicBezTo>
                  <a:pt x="31" y="373"/>
                  <a:pt x="30" y="373"/>
                  <a:pt x="30" y="372"/>
                </a:cubicBezTo>
                <a:cubicBezTo>
                  <a:pt x="30" y="372"/>
                  <a:pt x="31" y="372"/>
                  <a:pt x="31" y="372"/>
                </a:cubicBezTo>
                <a:cubicBezTo>
                  <a:pt x="31" y="372"/>
                  <a:pt x="31" y="372"/>
                  <a:pt x="31" y="372"/>
                </a:cubicBezTo>
                <a:cubicBezTo>
                  <a:pt x="31" y="372"/>
                  <a:pt x="32" y="372"/>
                  <a:pt x="32" y="371"/>
                </a:cubicBezTo>
                <a:cubicBezTo>
                  <a:pt x="31" y="371"/>
                  <a:pt x="31" y="369"/>
                  <a:pt x="31" y="371"/>
                </a:cubicBezTo>
                <a:cubicBezTo>
                  <a:pt x="30" y="370"/>
                  <a:pt x="31" y="369"/>
                  <a:pt x="31" y="369"/>
                </a:cubicBezTo>
                <a:cubicBezTo>
                  <a:pt x="31" y="367"/>
                  <a:pt x="30" y="369"/>
                  <a:pt x="30" y="368"/>
                </a:cubicBezTo>
                <a:cubicBezTo>
                  <a:pt x="32" y="366"/>
                  <a:pt x="32" y="366"/>
                  <a:pt x="30" y="366"/>
                </a:cubicBezTo>
                <a:cubicBezTo>
                  <a:pt x="30" y="366"/>
                  <a:pt x="31" y="365"/>
                  <a:pt x="31" y="365"/>
                </a:cubicBezTo>
                <a:cubicBezTo>
                  <a:pt x="31" y="365"/>
                  <a:pt x="31" y="366"/>
                  <a:pt x="31" y="366"/>
                </a:cubicBezTo>
                <a:cubicBezTo>
                  <a:pt x="31" y="366"/>
                  <a:pt x="31" y="365"/>
                  <a:pt x="32" y="366"/>
                </a:cubicBezTo>
                <a:cubicBezTo>
                  <a:pt x="31" y="364"/>
                  <a:pt x="31" y="362"/>
                  <a:pt x="32" y="362"/>
                </a:cubicBezTo>
                <a:cubicBezTo>
                  <a:pt x="32" y="363"/>
                  <a:pt x="33" y="362"/>
                  <a:pt x="33" y="364"/>
                </a:cubicBezTo>
                <a:cubicBezTo>
                  <a:pt x="34" y="364"/>
                  <a:pt x="35" y="361"/>
                  <a:pt x="34" y="360"/>
                </a:cubicBezTo>
                <a:cubicBezTo>
                  <a:pt x="34" y="363"/>
                  <a:pt x="34" y="360"/>
                  <a:pt x="33" y="360"/>
                </a:cubicBezTo>
                <a:cubicBezTo>
                  <a:pt x="33" y="360"/>
                  <a:pt x="33" y="361"/>
                  <a:pt x="33" y="361"/>
                </a:cubicBezTo>
                <a:cubicBezTo>
                  <a:pt x="33" y="360"/>
                  <a:pt x="31" y="362"/>
                  <a:pt x="32" y="360"/>
                </a:cubicBezTo>
                <a:cubicBezTo>
                  <a:pt x="32" y="359"/>
                  <a:pt x="32" y="360"/>
                  <a:pt x="33" y="360"/>
                </a:cubicBezTo>
                <a:cubicBezTo>
                  <a:pt x="33" y="359"/>
                  <a:pt x="33" y="358"/>
                  <a:pt x="33" y="357"/>
                </a:cubicBezTo>
                <a:cubicBezTo>
                  <a:pt x="34" y="357"/>
                  <a:pt x="33" y="356"/>
                  <a:pt x="33" y="355"/>
                </a:cubicBezTo>
                <a:cubicBezTo>
                  <a:pt x="33" y="354"/>
                  <a:pt x="32" y="354"/>
                  <a:pt x="31" y="354"/>
                </a:cubicBezTo>
                <a:cubicBezTo>
                  <a:pt x="31" y="355"/>
                  <a:pt x="32" y="354"/>
                  <a:pt x="32" y="355"/>
                </a:cubicBezTo>
                <a:cubicBezTo>
                  <a:pt x="31" y="355"/>
                  <a:pt x="31" y="355"/>
                  <a:pt x="31" y="356"/>
                </a:cubicBezTo>
                <a:cubicBezTo>
                  <a:pt x="31" y="353"/>
                  <a:pt x="30" y="350"/>
                  <a:pt x="31" y="348"/>
                </a:cubicBezTo>
                <a:cubicBezTo>
                  <a:pt x="30" y="348"/>
                  <a:pt x="30" y="348"/>
                  <a:pt x="30" y="347"/>
                </a:cubicBezTo>
                <a:cubicBezTo>
                  <a:pt x="30" y="346"/>
                  <a:pt x="30" y="347"/>
                  <a:pt x="30" y="345"/>
                </a:cubicBezTo>
                <a:cubicBezTo>
                  <a:pt x="31" y="345"/>
                  <a:pt x="32" y="345"/>
                  <a:pt x="32" y="347"/>
                </a:cubicBezTo>
                <a:cubicBezTo>
                  <a:pt x="33" y="346"/>
                  <a:pt x="32" y="342"/>
                  <a:pt x="32" y="342"/>
                </a:cubicBezTo>
                <a:cubicBezTo>
                  <a:pt x="32" y="343"/>
                  <a:pt x="32" y="344"/>
                  <a:pt x="32" y="344"/>
                </a:cubicBezTo>
                <a:cubicBezTo>
                  <a:pt x="32" y="342"/>
                  <a:pt x="31" y="344"/>
                  <a:pt x="31" y="344"/>
                </a:cubicBezTo>
                <a:cubicBezTo>
                  <a:pt x="30" y="343"/>
                  <a:pt x="30" y="343"/>
                  <a:pt x="30" y="341"/>
                </a:cubicBezTo>
                <a:cubicBezTo>
                  <a:pt x="30" y="340"/>
                  <a:pt x="30" y="341"/>
                  <a:pt x="31" y="341"/>
                </a:cubicBezTo>
                <a:cubicBezTo>
                  <a:pt x="31" y="339"/>
                  <a:pt x="30" y="340"/>
                  <a:pt x="30" y="340"/>
                </a:cubicBezTo>
                <a:cubicBezTo>
                  <a:pt x="30" y="339"/>
                  <a:pt x="29" y="338"/>
                  <a:pt x="30" y="338"/>
                </a:cubicBezTo>
                <a:cubicBezTo>
                  <a:pt x="31" y="338"/>
                  <a:pt x="31" y="338"/>
                  <a:pt x="31" y="338"/>
                </a:cubicBezTo>
                <a:cubicBezTo>
                  <a:pt x="30" y="335"/>
                  <a:pt x="30" y="336"/>
                  <a:pt x="29" y="333"/>
                </a:cubicBezTo>
                <a:cubicBezTo>
                  <a:pt x="30" y="333"/>
                  <a:pt x="30" y="333"/>
                  <a:pt x="30" y="334"/>
                </a:cubicBezTo>
                <a:cubicBezTo>
                  <a:pt x="30" y="331"/>
                  <a:pt x="29" y="334"/>
                  <a:pt x="29" y="331"/>
                </a:cubicBezTo>
                <a:cubicBezTo>
                  <a:pt x="30" y="331"/>
                  <a:pt x="30" y="332"/>
                  <a:pt x="30" y="332"/>
                </a:cubicBezTo>
                <a:cubicBezTo>
                  <a:pt x="30" y="331"/>
                  <a:pt x="30" y="331"/>
                  <a:pt x="30" y="330"/>
                </a:cubicBezTo>
                <a:cubicBezTo>
                  <a:pt x="31" y="329"/>
                  <a:pt x="32" y="327"/>
                  <a:pt x="33" y="329"/>
                </a:cubicBezTo>
                <a:cubicBezTo>
                  <a:pt x="33" y="329"/>
                  <a:pt x="34" y="328"/>
                  <a:pt x="34" y="328"/>
                </a:cubicBezTo>
                <a:cubicBezTo>
                  <a:pt x="33" y="328"/>
                  <a:pt x="33" y="323"/>
                  <a:pt x="32" y="322"/>
                </a:cubicBezTo>
                <a:cubicBezTo>
                  <a:pt x="32" y="323"/>
                  <a:pt x="32" y="323"/>
                  <a:pt x="32" y="324"/>
                </a:cubicBezTo>
                <a:cubicBezTo>
                  <a:pt x="32" y="324"/>
                  <a:pt x="32" y="324"/>
                  <a:pt x="32" y="325"/>
                </a:cubicBezTo>
                <a:cubicBezTo>
                  <a:pt x="32" y="324"/>
                  <a:pt x="32" y="325"/>
                  <a:pt x="31" y="324"/>
                </a:cubicBezTo>
                <a:cubicBezTo>
                  <a:pt x="32" y="323"/>
                  <a:pt x="31" y="322"/>
                  <a:pt x="32" y="322"/>
                </a:cubicBezTo>
                <a:cubicBezTo>
                  <a:pt x="32" y="321"/>
                  <a:pt x="32" y="322"/>
                  <a:pt x="33" y="322"/>
                </a:cubicBezTo>
                <a:cubicBezTo>
                  <a:pt x="33" y="321"/>
                  <a:pt x="33" y="321"/>
                  <a:pt x="33" y="320"/>
                </a:cubicBezTo>
                <a:cubicBezTo>
                  <a:pt x="33" y="320"/>
                  <a:pt x="32" y="321"/>
                  <a:pt x="31" y="320"/>
                </a:cubicBezTo>
                <a:cubicBezTo>
                  <a:pt x="32" y="320"/>
                  <a:pt x="33" y="319"/>
                  <a:pt x="33" y="318"/>
                </a:cubicBezTo>
                <a:cubicBezTo>
                  <a:pt x="33" y="314"/>
                  <a:pt x="33" y="310"/>
                  <a:pt x="34" y="307"/>
                </a:cubicBezTo>
                <a:cubicBezTo>
                  <a:pt x="33" y="309"/>
                  <a:pt x="35" y="310"/>
                  <a:pt x="34" y="313"/>
                </a:cubicBezTo>
                <a:cubicBezTo>
                  <a:pt x="34" y="312"/>
                  <a:pt x="34" y="311"/>
                  <a:pt x="34" y="312"/>
                </a:cubicBezTo>
                <a:cubicBezTo>
                  <a:pt x="34" y="312"/>
                  <a:pt x="34" y="313"/>
                  <a:pt x="34" y="314"/>
                </a:cubicBezTo>
                <a:cubicBezTo>
                  <a:pt x="34" y="315"/>
                  <a:pt x="35" y="315"/>
                  <a:pt x="35" y="315"/>
                </a:cubicBezTo>
                <a:cubicBezTo>
                  <a:pt x="35" y="313"/>
                  <a:pt x="36" y="309"/>
                  <a:pt x="35" y="308"/>
                </a:cubicBezTo>
                <a:cubicBezTo>
                  <a:pt x="35" y="309"/>
                  <a:pt x="35" y="309"/>
                  <a:pt x="35" y="310"/>
                </a:cubicBezTo>
                <a:cubicBezTo>
                  <a:pt x="34" y="309"/>
                  <a:pt x="35" y="308"/>
                  <a:pt x="34" y="307"/>
                </a:cubicBezTo>
                <a:cubicBezTo>
                  <a:pt x="35" y="307"/>
                  <a:pt x="36" y="305"/>
                  <a:pt x="36" y="307"/>
                </a:cubicBezTo>
                <a:cubicBezTo>
                  <a:pt x="35" y="309"/>
                  <a:pt x="36" y="313"/>
                  <a:pt x="37" y="313"/>
                </a:cubicBezTo>
                <a:cubicBezTo>
                  <a:pt x="37" y="314"/>
                  <a:pt x="36" y="314"/>
                  <a:pt x="36" y="315"/>
                </a:cubicBezTo>
                <a:cubicBezTo>
                  <a:pt x="36" y="315"/>
                  <a:pt x="36" y="318"/>
                  <a:pt x="36" y="319"/>
                </a:cubicBezTo>
                <a:cubicBezTo>
                  <a:pt x="37" y="319"/>
                  <a:pt x="37" y="317"/>
                  <a:pt x="37" y="318"/>
                </a:cubicBezTo>
                <a:cubicBezTo>
                  <a:pt x="37" y="318"/>
                  <a:pt x="37" y="318"/>
                  <a:pt x="37" y="319"/>
                </a:cubicBezTo>
                <a:cubicBezTo>
                  <a:pt x="37" y="320"/>
                  <a:pt x="37" y="319"/>
                  <a:pt x="37" y="320"/>
                </a:cubicBezTo>
                <a:cubicBezTo>
                  <a:pt x="37" y="320"/>
                  <a:pt x="37" y="320"/>
                  <a:pt x="37" y="320"/>
                </a:cubicBezTo>
                <a:cubicBezTo>
                  <a:pt x="37" y="319"/>
                  <a:pt x="36" y="320"/>
                  <a:pt x="36" y="320"/>
                </a:cubicBezTo>
                <a:cubicBezTo>
                  <a:pt x="35" y="319"/>
                  <a:pt x="36" y="318"/>
                  <a:pt x="35" y="317"/>
                </a:cubicBezTo>
                <a:cubicBezTo>
                  <a:pt x="35" y="317"/>
                  <a:pt x="34" y="317"/>
                  <a:pt x="34" y="318"/>
                </a:cubicBezTo>
                <a:cubicBezTo>
                  <a:pt x="34" y="319"/>
                  <a:pt x="35" y="318"/>
                  <a:pt x="35" y="319"/>
                </a:cubicBezTo>
                <a:cubicBezTo>
                  <a:pt x="35" y="320"/>
                  <a:pt x="35" y="322"/>
                  <a:pt x="34" y="321"/>
                </a:cubicBezTo>
                <a:cubicBezTo>
                  <a:pt x="34" y="323"/>
                  <a:pt x="35" y="322"/>
                  <a:pt x="35" y="324"/>
                </a:cubicBezTo>
                <a:cubicBezTo>
                  <a:pt x="34" y="324"/>
                  <a:pt x="34" y="325"/>
                  <a:pt x="34" y="325"/>
                </a:cubicBezTo>
                <a:cubicBezTo>
                  <a:pt x="34" y="324"/>
                  <a:pt x="33" y="324"/>
                  <a:pt x="33" y="325"/>
                </a:cubicBezTo>
                <a:cubicBezTo>
                  <a:pt x="34" y="326"/>
                  <a:pt x="34" y="326"/>
                  <a:pt x="35" y="327"/>
                </a:cubicBezTo>
                <a:cubicBezTo>
                  <a:pt x="36" y="325"/>
                  <a:pt x="34" y="327"/>
                  <a:pt x="35" y="325"/>
                </a:cubicBezTo>
                <a:cubicBezTo>
                  <a:pt x="35" y="326"/>
                  <a:pt x="35" y="325"/>
                  <a:pt x="36" y="325"/>
                </a:cubicBezTo>
                <a:cubicBezTo>
                  <a:pt x="37" y="327"/>
                  <a:pt x="34" y="330"/>
                  <a:pt x="35" y="333"/>
                </a:cubicBezTo>
                <a:cubicBezTo>
                  <a:pt x="36" y="332"/>
                  <a:pt x="35" y="331"/>
                  <a:pt x="35" y="331"/>
                </a:cubicBezTo>
                <a:cubicBezTo>
                  <a:pt x="35" y="331"/>
                  <a:pt x="36" y="331"/>
                  <a:pt x="36" y="331"/>
                </a:cubicBezTo>
                <a:cubicBezTo>
                  <a:pt x="35" y="333"/>
                  <a:pt x="37" y="331"/>
                  <a:pt x="37" y="333"/>
                </a:cubicBezTo>
                <a:cubicBezTo>
                  <a:pt x="37" y="333"/>
                  <a:pt x="38" y="332"/>
                  <a:pt x="38" y="333"/>
                </a:cubicBezTo>
                <a:cubicBezTo>
                  <a:pt x="37" y="332"/>
                  <a:pt x="38" y="334"/>
                  <a:pt x="37" y="334"/>
                </a:cubicBezTo>
                <a:cubicBezTo>
                  <a:pt x="37" y="333"/>
                  <a:pt x="37" y="335"/>
                  <a:pt x="36" y="334"/>
                </a:cubicBezTo>
                <a:cubicBezTo>
                  <a:pt x="37" y="333"/>
                  <a:pt x="37" y="332"/>
                  <a:pt x="36" y="332"/>
                </a:cubicBezTo>
                <a:cubicBezTo>
                  <a:pt x="36" y="334"/>
                  <a:pt x="35" y="334"/>
                  <a:pt x="35" y="337"/>
                </a:cubicBezTo>
                <a:cubicBezTo>
                  <a:pt x="37" y="337"/>
                  <a:pt x="37" y="337"/>
                  <a:pt x="37" y="337"/>
                </a:cubicBezTo>
                <a:cubicBezTo>
                  <a:pt x="37" y="336"/>
                  <a:pt x="37" y="336"/>
                  <a:pt x="37" y="335"/>
                </a:cubicBezTo>
                <a:cubicBezTo>
                  <a:pt x="38" y="335"/>
                  <a:pt x="39" y="335"/>
                  <a:pt x="40" y="336"/>
                </a:cubicBezTo>
                <a:cubicBezTo>
                  <a:pt x="39" y="337"/>
                  <a:pt x="40" y="337"/>
                  <a:pt x="40" y="338"/>
                </a:cubicBezTo>
                <a:cubicBezTo>
                  <a:pt x="40" y="340"/>
                  <a:pt x="39" y="339"/>
                  <a:pt x="38" y="340"/>
                </a:cubicBezTo>
                <a:cubicBezTo>
                  <a:pt x="39" y="340"/>
                  <a:pt x="38" y="340"/>
                  <a:pt x="38" y="341"/>
                </a:cubicBezTo>
                <a:cubicBezTo>
                  <a:pt x="38" y="342"/>
                  <a:pt x="39" y="341"/>
                  <a:pt x="39" y="342"/>
                </a:cubicBezTo>
                <a:cubicBezTo>
                  <a:pt x="39" y="342"/>
                  <a:pt x="39" y="342"/>
                  <a:pt x="38" y="342"/>
                </a:cubicBezTo>
                <a:cubicBezTo>
                  <a:pt x="38" y="344"/>
                  <a:pt x="38" y="344"/>
                  <a:pt x="38" y="344"/>
                </a:cubicBezTo>
                <a:cubicBezTo>
                  <a:pt x="39" y="344"/>
                  <a:pt x="39" y="343"/>
                  <a:pt x="40" y="342"/>
                </a:cubicBezTo>
                <a:cubicBezTo>
                  <a:pt x="39" y="343"/>
                  <a:pt x="39" y="340"/>
                  <a:pt x="40" y="341"/>
                </a:cubicBezTo>
                <a:cubicBezTo>
                  <a:pt x="40" y="341"/>
                  <a:pt x="40" y="341"/>
                  <a:pt x="40" y="341"/>
                </a:cubicBezTo>
                <a:cubicBezTo>
                  <a:pt x="40" y="342"/>
                  <a:pt x="40" y="343"/>
                  <a:pt x="40" y="344"/>
                </a:cubicBezTo>
                <a:cubicBezTo>
                  <a:pt x="39" y="343"/>
                  <a:pt x="38" y="346"/>
                  <a:pt x="38" y="345"/>
                </a:cubicBezTo>
                <a:cubicBezTo>
                  <a:pt x="38" y="347"/>
                  <a:pt x="38" y="346"/>
                  <a:pt x="39" y="347"/>
                </a:cubicBezTo>
                <a:cubicBezTo>
                  <a:pt x="38" y="349"/>
                  <a:pt x="38" y="349"/>
                  <a:pt x="39" y="350"/>
                </a:cubicBezTo>
                <a:cubicBezTo>
                  <a:pt x="40" y="352"/>
                  <a:pt x="39" y="353"/>
                  <a:pt x="38" y="351"/>
                </a:cubicBezTo>
                <a:cubicBezTo>
                  <a:pt x="38" y="354"/>
                  <a:pt x="39" y="355"/>
                  <a:pt x="38" y="357"/>
                </a:cubicBezTo>
                <a:cubicBezTo>
                  <a:pt x="39" y="358"/>
                  <a:pt x="39" y="355"/>
                  <a:pt x="40" y="357"/>
                </a:cubicBezTo>
                <a:cubicBezTo>
                  <a:pt x="39" y="358"/>
                  <a:pt x="39" y="358"/>
                  <a:pt x="40" y="359"/>
                </a:cubicBezTo>
                <a:cubicBezTo>
                  <a:pt x="40" y="358"/>
                  <a:pt x="40" y="357"/>
                  <a:pt x="40" y="355"/>
                </a:cubicBezTo>
                <a:cubicBezTo>
                  <a:pt x="41" y="355"/>
                  <a:pt x="40" y="353"/>
                  <a:pt x="41" y="354"/>
                </a:cubicBezTo>
                <a:cubicBezTo>
                  <a:pt x="41" y="352"/>
                  <a:pt x="40" y="354"/>
                  <a:pt x="41" y="352"/>
                </a:cubicBezTo>
                <a:cubicBezTo>
                  <a:pt x="41" y="352"/>
                  <a:pt x="42" y="352"/>
                  <a:pt x="42" y="351"/>
                </a:cubicBezTo>
                <a:cubicBezTo>
                  <a:pt x="42" y="350"/>
                  <a:pt x="42" y="349"/>
                  <a:pt x="42" y="348"/>
                </a:cubicBezTo>
                <a:cubicBezTo>
                  <a:pt x="42" y="349"/>
                  <a:pt x="43" y="350"/>
                  <a:pt x="43" y="350"/>
                </a:cubicBezTo>
                <a:cubicBezTo>
                  <a:pt x="43" y="348"/>
                  <a:pt x="44" y="348"/>
                  <a:pt x="44" y="348"/>
                </a:cubicBezTo>
                <a:cubicBezTo>
                  <a:pt x="43" y="348"/>
                  <a:pt x="44" y="345"/>
                  <a:pt x="43" y="344"/>
                </a:cubicBezTo>
                <a:cubicBezTo>
                  <a:pt x="43" y="345"/>
                  <a:pt x="43" y="346"/>
                  <a:pt x="43" y="346"/>
                </a:cubicBezTo>
                <a:cubicBezTo>
                  <a:pt x="43" y="344"/>
                  <a:pt x="43" y="346"/>
                  <a:pt x="42" y="346"/>
                </a:cubicBezTo>
                <a:cubicBezTo>
                  <a:pt x="42" y="345"/>
                  <a:pt x="42" y="344"/>
                  <a:pt x="42" y="344"/>
                </a:cubicBezTo>
                <a:cubicBezTo>
                  <a:pt x="41" y="345"/>
                  <a:pt x="42" y="346"/>
                  <a:pt x="42" y="347"/>
                </a:cubicBezTo>
                <a:cubicBezTo>
                  <a:pt x="42" y="347"/>
                  <a:pt x="41" y="347"/>
                  <a:pt x="41" y="347"/>
                </a:cubicBezTo>
                <a:cubicBezTo>
                  <a:pt x="42" y="346"/>
                  <a:pt x="41" y="345"/>
                  <a:pt x="41" y="344"/>
                </a:cubicBezTo>
                <a:cubicBezTo>
                  <a:pt x="41" y="343"/>
                  <a:pt x="42" y="345"/>
                  <a:pt x="42" y="343"/>
                </a:cubicBezTo>
                <a:cubicBezTo>
                  <a:pt x="41" y="343"/>
                  <a:pt x="41" y="342"/>
                  <a:pt x="41" y="344"/>
                </a:cubicBezTo>
                <a:cubicBezTo>
                  <a:pt x="40" y="340"/>
                  <a:pt x="41" y="343"/>
                  <a:pt x="41" y="341"/>
                </a:cubicBezTo>
                <a:cubicBezTo>
                  <a:pt x="40" y="340"/>
                  <a:pt x="40" y="336"/>
                  <a:pt x="40" y="335"/>
                </a:cubicBezTo>
                <a:cubicBezTo>
                  <a:pt x="41" y="337"/>
                  <a:pt x="41" y="334"/>
                  <a:pt x="43" y="334"/>
                </a:cubicBezTo>
                <a:cubicBezTo>
                  <a:pt x="42" y="337"/>
                  <a:pt x="44" y="334"/>
                  <a:pt x="43" y="336"/>
                </a:cubicBezTo>
                <a:cubicBezTo>
                  <a:pt x="45" y="335"/>
                  <a:pt x="44" y="331"/>
                  <a:pt x="44" y="329"/>
                </a:cubicBezTo>
                <a:cubicBezTo>
                  <a:pt x="43" y="328"/>
                  <a:pt x="43" y="329"/>
                  <a:pt x="43" y="329"/>
                </a:cubicBezTo>
                <a:cubicBezTo>
                  <a:pt x="43" y="328"/>
                  <a:pt x="42" y="330"/>
                  <a:pt x="42" y="329"/>
                </a:cubicBezTo>
                <a:cubicBezTo>
                  <a:pt x="43" y="329"/>
                  <a:pt x="43" y="328"/>
                  <a:pt x="43" y="328"/>
                </a:cubicBezTo>
                <a:cubicBezTo>
                  <a:pt x="46" y="326"/>
                  <a:pt x="44" y="331"/>
                  <a:pt x="45" y="333"/>
                </a:cubicBezTo>
                <a:cubicBezTo>
                  <a:pt x="45" y="331"/>
                  <a:pt x="46" y="331"/>
                  <a:pt x="46" y="329"/>
                </a:cubicBezTo>
                <a:cubicBezTo>
                  <a:pt x="46" y="330"/>
                  <a:pt x="46" y="332"/>
                  <a:pt x="47" y="332"/>
                </a:cubicBezTo>
                <a:cubicBezTo>
                  <a:pt x="46" y="330"/>
                  <a:pt x="47" y="331"/>
                  <a:pt x="48" y="330"/>
                </a:cubicBezTo>
                <a:cubicBezTo>
                  <a:pt x="48" y="328"/>
                  <a:pt x="47" y="329"/>
                  <a:pt x="47" y="328"/>
                </a:cubicBezTo>
                <a:cubicBezTo>
                  <a:pt x="48" y="328"/>
                  <a:pt x="48" y="328"/>
                  <a:pt x="49" y="329"/>
                </a:cubicBezTo>
                <a:cubicBezTo>
                  <a:pt x="49" y="329"/>
                  <a:pt x="48" y="328"/>
                  <a:pt x="49" y="327"/>
                </a:cubicBezTo>
                <a:cubicBezTo>
                  <a:pt x="48" y="327"/>
                  <a:pt x="48" y="327"/>
                  <a:pt x="48" y="327"/>
                </a:cubicBezTo>
                <a:cubicBezTo>
                  <a:pt x="49" y="324"/>
                  <a:pt x="48" y="321"/>
                  <a:pt x="49" y="317"/>
                </a:cubicBezTo>
                <a:cubicBezTo>
                  <a:pt x="49" y="319"/>
                  <a:pt x="50" y="318"/>
                  <a:pt x="50" y="319"/>
                </a:cubicBezTo>
                <a:cubicBezTo>
                  <a:pt x="50" y="319"/>
                  <a:pt x="48" y="323"/>
                  <a:pt x="50" y="324"/>
                </a:cubicBezTo>
                <a:cubicBezTo>
                  <a:pt x="49" y="323"/>
                  <a:pt x="49" y="322"/>
                  <a:pt x="50" y="322"/>
                </a:cubicBezTo>
                <a:cubicBezTo>
                  <a:pt x="49" y="323"/>
                  <a:pt x="51" y="322"/>
                  <a:pt x="51" y="323"/>
                </a:cubicBezTo>
                <a:cubicBezTo>
                  <a:pt x="51" y="323"/>
                  <a:pt x="50" y="323"/>
                  <a:pt x="50" y="324"/>
                </a:cubicBezTo>
                <a:cubicBezTo>
                  <a:pt x="51" y="324"/>
                  <a:pt x="52" y="324"/>
                  <a:pt x="52" y="324"/>
                </a:cubicBezTo>
                <a:cubicBezTo>
                  <a:pt x="51" y="323"/>
                  <a:pt x="54" y="324"/>
                  <a:pt x="54" y="323"/>
                </a:cubicBezTo>
                <a:cubicBezTo>
                  <a:pt x="53" y="324"/>
                  <a:pt x="54" y="326"/>
                  <a:pt x="54" y="327"/>
                </a:cubicBezTo>
                <a:cubicBezTo>
                  <a:pt x="55" y="323"/>
                  <a:pt x="54" y="322"/>
                  <a:pt x="54" y="319"/>
                </a:cubicBezTo>
                <a:cubicBezTo>
                  <a:pt x="54" y="319"/>
                  <a:pt x="54" y="319"/>
                  <a:pt x="54" y="319"/>
                </a:cubicBezTo>
                <a:cubicBezTo>
                  <a:pt x="54" y="318"/>
                  <a:pt x="54" y="317"/>
                  <a:pt x="54" y="316"/>
                </a:cubicBezTo>
                <a:cubicBezTo>
                  <a:pt x="54" y="315"/>
                  <a:pt x="54" y="315"/>
                  <a:pt x="54" y="315"/>
                </a:cubicBezTo>
                <a:cubicBezTo>
                  <a:pt x="55" y="313"/>
                  <a:pt x="53" y="306"/>
                  <a:pt x="55" y="307"/>
                </a:cubicBezTo>
                <a:cubicBezTo>
                  <a:pt x="55" y="306"/>
                  <a:pt x="55" y="306"/>
                  <a:pt x="55" y="306"/>
                </a:cubicBezTo>
                <a:cubicBezTo>
                  <a:pt x="54" y="305"/>
                  <a:pt x="54" y="307"/>
                  <a:pt x="54" y="306"/>
                </a:cubicBezTo>
                <a:cubicBezTo>
                  <a:pt x="54" y="304"/>
                  <a:pt x="55" y="304"/>
                  <a:pt x="54" y="302"/>
                </a:cubicBezTo>
                <a:cubicBezTo>
                  <a:pt x="53" y="302"/>
                  <a:pt x="54" y="299"/>
                  <a:pt x="54" y="299"/>
                </a:cubicBezTo>
                <a:cubicBezTo>
                  <a:pt x="54" y="298"/>
                  <a:pt x="54" y="298"/>
                  <a:pt x="53" y="297"/>
                </a:cubicBezTo>
                <a:cubicBezTo>
                  <a:pt x="54" y="296"/>
                  <a:pt x="54" y="295"/>
                  <a:pt x="54" y="292"/>
                </a:cubicBezTo>
                <a:cubicBezTo>
                  <a:pt x="53" y="292"/>
                  <a:pt x="54" y="294"/>
                  <a:pt x="53" y="294"/>
                </a:cubicBezTo>
                <a:cubicBezTo>
                  <a:pt x="53" y="293"/>
                  <a:pt x="53" y="291"/>
                  <a:pt x="53" y="291"/>
                </a:cubicBezTo>
                <a:cubicBezTo>
                  <a:pt x="54" y="291"/>
                  <a:pt x="53" y="292"/>
                  <a:pt x="54" y="292"/>
                </a:cubicBezTo>
                <a:cubicBezTo>
                  <a:pt x="54" y="291"/>
                  <a:pt x="54" y="293"/>
                  <a:pt x="54" y="291"/>
                </a:cubicBezTo>
                <a:cubicBezTo>
                  <a:pt x="54" y="292"/>
                  <a:pt x="53" y="290"/>
                  <a:pt x="54" y="289"/>
                </a:cubicBezTo>
                <a:cubicBezTo>
                  <a:pt x="54" y="289"/>
                  <a:pt x="54" y="290"/>
                  <a:pt x="54" y="290"/>
                </a:cubicBezTo>
                <a:cubicBezTo>
                  <a:pt x="54" y="288"/>
                  <a:pt x="53" y="288"/>
                  <a:pt x="54" y="286"/>
                </a:cubicBezTo>
                <a:cubicBezTo>
                  <a:pt x="54" y="285"/>
                  <a:pt x="53" y="287"/>
                  <a:pt x="53" y="285"/>
                </a:cubicBezTo>
                <a:cubicBezTo>
                  <a:pt x="53" y="285"/>
                  <a:pt x="53" y="282"/>
                  <a:pt x="53" y="282"/>
                </a:cubicBezTo>
                <a:cubicBezTo>
                  <a:pt x="53" y="283"/>
                  <a:pt x="53" y="283"/>
                  <a:pt x="53" y="285"/>
                </a:cubicBezTo>
                <a:cubicBezTo>
                  <a:pt x="54" y="285"/>
                  <a:pt x="54" y="285"/>
                  <a:pt x="54" y="286"/>
                </a:cubicBezTo>
                <a:cubicBezTo>
                  <a:pt x="54" y="285"/>
                  <a:pt x="55" y="285"/>
                  <a:pt x="55" y="284"/>
                </a:cubicBezTo>
                <a:cubicBezTo>
                  <a:pt x="53" y="284"/>
                  <a:pt x="54" y="281"/>
                  <a:pt x="54" y="280"/>
                </a:cubicBezTo>
                <a:cubicBezTo>
                  <a:pt x="54" y="281"/>
                  <a:pt x="54" y="281"/>
                  <a:pt x="54" y="281"/>
                </a:cubicBezTo>
                <a:cubicBezTo>
                  <a:pt x="53" y="281"/>
                  <a:pt x="53" y="279"/>
                  <a:pt x="53" y="279"/>
                </a:cubicBezTo>
                <a:cubicBezTo>
                  <a:pt x="54" y="279"/>
                  <a:pt x="54" y="280"/>
                  <a:pt x="54" y="279"/>
                </a:cubicBezTo>
                <a:cubicBezTo>
                  <a:pt x="53" y="278"/>
                  <a:pt x="54" y="276"/>
                  <a:pt x="54" y="276"/>
                </a:cubicBezTo>
                <a:cubicBezTo>
                  <a:pt x="54" y="276"/>
                  <a:pt x="54" y="276"/>
                  <a:pt x="54" y="274"/>
                </a:cubicBezTo>
                <a:cubicBezTo>
                  <a:pt x="55" y="274"/>
                  <a:pt x="54" y="273"/>
                  <a:pt x="54" y="273"/>
                </a:cubicBezTo>
                <a:cubicBezTo>
                  <a:pt x="55" y="273"/>
                  <a:pt x="55" y="273"/>
                  <a:pt x="55" y="274"/>
                </a:cubicBezTo>
                <a:cubicBezTo>
                  <a:pt x="54" y="274"/>
                  <a:pt x="54" y="274"/>
                  <a:pt x="54" y="275"/>
                </a:cubicBezTo>
                <a:cubicBezTo>
                  <a:pt x="55" y="274"/>
                  <a:pt x="56" y="273"/>
                  <a:pt x="55" y="270"/>
                </a:cubicBezTo>
                <a:cubicBezTo>
                  <a:pt x="55" y="269"/>
                  <a:pt x="55" y="271"/>
                  <a:pt x="55" y="270"/>
                </a:cubicBezTo>
                <a:cubicBezTo>
                  <a:pt x="55" y="269"/>
                  <a:pt x="55" y="266"/>
                  <a:pt x="55" y="267"/>
                </a:cubicBezTo>
                <a:cubicBezTo>
                  <a:pt x="55" y="265"/>
                  <a:pt x="55" y="266"/>
                  <a:pt x="55" y="264"/>
                </a:cubicBezTo>
                <a:cubicBezTo>
                  <a:pt x="55" y="264"/>
                  <a:pt x="55" y="265"/>
                  <a:pt x="54" y="265"/>
                </a:cubicBezTo>
                <a:cubicBezTo>
                  <a:pt x="55" y="263"/>
                  <a:pt x="55" y="261"/>
                  <a:pt x="54" y="261"/>
                </a:cubicBezTo>
                <a:cubicBezTo>
                  <a:pt x="54" y="260"/>
                  <a:pt x="54" y="259"/>
                  <a:pt x="55" y="259"/>
                </a:cubicBezTo>
                <a:cubicBezTo>
                  <a:pt x="55" y="259"/>
                  <a:pt x="54" y="260"/>
                  <a:pt x="55" y="260"/>
                </a:cubicBezTo>
                <a:cubicBezTo>
                  <a:pt x="55" y="259"/>
                  <a:pt x="55" y="258"/>
                  <a:pt x="55" y="256"/>
                </a:cubicBezTo>
                <a:cubicBezTo>
                  <a:pt x="55" y="257"/>
                  <a:pt x="55" y="255"/>
                  <a:pt x="55" y="254"/>
                </a:cubicBezTo>
                <a:cubicBezTo>
                  <a:pt x="56" y="255"/>
                  <a:pt x="56" y="254"/>
                  <a:pt x="57" y="254"/>
                </a:cubicBezTo>
                <a:cubicBezTo>
                  <a:pt x="57" y="254"/>
                  <a:pt x="56" y="253"/>
                  <a:pt x="56" y="253"/>
                </a:cubicBezTo>
                <a:cubicBezTo>
                  <a:pt x="56" y="255"/>
                  <a:pt x="55" y="253"/>
                  <a:pt x="55" y="252"/>
                </a:cubicBezTo>
                <a:cubicBezTo>
                  <a:pt x="56" y="251"/>
                  <a:pt x="55" y="252"/>
                  <a:pt x="56" y="251"/>
                </a:cubicBezTo>
                <a:cubicBezTo>
                  <a:pt x="56" y="250"/>
                  <a:pt x="56" y="251"/>
                  <a:pt x="55" y="250"/>
                </a:cubicBezTo>
                <a:cubicBezTo>
                  <a:pt x="56" y="250"/>
                  <a:pt x="56" y="248"/>
                  <a:pt x="55" y="248"/>
                </a:cubicBezTo>
                <a:cubicBezTo>
                  <a:pt x="56" y="248"/>
                  <a:pt x="56" y="249"/>
                  <a:pt x="56" y="249"/>
                </a:cubicBezTo>
                <a:cubicBezTo>
                  <a:pt x="56" y="247"/>
                  <a:pt x="56" y="247"/>
                  <a:pt x="56" y="246"/>
                </a:cubicBezTo>
                <a:cubicBezTo>
                  <a:pt x="56" y="246"/>
                  <a:pt x="56" y="246"/>
                  <a:pt x="56" y="246"/>
                </a:cubicBezTo>
                <a:cubicBezTo>
                  <a:pt x="56" y="245"/>
                  <a:pt x="56" y="244"/>
                  <a:pt x="56" y="243"/>
                </a:cubicBezTo>
                <a:cubicBezTo>
                  <a:pt x="56" y="242"/>
                  <a:pt x="55" y="245"/>
                  <a:pt x="54" y="244"/>
                </a:cubicBezTo>
                <a:cubicBezTo>
                  <a:pt x="54" y="243"/>
                  <a:pt x="56" y="242"/>
                  <a:pt x="55" y="241"/>
                </a:cubicBezTo>
                <a:cubicBezTo>
                  <a:pt x="56" y="241"/>
                  <a:pt x="56" y="241"/>
                  <a:pt x="56" y="241"/>
                </a:cubicBezTo>
                <a:cubicBezTo>
                  <a:pt x="56" y="239"/>
                  <a:pt x="56" y="237"/>
                  <a:pt x="57" y="238"/>
                </a:cubicBezTo>
                <a:cubicBezTo>
                  <a:pt x="56" y="234"/>
                  <a:pt x="56" y="231"/>
                  <a:pt x="57" y="227"/>
                </a:cubicBezTo>
                <a:cubicBezTo>
                  <a:pt x="56" y="227"/>
                  <a:pt x="56" y="227"/>
                  <a:pt x="56" y="227"/>
                </a:cubicBezTo>
                <a:cubicBezTo>
                  <a:pt x="56" y="226"/>
                  <a:pt x="56" y="226"/>
                  <a:pt x="56" y="226"/>
                </a:cubicBezTo>
                <a:cubicBezTo>
                  <a:pt x="56" y="227"/>
                  <a:pt x="57" y="227"/>
                  <a:pt x="57" y="225"/>
                </a:cubicBezTo>
                <a:cubicBezTo>
                  <a:pt x="57" y="224"/>
                  <a:pt x="57" y="226"/>
                  <a:pt x="56" y="224"/>
                </a:cubicBezTo>
                <a:cubicBezTo>
                  <a:pt x="57" y="221"/>
                  <a:pt x="56" y="217"/>
                  <a:pt x="57" y="213"/>
                </a:cubicBezTo>
                <a:cubicBezTo>
                  <a:pt x="57" y="212"/>
                  <a:pt x="56" y="214"/>
                  <a:pt x="56" y="213"/>
                </a:cubicBezTo>
                <a:cubicBezTo>
                  <a:pt x="56" y="212"/>
                  <a:pt x="57" y="211"/>
                  <a:pt x="57" y="209"/>
                </a:cubicBezTo>
                <a:cubicBezTo>
                  <a:pt x="56" y="209"/>
                  <a:pt x="56" y="209"/>
                  <a:pt x="56" y="208"/>
                </a:cubicBezTo>
                <a:cubicBezTo>
                  <a:pt x="56" y="207"/>
                  <a:pt x="56" y="207"/>
                  <a:pt x="57" y="207"/>
                </a:cubicBezTo>
                <a:cubicBezTo>
                  <a:pt x="57" y="208"/>
                  <a:pt x="57" y="208"/>
                  <a:pt x="57" y="208"/>
                </a:cubicBezTo>
                <a:cubicBezTo>
                  <a:pt x="57" y="208"/>
                  <a:pt x="57" y="208"/>
                  <a:pt x="57" y="208"/>
                </a:cubicBezTo>
                <a:cubicBezTo>
                  <a:pt x="57" y="207"/>
                  <a:pt x="57" y="205"/>
                  <a:pt x="58" y="205"/>
                </a:cubicBezTo>
                <a:cubicBezTo>
                  <a:pt x="58" y="203"/>
                  <a:pt x="58" y="204"/>
                  <a:pt x="57" y="203"/>
                </a:cubicBezTo>
                <a:cubicBezTo>
                  <a:pt x="58" y="202"/>
                  <a:pt x="58" y="200"/>
                  <a:pt x="58" y="197"/>
                </a:cubicBezTo>
                <a:cubicBezTo>
                  <a:pt x="57" y="197"/>
                  <a:pt x="57" y="197"/>
                  <a:pt x="57" y="197"/>
                </a:cubicBezTo>
                <a:cubicBezTo>
                  <a:pt x="57" y="196"/>
                  <a:pt x="56" y="196"/>
                  <a:pt x="57" y="195"/>
                </a:cubicBezTo>
                <a:cubicBezTo>
                  <a:pt x="58" y="194"/>
                  <a:pt x="58" y="195"/>
                  <a:pt x="57" y="197"/>
                </a:cubicBezTo>
                <a:cubicBezTo>
                  <a:pt x="58" y="196"/>
                  <a:pt x="58" y="194"/>
                  <a:pt x="57" y="192"/>
                </a:cubicBezTo>
                <a:cubicBezTo>
                  <a:pt x="57" y="190"/>
                  <a:pt x="59" y="187"/>
                  <a:pt x="58" y="184"/>
                </a:cubicBezTo>
                <a:cubicBezTo>
                  <a:pt x="58" y="185"/>
                  <a:pt x="57" y="186"/>
                  <a:pt x="57" y="185"/>
                </a:cubicBezTo>
                <a:cubicBezTo>
                  <a:pt x="58" y="183"/>
                  <a:pt x="58" y="180"/>
                  <a:pt x="58" y="178"/>
                </a:cubicBezTo>
                <a:cubicBezTo>
                  <a:pt x="58" y="176"/>
                  <a:pt x="58" y="174"/>
                  <a:pt x="58" y="171"/>
                </a:cubicBezTo>
                <a:cubicBezTo>
                  <a:pt x="58" y="171"/>
                  <a:pt x="58" y="171"/>
                  <a:pt x="58" y="171"/>
                </a:cubicBezTo>
                <a:cubicBezTo>
                  <a:pt x="58" y="170"/>
                  <a:pt x="58" y="169"/>
                  <a:pt x="58" y="167"/>
                </a:cubicBezTo>
                <a:cubicBezTo>
                  <a:pt x="58" y="166"/>
                  <a:pt x="58" y="165"/>
                  <a:pt x="58" y="163"/>
                </a:cubicBezTo>
                <a:cubicBezTo>
                  <a:pt x="59" y="163"/>
                  <a:pt x="59" y="163"/>
                  <a:pt x="59" y="163"/>
                </a:cubicBezTo>
                <a:cubicBezTo>
                  <a:pt x="59" y="159"/>
                  <a:pt x="58" y="155"/>
                  <a:pt x="58" y="151"/>
                </a:cubicBezTo>
                <a:cubicBezTo>
                  <a:pt x="58" y="148"/>
                  <a:pt x="59" y="147"/>
                  <a:pt x="59" y="145"/>
                </a:cubicBezTo>
                <a:cubicBezTo>
                  <a:pt x="59" y="145"/>
                  <a:pt x="58" y="143"/>
                  <a:pt x="59" y="142"/>
                </a:cubicBezTo>
                <a:cubicBezTo>
                  <a:pt x="59" y="142"/>
                  <a:pt x="59" y="144"/>
                  <a:pt x="58" y="142"/>
                </a:cubicBezTo>
                <a:cubicBezTo>
                  <a:pt x="59" y="138"/>
                  <a:pt x="59" y="136"/>
                  <a:pt x="59" y="131"/>
                </a:cubicBezTo>
                <a:cubicBezTo>
                  <a:pt x="59" y="131"/>
                  <a:pt x="58" y="131"/>
                  <a:pt x="58" y="131"/>
                </a:cubicBezTo>
                <a:cubicBezTo>
                  <a:pt x="59" y="131"/>
                  <a:pt x="59" y="130"/>
                  <a:pt x="59" y="130"/>
                </a:cubicBezTo>
                <a:cubicBezTo>
                  <a:pt x="59" y="126"/>
                  <a:pt x="58" y="124"/>
                  <a:pt x="59" y="121"/>
                </a:cubicBezTo>
                <a:cubicBezTo>
                  <a:pt x="59" y="120"/>
                  <a:pt x="58" y="122"/>
                  <a:pt x="58" y="121"/>
                </a:cubicBezTo>
                <a:cubicBezTo>
                  <a:pt x="58" y="120"/>
                  <a:pt x="59" y="121"/>
                  <a:pt x="59" y="121"/>
                </a:cubicBezTo>
                <a:cubicBezTo>
                  <a:pt x="60" y="119"/>
                  <a:pt x="59" y="120"/>
                  <a:pt x="58" y="119"/>
                </a:cubicBezTo>
                <a:cubicBezTo>
                  <a:pt x="58" y="118"/>
                  <a:pt x="58" y="118"/>
                  <a:pt x="58" y="118"/>
                </a:cubicBezTo>
                <a:cubicBezTo>
                  <a:pt x="60" y="118"/>
                  <a:pt x="59" y="113"/>
                  <a:pt x="59" y="115"/>
                </a:cubicBezTo>
                <a:cubicBezTo>
                  <a:pt x="59" y="115"/>
                  <a:pt x="59" y="117"/>
                  <a:pt x="58" y="117"/>
                </a:cubicBezTo>
                <a:cubicBezTo>
                  <a:pt x="58" y="116"/>
                  <a:pt x="58" y="112"/>
                  <a:pt x="59" y="114"/>
                </a:cubicBezTo>
                <a:cubicBezTo>
                  <a:pt x="58" y="112"/>
                  <a:pt x="58" y="111"/>
                  <a:pt x="59" y="109"/>
                </a:cubicBezTo>
                <a:cubicBezTo>
                  <a:pt x="59" y="108"/>
                  <a:pt x="58" y="110"/>
                  <a:pt x="58" y="108"/>
                </a:cubicBezTo>
                <a:cubicBezTo>
                  <a:pt x="59" y="108"/>
                  <a:pt x="59" y="107"/>
                  <a:pt x="59" y="107"/>
                </a:cubicBezTo>
                <a:cubicBezTo>
                  <a:pt x="59" y="105"/>
                  <a:pt x="59" y="105"/>
                  <a:pt x="59" y="102"/>
                </a:cubicBezTo>
                <a:cubicBezTo>
                  <a:pt x="59" y="102"/>
                  <a:pt x="59" y="101"/>
                  <a:pt x="58" y="102"/>
                </a:cubicBezTo>
                <a:cubicBezTo>
                  <a:pt x="58" y="100"/>
                  <a:pt x="58" y="100"/>
                  <a:pt x="58" y="100"/>
                </a:cubicBezTo>
                <a:cubicBezTo>
                  <a:pt x="59" y="100"/>
                  <a:pt x="59" y="97"/>
                  <a:pt x="59" y="94"/>
                </a:cubicBezTo>
                <a:cubicBezTo>
                  <a:pt x="59" y="94"/>
                  <a:pt x="59" y="94"/>
                  <a:pt x="58" y="93"/>
                </a:cubicBezTo>
                <a:cubicBezTo>
                  <a:pt x="58" y="93"/>
                  <a:pt x="60" y="89"/>
                  <a:pt x="59" y="91"/>
                </a:cubicBezTo>
                <a:cubicBezTo>
                  <a:pt x="60" y="88"/>
                  <a:pt x="59" y="82"/>
                  <a:pt x="59" y="81"/>
                </a:cubicBezTo>
                <a:cubicBezTo>
                  <a:pt x="60" y="81"/>
                  <a:pt x="59" y="78"/>
                  <a:pt x="59" y="76"/>
                </a:cubicBezTo>
                <a:cubicBezTo>
                  <a:pt x="59" y="76"/>
                  <a:pt x="59" y="75"/>
                  <a:pt x="59" y="75"/>
                </a:cubicBezTo>
                <a:cubicBezTo>
                  <a:pt x="59" y="75"/>
                  <a:pt x="59" y="75"/>
                  <a:pt x="59" y="74"/>
                </a:cubicBezTo>
                <a:cubicBezTo>
                  <a:pt x="58" y="74"/>
                  <a:pt x="59" y="73"/>
                  <a:pt x="59" y="72"/>
                </a:cubicBezTo>
                <a:cubicBezTo>
                  <a:pt x="59" y="71"/>
                  <a:pt x="58" y="72"/>
                  <a:pt x="58" y="71"/>
                </a:cubicBezTo>
                <a:cubicBezTo>
                  <a:pt x="58" y="70"/>
                  <a:pt x="59" y="71"/>
                  <a:pt x="59" y="69"/>
                </a:cubicBezTo>
                <a:cubicBezTo>
                  <a:pt x="59" y="69"/>
                  <a:pt x="58" y="71"/>
                  <a:pt x="58" y="69"/>
                </a:cubicBezTo>
                <a:cubicBezTo>
                  <a:pt x="58" y="68"/>
                  <a:pt x="58" y="68"/>
                  <a:pt x="58" y="68"/>
                </a:cubicBezTo>
                <a:cubicBezTo>
                  <a:pt x="59" y="68"/>
                  <a:pt x="59" y="68"/>
                  <a:pt x="59" y="69"/>
                </a:cubicBezTo>
                <a:cubicBezTo>
                  <a:pt x="59" y="65"/>
                  <a:pt x="59" y="63"/>
                  <a:pt x="59" y="61"/>
                </a:cubicBezTo>
                <a:cubicBezTo>
                  <a:pt x="58" y="60"/>
                  <a:pt x="59" y="62"/>
                  <a:pt x="58" y="62"/>
                </a:cubicBezTo>
                <a:cubicBezTo>
                  <a:pt x="59" y="55"/>
                  <a:pt x="58" y="49"/>
                  <a:pt x="57" y="45"/>
                </a:cubicBezTo>
                <a:cubicBezTo>
                  <a:pt x="58" y="40"/>
                  <a:pt x="58" y="40"/>
                  <a:pt x="58" y="40"/>
                </a:cubicBezTo>
                <a:cubicBezTo>
                  <a:pt x="56" y="39"/>
                  <a:pt x="57" y="32"/>
                  <a:pt x="56" y="30"/>
                </a:cubicBezTo>
                <a:cubicBezTo>
                  <a:pt x="56" y="32"/>
                  <a:pt x="56" y="33"/>
                  <a:pt x="56" y="35"/>
                </a:cubicBezTo>
                <a:cubicBezTo>
                  <a:pt x="55" y="33"/>
                  <a:pt x="55" y="33"/>
                  <a:pt x="54" y="33"/>
                </a:cubicBezTo>
                <a:cubicBezTo>
                  <a:pt x="55" y="32"/>
                  <a:pt x="53" y="32"/>
                  <a:pt x="54" y="29"/>
                </a:cubicBezTo>
                <a:cubicBezTo>
                  <a:pt x="54" y="29"/>
                  <a:pt x="53" y="30"/>
                  <a:pt x="53" y="29"/>
                </a:cubicBezTo>
                <a:cubicBezTo>
                  <a:pt x="53" y="28"/>
                  <a:pt x="53" y="27"/>
                  <a:pt x="54" y="27"/>
                </a:cubicBezTo>
                <a:cubicBezTo>
                  <a:pt x="54" y="29"/>
                  <a:pt x="54" y="27"/>
                  <a:pt x="54" y="27"/>
                </a:cubicBezTo>
                <a:cubicBezTo>
                  <a:pt x="55" y="28"/>
                  <a:pt x="55" y="28"/>
                  <a:pt x="55" y="29"/>
                </a:cubicBezTo>
                <a:cubicBezTo>
                  <a:pt x="55" y="30"/>
                  <a:pt x="56" y="30"/>
                  <a:pt x="56" y="29"/>
                </a:cubicBezTo>
                <a:cubicBezTo>
                  <a:pt x="56" y="27"/>
                  <a:pt x="56" y="25"/>
                  <a:pt x="55" y="24"/>
                </a:cubicBezTo>
                <a:cubicBezTo>
                  <a:pt x="54" y="24"/>
                  <a:pt x="54" y="24"/>
                  <a:pt x="54" y="24"/>
                </a:cubicBezTo>
                <a:cubicBezTo>
                  <a:pt x="54" y="21"/>
                  <a:pt x="53" y="22"/>
                  <a:pt x="53" y="19"/>
                </a:cubicBezTo>
                <a:cubicBezTo>
                  <a:pt x="52" y="20"/>
                  <a:pt x="52" y="19"/>
                  <a:pt x="51" y="17"/>
                </a:cubicBezTo>
                <a:cubicBezTo>
                  <a:pt x="50" y="16"/>
                  <a:pt x="50" y="18"/>
                  <a:pt x="49" y="16"/>
                </a:cubicBezTo>
                <a:cubicBezTo>
                  <a:pt x="49" y="17"/>
                  <a:pt x="48" y="16"/>
                  <a:pt x="48" y="17"/>
                </a:cubicBezTo>
                <a:cubicBezTo>
                  <a:pt x="49" y="17"/>
                  <a:pt x="48" y="19"/>
                  <a:pt x="49" y="19"/>
                </a:cubicBezTo>
                <a:cubicBezTo>
                  <a:pt x="49" y="18"/>
                  <a:pt x="49" y="17"/>
                  <a:pt x="49" y="18"/>
                </a:cubicBezTo>
                <a:cubicBezTo>
                  <a:pt x="49" y="19"/>
                  <a:pt x="49" y="21"/>
                  <a:pt x="49" y="21"/>
                </a:cubicBezTo>
                <a:cubicBezTo>
                  <a:pt x="48" y="17"/>
                  <a:pt x="46" y="19"/>
                  <a:pt x="45" y="15"/>
                </a:cubicBezTo>
                <a:cubicBezTo>
                  <a:pt x="45" y="14"/>
                  <a:pt x="45" y="13"/>
                  <a:pt x="45" y="13"/>
                </a:cubicBezTo>
                <a:cubicBezTo>
                  <a:pt x="46" y="12"/>
                  <a:pt x="47" y="13"/>
                  <a:pt x="47" y="12"/>
                </a:cubicBezTo>
                <a:cubicBezTo>
                  <a:pt x="46" y="11"/>
                  <a:pt x="46" y="11"/>
                  <a:pt x="46" y="11"/>
                </a:cubicBezTo>
                <a:cubicBezTo>
                  <a:pt x="46" y="10"/>
                  <a:pt x="45" y="8"/>
                  <a:pt x="46" y="8"/>
                </a:cubicBezTo>
                <a:cubicBezTo>
                  <a:pt x="45" y="8"/>
                  <a:pt x="45" y="6"/>
                  <a:pt x="44" y="5"/>
                </a:cubicBezTo>
                <a:cubicBezTo>
                  <a:pt x="44" y="7"/>
                  <a:pt x="43" y="3"/>
                  <a:pt x="42" y="3"/>
                </a:cubicBezTo>
                <a:cubicBezTo>
                  <a:pt x="43" y="5"/>
                  <a:pt x="43" y="6"/>
                  <a:pt x="42" y="7"/>
                </a:cubicBezTo>
                <a:cubicBezTo>
                  <a:pt x="43" y="7"/>
                  <a:pt x="44" y="8"/>
                  <a:pt x="44" y="9"/>
                </a:cubicBezTo>
                <a:cubicBezTo>
                  <a:pt x="45" y="10"/>
                  <a:pt x="44" y="10"/>
                  <a:pt x="44" y="10"/>
                </a:cubicBezTo>
                <a:cubicBezTo>
                  <a:pt x="45" y="11"/>
                  <a:pt x="45" y="10"/>
                  <a:pt x="45" y="10"/>
                </a:cubicBezTo>
                <a:cubicBezTo>
                  <a:pt x="44" y="11"/>
                  <a:pt x="45" y="12"/>
                  <a:pt x="45" y="11"/>
                </a:cubicBezTo>
                <a:cubicBezTo>
                  <a:pt x="45" y="15"/>
                  <a:pt x="44" y="14"/>
                  <a:pt x="43" y="16"/>
                </a:cubicBezTo>
                <a:cubicBezTo>
                  <a:pt x="43" y="14"/>
                  <a:pt x="43" y="11"/>
                  <a:pt x="42" y="12"/>
                </a:cubicBezTo>
                <a:cubicBezTo>
                  <a:pt x="42" y="11"/>
                  <a:pt x="41" y="8"/>
                  <a:pt x="41" y="7"/>
                </a:cubicBezTo>
                <a:cubicBezTo>
                  <a:pt x="41" y="6"/>
                  <a:pt x="41" y="6"/>
                  <a:pt x="41" y="5"/>
                </a:cubicBezTo>
                <a:cubicBezTo>
                  <a:pt x="40" y="2"/>
                  <a:pt x="39" y="1"/>
                  <a:pt x="38" y="0"/>
                </a:cubicBezTo>
                <a:cubicBezTo>
                  <a:pt x="37" y="0"/>
                  <a:pt x="37" y="0"/>
                  <a:pt x="36" y="0"/>
                </a:cubicBezTo>
                <a:cubicBezTo>
                  <a:pt x="37" y="2"/>
                  <a:pt x="36" y="2"/>
                  <a:pt x="36" y="4"/>
                </a:cubicBezTo>
                <a:cubicBezTo>
                  <a:pt x="36" y="4"/>
                  <a:pt x="37" y="7"/>
                  <a:pt x="37" y="8"/>
                </a:cubicBezTo>
                <a:cubicBezTo>
                  <a:pt x="35" y="7"/>
                  <a:pt x="33" y="4"/>
                  <a:pt x="31" y="4"/>
                </a:cubicBezTo>
                <a:cubicBezTo>
                  <a:pt x="31" y="6"/>
                  <a:pt x="31" y="6"/>
                  <a:pt x="32" y="8"/>
                </a:cubicBezTo>
                <a:cubicBezTo>
                  <a:pt x="31" y="9"/>
                  <a:pt x="30" y="9"/>
                  <a:pt x="29" y="8"/>
                </a:cubicBezTo>
                <a:cubicBezTo>
                  <a:pt x="29" y="8"/>
                  <a:pt x="29" y="7"/>
                  <a:pt x="29" y="6"/>
                </a:cubicBezTo>
                <a:close/>
                <a:moveTo>
                  <a:pt x="55" y="273"/>
                </a:moveTo>
                <a:cubicBezTo>
                  <a:pt x="55" y="273"/>
                  <a:pt x="55" y="272"/>
                  <a:pt x="55" y="271"/>
                </a:cubicBezTo>
                <a:cubicBezTo>
                  <a:pt x="55" y="271"/>
                  <a:pt x="55" y="272"/>
                  <a:pt x="55" y="273"/>
                </a:cubicBezTo>
                <a:close/>
                <a:moveTo>
                  <a:pt x="47" y="329"/>
                </a:moveTo>
                <a:cubicBezTo>
                  <a:pt x="47" y="330"/>
                  <a:pt x="47" y="327"/>
                  <a:pt x="46" y="329"/>
                </a:cubicBezTo>
                <a:cubicBezTo>
                  <a:pt x="46" y="328"/>
                  <a:pt x="46" y="328"/>
                  <a:pt x="46" y="327"/>
                </a:cubicBezTo>
                <a:cubicBezTo>
                  <a:pt x="46" y="327"/>
                  <a:pt x="46" y="327"/>
                  <a:pt x="46" y="327"/>
                </a:cubicBezTo>
                <a:cubicBezTo>
                  <a:pt x="47" y="327"/>
                  <a:pt x="47" y="328"/>
                  <a:pt x="47" y="329"/>
                </a:cubicBezTo>
                <a:close/>
                <a:moveTo>
                  <a:pt x="44" y="326"/>
                </a:moveTo>
                <a:cubicBezTo>
                  <a:pt x="45" y="326"/>
                  <a:pt x="46" y="328"/>
                  <a:pt x="46" y="328"/>
                </a:cubicBezTo>
                <a:cubicBezTo>
                  <a:pt x="46" y="328"/>
                  <a:pt x="45" y="329"/>
                  <a:pt x="45" y="329"/>
                </a:cubicBezTo>
                <a:cubicBezTo>
                  <a:pt x="45" y="328"/>
                  <a:pt x="44" y="328"/>
                  <a:pt x="44" y="326"/>
                </a:cubicBezTo>
                <a:close/>
                <a:moveTo>
                  <a:pt x="42" y="370"/>
                </a:moveTo>
                <a:cubicBezTo>
                  <a:pt x="42" y="371"/>
                  <a:pt x="42" y="366"/>
                  <a:pt x="42" y="369"/>
                </a:cubicBezTo>
                <a:cubicBezTo>
                  <a:pt x="41" y="369"/>
                  <a:pt x="41" y="368"/>
                  <a:pt x="41" y="368"/>
                </a:cubicBezTo>
                <a:cubicBezTo>
                  <a:pt x="42" y="368"/>
                  <a:pt x="43" y="367"/>
                  <a:pt x="43" y="369"/>
                </a:cubicBezTo>
                <a:cubicBezTo>
                  <a:pt x="43" y="369"/>
                  <a:pt x="43" y="368"/>
                  <a:pt x="43" y="367"/>
                </a:cubicBezTo>
                <a:cubicBezTo>
                  <a:pt x="44" y="368"/>
                  <a:pt x="43" y="370"/>
                  <a:pt x="44" y="369"/>
                </a:cubicBezTo>
                <a:cubicBezTo>
                  <a:pt x="44" y="370"/>
                  <a:pt x="44" y="370"/>
                  <a:pt x="44" y="370"/>
                </a:cubicBezTo>
                <a:cubicBezTo>
                  <a:pt x="43" y="371"/>
                  <a:pt x="42" y="367"/>
                  <a:pt x="42" y="370"/>
                </a:cubicBezTo>
                <a:close/>
                <a:moveTo>
                  <a:pt x="22" y="380"/>
                </a:moveTo>
                <a:cubicBezTo>
                  <a:pt x="23" y="380"/>
                  <a:pt x="23" y="380"/>
                  <a:pt x="23" y="381"/>
                </a:cubicBezTo>
                <a:cubicBezTo>
                  <a:pt x="22" y="381"/>
                  <a:pt x="22" y="381"/>
                  <a:pt x="22" y="380"/>
                </a:cubicBezTo>
                <a:close/>
                <a:moveTo>
                  <a:pt x="22" y="5"/>
                </a:moveTo>
                <a:cubicBezTo>
                  <a:pt x="22" y="6"/>
                  <a:pt x="23" y="8"/>
                  <a:pt x="23" y="9"/>
                </a:cubicBezTo>
                <a:cubicBezTo>
                  <a:pt x="22" y="8"/>
                  <a:pt x="22" y="7"/>
                  <a:pt x="22" y="5"/>
                </a:cubicBezTo>
                <a:close/>
                <a:moveTo>
                  <a:pt x="13" y="12"/>
                </a:moveTo>
                <a:cubicBezTo>
                  <a:pt x="13" y="12"/>
                  <a:pt x="14" y="15"/>
                  <a:pt x="14" y="16"/>
                </a:cubicBezTo>
                <a:cubicBezTo>
                  <a:pt x="14" y="14"/>
                  <a:pt x="12" y="10"/>
                  <a:pt x="14" y="10"/>
                </a:cubicBezTo>
                <a:cubicBezTo>
                  <a:pt x="14" y="11"/>
                  <a:pt x="14" y="12"/>
                  <a:pt x="14" y="13"/>
                </a:cubicBezTo>
                <a:cubicBezTo>
                  <a:pt x="14" y="13"/>
                  <a:pt x="14" y="12"/>
                  <a:pt x="13" y="12"/>
                </a:cubicBezTo>
                <a:close/>
                <a:moveTo>
                  <a:pt x="20" y="9"/>
                </a:moveTo>
                <a:cubicBezTo>
                  <a:pt x="21" y="9"/>
                  <a:pt x="20" y="11"/>
                  <a:pt x="21" y="12"/>
                </a:cubicBezTo>
                <a:cubicBezTo>
                  <a:pt x="20" y="12"/>
                  <a:pt x="20" y="13"/>
                  <a:pt x="20" y="13"/>
                </a:cubicBezTo>
                <a:cubicBezTo>
                  <a:pt x="20" y="12"/>
                  <a:pt x="20" y="10"/>
                  <a:pt x="20" y="9"/>
                </a:cubicBezTo>
                <a:close/>
                <a:moveTo>
                  <a:pt x="33" y="7"/>
                </a:moveTo>
                <a:cubicBezTo>
                  <a:pt x="33" y="7"/>
                  <a:pt x="32" y="7"/>
                  <a:pt x="32" y="7"/>
                </a:cubicBezTo>
                <a:cubicBezTo>
                  <a:pt x="32" y="9"/>
                  <a:pt x="33" y="9"/>
                  <a:pt x="33" y="9"/>
                </a:cubicBezTo>
                <a:cubicBezTo>
                  <a:pt x="33" y="11"/>
                  <a:pt x="32" y="8"/>
                  <a:pt x="32" y="8"/>
                </a:cubicBezTo>
                <a:cubicBezTo>
                  <a:pt x="32" y="7"/>
                  <a:pt x="32" y="7"/>
                  <a:pt x="33" y="7"/>
                </a:cubicBezTo>
                <a:close/>
                <a:moveTo>
                  <a:pt x="22" y="11"/>
                </a:moveTo>
                <a:cubicBezTo>
                  <a:pt x="22" y="11"/>
                  <a:pt x="22" y="12"/>
                  <a:pt x="23" y="12"/>
                </a:cubicBezTo>
                <a:cubicBezTo>
                  <a:pt x="23" y="13"/>
                  <a:pt x="22" y="12"/>
                  <a:pt x="22" y="14"/>
                </a:cubicBezTo>
                <a:cubicBezTo>
                  <a:pt x="22" y="15"/>
                  <a:pt x="22" y="11"/>
                  <a:pt x="21" y="13"/>
                </a:cubicBezTo>
                <a:cubicBezTo>
                  <a:pt x="21" y="13"/>
                  <a:pt x="22" y="12"/>
                  <a:pt x="22" y="11"/>
                </a:cubicBezTo>
                <a:close/>
                <a:moveTo>
                  <a:pt x="11" y="16"/>
                </a:moveTo>
                <a:cubicBezTo>
                  <a:pt x="12" y="17"/>
                  <a:pt x="12" y="18"/>
                  <a:pt x="12" y="19"/>
                </a:cubicBezTo>
                <a:cubicBezTo>
                  <a:pt x="13" y="19"/>
                  <a:pt x="13" y="18"/>
                  <a:pt x="13" y="18"/>
                </a:cubicBezTo>
                <a:cubicBezTo>
                  <a:pt x="13" y="16"/>
                  <a:pt x="13" y="18"/>
                  <a:pt x="12" y="18"/>
                </a:cubicBezTo>
                <a:cubicBezTo>
                  <a:pt x="12" y="17"/>
                  <a:pt x="12" y="17"/>
                  <a:pt x="12" y="17"/>
                </a:cubicBezTo>
                <a:cubicBezTo>
                  <a:pt x="12" y="15"/>
                  <a:pt x="13" y="17"/>
                  <a:pt x="13" y="16"/>
                </a:cubicBezTo>
                <a:cubicBezTo>
                  <a:pt x="13" y="17"/>
                  <a:pt x="13" y="18"/>
                  <a:pt x="13" y="18"/>
                </a:cubicBezTo>
                <a:cubicBezTo>
                  <a:pt x="13" y="20"/>
                  <a:pt x="13" y="19"/>
                  <a:pt x="13" y="21"/>
                </a:cubicBezTo>
                <a:cubicBezTo>
                  <a:pt x="12" y="20"/>
                  <a:pt x="12" y="20"/>
                  <a:pt x="11" y="21"/>
                </a:cubicBezTo>
                <a:cubicBezTo>
                  <a:pt x="11" y="21"/>
                  <a:pt x="11" y="20"/>
                  <a:pt x="11" y="19"/>
                </a:cubicBezTo>
                <a:cubicBezTo>
                  <a:pt x="10" y="19"/>
                  <a:pt x="10" y="19"/>
                  <a:pt x="10" y="20"/>
                </a:cubicBezTo>
                <a:cubicBezTo>
                  <a:pt x="10" y="20"/>
                  <a:pt x="10" y="21"/>
                  <a:pt x="10" y="21"/>
                </a:cubicBezTo>
                <a:cubicBezTo>
                  <a:pt x="10" y="21"/>
                  <a:pt x="10" y="22"/>
                  <a:pt x="9" y="22"/>
                </a:cubicBezTo>
                <a:cubicBezTo>
                  <a:pt x="9" y="21"/>
                  <a:pt x="10" y="21"/>
                  <a:pt x="9" y="19"/>
                </a:cubicBezTo>
                <a:cubicBezTo>
                  <a:pt x="10" y="19"/>
                  <a:pt x="11" y="19"/>
                  <a:pt x="10" y="17"/>
                </a:cubicBezTo>
                <a:cubicBezTo>
                  <a:pt x="11" y="18"/>
                  <a:pt x="11" y="18"/>
                  <a:pt x="11" y="18"/>
                </a:cubicBezTo>
                <a:cubicBezTo>
                  <a:pt x="12" y="18"/>
                  <a:pt x="12" y="17"/>
                  <a:pt x="11" y="16"/>
                </a:cubicBezTo>
                <a:close/>
                <a:moveTo>
                  <a:pt x="14" y="20"/>
                </a:moveTo>
                <a:cubicBezTo>
                  <a:pt x="13" y="19"/>
                  <a:pt x="14" y="17"/>
                  <a:pt x="14" y="17"/>
                </a:cubicBezTo>
                <a:cubicBezTo>
                  <a:pt x="15" y="18"/>
                  <a:pt x="14" y="18"/>
                  <a:pt x="14" y="20"/>
                </a:cubicBezTo>
                <a:close/>
                <a:moveTo>
                  <a:pt x="42" y="18"/>
                </a:moveTo>
                <a:cubicBezTo>
                  <a:pt x="42" y="16"/>
                  <a:pt x="43" y="18"/>
                  <a:pt x="44" y="18"/>
                </a:cubicBezTo>
                <a:cubicBezTo>
                  <a:pt x="44" y="18"/>
                  <a:pt x="43" y="19"/>
                  <a:pt x="44" y="20"/>
                </a:cubicBezTo>
                <a:cubicBezTo>
                  <a:pt x="44" y="21"/>
                  <a:pt x="44" y="23"/>
                  <a:pt x="43" y="22"/>
                </a:cubicBezTo>
                <a:cubicBezTo>
                  <a:pt x="43" y="19"/>
                  <a:pt x="43" y="19"/>
                  <a:pt x="42" y="18"/>
                </a:cubicBezTo>
                <a:close/>
                <a:moveTo>
                  <a:pt x="14" y="20"/>
                </a:moveTo>
                <a:cubicBezTo>
                  <a:pt x="14" y="20"/>
                  <a:pt x="15" y="21"/>
                  <a:pt x="15" y="22"/>
                </a:cubicBezTo>
                <a:cubicBezTo>
                  <a:pt x="15" y="23"/>
                  <a:pt x="14" y="23"/>
                  <a:pt x="14" y="24"/>
                </a:cubicBezTo>
                <a:cubicBezTo>
                  <a:pt x="13" y="23"/>
                  <a:pt x="14" y="21"/>
                  <a:pt x="14" y="20"/>
                </a:cubicBezTo>
                <a:close/>
                <a:moveTo>
                  <a:pt x="8" y="21"/>
                </a:moveTo>
                <a:cubicBezTo>
                  <a:pt x="9" y="21"/>
                  <a:pt x="8" y="22"/>
                  <a:pt x="9" y="22"/>
                </a:cubicBezTo>
                <a:cubicBezTo>
                  <a:pt x="9" y="23"/>
                  <a:pt x="8" y="23"/>
                  <a:pt x="8" y="23"/>
                </a:cubicBezTo>
                <a:cubicBezTo>
                  <a:pt x="8" y="23"/>
                  <a:pt x="8" y="22"/>
                  <a:pt x="8" y="21"/>
                </a:cubicBezTo>
                <a:close/>
                <a:moveTo>
                  <a:pt x="17" y="22"/>
                </a:moveTo>
                <a:cubicBezTo>
                  <a:pt x="17" y="22"/>
                  <a:pt x="17" y="22"/>
                  <a:pt x="17" y="23"/>
                </a:cubicBezTo>
                <a:cubicBezTo>
                  <a:pt x="16" y="23"/>
                  <a:pt x="17" y="21"/>
                  <a:pt x="16" y="22"/>
                </a:cubicBezTo>
                <a:cubicBezTo>
                  <a:pt x="16" y="20"/>
                  <a:pt x="17" y="21"/>
                  <a:pt x="17" y="22"/>
                </a:cubicBezTo>
                <a:close/>
                <a:moveTo>
                  <a:pt x="38" y="21"/>
                </a:moveTo>
                <a:cubicBezTo>
                  <a:pt x="39" y="22"/>
                  <a:pt x="41" y="23"/>
                  <a:pt x="42" y="24"/>
                </a:cubicBezTo>
                <a:cubicBezTo>
                  <a:pt x="40" y="25"/>
                  <a:pt x="39" y="21"/>
                  <a:pt x="38" y="23"/>
                </a:cubicBezTo>
                <a:cubicBezTo>
                  <a:pt x="38" y="23"/>
                  <a:pt x="39" y="22"/>
                  <a:pt x="38" y="21"/>
                </a:cubicBezTo>
                <a:close/>
                <a:moveTo>
                  <a:pt x="42" y="22"/>
                </a:moveTo>
                <a:cubicBezTo>
                  <a:pt x="43" y="23"/>
                  <a:pt x="42" y="25"/>
                  <a:pt x="43" y="25"/>
                </a:cubicBezTo>
                <a:cubicBezTo>
                  <a:pt x="42" y="27"/>
                  <a:pt x="42" y="23"/>
                  <a:pt x="42" y="22"/>
                </a:cubicBezTo>
                <a:close/>
                <a:moveTo>
                  <a:pt x="51" y="23"/>
                </a:moveTo>
                <a:cubicBezTo>
                  <a:pt x="51" y="22"/>
                  <a:pt x="51" y="23"/>
                  <a:pt x="52" y="23"/>
                </a:cubicBezTo>
                <a:cubicBezTo>
                  <a:pt x="52" y="24"/>
                  <a:pt x="52" y="25"/>
                  <a:pt x="51" y="25"/>
                </a:cubicBezTo>
                <a:cubicBezTo>
                  <a:pt x="51" y="24"/>
                  <a:pt x="52" y="23"/>
                  <a:pt x="51" y="23"/>
                </a:cubicBezTo>
                <a:close/>
                <a:moveTo>
                  <a:pt x="6" y="48"/>
                </a:moveTo>
                <a:cubicBezTo>
                  <a:pt x="6" y="48"/>
                  <a:pt x="7" y="49"/>
                  <a:pt x="7" y="49"/>
                </a:cubicBezTo>
                <a:cubicBezTo>
                  <a:pt x="7" y="50"/>
                  <a:pt x="7" y="50"/>
                  <a:pt x="6" y="50"/>
                </a:cubicBezTo>
                <a:cubicBezTo>
                  <a:pt x="6" y="49"/>
                  <a:pt x="6" y="49"/>
                  <a:pt x="6" y="48"/>
                </a:cubicBezTo>
                <a:close/>
                <a:moveTo>
                  <a:pt x="7" y="52"/>
                </a:moveTo>
                <a:cubicBezTo>
                  <a:pt x="8" y="52"/>
                  <a:pt x="7" y="54"/>
                  <a:pt x="8" y="54"/>
                </a:cubicBezTo>
                <a:cubicBezTo>
                  <a:pt x="7" y="54"/>
                  <a:pt x="6" y="55"/>
                  <a:pt x="6" y="54"/>
                </a:cubicBezTo>
                <a:cubicBezTo>
                  <a:pt x="6" y="53"/>
                  <a:pt x="7" y="54"/>
                  <a:pt x="7" y="52"/>
                </a:cubicBezTo>
                <a:close/>
                <a:moveTo>
                  <a:pt x="17" y="61"/>
                </a:moveTo>
                <a:cubicBezTo>
                  <a:pt x="17" y="62"/>
                  <a:pt x="17" y="63"/>
                  <a:pt x="16" y="63"/>
                </a:cubicBezTo>
                <a:cubicBezTo>
                  <a:pt x="17" y="62"/>
                  <a:pt x="17" y="61"/>
                  <a:pt x="17" y="61"/>
                </a:cubicBezTo>
                <a:close/>
                <a:moveTo>
                  <a:pt x="17" y="65"/>
                </a:moveTo>
                <a:cubicBezTo>
                  <a:pt x="17" y="64"/>
                  <a:pt x="16" y="66"/>
                  <a:pt x="17" y="66"/>
                </a:cubicBezTo>
                <a:cubicBezTo>
                  <a:pt x="17" y="67"/>
                  <a:pt x="17" y="67"/>
                  <a:pt x="16" y="67"/>
                </a:cubicBezTo>
                <a:cubicBezTo>
                  <a:pt x="17" y="67"/>
                  <a:pt x="17" y="66"/>
                  <a:pt x="16" y="66"/>
                </a:cubicBezTo>
                <a:cubicBezTo>
                  <a:pt x="16" y="65"/>
                  <a:pt x="17" y="66"/>
                  <a:pt x="17" y="65"/>
                </a:cubicBezTo>
                <a:close/>
                <a:moveTo>
                  <a:pt x="11" y="65"/>
                </a:moveTo>
                <a:cubicBezTo>
                  <a:pt x="11" y="66"/>
                  <a:pt x="10" y="66"/>
                  <a:pt x="10" y="67"/>
                </a:cubicBezTo>
                <a:cubicBezTo>
                  <a:pt x="9" y="66"/>
                  <a:pt x="10" y="64"/>
                  <a:pt x="11" y="65"/>
                </a:cubicBezTo>
                <a:close/>
                <a:moveTo>
                  <a:pt x="23" y="66"/>
                </a:moveTo>
                <a:cubicBezTo>
                  <a:pt x="23" y="67"/>
                  <a:pt x="23" y="68"/>
                  <a:pt x="23" y="69"/>
                </a:cubicBezTo>
                <a:cubicBezTo>
                  <a:pt x="22" y="68"/>
                  <a:pt x="23" y="66"/>
                  <a:pt x="22" y="67"/>
                </a:cubicBezTo>
                <a:cubicBezTo>
                  <a:pt x="22" y="66"/>
                  <a:pt x="22" y="66"/>
                  <a:pt x="23" y="66"/>
                </a:cubicBezTo>
                <a:close/>
                <a:moveTo>
                  <a:pt x="6" y="67"/>
                </a:moveTo>
                <a:cubicBezTo>
                  <a:pt x="6" y="68"/>
                  <a:pt x="6" y="69"/>
                  <a:pt x="6" y="70"/>
                </a:cubicBezTo>
                <a:cubicBezTo>
                  <a:pt x="5" y="69"/>
                  <a:pt x="5" y="68"/>
                  <a:pt x="6" y="67"/>
                </a:cubicBezTo>
                <a:close/>
                <a:moveTo>
                  <a:pt x="6" y="69"/>
                </a:moveTo>
                <a:cubicBezTo>
                  <a:pt x="7" y="69"/>
                  <a:pt x="7" y="70"/>
                  <a:pt x="7" y="71"/>
                </a:cubicBezTo>
                <a:cubicBezTo>
                  <a:pt x="8" y="71"/>
                  <a:pt x="7" y="70"/>
                  <a:pt x="8" y="69"/>
                </a:cubicBezTo>
                <a:cubicBezTo>
                  <a:pt x="9" y="70"/>
                  <a:pt x="8" y="71"/>
                  <a:pt x="8" y="72"/>
                </a:cubicBezTo>
                <a:cubicBezTo>
                  <a:pt x="7" y="72"/>
                  <a:pt x="7" y="72"/>
                  <a:pt x="6" y="71"/>
                </a:cubicBezTo>
                <a:cubicBezTo>
                  <a:pt x="6" y="71"/>
                  <a:pt x="6" y="70"/>
                  <a:pt x="7" y="70"/>
                </a:cubicBezTo>
                <a:cubicBezTo>
                  <a:pt x="7" y="70"/>
                  <a:pt x="6" y="70"/>
                  <a:pt x="6" y="69"/>
                </a:cubicBezTo>
                <a:close/>
                <a:moveTo>
                  <a:pt x="10" y="70"/>
                </a:moveTo>
                <a:cubicBezTo>
                  <a:pt x="9" y="71"/>
                  <a:pt x="10" y="72"/>
                  <a:pt x="9" y="72"/>
                </a:cubicBezTo>
                <a:cubicBezTo>
                  <a:pt x="9" y="70"/>
                  <a:pt x="9" y="70"/>
                  <a:pt x="9" y="70"/>
                </a:cubicBezTo>
                <a:cubicBezTo>
                  <a:pt x="9" y="70"/>
                  <a:pt x="9" y="70"/>
                  <a:pt x="10" y="70"/>
                </a:cubicBezTo>
                <a:close/>
                <a:moveTo>
                  <a:pt x="6" y="73"/>
                </a:moveTo>
                <a:cubicBezTo>
                  <a:pt x="6" y="73"/>
                  <a:pt x="5" y="73"/>
                  <a:pt x="5" y="72"/>
                </a:cubicBezTo>
                <a:cubicBezTo>
                  <a:pt x="5" y="70"/>
                  <a:pt x="6" y="70"/>
                  <a:pt x="6" y="73"/>
                </a:cubicBezTo>
                <a:close/>
                <a:moveTo>
                  <a:pt x="9" y="75"/>
                </a:moveTo>
                <a:cubicBezTo>
                  <a:pt x="9" y="74"/>
                  <a:pt x="10" y="74"/>
                  <a:pt x="10" y="74"/>
                </a:cubicBezTo>
                <a:cubicBezTo>
                  <a:pt x="10" y="75"/>
                  <a:pt x="10" y="75"/>
                  <a:pt x="9" y="75"/>
                </a:cubicBezTo>
                <a:close/>
                <a:moveTo>
                  <a:pt x="6" y="85"/>
                </a:moveTo>
                <a:cubicBezTo>
                  <a:pt x="7" y="86"/>
                  <a:pt x="6" y="88"/>
                  <a:pt x="5" y="90"/>
                </a:cubicBezTo>
                <a:cubicBezTo>
                  <a:pt x="5" y="89"/>
                  <a:pt x="6" y="87"/>
                  <a:pt x="5" y="87"/>
                </a:cubicBezTo>
                <a:cubicBezTo>
                  <a:pt x="5" y="87"/>
                  <a:pt x="5" y="87"/>
                  <a:pt x="5" y="87"/>
                </a:cubicBezTo>
                <a:cubicBezTo>
                  <a:pt x="6" y="87"/>
                  <a:pt x="6" y="86"/>
                  <a:pt x="6" y="85"/>
                </a:cubicBezTo>
                <a:close/>
                <a:moveTo>
                  <a:pt x="58" y="85"/>
                </a:moveTo>
                <a:cubicBezTo>
                  <a:pt x="59" y="85"/>
                  <a:pt x="59" y="87"/>
                  <a:pt x="59" y="88"/>
                </a:cubicBezTo>
                <a:cubicBezTo>
                  <a:pt x="58" y="88"/>
                  <a:pt x="59" y="86"/>
                  <a:pt x="58" y="85"/>
                </a:cubicBezTo>
                <a:close/>
                <a:moveTo>
                  <a:pt x="5" y="92"/>
                </a:moveTo>
                <a:cubicBezTo>
                  <a:pt x="5" y="92"/>
                  <a:pt x="5" y="93"/>
                  <a:pt x="5" y="93"/>
                </a:cubicBezTo>
                <a:cubicBezTo>
                  <a:pt x="5" y="94"/>
                  <a:pt x="5" y="94"/>
                  <a:pt x="5" y="95"/>
                </a:cubicBezTo>
                <a:cubicBezTo>
                  <a:pt x="4" y="94"/>
                  <a:pt x="5" y="93"/>
                  <a:pt x="5" y="92"/>
                </a:cubicBezTo>
                <a:close/>
                <a:moveTo>
                  <a:pt x="5" y="141"/>
                </a:moveTo>
                <a:cubicBezTo>
                  <a:pt x="6" y="141"/>
                  <a:pt x="7" y="142"/>
                  <a:pt x="6" y="142"/>
                </a:cubicBezTo>
                <a:cubicBezTo>
                  <a:pt x="6" y="141"/>
                  <a:pt x="5" y="142"/>
                  <a:pt x="5" y="141"/>
                </a:cubicBezTo>
                <a:close/>
                <a:moveTo>
                  <a:pt x="8" y="152"/>
                </a:moveTo>
                <a:cubicBezTo>
                  <a:pt x="9" y="150"/>
                  <a:pt x="9" y="152"/>
                  <a:pt x="9" y="152"/>
                </a:cubicBezTo>
                <a:cubicBezTo>
                  <a:pt x="9" y="154"/>
                  <a:pt x="9" y="152"/>
                  <a:pt x="8" y="152"/>
                </a:cubicBezTo>
                <a:close/>
                <a:moveTo>
                  <a:pt x="8" y="159"/>
                </a:moveTo>
                <a:cubicBezTo>
                  <a:pt x="7" y="159"/>
                  <a:pt x="7" y="156"/>
                  <a:pt x="8" y="157"/>
                </a:cubicBezTo>
                <a:cubicBezTo>
                  <a:pt x="8" y="157"/>
                  <a:pt x="8" y="158"/>
                  <a:pt x="8" y="158"/>
                </a:cubicBezTo>
                <a:cubicBezTo>
                  <a:pt x="8" y="160"/>
                  <a:pt x="8" y="157"/>
                  <a:pt x="8" y="159"/>
                </a:cubicBezTo>
                <a:close/>
                <a:moveTo>
                  <a:pt x="7" y="159"/>
                </a:moveTo>
                <a:cubicBezTo>
                  <a:pt x="6" y="160"/>
                  <a:pt x="6" y="160"/>
                  <a:pt x="6" y="160"/>
                </a:cubicBezTo>
                <a:cubicBezTo>
                  <a:pt x="6" y="161"/>
                  <a:pt x="7" y="161"/>
                  <a:pt x="7" y="161"/>
                </a:cubicBezTo>
                <a:cubicBezTo>
                  <a:pt x="6" y="164"/>
                  <a:pt x="6" y="158"/>
                  <a:pt x="7" y="159"/>
                </a:cubicBezTo>
                <a:close/>
                <a:moveTo>
                  <a:pt x="8" y="175"/>
                </a:moveTo>
                <a:cubicBezTo>
                  <a:pt x="7" y="176"/>
                  <a:pt x="7" y="178"/>
                  <a:pt x="7" y="179"/>
                </a:cubicBezTo>
                <a:cubicBezTo>
                  <a:pt x="7" y="180"/>
                  <a:pt x="8" y="181"/>
                  <a:pt x="9" y="180"/>
                </a:cubicBezTo>
                <a:cubicBezTo>
                  <a:pt x="9" y="182"/>
                  <a:pt x="8" y="181"/>
                  <a:pt x="8" y="183"/>
                </a:cubicBezTo>
                <a:cubicBezTo>
                  <a:pt x="8" y="183"/>
                  <a:pt x="8" y="180"/>
                  <a:pt x="7" y="181"/>
                </a:cubicBezTo>
                <a:cubicBezTo>
                  <a:pt x="6" y="179"/>
                  <a:pt x="7" y="177"/>
                  <a:pt x="6" y="176"/>
                </a:cubicBezTo>
                <a:cubicBezTo>
                  <a:pt x="6" y="175"/>
                  <a:pt x="7" y="176"/>
                  <a:pt x="8" y="175"/>
                </a:cubicBezTo>
                <a:close/>
                <a:moveTo>
                  <a:pt x="12" y="182"/>
                </a:moveTo>
                <a:cubicBezTo>
                  <a:pt x="12" y="182"/>
                  <a:pt x="12" y="184"/>
                  <a:pt x="12" y="186"/>
                </a:cubicBezTo>
                <a:cubicBezTo>
                  <a:pt x="11" y="185"/>
                  <a:pt x="12" y="184"/>
                  <a:pt x="12" y="182"/>
                </a:cubicBezTo>
                <a:close/>
                <a:moveTo>
                  <a:pt x="8" y="191"/>
                </a:moveTo>
                <a:cubicBezTo>
                  <a:pt x="8" y="190"/>
                  <a:pt x="8" y="192"/>
                  <a:pt x="9" y="191"/>
                </a:cubicBezTo>
                <a:cubicBezTo>
                  <a:pt x="9" y="193"/>
                  <a:pt x="8" y="191"/>
                  <a:pt x="8" y="193"/>
                </a:cubicBezTo>
                <a:cubicBezTo>
                  <a:pt x="7" y="193"/>
                  <a:pt x="8" y="191"/>
                  <a:pt x="8" y="191"/>
                </a:cubicBezTo>
                <a:close/>
                <a:moveTo>
                  <a:pt x="10" y="192"/>
                </a:moveTo>
                <a:cubicBezTo>
                  <a:pt x="10" y="192"/>
                  <a:pt x="10" y="193"/>
                  <a:pt x="10" y="193"/>
                </a:cubicBezTo>
                <a:cubicBezTo>
                  <a:pt x="10" y="193"/>
                  <a:pt x="9" y="191"/>
                  <a:pt x="9" y="194"/>
                </a:cubicBezTo>
                <a:cubicBezTo>
                  <a:pt x="8" y="193"/>
                  <a:pt x="9" y="192"/>
                  <a:pt x="10" y="192"/>
                </a:cubicBezTo>
                <a:close/>
                <a:moveTo>
                  <a:pt x="9" y="194"/>
                </a:moveTo>
                <a:cubicBezTo>
                  <a:pt x="10" y="194"/>
                  <a:pt x="10" y="195"/>
                  <a:pt x="11" y="195"/>
                </a:cubicBezTo>
                <a:cubicBezTo>
                  <a:pt x="10" y="195"/>
                  <a:pt x="9" y="196"/>
                  <a:pt x="9" y="194"/>
                </a:cubicBezTo>
                <a:close/>
                <a:moveTo>
                  <a:pt x="12" y="219"/>
                </a:moveTo>
                <a:cubicBezTo>
                  <a:pt x="12" y="218"/>
                  <a:pt x="12" y="219"/>
                  <a:pt x="12" y="218"/>
                </a:cubicBezTo>
                <a:cubicBezTo>
                  <a:pt x="12" y="219"/>
                  <a:pt x="12" y="220"/>
                  <a:pt x="13" y="220"/>
                </a:cubicBezTo>
                <a:cubicBezTo>
                  <a:pt x="12" y="221"/>
                  <a:pt x="12" y="219"/>
                  <a:pt x="12" y="219"/>
                </a:cubicBezTo>
                <a:close/>
                <a:moveTo>
                  <a:pt x="13" y="222"/>
                </a:moveTo>
                <a:cubicBezTo>
                  <a:pt x="14" y="223"/>
                  <a:pt x="13" y="223"/>
                  <a:pt x="13" y="224"/>
                </a:cubicBezTo>
                <a:cubicBezTo>
                  <a:pt x="13" y="224"/>
                  <a:pt x="12" y="225"/>
                  <a:pt x="12" y="225"/>
                </a:cubicBezTo>
                <a:cubicBezTo>
                  <a:pt x="11" y="224"/>
                  <a:pt x="12" y="224"/>
                  <a:pt x="12" y="223"/>
                </a:cubicBezTo>
                <a:cubicBezTo>
                  <a:pt x="13" y="224"/>
                  <a:pt x="13" y="224"/>
                  <a:pt x="13" y="222"/>
                </a:cubicBezTo>
                <a:close/>
                <a:moveTo>
                  <a:pt x="14" y="229"/>
                </a:moveTo>
                <a:cubicBezTo>
                  <a:pt x="13" y="227"/>
                  <a:pt x="15" y="230"/>
                  <a:pt x="15" y="228"/>
                </a:cubicBezTo>
                <a:cubicBezTo>
                  <a:pt x="16" y="230"/>
                  <a:pt x="14" y="229"/>
                  <a:pt x="14" y="229"/>
                </a:cubicBezTo>
                <a:close/>
                <a:moveTo>
                  <a:pt x="12" y="230"/>
                </a:moveTo>
                <a:cubicBezTo>
                  <a:pt x="12" y="232"/>
                  <a:pt x="12" y="232"/>
                  <a:pt x="12" y="233"/>
                </a:cubicBezTo>
                <a:cubicBezTo>
                  <a:pt x="11" y="233"/>
                  <a:pt x="11" y="233"/>
                  <a:pt x="11" y="232"/>
                </a:cubicBezTo>
                <a:cubicBezTo>
                  <a:pt x="11" y="232"/>
                  <a:pt x="11" y="230"/>
                  <a:pt x="12" y="230"/>
                </a:cubicBezTo>
                <a:close/>
                <a:moveTo>
                  <a:pt x="14" y="230"/>
                </a:moveTo>
                <a:cubicBezTo>
                  <a:pt x="13" y="231"/>
                  <a:pt x="14" y="233"/>
                  <a:pt x="14" y="231"/>
                </a:cubicBezTo>
                <a:cubicBezTo>
                  <a:pt x="14" y="231"/>
                  <a:pt x="14" y="232"/>
                  <a:pt x="14" y="232"/>
                </a:cubicBezTo>
                <a:cubicBezTo>
                  <a:pt x="14" y="232"/>
                  <a:pt x="14" y="234"/>
                  <a:pt x="13" y="234"/>
                </a:cubicBezTo>
                <a:cubicBezTo>
                  <a:pt x="13" y="233"/>
                  <a:pt x="13" y="232"/>
                  <a:pt x="13" y="232"/>
                </a:cubicBezTo>
                <a:cubicBezTo>
                  <a:pt x="13" y="231"/>
                  <a:pt x="13" y="230"/>
                  <a:pt x="14" y="230"/>
                </a:cubicBezTo>
                <a:close/>
                <a:moveTo>
                  <a:pt x="12" y="233"/>
                </a:moveTo>
                <a:cubicBezTo>
                  <a:pt x="13" y="233"/>
                  <a:pt x="12" y="235"/>
                  <a:pt x="13" y="235"/>
                </a:cubicBezTo>
                <a:cubicBezTo>
                  <a:pt x="12" y="235"/>
                  <a:pt x="11" y="235"/>
                  <a:pt x="11" y="234"/>
                </a:cubicBezTo>
                <a:cubicBezTo>
                  <a:pt x="12" y="234"/>
                  <a:pt x="12" y="235"/>
                  <a:pt x="12" y="233"/>
                </a:cubicBezTo>
                <a:close/>
                <a:moveTo>
                  <a:pt x="16" y="234"/>
                </a:moveTo>
                <a:cubicBezTo>
                  <a:pt x="15" y="235"/>
                  <a:pt x="15" y="235"/>
                  <a:pt x="15" y="236"/>
                </a:cubicBezTo>
                <a:cubicBezTo>
                  <a:pt x="14" y="236"/>
                  <a:pt x="14" y="238"/>
                  <a:pt x="13" y="237"/>
                </a:cubicBezTo>
                <a:cubicBezTo>
                  <a:pt x="13" y="236"/>
                  <a:pt x="13" y="236"/>
                  <a:pt x="13" y="236"/>
                </a:cubicBezTo>
                <a:cubicBezTo>
                  <a:pt x="14" y="238"/>
                  <a:pt x="15" y="234"/>
                  <a:pt x="16" y="234"/>
                </a:cubicBezTo>
                <a:close/>
                <a:moveTo>
                  <a:pt x="15" y="241"/>
                </a:moveTo>
                <a:cubicBezTo>
                  <a:pt x="16" y="241"/>
                  <a:pt x="16" y="241"/>
                  <a:pt x="16" y="241"/>
                </a:cubicBezTo>
                <a:cubicBezTo>
                  <a:pt x="15" y="242"/>
                  <a:pt x="15" y="243"/>
                  <a:pt x="15" y="244"/>
                </a:cubicBezTo>
                <a:cubicBezTo>
                  <a:pt x="15" y="243"/>
                  <a:pt x="15" y="242"/>
                  <a:pt x="15" y="241"/>
                </a:cubicBezTo>
                <a:close/>
                <a:moveTo>
                  <a:pt x="55" y="250"/>
                </a:moveTo>
                <a:cubicBezTo>
                  <a:pt x="56" y="251"/>
                  <a:pt x="55" y="252"/>
                  <a:pt x="54" y="252"/>
                </a:cubicBezTo>
                <a:cubicBezTo>
                  <a:pt x="54" y="251"/>
                  <a:pt x="55" y="251"/>
                  <a:pt x="55" y="250"/>
                </a:cubicBezTo>
                <a:close/>
                <a:moveTo>
                  <a:pt x="53" y="261"/>
                </a:moveTo>
                <a:cubicBezTo>
                  <a:pt x="54" y="261"/>
                  <a:pt x="54" y="264"/>
                  <a:pt x="53" y="263"/>
                </a:cubicBezTo>
                <a:cubicBezTo>
                  <a:pt x="53" y="262"/>
                  <a:pt x="53" y="262"/>
                  <a:pt x="53" y="261"/>
                </a:cubicBezTo>
                <a:close/>
                <a:moveTo>
                  <a:pt x="18" y="276"/>
                </a:moveTo>
                <a:cubicBezTo>
                  <a:pt x="18" y="277"/>
                  <a:pt x="17" y="277"/>
                  <a:pt x="17" y="276"/>
                </a:cubicBezTo>
                <a:cubicBezTo>
                  <a:pt x="17" y="275"/>
                  <a:pt x="18" y="275"/>
                  <a:pt x="18" y="276"/>
                </a:cubicBezTo>
                <a:close/>
                <a:moveTo>
                  <a:pt x="49" y="276"/>
                </a:moveTo>
                <a:cubicBezTo>
                  <a:pt x="49" y="277"/>
                  <a:pt x="49" y="279"/>
                  <a:pt x="49" y="279"/>
                </a:cubicBezTo>
                <a:cubicBezTo>
                  <a:pt x="49" y="278"/>
                  <a:pt x="49" y="277"/>
                  <a:pt x="49" y="276"/>
                </a:cubicBezTo>
                <a:close/>
                <a:moveTo>
                  <a:pt x="51" y="277"/>
                </a:moveTo>
                <a:cubicBezTo>
                  <a:pt x="52" y="277"/>
                  <a:pt x="52" y="277"/>
                  <a:pt x="52" y="278"/>
                </a:cubicBezTo>
                <a:cubicBezTo>
                  <a:pt x="52" y="279"/>
                  <a:pt x="52" y="280"/>
                  <a:pt x="52" y="281"/>
                </a:cubicBezTo>
                <a:cubicBezTo>
                  <a:pt x="52" y="280"/>
                  <a:pt x="51" y="279"/>
                  <a:pt x="51" y="281"/>
                </a:cubicBezTo>
                <a:cubicBezTo>
                  <a:pt x="50" y="281"/>
                  <a:pt x="52" y="279"/>
                  <a:pt x="51" y="277"/>
                </a:cubicBezTo>
                <a:close/>
                <a:moveTo>
                  <a:pt x="18" y="279"/>
                </a:moveTo>
                <a:cubicBezTo>
                  <a:pt x="18" y="279"/>
                  <a:pt x="17" y="279"/>
                  <a:pt x="17" y="278"/>
                </a:cubicBezTo>
                <a:cubicBezTo>
                  <a:pt x="18" y="278"/>
                  <a:pt x="18" y="278"/>
                  <a:pt x="18" y="278"/>
                </a:cubicBezTo>
                <a:cubicBezTo>
                  <a:pt x="19" y="280"/>
                  <a:pt x="18" y="279"/>
                  <a:pt x="18" y="280"/>
                </a:cubicBezTo>
                <a:cubicBezTo>
                  <a:pt x="18" y="280"/>
                  <a:pt x="18" y="279"/>
                  <a:pt x="18" y="279"/>
                </a:cubicBezTo>
                <a:close/>
                <a:moveTo>
                  <a:pt x="33" y="282"/>
                </a:moveTo>
                <a:cubicBezTo>
                  <a:pt x="34" y="282"/>
                  <a:pt x="33" y="284"/>
                  <a:pt x="34" y="284"/>
                </a:cubicBezTo>
                <a:cubicBezTo>
                  <a:pt x="33" y="286"/>
                  <a:pt x="33" y="283"/>
                  <a:pt x="33" y="282"/>
                </a:cubicBezTo>
                <a:close/>
                <a:moveTo>
                  <a:pt x="49" y="282"/>
                </a:moveTo>
                <a:cubicBezTo>
                  <a:pt x="50" y="282"/>
                  <a:pt x="50" y="285"/>
                  <a:pt x="49" y="284"/>
                </a:cubicBezTo>
                <a:lnTo>
                  <a:pt x="49" y="282"/>
                </a:lnTo>
                <a:close/>
                <a:moveTo>
                  <a:pt x="45" y="283"/>
                </a:moveTo>
                <a:cubicBezTo>
                  <a:pt x="45" y="283"/>
                  <a:pt x="45" y="283"/>
                  <a:pt x="46" y="283"/>
                </a:cubicBezTo>
                <a:cubicBezTo>
                  <a:pt x="45" y="284"/>
                  <a:pt x="46" y="287"/>
                  <a:pt x="45" y="287"/>
                </a:cubicBezTo>
                <a:cubicBezTo>
                  <a:pt x="45" y="286"/>
                  <a:pt x="45" y="285"/>
                  <a:pt x="45" y="283"/>
                </a:cubicBezTo>
                <a:close/>
                <a:moveTo>
                  <a:pt x="17" y="284"/>
                </a:moveTo>
                <a:cubicBezTo>
                  <a:pt x="17" y="284"/>
                  <a:pt x="17" y="285"/>
                  <a:pt x="17" y="285"/>
                </a:cubicBezTo>
                <a:cubicBezTo>
                  <a:pt x="18" y="286"/>
                  <a:pt x="18" y="285"/>
                  <a:pt x="18" y="287"/>
                </a:cubicBezTo>
                <a:cubicBezTo>
                  <a:pt x="18" y="287"/>
                  <a:pt x="17" y="286"/>
                  <a:pt x="17" y="284"/>
                </a:cubicBezTo>
                <a:close/>
                <a:moveTo>
                  <a:pt x="52" y="284"/>
                </a:moveTo>
                <a:cubicBezTo>
                  <a:pt x="52" y="285"/>
                  <a:pt x="52" y="285"/>
                  <a:pt x="52" y="286"/>
                </a:cubicBezTo>
                <a:cubicBezTo>
                  <a:pt x="51" y="286"/>
                  <a:pt x="51" y="285"/>
                  <a:pt x="51" y="285"/>
                </a:cubicBezTo>
                <a:cubicBezTo>
                  <a:pt x="51" y="284"/>
                  <a:pt x="52" y="284"/>
                  <a:pt x="52" y="284"/>
                </a:cubicBezTo>
                <a:close/>
                <a:moveTo>
                  <a:pt x="40" y="286"/>
                </a:moveTo>
                <a:cubicBezTo>
                  <a:pt x="40" y="285"/>
                  <a:pt x="40" y="286"/>
                  <a:pt x="41" y="285"/>
                </a:cubicBezTo>
                <a:cubicBezTo>
                  <a:pt x="41" y="286"/>
                  <a:pt x="41" y="288"/>
                  <a:pt x="41" y="288"/>
                </a:cubicBezTo>
                <a:cubicBezTo>
                  <a:pt x="40" y="288"/>
                  <a:pt x="41" y="287"/>
                  <a:pt x="40" y="286"/>
                </a:cubicBezTo>
                <a:close/>
                <a:moveTo>
                  <a:pt x="46" y="286"/>
                </a:moveTo>
                <a:cubicBezTo>
                  <a:pt x="47" y="286"/>
                  <a:pt x="47" y="286"/>
                  <a:pt x="47" y="286"/>
                </a:cubicBezTo>
                <a:cubicBezTo>
                  <a:pt x="47" y="286"/>
                  <a:pt x="47" y="286"/>
                  <a:pt x="47" y="286"/>
                </a:cubicBezTo>
                <a:cubicBezTo>
                  <a:pt x="47" y="287"/>
                  <a:pt x="47" y="287"/>
                  <a:pt x="47" y="288"/>
                </a:cubicBezTo>
                <a:cubicBezTo>
                  <a:pt x="46" y="288"/>
                  <a:pt x="47" y="288"/>
                  <a:pt x="46" y="286"/>
                </a:cubicBezTo>
                <a:close/>
                <a:moveTo>
                  <a:pt x="48" y="286"/>
                </a:moveTo>
                <a:cubicBezTo>
                  <a:pt x="49" y="286"/>
                  <a:pt x="49" y="286"/>
                  <a:pt x="49" y="286"/>
                </a:cubicBezTo>
                <a:cubicBezTo>
                  <a:pt x="49" y="287"/>
                  <a:pt x="48" y="287"/>
                  <a:pt x="48" y="287"/>
                </a:cubicBezTo>
                <a:cubicBezTo>
                  <a:pt x="48" y="288"/>
                  <a:pt x="48" y="288"/>
                  <a:pt x="49" y="288"/>
                </a:cubicBezTo>
                <a:cubicBezTo>
                  <a:pt x="48" y="289"/>
                  <a:pt x="48" y="288"/>
                  <a:pt x="48" y="286"/>
                </a:cubicBezTo>
                <a:close/>
                <a:moveTo>
                  <a:pt x="51" y="286"/>
                </a:moveTo>
                <a:cubicBezTo>
                  <a:pt x="51" y="287"/>
                  <a:pt x="52" y="287"/>
                  <a:pt x="52" y="289"/>
                </a:cubicBezTo>
                <a:cubicBezTo>
                  <a:pt x="51" y="289"/>
                  <a:pt x="51" y="287"/>
                  <a:pt x="51" y="288"/>
                </a:cubicBezTo>
                <a:cubicBezTo>
                  <a:pt x="51" y="288"/>
                  <a:pt x="51" y="287"/>
                  <a:pt x="51" y="286"/>
                </a:cubicBezTo>
                <a:close/>
                <a:moveTo>
                  <a:pt x="53" y="287"/>
                </a:moveTo>
                <a:cubicBezTo>
                  <a:pt x="54" y="288"/>
                  <a:pt x="53" y="288"/>
                  <a:pt x="53" y="290"/>
                </a:cubicBezTo>
                <a:cubicBezTo>
                  <a:pt x="53" y="289"/>
                  <a:pt x="52" y="289"/>
                  <a:pt x="52" y="288"/>
                </a:cubicBezTo>
                <a:cubicBezTo>
                  <a:pt x="53" y="288"/>
                  <a:pt x="53" y="288"/>
                  <a:pt x="53" y="287"/>
                </a:cubicBezTo>
                <a:close/>
                <a:moveTo>
                  <a:pt x="36" y="290"/>
                </a:moveTo>
                <a:cubicBezTo>
                  <a:pt x="36" y="290"/>
                  <a:pt x="35" y="290"/>
                  <a:pt x="35" y="289"/>
                </a:cubicBezTo>
                <a:cubicBezTo>
                  <a:pt x="36" y="288"/>
                  <a:pt x="36" y="288"/>
                  <a:pt x="36" y="290"/>
                </a:cubicBezTo>
                <a:close/>
                <a:moveTo>
                  <a:pt x="42" y="290"/>
                </a:moveTo>
                <a:cubicBezTo>
                  <a:pt x="43" y="289"/>
                  <a:pt x="43" y="291"/>
                  <a:pt x="43" y="292"/>
                </a:cubicBezTo>
                <a:cubicBezTo>
                  <a:pt x="43" y="293"/>
                  <a:pt x="43" y="291"/>
                  <a:pt x="42" y="291"/>
                </a:cubicBezTo>
                <a:cubicBezTo>
                  <a:pt x="42" y="291"/>
                  <a:pt x="43" y="291"/>
                  <a:pt x="43" y="291"/>
                </a:cubicBezTo>
                <a:cubicBezTo>
                  <a:pt x="43" y="290"/>
                  <a:pt x="42" y="290"/>
                  <a:pt x="42" y="290"/>
                </a:cubicBezTo>
                <a:close/>
                <a:moveTo>
                  <a:pt x="46" y="290"/>
                </a:moveTo>
                <a:cubicBezTo>
                  <a:pt x="47" y="290"/>
                  <a:pt x="47" y="292"/>
                  <a:pt x="47" y="292"/>
                </a:cubicBezTo>
                <a:cubicBezTo>
                  <a:pt x="47" y="293"/>
                  <a:pt x="46" y="291"/>
                  <a:pt x="46" y="290"/>
                </a:cubicBezTo>
                <a:close/>
                <a:moveTo>
                  <a:pt x="35" y="291"/>
                </a:moveTo>
                <a:cubicBezTo>
                  <a:pt x="35" y="292"/>
                  <a:pt x="36" y="292"/>
                  <a:pt x="36" y="292"/>
                </a:cubicBezTo>
                <a:cubicBezTo>
                  <a:pt x="36" y="294"/>
                  <a:pt x="35" y="293"/>
                  <a:pt x="35" y="291"/>
                </a:cubicBezTo>
                <a:close/>
                <a:moveTo>
                  <a:pt x="44" y="293"/>
                </a:moveTo>
                <a:cubicBezTo>
                  <a:pt x="45" y="294"/>
                  <a:pt x="45" y="292"/>
                  <a:pt x="46" y="293"/>
                </a:cubicBezTo>
                <a:cubicBezTo>
                  <a:pt x="45" y="294"/>
                  <a:pt x="44" y="295"/>
                  <a:pt x="44" y="294"/>
                </a:cubicBezTo>
                <a:cubicBezTo>
                  <a:pt x="44" y="294"/>
                  <a:pt x="44" y="293"/>
                  <a:pt x="44" y="293"/>
                </a:cubicBezTo>
                <a:close/>
                <a:moveTo>
                  <a:pt x="50" y="293"/>
                </a:moveTo>
                <a:cubicBezTo>
                  <a:pt x="50" y="292"/>
                  <a:pt x="49" y="295"/>
                  <a:pt x="50" y="295"/>
                </a:cubicBezTo>
                <a:cubicBezTo>
                  <a:pt x="50" y="295"/>
                  <a:pt x="51" y="294"/>
                  <a:pt x="51" y="294"/>
                </a:cubicBezTo>
                <a:cubicBezTo>
                  <a:pt x="51" y="296"/>
                  <a:pt x="52" y="296"/>
                  <a:pt x="52" y="295"/>
                </a:cubicBezTo>
                <a:cubicBezTo>
                  <a:pt x="52" y="296"/>
                  <a:pt x="52" y="296"/>
                  <a:pt x="52" y="297"/>
                </a:cubicBezTo>
                <a:cubicBezTo>
                  <a:pt x="52" y="296"/>
                  <a:pt x="51" y="296"/>
                  <a:pt x="51" y="296"/>
                </a:cubicBezTo>
                <a:cubicBezTo>
                  <a:pt x="51" y="295"/>
                  <a:pt x="51" y="295"/>
                  <a:pt x="51" y="295"/>
                </a:cubicBezTo>
                <a:cubicBezTo>
                  <a:pt x="51" y="295"/>
                  <a:pt x="50" y="296"/>
                  <a:pt x="49" y="295"/>
                </a:cubicBezTo>
                <a:cubicBezTo>
                  <a:pt x="49" y="295"/>
                  <a:pt x="50" y="294"/>
                  <a:pt x="49" y="294"/>
                </a:cubicBezTo>
                <a:cubicBezTo>
                  <a:pt x="49" y="294"/>
                  <a:pt x="50" y="294"/>
                  <a:pt x="50" y="293"/>
                </a:cubicBezTo>
                <a:close/>
                <a:moveTo>
                  <a:pt x="43" y="295"/>
                </a:moveTo>
                <a:cubicBezTo>
                  <a:pt x="44" y="295"/>
                  <a:pt x="44" y="299"/>
                  <a:pt x="44" y="301"/>
                </a:cubicBezTo>
                <a:cubicBezTo>
                  <a:pt x="43" y="301"/>
                  <a:pt x="44" y="299"/>
                  <a:pt x="43" y="298"/>
                </a:cubicBezTo>
                <a:cubicBezTo>
                  <a:pt x="43" y="297"/>
                  <a:pt x="43" y="297"/>
                  <a:pt x="43" y="295"/>
                </a:cubicBezTo>
                <a:close/>
                <a:moveTo>
                  <a:pt x="48" y="295"/>
                </a:moveTo>
                <a:cubicBezTo>
                  <a:pt x="49" y="296"/>
                  <a:pt x="50" y="297"/>
                  <a:pt x="50" y="299"/>
                </a:cubicBezTo>
                <a:cubicBezTo>
                  <a:pt x="49" y="297"/>
                  <a:pt x="49" y="298"/>
                  <a:pt x="48" y="295"/>
                </a:cubicBezTo>
                <a:close/>
                <a:moveTo>
                  <a:pt x="41" y="296"/>
                </a:moveTo>
                <a:cubicBezTo>
                  <a:pt x="42" y="296"/>
                  <a:pt x="42" y="297"/>
                  <a:pt x="43" y="298"/>
                </a:cubicBezTo>
                <a:cubicBezTo>
                  <a:pt x="42" y="299"/>
                  <a:pt x="42" y="297"/>
                  <a:pt x="41" y="296"/>
                </a:cubicBezTo>
                <a:close/>
                <a:moveTo>
                  <a:pt x="53" y="296"/>
                </a:moveTo>
                <a:cubicBezTo>
                  <a:pt x="53" y="296"/>
                  <a:pt x="53" y="298"/>
                  <a:pt x="53" y="299"/>
                </a:cubicBezTo>
                <a:cubicBezTo>
                  <a:pt x="52" y="298"/>
                  <a:pt x="53" y="296"/>
                  <a:pt x="53" y="296"/>
                </a:cubicBezTo>
                <a:close/>
                <a:moveTo>
                  <a:pt x="20" y="296"/>
                </a:moveTo>
                <a:cubicBezTo>
                  <a:pt x="20" y="297"/>
                  <a:pt x="20" y="297"/>
                  <a:pt x="20" y="298"/>
                </a:cubicBezTo>
                <a:cubicBezTo>
                  <a:pt x="19" y="299"/>
                  <a:pt x="20" y="298"/>
                  <a:pt x="19" y="298"/>
                </a:cubicBezTo>
                <a:cubicBezTo>
                  <a:pt x="19" y="300"/>
                  <a:pt x="19" y="299"/>
                  <a:pt x="20" y="301"/>
                </a:cubicBezTo>
                <a:cubicBezTo>
                  <a:pt x="19" y="301"/>
                  <a:pt x="19" y="300"/>
                  <a:pt x="19" y="300"/>
                </a:cubicBezTo>
                <a:cubicBezTo>
                  <a:pt x="19" y="297"/>
                  <a:pt x="19" y="297"/>
                  <a:pt x="19" y="297"/>
                </a:cubicBezTo>
                <a:cubicBezTo>
                  <a:pt x="19" y="298"/>
                  <a:pt x="19" y="296"/>
                  <a:pt x="20" y="296"/>
                </a:cubicBezTo>
                <a:close/>
                <a:moveTo>
                  <a:pt x="44" y="296"/>
                </a:moveTo>
                <a:cubicBezTo>
                  <a:pt x="45" y="297"/>
                  <a:pt x="45" y="296"/>
                  <a:pt x="46" y="296"/>
                </a:cubicBezTo>
                <a:cubicBezTo>
                  <a:pt x="45" y="297"/>
                  <a:pt x="44" y="299"/>
                  <a:pt x="44" y="296"/>
                </a:cubicBezTo>
                <a:close/>
                <a:moveTo>
                  <a:pt x="37" y="298"/>
                </a:moveTo>
                <a:cubicBezTo>
                  <a:pt x="37" y="298"/>
                  <a:pt x="37" y="299"/>
                  <a:pt x="37" y="301"/>
                </a:cubicBezTo>
                <a:cubicBezTo>
                  <a:pt x="37" y="300"/>
                  <a:pt x="37" y="300"/>
                  <a:pt x="37" y="300"/>
                </a:cubicBezTo>
                <a:cubicBezTo>
                  <a:pt x="36" y="299"/>
                  <a:pt x="37" y="299"/>
                  <a:pt x="37" y="298"/>
                </a:cubicBezTo>
                <a:close/>
                <a:moveTo>
                  <a:pt x="34" y="298"/>
                </a:moveTo>
                <a:cubicBezTo>
                  <a:pt x="34" y="297"/>
                  <a:pt x="35" y="299"/>
                  <a:pt x="35" y="300"/>
                </a:cubicBezTo>
                <a:cubicBezTo>
                  <a:pt x="34" y="300"/>
                  <a:pt x="35" y="302"/>
                  <a:pt x="35" y="303"/>
                </a:cubicBezTo>
                <a:cubicBezTo>
                  <a:pt x="34" y="302"/>
                  <a:pt x="35" y="299"/>
                  <a:pt x="34" y="298"/>
                </a:cubicBezTo>
                <a:close/>
                <a:moveTo>
                  <a:pt x="48" y="301"/>
                </a:moveTo>
                <a:cubicBezTo>
                  <a:pt x="48" y="301"/>
                  <a:pt x="48" y="302"/>
                  <a:pt x="47" y="302"/>
                </a:cubicBezTo>
                <a:cubicBezTo>
                  <a:pt x="47" y="300"/>
                  <a:pt x="47" y="301"/>
                  <a:pt x="46" y="301"/>
                </a:cubicBezTo>
                <a:cubicBezTo>
                  <a:pt x="47" y="300"/>
                  <a:pt x="46" y="300"/>
                  <a:pt x="46" y="300"/>
                </a:cubicBezTo>
                <a:cubicBezTo>
                  <a:pt x="46" y="299"/>
                  <a:pt x="46" y="298"/>
                  <a:pt x="46" y="298"/>
                </a:cubicBezTo>
                <a:cubicBezTo>
                  <a:pt x="46" y="300"/>
                  <a:pt x="48" y="300"/>
                  <a:pt x="48" y="301"/>
                </a:cubicBezTo>
                <a:cubicBezTo>
                  <a:pt x="48" y="301"/>
                  <a:pt x="48" y="301"/>
                  <a:pt x="48" y="301"/>
                </a:cubicBezTo>
                <a:close/>
                <a:moveTo>
                  <a:pt x="33" y="299"/>
                </a:moveTo>
                <a:cubicBezTo>
                  <a:pt x="33" y="299"/>
                  <a:pt x="33" y="300"/>
                  <a:pt x="34" y="300"/>
                </a:cubicBezTo>
                <a:cubicBezTo>
                  <a:pt x="34" y="301"/>
                  <a:pt x="33" y="300"/>
                  <a:pt x="33" y="301"/>
                </a:cubicBezTo>
                <a:cubicBezTo>
                  <a:pt x="33" y="300"/>
                  <a:pt x="33" y="299"/>
                  <a:pt x="33" y="299"/>
                </a:cubicBezTo>
                <a:close/>
                <a:moveTo>
                  <a:pt x="37" y="302"/>
                </a:moveTo>
                <a:cubicBezTo>
                  <a:pt x="37" y="302"/>
                  <a:pt x="38" y="302"/>
                  <a:pt x="38" y="302"/>
                </a:cubicBezTo>
                <a:cubicBezTo>
                  <a:pt x="38" y="303"/>
                  <a:pt x="36" y="302"/>
                  <a:pt x="37" y="304"/>
                </a:cubicBezTo>
                <a:cubicBezTo>
                  <a:pt x="36" y="304"/>
                  <a:pt x="37" y="303"/>
                  <a:pt x="37" y="302"/>
                </a:cubicBezTo>
                <a:close/>
                <a:moveTo>
                  <a:pt x="49" y="305"/>
                </a:moveTo>
                <a:cubicBezTo>
                  <a:pt x="49" y="304"/>
                  <a:pt x="50" y="303"/>
                  <a:pt x="49" y="304"/>
                </a:cubicBezTo>
                <a:cubicBezTo>
                  <a:pt x="49" y="303"/>
                  <a:pt x="49" y="303"/>
                  <a:pt x="50" y="303"/>
                </a:cubicBezTo>
                <a:cubicBezTo>
                  <a:pt x="50" y="303"/>
                  <a:pt x="50" y="302"/>
                  <a:pt x="50" y="302"/>
                </a:cubicBezTo>
                <a:cubicBezTo>
                  <a:pt x="51" y="302"/>
                  <a:pt x="49" y="306"/>
                  <a:pt x="50" y="306"/>
                </a:cubicBezTo>
                <a:cubicBezTo>
                  <a:pt x="50" y="306"/>
                  <a:pt x="50" y="307"/>
                  <a:pt x="50" y="307"/>
                </a:cubicBezTo>
                <a:cubicBezTo>
                  <a:pt x="50" y="307"/>
                  <a:pt x="50" y="307"/>
                  <a:pt x="50" y="306"/>
                </a:cubicBezTo>
                <a:cubicBezTo>
                  <a:pt x="50" y="305"/>
                  <a:pt x="49" y="305"/>
                  <a:pt x="49" y="305"/>
                </a:cubicBezTo>
                <a:close/>
                <a:moveTo>
                  <a:pt x="34" y="305"/>
                </a:moveTo>
                <a:cubicBezTo>
                  <a:pt x="34" y="304"/>
                  <a:pt x="35" y="304"/>
                  <a:pt x="36" y="303"/>
                </a:cubicBezTo>
                <a:cubicBezTo>
                  <a:pt x="36" y="304"/>
                  <a:pt x="36" y="306"/>
                  <a:pt x="35" y="306"/>
                </a:cubicBezTo>
                <a:cubicBezTo>
                  <a:pt x="35" y="304"/>
                  <a:pt x="35" y="305"/>
                  <a:pt x="34" y="305"/>
                </a:cubicBezTo>
                <a:close/>
                <a:moveTo>
                  <a:pt x="48" y="305"/>
                </a:moveTo>
                <a:cubicBezTo>
                  <a:pt x="48" y="304"/>
                  <a:pt x="48" y="305"/>
                  <a:pt x="48" y="305"/>
                </a:cubicBezTo>
                <a:cubicBezTo>
                  <a:pt x="48" y="309"/>
                  <a:pt x="48" y="308"/>
                  <a:pt x="48" y="305"/>
                </a:cubicBezTo>
                <a:close/>
                <a:moveTo>
                  <a:pt x="20" y="306"/>
                </a:moveTo>
                <a:cubicBezTo>
                  <a:pt x="20" y="306"/>
                  <a:pt x="20" y="307"/>
                  <a:pt x="20" y="308"/>
                </a:cubicBezTo>
                <a:cubicBezTo>
                  <a:pt x="19" y="308"/>
                  <a:pt x="19" y="307"/>
                  <a:pt x="19" y="306"/>
                </a:cubicBezTo>
                <a:cubicBezTo>
                  <a:pt x="19" y="306"/>
                  <a:pt x="19" y="306"/>
                  <a:pt x="20" y="306"/>
                </a:cubicBezTo>
                <a:close/>
                <a:moveTo>
                  <a:pt x="20" y="318"/>
                </a:moveTo>
                <a:cubicBezTo>
                  <a:pt x="20" y="318"/>
                  <a:pt x="20" y="317"/>
                  <a:pt x="21" y="318"/>
                </a:cubicBezTo>
                <a:cubicBezTo>
                  <a:pt x="21" y="318"/>
                  <a:pt x="20" y="319"/>
                  <a:pt x="21" y="320"/>
                </a:cubicBezTo>
                <a:cubicBezTo>
                  <a:pt x="20" y="321"/>
                  <a:pt x="20" y="321"/>
                  <a:pt x="19" y="321"/>
                </a:cubicBezTo>
                <a:cubicBezTo>
                  <a:pt x="19" y="319"/>
                  <a:pt x="20" y="321"/>
                  <a:pt x="20" y="319"/>
                </a:cubicBezTo>
                <a:cubicBezTo>
                  <a:pt x="20" y="318"/>
                  <a:pt x="20" y="320"/>
                  <a:pt x="19" y="319"/>
                </a:cubicBezTo>
                <a:cubicBezTo>
                  <a:pt x="19" y="317"/>
                  <a:pt x="19" y="316"/>
                  <a:pt x="19" y="313"/>
                </a:cubicBezTo>
                <a:cubicBezTo>
                  <a:pt x="20" y="313"/>
                  <a:pt x="19" y="313"/>
                  <a:pt x="20" y="313"/>
                </a:cubicBezTo>
                <a:cubicBezTo>
                  <a:pt x="20" y="312"/>
                  <a:pt x="19" y="313"/>
                  <a:pt x="19" y="311"/>
                </a:cubicBezTo>
                <a:cubicBezTo>
                  <a:pt x="20" y="312"/>
                  <a:pt x="20" y="309"/>
                  <a:pt x="19" y="310"/>
                </a:cubicBezTo>
                <a:cubicBezTo>
                  <a:pt x="19" y="309"/>
                  <a:pt x="19" y="309"/>
                  <a:pt x="19" y="308"/>
                </a:cubicBezTo>
                <a:cubicBezTo>
                  <a:pt x="20" y="308"/>
                  <a:pt x="20" y="308"/>
                  <a:pt x="20" y="309"/>
                </a:cubicBezTo>
                <a:cubicBezTo>
                  <a:pt x="21" y="310"/>
                  <a:pt x="20" y="310"/>
                  <a:pt x="20" y="311"/>
                </a:cubicBezTo>
                <a:cubicBezTo>
                  <a:pt x="20" y="312"/>
                  <a:pt x="21" y="312"/>
                  <a:pt x="21" y="312"/>
                </a:cubicBezTo>
                <a:cubicBezTo>
                  <a:pt x="21" y="313"/>
                  <a:pt x="20" y="313"/>
                  <a:pt x="20" y="313"/>
                </a:cubicBezTo>
                <a:cubicBezTo>
                  <a:pt x="20" y="313"/>
                  <a:pt x="21" y="313"/>
                  <a:pt x="21" y="315"/>
                </a:cubicBezTo>
                <a:cubicBezTo>
                  <a:pt x="20" y="315"/>
                  <a:pt x="20" y="313"/>
                  <a:pt x="20" y="314"/>
                </a:cubicBezTo>
                <a:cubicBezTo>
                  <a:pt x="20" y="316"/>
                  <a:pt x="21" y="316"/>
                  <a:pt x="20" y="318"/>
                </a:cubicBezTo>
                <a:close/>
                <a:moveTo>
                  <a:pt x="37" y="309"/>
                </a:moveTo>
                <a:cubicBezTo>
                  <a:pt x="38" y="310"/>
                  <a:pt x="37" y="312"/>
                  <a:pt x="38" y="313"/>
                </a:cubicBezTo>
                <a:cubicBezTo>
                  <a:pt x="37" y="314"/>
                  <a:pt x="37" y="313"/>
                  <a:pt x="38" y="315"/>
                </a:cubicBezTo>
                <a:cubicBezTo>
                  <a:pt x="37" y="315"/>
                  <a:pt x="37" y="315"/>
                  <a:pt x="37" y="315"/>
                </a:cubicBezTo>
                <a:cubicBezTo>
                  <a:pt x="37" y="314"/>
                  <a:pt x="37" y="311"/>
                  <a:pt x="37" y="309"/>
                </a:cubicBezTo>
                <a:close/>
                <a:moveTo>
                  <a:pt x="49" y="309"/>
                </a:moveTo>
                <a:cubicBezTo>
                  <a:pt x="49" y="310"/>
                  <a:pt x="50" y="310"/>
                  <a:pt x="50" y="310"/>
                </a:cubicBezTo>
                <a:cubicBezTo>
                  <a:pt x="50" y="311"/>
                  <a:pt x="49" y="311"/>
                  <a:pt x="50" y="312"/>
                </a:cubicBezTo>
                <a:cubicBezTo>
                  <a:pt x="50" y="312"/>
                  <a:pt x="49" y="312"/>
                  <a:pt x="49" y="312"/>
                </a:cubicBezTo>
                <a:cubicBezTo>
                  <a:pt x="49" y="312"/>
                  <a:pt x="49" y="310"/>
                  <a:pt x="49" y="311"/>
                </a:cubicBezTo>
                <a:cubicBezTo>
                  <a:pt x="48" y="311"/>
                  <a:pt x="49" y="310"/>
                  <a:pt x="49" y="309"/>
                </a:cubicBezTo>
                <a:close/>
                <a:moveTo>
                  <a:pt x="47" y="311"/>
                </a:moveTo>
                <a:cubicBezTo>
                  <a:pt x="48" y="310"/>
                  <a:pt x="48" y="312"/>
                  <a:pt x="48" y="313"/>
                </a:cubicBezTo>
                <a:cubicBezTo>
                  <a:pt x="47" y="313"/>
                  <a:pt x="47" y="313"/>
                  <a:pt x="47" y="313"/>
                </a:cubicBezTo>
                <a:cubicBezTo>
                  <a:pt x="47" y="312"/>
                  <a:pt x="48" y="311"/>
                  <a:pt x="47" y="311"/>
                </a:cubicBezTo>
                <a:close/>
                <a:moveTo>
                  <a:pt x="48" y="313"/>
                </a:moveTo>
                <a:cubicBezTo>
                  <a:pt x="49" y="313"/>
                  <a:pt x="49" y="315"/>
                  <a:pt x="49" y="314"/>
                </a:cubicBezTo>
                <a:cubicBezTo>
                  <a:pt x="49" y="315"/>
                  <a:pt x="49" y="317"/>
                  <a:pt x="48" y="317"/>
                </a:cubicBezTo>
                <a:cubicBezTo>
                  <a:pt x="48" y="316"/>
                  <a:pt x="48" y="315"/>
                  <a:pt x="48" y="313"/>
                </a:cubicBezTo>
                <a:close/>
                <a:moveTo>
                  <a:pt x="45" y="314"/>
                </a:moveTo>
                <a:cubicBezTo>
                  <a:pt x="45" y="314"/>
                  <a:pt x="46" y="314"/>
                  <a:pt x="46" y="315"/>
                </a:cubicBezTo>
                <a:cubicBezTo>
                  <a:pt x="46" y="316"/>
                  <a:pt x="45" y="314"/>
                  <a:pt x="45" y="315"/>
                </a:cubicBezTo>
                <a:lnTo>
                  <a:pt x="45" y="314"/>
                </a:lnTo>
                <a:close/>
                <a:moveTo>
                  <a:pt x="53" y="316"/>
                </a:moveTo>
                <a:cubicBezTo>
                  <a:pt x="54" y="318"/>
                  <a:pt x="53" y="321"/>
                  <a:pt x="54" y="322"/>
                </a:cubicBezTo>
                <a:cubicBezTo>
                  <a:pt x="54" y="323"/>
                  <a:pt x="53" y="323"/>
                  <a:pt x="53" y="322"/>
                </a:cubicBezTo>
                <a:cubicBezTo>
                  <a:pt x="53" y="322"/>
                  <a:pt x="53" y="323"/>
                  <a:pt x="53" y="323"/>
                </a:cubicBezTo>
                <a:cubicBezTo>
                  <a:pt x="52" y="324"/>
                  <a:pt x="52" y="320"/>
                  <a:pt x="51" y="322"/>
                </a:cubicBezTo>
                <a:cubicBezTo>
                  <a:pt x="51" y="320"/>
                  <a:pt x="52" y="322"/>
                  <a:pt x="53" y="321"/>
                </a:cubicBezTo>
                <a:cubicBezTo>
                  <a:pt x="53" y="321"/>
                  <a:pt x="53" y="321"/>
                  <a:pt x="53" y="321"/>
                </a:cubicBezTo>
                <a:cubicBezTo>
                  <a:pt x="52" y="319"/>
                  <a:pt x="53" y="317"/>
                  <a:pt x="53" y="316"/>
                </a:cubicBezTo>
                <a:close/>
                <a:moveTo>
                  <a:pt x="40" y="317"/>
                </a:moveTo>
                <a:cubicBezTo>
                  <a:pt x="40" y="317"/>
                  <a:pt x="40" y="317"/>
                  <a:pt x="40" y="319"/>
                </a:cubicBezTo>
                <a:cubicBezTo>
                  <a:pt x="40" y="319"/>
                  <a:pt x="39" y="318"/>
                  <a:pt x="40" y="317"/>
                </a:cubicBezTo>
                <a:close/>
                <a:moveTo>
                  <a:pt x="45" y="320"/>
                </a:moveTo>
                <a:cubicBezTo>
                  <a:pt x="45" y="321"/>
                  <a:pt x="44" y="322"/>
                  <a:pt x="44" y="320"/>
                </a:cubicBezTo>
                <a:cubicBezTo>
                  <a:pt x="45" y="321"/>
                  <a:pt x="45" y="320"/>
                  <a:pt x="45" y="320"/>
                </a:cubicBezTo>
                <a:close/>
                <a:moveTo>
                  <a:pt x="40" y="320"/>
                </a:moveTo>
                <a:cubicBezTo>
                  <a:pt x="40" y="320"/>
                  <a:pt x="41" y="321"/>
                  <a:pt x="41" y="321"/>
                </a:cubicBezTo>
                <a:cubicBezTo>
                  <a:pt x="41" y="322"/>
                  <a:pt x="40" y="322"/>
                  <a:pt x="40" y="320"/>
                </a:cubicBezTo>
                <a:close/>
                <a:moveTo>
                  <a:pt x="47" y="325"/>
                </a:moveTo>
                <a:cubicBezTo>
                  <a:pt x="47" y="324"/>
                  <a:pt x="47" y="322"/>
                  <a:pt x="47" y="320"/>
                </a:cubicBezTo>
                <a:cubicBezTo>
                  <a:pt x="48" y="321"/>
                  <a:pt x="47" y="323"/>
                  <a:pt x="47" y="326"/>
                </a:cubicBezTo>
                <a:cubicBezTo>
                  <a:pt x="47" y="326"/>
                  <a:pt x="46" y="323"/>
                  <a:pt x="46" y="326"/>
                </a:cubicBezTo>
                <a:cubicBezTo>
                  <a:pt x="46" y="325"/>
                  <a:pt x="46" y="325"/>
                  <a:pt x="46" y="325"/>
                </a:cubicBezTo>
                <a:cubicBezTo>
                  <a:pt x="46" y="325"/>
                  <a:pt x="46" y="324"/>
                  <a:pt x="46" y="324"/>
                </a:cubicBezTo>
                <a:cubicBezTo>
                  <a:pt x="46" y="324"/>
                  <a:pt x="46" y="324"/>
                  <a:pt x="46" y="324"/>
                </a:cubicBezTo>
                <a:cubicBezTo>
                  <a:pt x="46" y="325"/>
                  <a:pt x="47" y="325"/>
                  <a:pt x="47" y="325"/>
                </a:cubicBezTo>
                <a:close/>
                <a:moveTo>
                  <a:pt x="46" y="327"/>
                </a:moveTo>
                <a:cubicBezTo>
                  <a:pt x="46" y="326"/>
                  <a:pt x="45" y="326"/>
                  <a:pt x="45" y="325"/>
                </a:cubicBezTo>
                <a:cubicBezTo>
                  <a:pt x="46" y="325"/>
                  <a:pt x="46" y="325"/>
                  <a:pt x="46" y="327"/>
                </a:cubicBezTo>
                <a:close/>
                <a:moveTo>
                  <a:pt x="19" y="323"/>
                </a:moveTo>
                <a:cubicBezTo>
                  <a:pt x="20" y="323"/>
                  <a:pt x="20" y="323"/>
                  <a:pt x="20" y="323"/>
                </a:cubicBezTo>
                <a:cubicBezTo>
                  <a:pt x="20" y="323"/>
                  <a:pt x="20" y="323"/>
                  <a:pt x="20" y="323"/>
                </a:cubicBezTo>
                <a:cubicBezTo>
                  <a:pt x="20" y="324"/>
                  <a:pt x="20" y="324"/>
                  <a:pt x="21" y="324"/>
                </a:cubicBezTo>
                <a:cubicBezTo>
                  <a:pt x="20" y="325"/>
                  <a:pt x="20" y="328"/>
                  <a:pt x="19" y="328"/>
                </a:cubicBezTo>
                <a:cubicBezTo>
                  <a:pt x="19" y="327"/>
                  <a:pt x="20" y="327"/>
                  <a:pt x="20" y="326"/>
                </a:cubicBezTo>
                <a:cubicBezTo>
                  <a:pt x="19" y="327"/>
                  <a:pt x="18" y="326"/>
                  <a:pt x="18" y="329"/>
                </a:cubicBezTo>
                <a:cubicBezTo>
                  <a:pt x="17" y="328"/>
                  <a:pt x="18" y="326"/>
                  <a:pt x="18" y="325"/>
                </a:cubicBezTo>
                <a:cubicBezTo>
                  <a:pt x="18" y="326"/>
                  <a:pt x="18" y="326"/>
                  <a:pt x="19" y="326"/>
                </a:cubicBezTo>
                <a:cubicBezTo>
                  <a:pt x="19" y="325"/>
                  <a:pt x="20" y="324"/>
                  <a:pt x="19" y="323"/>
                </a:cubicBezTo>
                <a:close/>
                <a:moveTo>
                  <a:pt x="31" y="323"/>
                </a:moveTo>
                <a:cubicBezTo>
                  <a:pt x="31" y="323"/>
                  <a:pt x="30" y="324"/>
                  <a:pt x="31" y="325"/>
                </a:cubicBezTo>
                <a:cubicBezTo>
                  <a:pt x="30" y="325"/>
                  <a:pt x="30" y="325"/>
                  <a:pt x="30" y="325"/>
                </a:cubicBezTo>
                <a:cubicBezTo>
                  <a:pt x="30" y="326"/>
                  <a:pt x="31" y="325"/>
                  <a:pt x="31" y="326"/>
                </a:cubicBezTo>
                <a:cubicBezTo>
                  <a:pt x="31" y="326"/>
                  <a:pt x="30" y="327"/>
                  <a:pt x="30" y="326"/>
                </a:cubicBezTo>
                <a:cubicBezTo>
                  <a:pt x="30" y="326"/>
                  <a:pt x="30" y="325"/>
                  <a:pt x="30" y="323"/>
                </a:cubicBezTo>
                <a:cubicBezTo>
                  <a:pt x="30" y="323"/>
                  <a:pt x="31" y="323"/>
                  <a:pt x="31" y="323"/>
                </a:cubicBezTo>
                <a:close/>
                <a:moveTo>
                  <a:pt x="37" y="323"/>
                </a:moveTo>
                <a:cubicBezTo>
                  <a:pt x="37" y="324"/>
                  <a:pt x="38" y="324"/>
                  <a:pt x="38" y="325"/>
                </a:cubicBezTo>
                <a:cubicBezTo>
                  <a:pt x="37" y="325"/>
                  <a:pt x="37" y="324"/>
                  <a:pt x="37" y="325"/>
                </a:cubicBezTo>
                <a:cubicBezTo>
                  <a:pt x="36" y="325"/>
                  <a:pt x="37" y="324"/>
                  <a:pt x="37" y="323"/>
                </a:cubicBezTo>
                <a:close/>
                <a:moveTo>
                  <a:pt x="32" y="326"/>
                </a:moveTo>
                <a:cubicBezTo>
                  <a:pt x="32" y="325"/>
                  <a:pt x="32" y="327"/>
                  <a:pt x="33" y="326"/>
                </a:cubicBezTo>
                <a:cubicBezTo>
                  <a:pt x="32" y="328"/>
                  <a:pt x="32" y="327"/>
                  <a:pt x="31" y="327"/>
                </a:cubicBezTo>
                <a:cubicBezTo>
                  <a:pt x="31" y="326"/>
                  <a:pt x="32" y="326"/>
                  <a:pt x="32" y="326"/>
                </a:cubicBezTo>
                <a:close/>
                <a:moveTo>
                  <a:pt x="31" y="326"/>
                </a:moveTo>
                <a:cubicBezTo>
                  <a:pt x="31" y="327"/>
                  <a:pt x="31" y="327"/>
                  <a:pt x="31" y="328"/>
                </a:cubicBezTo>
                <a:cubicBezTo>
                  <a:pt x="30" y="328"/>
                  <a:pt x="30" y="328"/>
                  <a:pt x="30" y="328"/>
                </a:cubicBezTo>
                <a:cubicBezTo>
                  <a:pt x="30" y="327"/>
                  <a:pt x="31" y="327"/>
                  <a:pt x="31" y="326"/>
                </a:cubicBezTo>
                <a:close/>
                <a:moveTo>
                  <a:pt x="38" y="328"/>
                </a:moveTo>
                <a:cubicBezTo>
                  <a:pt x="37" y="328"/>
                  <a:pt x="37" y="328"/>
                  <a:pt x="37" y="328"/>
                </a:cubicBezTo>
                <a:cubicBezTo>
                  <a:pt x="37" y="329"/>
                  <a:pt x="37" y="330"/>
                  <a:pt x="37" y="330"/>
                </a:cubicBezTo>
                <a:cubicBezTo>
                  <a:pt x="36" y="330"/>
                  <a:pt x="37" y="328"/>
                  <a:pt x="37" y="327"/>
                </a:cubicBezTo>
                <a:cubicBezTo>
                  <a:pt x="37" y="327"/>
                  <a:pt x="37" y="328"/>
                  <a:pt x="38" y="327"/>
                </a:cubicBezTo>
                <a:cubicBezTo>
                  <a:pt x="38" y="329"/>
                  <a:pt x="39" y="329"/>
                  <a:pt x="39" y="331"/>
                </a:cubicBezTo>
                <a:cubicBezTo>
                  <a:pt x="38" y="331"/>
                  <a:pt x="38" y="329"/>
                  <a:pt x="38" y="328"/>
                </a:cubicBezTo>
                <a:close/>
                <a:moveTo>
                  <a:pt x="42" y="329"/>
                </a:moveTo>
                <a:cubicBezTo>
                  <a:pt x="42" y="329"/>
                  <a:pt x="42" y="330"/>
                  <a:pt x="42" y="331"/>
                </a:cubicBezTo>
                <a:cubicBezTo>
                  <a:pt x="41" y="331"/>
                  <a:pt x="41" y="331"/>
                  <a:pt x="41" y="331"/>
                </a:cubicBezTo>
                <a:cubicBezTo>
                  <a:pt x="41" y="330"/>
                  <a:pt x="41" y="330"/>
                  <a:pt x="42" y="330"/>
                </a:cubicBezTo>
                <a:lnTo>
                  <a:pt x="42" y="329"/>
                </a:lnTo>
                <a:close/>
                <a:moveTo>
                  <a:pt x="42" y="334"/>
                </a:moveTo>
                <a:cubicBezTo>
                  <a:pt x="42" y="333"/>
                  <a:pt x="42" y="333"/>
                  <a:pt x="42" y="332"/>
                </a:cubicBezTo>
                <a:cubicBezTo>
                  <a:pt x="43" y="331"/>
                  <a:pt x="43" y="331"/>
                  <a:pt x="44" y="331"/>
                </a:cubicBezTo>
                <a:cubicBezTo>
                  <a:pt x="44" y="333"/>
                  <a:pt x="44" y="334"/>
                  <a:pt x="44" y="335"/>
                </a:cubicBezTo>
                <a:cubicBezTo>
                  <a:pt x="43" y="334"/>
                  <a:pt x="43" y="333"/>
                  <a:pt x="43" y="332"/>
                </a:cubicBezTo>
                <a:cubicBezTo>
                  <a:pt x="43" y="333"/>
                  <a:pt x="43" y="334"/>
                  <a:pt x="42" y="334"/>
                </a:cubicBezTo>
                <a:cubicBezTo>
                  <a:pt x="42" y="334"/>
                  <a:pt x="42" y="334"/>
                  <a:pt x="42" y="334"/>
                </a:cubicBezTo>
                <a:close/>
                <a:moveTo>
                  <a:pt x="41" y="332"/>
                </a:moveTo>
                <a:cubicBezTo>
                  <a:pt x="41" y="334"/>
                  <a:pt x="41" y="334"/>
                  <a:pt x="41" y="335"/>
                </a:cubicBezTo>
                <a:cubicBezTo>
                  <a:pt x="40" y="332"/>
                  <a:pt x="40" y="332"/>
                  <a:pt x="40" y="332"/>
                </a:cubicBezTo>
                <a:cubicBezTo>
                  <a:pt x="41" y="331"/>
                  <a:pt x="41" y="333"/>
                  <a:pt x="41" y="332"/>
                </a:cubicBezTo>
                <a:close/>
                <a:moveTo>
                  <a:pt x="24" y="335"/>
                </a:moveTo>
                <a:cubicBezTo>
                  <a:pt x="24" y="336"/>
                  <a:pt x="24" y="335"/>
                  <a:pt x="24" y="336"/>
                </a:cubicBezTo>
                <a:cubicBezTo>
                  <a:pt x="24" y="337"/>
                  <a:pt x="25" y="335"/>
                  <a:pt x="25" y="338"/>
                </a:cubicBezTo>
                <a:cubicBezTo>
                  <a:pt x="24" y="337"/>
                  <a:pt x="24" y="338"/>
                  <a:pt x="23" y="338"/>
                </a:cubicBezTo>
                <a:cubicBezTo>
                  <a:pt x="23" y="336"/>
                  <a:pt x="23" y="335"/>
                  <a:pt x="24" y="335"/>
                </a:cubicBezTo>
                <a:close/>
                <a:moveTo>
                  <a:pt x="26" y="342"/>
                </a:moveTo>
                <a:cubicBezTo>
                  <a:pt x="26" y="341"/>
                  <a:pt x="27" y="343"/>
                  <a:pt x="27" y="342"/>
                </a:cubicBezTo>
                <a:cubicBezTo>
                  <a:pt x="27" y="342"/>
                  <a:pt x="27" y="343"/>
                  <a:pt x="27" y="343"/>
                </a:cubicBezTo>
                <a:cubicBezTo>
                  <a:pt x="27" y="343"/>
                  <a:pt x="27" y="343"/>
                  <a:pt x="27" y="344"/>
                </a:cubicBezTo>
                <a:cubicBezTo>
                  <a:pt x="27" y="342"/>
                  <a:pt x="26" y="343"/>
                  <a:pt x="26" y="342"/>
                </a:cubicBezTo>
                <a:close/>
                <a:moveTo>
                  <a:pt x="25" y="343"/>
                </a:moveTo>
                <a:cubicBezTo>
                  <a:pt x="24" y="342"/>
                  <a:pt x="24" y="343"/>
                  <a:pt x="24" y="344"/>
                </a:cubicBezTo>
                <a:cubicBezTo>
                  <a:pt x="23" y="342"/>
                  <a:pt x="25" y="342"/>
                  <a:pt x="25" y="343"/>
                </a:cubicBezTo>
                <a:close/>
                <a:moveTo>
                  <a:pt x="24" y="346"/>
                </a:moveTo>
                <a:cubicBezTo>
                  <a:pt x="25" y="345"/>
                  <a:pt x="25" y="346"/>
                  <a:pt x="25" y="347"/>
                </a:cubicBezTo>
                <a:cubicBezTo>
                  <a:pt x="25" y="348"/>
                  <a:pt x="25" y="346"/>
                  <a:pt x="24" y="346"/>
                </a:cubicBezTo>
                <a:close/>
                <a:moveTo>
                  <a:pt x="26" y="349"/>
                </a:moveTo>
                <a:cubicBezTo>
                  <a:pt x="26" y="349"/>
                  <a:pt x="25" y="350"/>
                  <a:pt x="25" y="349"/>
                </a:cubicBezTo>
                <a:cubicBezTo>
                  <a:pt x="25" y="349"/>
                  <a:pt x="25" y="350"/>
                  <a:pt x="25" y="350"/>
                </a:cubicBezTo>
                <a:cubicBezTo>
                  <a:pt x="25" y="351"/>
                  <a:pt x="25" y="350"/>
                  <a:pt x="25" y="349"/>
                </a:cubicBezTo>
                <a:cubicBezTo>
                  <a:pt x="25" y="348"/>
                  <a:pt x="25" y="348"/>
                  <a:pt x="26" y="349"/>
                </a:cubicBezTo>
                <a:close/>
                <a:moveTo>
                  <a:pt x="24" y="348"/>
                </a:moveTo>
                <a:cubicBezTo>
                  <a:pt x="24" y="348"/>
                  <a:pt x="24" y="351"/>
                  <a:pt x="23" y="350"/>
                </a:cubicBezTo>
                <a:cubicBezTo>
                  <a:pt x="23" y="350"/>
                  <a:pt x="23" y="350"/>
                  <a:pt x="23" y="349"/>
                </a:cubicBezTo>
                <a:cubicBezTo>
                  <a:pt x="23" y="349"/>
                  <a:pt x="24" y="349"/>
                  <a:pt x="24" y="348"/>
                </a:cubicBezTo>
                <a:close/>
                <a:moveTo>
                  <a:pt x="40" y="350"/>
                </a:moveTo>
                <a:cubicBezTo>
                  <a:pt x="40" y="350"/>
                  <a:pt x="40" y="350"/>
                  <a:pt x="41" y="349"/>
                </a:cubicBezTo>
                <a:cubicBezTo>
                  <a:pt x="41" y="349"/>
                  <a:pt x="41" y="351"/>
                  <a:pt x="41" y="350"/>
                </a:cubicBezTo>
                <a:cubicBezTo>
                  <a:pt x="41" y="352"/>
                  <a:pt x="41" y="351"/>
                  <a:pt x="40" y="351"/>
                </a:cubicBezTo>
                <a:cubicBezTo>
                  <a:pt x="40" y="354"/>
                  <a:pt x="40" y="354"/>
                  <a:pt x="40" y="354"/>
                </a:cubicBezTo>
                <a:cubicBezTo>
                  <a:pt x="40" y="354"/>
                  <a:pt x="40" y="354"/>
                  <a:pt x="40" y="354"/>
                </a:cubicBezTo>
                <a:cubicBezTo>
                  <a:pt x="39" y="354"/>
                  <a:pt x="40" y="352"/>
                  <a:pt x="40" y="350"/>
                </a:cubicBezTo>
                <a:close/>
                <a:moveTo>
                  <a:pt x="25" y="351"/>
                </a:moveTo>
                <a:cubicBezTo>
                  <a:pt x="25" y="351"/>
                  <a:pt x="25" y="352"/>
                  <a:pt x="25" y="353"/>
                </a:cubicBezTo>
                <a:cubicBezTo>
                  <a:pt x="25" y="354"/>
                  <a:pt x="24" y="355"/>
                  <a:pt x="24" y="354"/>
                </a:cubicBezTo>
                <a:cubicBezTo>
                  <a:pt x="23" y="351"/>
                  <a:pt x="24" y="353"/>
                  <a:pt x="25" y="351"/>
                </a:cubicBezTo>
                <a:close/>
                <a:moveTo>
                  <a:pt x="26" y="352"/>
                </a:moveTo>
                <a:cubicBezTo>
                  <a:pt x="27" y="352"/>
                  <a:pt x="26" y="353"/>
                  <a:pt x="26" y="354"/>
                </a:cubicBezTo>
                <a:cubicBezTo>
                  <a:pt x="25" y="354"/>
                  <a:pt x="26" y="352"/>
                  <a:pt x="25" y="352"/>
                </a:cubicBezTo>
                <a:cubicBezTo>
                  <a:pt x="26" y="350"/>
                  <a:pt x="26" y="353"/>
                  <a:pt x="26" y="352"/>
                </a:cubicBezTo>
                <a:close/>
                <a:moveTo>
                  <a:pt x="27" y="352"/>
                </a:moveTo>
                <a:cubicBezTo>
                  <a:pt x="28" y="354"/>
                  <a:pt x="28" y="351"/>
                  <a:pt x="29" y="354"/>
                </a:cubicBezTo>
                <a:cubicBezTo>
                  <a:pt x="28" y="352"/>
                  <a:pt x="28" y="354"/>
                  <a:pt x="28" y="354"/>
                </a:cubicBezTo>
                <a:cubicBezTo>
                  <a:pt x="28" y="355"/>
                  <a:pt x="27" y="354"/>
                  <a:pt x="27" y="353"/>
                </a:cubicBezTo>
                <a:cubicBezTo>
                  <a:pt x="27" y="353"/>
                  <a:pt x="27" y="353"/>
                  <a:pt x="27" y="352"/>
                </a:cubicBezTo>
                <a:close/>
                <a:moveTo>
                  <a:pt x="25" y="361"/>
                </a:moveTo>
                <a:cubicBezTo>
                  <a:pt x="25" y="363"/>
                  <a:pt x="25" y="366"/>
                  <a:pt x="24" y="366"/>
                </a:cubicBezTo>
                <a:cubicBezTo>
                  <a:pt x="25" y="365"/>
                  <a:pt x="24" y="363"/>
                  <a:pt x="25" y="363"/>
                </a:cubicBezTo>
                <a:cubicBezTo>
                  <a:pt x="24" y="363"/>
                  <a:pt x="24" y="363"/>
                  <a:pt x="24" y="362"/>
                </a:cubicBezTo>
                <a:cubicBezTo>
                  <a:pt x="25" y="361"/>
                  <a:pt x="25" y="362"/>
                  <a:pt x="25" y="361"/>
                </a:cubicBezTo>
                <a:close/>
                <a:moveTo>
                  <a:pt x="24" y="359"/>
                </a:moveTo>
                <a:cubicBezTo>
                  <a:pt x="24" y="360"/>
                  <a:pt x="25" y="360"/>
                  <a:pt x="25" y="359"/>
                </a:cubicBezTo>
                <a:cubicBezTo>
                  <a:pt x="24" y="358"/>
                  <a:pt x="25" y="356"/>
                  <a:pt x="24" y="356"/>
                </a:cubicBezTo>
                <a:cubicBezTo>
                  <a:pt x="24" y="355"/>
                  <a:pt x="25" y="355"/>
                  <a:pt x="25" y="354"/>
                </a:cubicBezTo>
                <a:cubicBezTo>
                  <a:pt x="26" y="355"/>
                  <a:pt x="26" y="359"/>
                  <a:pt x="27" y="359"/>
                </a:cubicBezTo>
                <a:cubicBezTo>
                  <a:pt x="26" y="360"/>
                  <a:pt x="26" y="360"/>
                  <a:pt x="26" y="361"/>
                </a:cubicBezTo>
                <a:cubicBezTo>
                  <a:pt x="25" y="361"/>
                  <a:pt x="24" y="361"/>
                  <a:pt x="24" y="359"/>
                </a:cubicBezTo>
                <a:close/>
                <a:moveTo>
                  <a:pt x="31" y="357"/>
                </a:moveTo>
                <a:cubicBezTo>
                  <a:pt x="31" y="358"/>
                  <a:pt x="31" y="357"/>
                  <a:pt x="32" y="358"/>
                </a:cubicBezTo>
                <a:cubicBezTo>
                  <a:pt x="32" y="359"/>
                  <a:pt x="31" y="358"/>
                  <a:pt x="30" y="359"/>
                </a:cubicBezTo>
                <a:cubicBezTo>
                  <a:pt x="30" y="359"/>
                  <a:pt x="31" y="358"/>
                  <a:pt x="31" y="357"/>
                </a:cubicBezTo>
                <a:close/>
                <a:moveTo>
                  <a:pt x="41" y="358"/>
                </a:moveTo>
                <a:cubicBezTo>
                  <a:pt x="41" y="358"/>
                  <a:pt x="42" y="362"/>
                  <a:pt x="41" y="362"/>
                </a:cubicBezTo>
                <a:cubicBezTo>
                  <a:pt x="41" y="360"/>
                  <a:pt x="41" y="360"/>
                  <a:pt x="41" y="358"/>
                </a:cubicBezTo>
                <a:close/>
                <a:moveTo>
                  <a:pt x="31" y="361"/>
                </a:moveTo>
                <a:cubicBezTo>
                  <a:pt x="31" y="361"/>
                  <a:pt x="31" y="363"/>
                  <a:pt x="31" y="364"/>
                </a:cubicBezTo>
                <a:cubicBezTo>
                  <a:pt x="30" y="363"/>
                  <a:pt x="31" y="363"/>
                  <a:pt x="31" y="361"/>
                </a:cubicBezTo>
                <a:close/>
                <a:moveTo>
                  <a:pt x="27" y="367"/>
                </a:moveTo>
                <a:cubicBezTo>
                  <a:pt x="27" y="365"/>
                  <a:pt x="27" y="365"/>
                  <a:pt x="27" y="365"/>
                </a:cubicBezTo>
                <a:cubicBezTo>
                  <a:pt x="28" y="365"/>
                  <a:pt x="28" y="364"/>
                  <a:pt x="28" y="365"/>
                </a:cubicBezTo>
                <a:cubicBezTo>
                  <a:pt x="28" y="365"/>
                  <a:pt x="28" y="365"/>
                  <a:pt x="28" y="365"/>
                </a:cubicBezTo>
                <a:cubicBezTo>
                  <a:pt x="28" y="366"/>
                  <a:pt x="28" y="366"/>
                  <a:pt x="28" y="367"/>
                </a:cubicBezTo>
                <a:cubicBezTo>
                  <a:pt x="28" y="367"/>
                  <a:pt x="28" y="367"/>
                  <a:pt x="28" y="366"/>
                </a:cubicBezTo>
                <a:cubicBezTo>
                  <a:pt x="29" y="368"/>
                  <a:pt x="28" y="367"/>
                  <a:pt x="27" y="367"/>
                </a:cubicBezTo>
                <a:close/>
                <a:moveTo>
                  <a:pt x="24" y="368"/>
                </a:moveTo>
                <a:cubicBezTo>
                  <a:pt x="25" y="368"/>
                  <a:pt x="25" y="368"/>
                  <a:pt x="26" y="367"/>
                </a:cubicBezTo>
                <a:cubicBezTo>
                  <a:pt x="25" y="369"/>
                  <a:pt x="25" y="369"/>
                  <a:pt x="26" y="371"/>
                </a:cubicBezTo>
                <a:cubicBezTo>
                  <a:pt x="25" y="371"/>
                  <a:pt x="25" y="370"/>
                  <a:pt x="25" y="369"/>
                </a:cubicBezTo>
                <a:cubicBezTo>
                  <a:pt x="25" y="370"/>
                  <a:pt x="24" y="369"/>
                  <a:pt x="24" y="369"/>
                </a:cubicBezTo>
                <a:cubicBezTo>
                  <a:pt x="24" y="368"/>
                  <a:pt x="25" y="369"/>
                  <a:pt x="24" y="368"/>
                </a:cubicBezTo>
                <a:close/>
                <a:moveTo>
                  <a:pt x="45" y="370"/>
                </a:moveTo>
                <a:cubicBezTo>
                  <a:pt x="46" y="369"/>
                  <a:pt x="46" y="371"/>
                  <a:pt x="46" y="372"/>
                </a:cubicBezTo>
                <a:cubicBezTo>
                  <a:pt x="46" y="373"/>
                  <a:pt x="46" y="372"/>
                  <a:pt x="45" y="372"/>
                </a:cubicBezTo>
                <a:cubicBezTo>
                  <a:pt x="45" y="371"/>
                  <a:pt x="45" y="370"/>
                  <a:pt x="45" y="370"/>
                </a:cubicBezTo>
                <a:close/>
                <a:moveTo>
                  <a:pt x="28" y="370"/>
                </a:moveTo>
                <a:cubicBezTo>
                  <a:pt x="28" y="371"/>
                  <a:pt x="28" y="370"/>
                  <a:pt x="29" y="370"/>
                </a:cubicBezTo>
                <a:cubicBezTo>
                  <a:pt x="29" y="372"/>
                  <a:pt x="29" y="372"/>
                  <a:pt x="29" y="372"/>
                </a:cubicBezTo>
                <a:cubicBezTo>
                  <a:pt x="28" y="369"/>
                  <a:pt x="28" y="373"/>
                  <a:pt x="28" y="372"/>
                </a:cubicBezTo>
                <a:cubicBezTo>
                  <a:pt x="28" y="372"/>
                  <a:pt x="28" y="371"/>
                  <a:pt x="28" y="370"/>
                </a:cubicBezTo>
                <a:close/>
                <a:moveTo>
                  <a:pt x="25" y="373"/>
                </a:moveTo>
                <a:cubicBezTo>
                  <a:pt x="25" y="372"/>
                  <a:pt x="24" y="374"/>
                  <a:pt x="24" y="372"/>
                </a:cubicBezTo>
                <a:cubicBezTo>
                  <a:pt x="25" y="371"/>
                  <a:pt x="25" y="372"/>
                  <a:pt x="26" y="372"/>
                </a:cubicBezTo>
                <a:cubicBezTo>
                  <a:pt x="26" y="374"/>
                  <a:pt x="27" y="373"/>
                  <a:pt x="26" y="375"/>
                </a:cubicBezTo>
                <a:cubicBezTo>
                  <a:pt x="26" y="373"/>
                  <a:pt x="25" y="376"/>
                  <a:pt x="25" y="373"/>
                </a:cubicBezTo>
                <a:cubicBezTo>
                  <a:pt x="25" y="373"/>
                  <a:pt x="25" y="373"/>
                  <a:pt x="25" y="373"/>
                </a:cubicBezTo>
                <a:close/>
                <a:moveTo>
                  <a:pt x="41" y="374"/>
                </a:moveTo>
                <a:cubicBezTo>
                  <a:pt x="40" y="375"/>
                  <a:pt x="41" y="375"/>
                  <a:pt x="41" y="376"/>
                </a:cubicBezTo>
                <a:cubicBezTo>
                  <a:pt x="40" y="376"/>
                  <a:pt x="41" y="378"/>
                  <a:pt x="40" y="378"/>
                </a:cubicBezTo>
                <a:cubicBezTo>
                  <a:pt x="41" y="376"/>
                  <a:pt x="40" y="374"/>
                  <a:pt x="40" y="375"/>
                </a:cubicBezTo>
                <a:cubicBezTo>
                  <a:pt x="40" y="374"/>
                  <a:pt x="40" y="373"/>
                  <a:pt x="41" y="372"/>
                </a:cubicBezTo>
                <a:cubicBezTo>
                  <a:pt x="40" y="374"/>
                  <a:pt x="41" y="374"/>
                  <a:pt x="41" y="375"/>
                </a:cubicBezTo>
                <a:cubicBezTo>
                  <a:pt x="41" y="375"/>
                  <a:pt x="41" y="375"/>
                  <a:pt x="41" y="374"/>
                </a:cubicBezTo>
                <a:close/>
                <a:moveTo>
                  <a:pt x="28" y="378"/>
                </a:moveTo>
                <a:cubicBezTo>
                  <a:pt x="28" y="377"/>
                  <a:pt x="28" y="378"/>
                  <a:pt x="27" y="377"/>
                </a:cubicBezTo>
                <a:cubicBezTo>
                  <a:pt x="28" y="376"/>
                  <a:pt x="27" y="375"/>
                  <a:pt x="27" y="374"/>
                </a:cubicBezTo>
                <a:cubicBezTo>
                  <a:pt x="27" y="374"/>
                  <a:pt x="27" y="374"/>
                  <a:pt x="28" y="373"/>
                </a:cubicBezTo>
                <a:cubicBezTo>
                  <a:pt x="28" y="374"/>
                  <a:pt x="28" y="377"/>
                  <a:pt x="29" y="377"/>
                </a:cubicBezTo>
                <a:cubicBezTo>
                  <a:pt x="29" y="379"/>
                  <a:pt x="29" y="380"/>
                  <a:pt x="29" y="381"/>
                </a:cubicBezTo>
                <a:cubicBezTo>
                  <a:pt x="28" y="382"/>
                  <a:pt x="28" y="379"/>
                  <a:pt x="28" y="381"/>
                </a:cubicBezTo>
                <a:cubicBezTo>
                  <a:pt x="27" y="380"/>
                  <a:pt x="27" y="378"/>
                  <a:pt x="28" y="378"/>
                </a:cubicBezTo>
                <a:close/>
                <a:moveTo>
                  <a:pt x="43" y="374"/>
                </a:moveTo>
                <a:cubicBezTo>
                  <a:pt x="44" y="374"/>
                  <a:pt x="44" y="376"/>
                  <a:pt x="43" y="376"/>
                </a:cubicBezTo>
                <a:cubicBezTo>
                  <a:pt x="43" y="376"/>
                  <a:pt x="43" y="375"/>
                  <a:pt x="43" y="374"/>
                </a:cubicBezTo>
                <a:close/>
                <a:moveTo>
                  <a:pt x="22" y="375"/>
                </a:moveTo>
                <a:cubicBezTo>
                  <a:pt x="23" y="376"/>
                  <a:pt x="23" y="377"/>
                  <a:pt x="23" y="378"/>
                </a:cubicBezTo>
                <a:cubicBezTo>
                  <a:pt x="22" y="378"/>
                  <a:pt x="22" y="377"/>
                  <a:pt x="22" y="375"/>
                </a:cubicBezTo>
                <a:close/>
                <a:moveTo>
                  <a:pt x="25" y="375"/>
                </a:moveTo>
                <a:cubicBezTo>
                  <a:pt x="26" y="375"/>
                  <a:pt x="26" y="376"/>
                  <a:pt x="26" y="376"/>
                </a:cubicBezTo>
                <a:cubicBezTo>
                  <a:pt x="26" y="376"/>
                  <a:pt x="26" y="377"/>
                  <a:pt x="26" y="377"/>
                </a:cubicBezTo>
                <a:cubicBezTo>
                  <a:pt x="26" y="377"/>
                  <a:pt x="26" y="376"/>
                  <a:pt x="27" y="377"/>
                </a:cubicBezTo>
                <a:cubicBezTo>
                  <a:pt x="26" y="379"/>
                  <a:pt x="27" y="379"/>
                  <a:pt x="27" y="380"/>
                </a:cubicBezTo>
                <a:cubicBezTo>
                  <a:pt x="26" y="379"/>
                  <a:pt x="26" y="379"/>
                  <a:pt x="26" y="380"/>
                </a:cubicBezTo>
                <a:cubicBezTo>
                  <a:pt x="25" y="378"/>
                  <a:pt x="26" y="377"/>
                  <a:pt x="25" y="375"/>
                </a:cubicBezTo>
                <a:close/>
                <a:moveTo>
                  <a:pt x="32" y="381"/>
                </a:moveTo>
                <a:cubicBezTo>
                  <a:pt x="31" y="383"/>
                  <a:pt x="32" y="382"/>
                  <a:pt x="32" y="383"/>
                </a:cubicBezTo>
                <a:cubicBezTo>
                  <a:pt x="32" y="383"/>
                  <a:pt x="32" y="382"/>
                  <a:pt x="32" y="381"/>
                </a:cubicBezTo>
                <a:cubicBezTo>
                  <a:pt x="33" y="381"/>
                  <a:pt x="33" y="383"/>
                  <a:pt x="32" y="384"/>
                </a:cubicBezTo>
                <a:cubicBezTo>
                  <a:pt x="32" y="383"/>
                  <a:pt x="31" y="384"/>
                  <a:pt x="32" y="385"/>
                </a:cubicBezTo>
                <a:cubicBezTo>
                  <a:pt x="31" y="385"/>
                  <a:pt x="31" y="384"/>
                  <a:pt x="30" y="385"/>
                </a:cubicBezTo>
                <a:cubicBezTo>
                  <a:pt x="31" y="384"/>
                  <a:pt x="31" y="382"/>
                  <a:pt x="30" y="382"/>
                </a:cubicBezTo>
                <a:cubicBezTo>
                  <a:pt x="32" y="380"/>
                  <a:pt x="29" y="381"/>
                  <a:pt x="31" y="379"/>
                </a:cubicBezTo>
                <a:cubicBezTo>
                  <a:pt x="31" y="379"/>
                  <a:pt x="31" y="378"/>
                  <a:pt x="30" y="378"/>
                </a:cubicBezTo>
                <a:cubicBezTo>
                  <a:pt x="30" y="378"/>
                  <a:pt x="31" y="377"/>
                  <a:pt x="31" y="377"/>
                </a:cubicBezTo>
                <a:cubicBezTo>
                  <a:pt x="31" y="378"/>
                  <a:pt x="31" y="380"/>
                  <a:pt x="32" y="378"/>
                </a:cubicBezTo>
                <a:cubicBezTo>
                  <a:pt x="32" y="379"/>
                  <a:pt x="32" y="381"/>
                  <a:pt x="32" y="381"/>
                </a:cubicBezTo>
                <a:close/>
                <a:moveTo>
                  <a:pt x="34" y="378"/>
                </a:moveTo>
                <a:cubicBezTo>
                  <a:pt x="34" y="378"/>
                  <a:pt x="34" y="379"/>
                  <a:pt x="33" y="378"/>
                </a:cubicBezTo>
                <a:cubicBezTo>
                  <a:pt x="33" y="379"/>
                  <a:pt x="34" y="379"/>
                  <a:pt x="34" y="380"/>
                </a:cubicBezTo>
                <a:cubicBezTo>
                  <a:pt x="33" y="380"/>
                  <a:pt x="33" y="380"/>
                  <a:pt x="33" y="380"/>
                </a:cubicBezTo>
                <a:cubicBezTo>
                  <a:pt x="33" y="378"/>
                  <a:pt x="33" y="378"/>
                  <a:pt x="33" y="378"/>
                </a:cubicBezTo>
                <a:cubicBezTo>
                  <a:pt x="33" y="378"/>
                  <a:pt x="34" y="378"/>
                  <a:pt x="34" y="378"/>
                </a:cubicBezTo>
                <a:close/>
                <a:moveTo>
                  <a:pt x="43" y="379"/>
                </a:moveTo>
                <a:cubicBezTo>
                  <a:pt x="43" y="380"/>
                  <a:pt x="43" y="380"/>
                  <a:pt x="44" y="380"/>
                </a:cubicBezTo>
                <a:cubicBezTo>
                  <a:pt x="44" y="381"/>
                  <a:pt x="44" y="381"/>
                  <a:pt x="44" y="381"/>
                </a:cubicBezTo>
                <a:cubicBezTo>
                  <a:pt x="43" y="381"/>
                  <a:pt x="43" y="380"/>
                  <a:pt x="43" y="381"/>
                </a:cubicBezTo>
                <a:cubicBezTo>
                  <a:pt x="43" y="380"/>
                  <a:pt x="43" y="380"/>
                  <a:pt x="43" y="379"/>
                </a:cubicBezTo>
                <a:close/>
                <a:moveTo>
                  <a:pt x="27" y="380"/>
                </a:moveTo>
                <a:cubicBezTo>
                  <a:pt x="27" y="380"/>
                  <a:pt x="27" y="381"/>
                  <a:pt x="27" y="381"/>
                </a:cubicBezTo>
                <a:cubicBezTo>
                  <a:pt x="27" y="381"/>
                  <a:pt x="27" y="382"/>
                  <a:pt x="26" y="382"/>
                </a:cubicBezTo>
                <a:cubicBezTo>
                  <a:pt x="26" y="381"/>
                  <a:pt x="27" y="381"/>
                  <a:pt x="27" y="380"/>
                </a:cubicBezTo>
                <a:close/>
                <a:moveTo>
                  <a:pt x="42" y="380"/>
                </a:moveTo>
                <a:cubicBezTo>
                  <a:pt x="43" y="381"/>
                  <a:pt x="42" y="385"/>
                  <a:pt x="41" y="385"/>
                </a:cubicBezTo>
                <a:cubicBezTo>
                  <a:pt x="41" y="383"/>
                  <a:pt x="42" y="382"/>
                  <a:pt x="42" y="381"/>
                </a:cubicBezTo>
                <a:cubicBezTo>
                  <a:pt x="42" y="381"/>
                  <a:pt x="42" y="381"/>
                  <a:pt x="42" y="380"/>
                </a:cubicBezTo>
                <a:close/>
                <a:moveTo>
                  <a:pt x="25" y="381"/>
                </a:moveTo>
                <a:cubicBezTo>
                  <a:pt x="26" y="380"/>
                  <a:pt x="26" y="381"/>
                  <a:pt x="26" y="381"/>
                </a:cubicBezTo>
                <a:cubicBezTo>
                  <a:pt x="26" y="382"/>
                  <a:pt x="26" y="383"/>
                  <a:pt x="26" y="383"/>
                </a:cubicBezTo>
                <a:cubicBezTo>
                  <a:pt x="26" y="383"/>
                  <a:pt x="26" y="382"/>
                  <a:pt x="26" y="382"/>
                </a:cubicBezTo>
                <a:cubicBezTo>
                  <a:pt x="26" y="382"/>
                  <a:pt x="26" y="381"/>
                  <a:pt x="25" y="381"/>
                </a:cubicBezTo>
                <a:close/>
                <a:moveTo>
                  <a:pt x="34" y="381"/>
                </a:moveTo>
                <a:cubicBezTo>
                  <a:pt x="34" y="382"/>
                  <a:pt x="33" y="382"/>
                  <a:pt x="33" y="381"/>
                </a:cubicBezTo>
                <a:cubicBezTo>
                  <a:pt x="33" y="380"/>
                  <a:pt x="34" y="380"/>
                  <a:pt x="34" y="381"/>
                </a:cubicBezTo>
                <a:close/>
                <a:moveTo>
                  <a:pt x="46" y="381"/>
                </a:moveTo>
                <a:cubicBezTo>
                  <a:pt x="46" y="384"/>
                  <a:pt x="47" y="381"/>
                  <a:pt x="48" y="381"/>
                </a:cubicBezTo>
                <a:cubicBezTo>
                  <a:pt x="48" y="383"/>
                  <a:pt x="48" y="384"/>
                  <a:pt x="47" y="386"/>
                </a:cubicBezTo>
                <a:cubicBezTo>
                  <a:pt x="48" y="386"/>
                  <a:pt x="48" y="386"/>
                  <a:pt x="48" y="386"/>
                </a:cubicBezTo>
                <a:cubicBezTo>
                  <a:pt x="48" y="386"/>
                  <a:pt x="48" y="387"/>
                  <a:pt x="49" y="387"/>
                </a:cubicBezTo>
                <a:cubicBezTo>
                  <a:pt x="48" y="387"/>
                  <a:pt x="47" y="389"/>
                  <a:pt x="48" y="389"/>
                </a:cubicBezTo>
                <a:cubicBezTo>
                  <a:pt x="48" y="391"/>
                  <a:pt x="48" y="389"/>
                  <a:pt x="47" y="389"/>
                </a:cubicBezTo>
                <a:cubicBezTo>
                  <a:pt x="47" y="389"/>
                  <a:pt x="48" y="390"/>
                  <a:pt x="47" y="391"/>
                </a:cubicBezTo>
                <a:cubicBezTo>
                  <a:pt x="47" y="391"/>
                  <a:pt x="47" y="390"/>
                  <a:pt x="47" y="390"/>
                </a:cubicBezTo>
                <a:cubicBezTo>
                  <a:pt x="48" y="390"/>
                  <a:pt x="48" y="391"/>
                  <a:pt x="48" y="392"/>
                </a:cubicBezTo>
                <a:cubicBezTo>
                  <a:pt x="47" y="392"/>
                  <a:pt x="47" y="389"/>
                  <a:pt x="46" y="387"/>
                </a:cubicBezTo>
                <a:cubicBezTo>
                  <a:pt x="46" y="387"/>
                  <a:pt x="46" y="388"/>
                  <a:pt x="46" y="388"/>
                </a:cubicBezTo>
                <a:cubicBezTo>
                  <a:pt x="45" y="388"/>
                  <a:pt x="45" y="389"/>
                  <a:pt x="45" y="390"/>
                </a:cubicBezTo>
                <a:cubicBezTo>
                  <a:pt x="44" y="388"/>
                  <a:pt x="45" y="386"/>
                  <a:pt x="46" y="387"/>
                </a:cubicBezTo>
                <a:cubicBezTo>
                  <a:pt x="47" y="387"/>
                  <a:pt x="47" y="388"/>
                  <a:pt x="47" y="388"/>
                </a:cubicBezTo>
                <a:cubicBezTo>
                  <a:pt x="47" y="388"/>
                  <a:pt x="47" y="388"/>
                  <a:pt x="47" y="388"/>
                </a:cubicBezTo>
                <a:cubicBezTo>
                  <a:pt x="46" y="387"/>
                  <a:pt x="47" y="385"/>
                  <a:pt x="46" y="383"/>
                </a:cubicBezTo>
                <a:cubicBezTo>
                  <a:pt x="46" y="384"/>
                  <a:pt x="46" y="384"/>
                  <a:pt x="46" y="384"/>
                </a:cubicBezTo>
                <a:cubicBezTo>
                  <a:pt x="46" y="385"/>
                  <a:pt x="46" y="384"/>
                  <a:pt x="46" y="385"/>
                </a:cubicBezTo>
                <a:cubicBezTo>
                  <a:pt x="47" y="385"/>
                  <a:pt x="46" y="386"/>
                  <a:pt x="46" y="386"/>
                </a:cubicBezTo>
                <a:cubicBezTo>
                  <a:pt x="47" y="385"/>
                  <a:pt x="45" y="385"/>
                  <a:pt x="46" y="386"/>
                </a:cubicBezTo>
                <a:cubicBezTo>
                  <a:pt x="45" y="384"/>
                  <a:pt x="45" y="383"/>
                  <a:pt x="46" y="381"/>
                </a:cubicBezTo>
                <a:close/>
                <a:moveTo>
                  <a:pt x="43" y="381"/>
                </a:moveTo>
                <a:cubicBezTo>
                  <a:pt x="43" y="382"/>
                  <a:pt x="43" y="382"/>
                  <a:pt x="44" y="382"/>
                </a:cubicBezTo>
                <a:cubicBezTo>
                  <a:pt x="44" y="383"/>
                  <a:pt x="43" y="383"/>
                  <a:pt x="43" y="383"/>
                </a:cubicBezTo>
                <a:cubicBezTo>
                  <a:pt x="43" y="382"/>
                  <a:pt x="43" y="382"/>
                  <a:pt x="43" y="381"/>
                </a:cubicBezTo>
                <a:close/>
                <a:moveTo>
                  <a:pt x="52" y="382"/>
                </a:moveTo>
                <a:cubicBezTo>
                  <a:pt x="52" y="382"/>
                  <a:pt x="53" y="384"/>
                  <a:pt x="52" y="383"/>
                </a:cubicBezTo>
                <a:cubicBezTo>
                  <a:pt x="52" y="384"/>
                  <a:pt x="52" y="384"/>
                  <a:pt x="52" y="384"/>
                </a:cubicBezTo>
                <a:cubicBezTo>
                  <a:pt x="53" y="384"/>
                  <a:pt x="53" y="383"/>
                  <a:pt x="53" y="382"/>
                </a:cubicBezTo>
                <a:cubicBezTo>
                  <a:pt x="54" y="383"/>
                  <a:pt x="53" y="384"/>
                  <a:pt x="53" y="385"/>
                </a:cubicBezTo>
                <a:cubicBezTo>
                  <a:pt x="52" y="385"/>
                  <a:pt x="53" y="387"/>
                  <a:pt x="52" y="387"/>
                </a:cubicBezTo>
                <a:cubicBezTo>
                  <a:pt x="51" y="387"/>
                  <a:pt x="52" y="383"/>
                  <a:pt x="52" y="382"/>
                </a:cubicBezTo>
                <a:close/>
                <a:moveTo>
                  <a:pt x="27" y="384"/>
                </a:moveTo>
                <a:cubicBezTo>
                  <a:pt x="28" y="384"/>
                  <a:pt x="28" y="386"/>
                  <a:pt x="29" y="386"/>
                </a:cubicBezTo>
                <a:cubicBezTo>
                  <a:pt x="28" y="388"/>
                  <a:pt x="28" y="387"/>
                  <a:pt x="28" y="389"/>
                </a:cubicBezTo>
                <a:cubicBezTo>
                  <a:pt x="28" y="388"/>
                  <a:pt x="28" y="388"/>
                  <a:pt x="28" y="386"/>
                </a:cubicBezTo>
                <a:cubicBezTo>
                  <a:pt x="28" y="386"/>
                  <a:pt x="28" y="387"/>
                  <a:pt x="28" y="388"/>
                </a:cubicBezTo>
                <a:cubicBezTo>
                  <a:pt x="27" y="386"/>
                  <a:pt x="28" y="385"/>
                  <a:pt x="27" y="384"/>
                </a:cubicBezTo>
                <a:close/>
                <a:moveTo>
                  <a:pt x="26" y="383"/>
                </a:moveTo>
                <a:cubicBezTo>
                  <a:pt x="27" y="381"/>
                  <a:pt x="28" y="383"/>
                  <a:pt x="29" y="382"/>
                </a:cubicBezTo>
                <a:cubicBezTo>
                  <a:pt x="29" y="383"/>
                  <a:pt x="29" y="383"/>
                  <a:pt x="29" y="383"/>
                </a:cubicBezTo>
                <a:cubicBezTo>
                  <a:pt x="29" y="384"/>
                  <a:pt x="29" y="384"/>
                  <a:pt x="29" y="385"/>
                </a:cubicBezTo>
                <a:cubicBezTo>
                  <a:pt x="29" y="384"/>
                  <a:pt x="29" y="384"/>
                  <a:pt x="29" y="385"/>
                </a:cubicBezTo>
                <a:cubicBezTo>
                  <a:pt x="28" y="382"/>
                  <a:pt x="27" y="384"/>
                  <a:pt x="26" y="383"/>
                </a:cubicBezTo>
                <a:close/>
                <a:moveTo>
                  <a:pt x="41" y="382"/>
                </a:moveTo>
                <a:cubicBezTo>
                  <a:pt x="41" y="383"/>
                  <a:pt x="41" y="385"/>
                  <a:pt x="40" y="384"/>
                </a:cubicBezTo>
                <a:cubicBezTo>
                  <a:pt x="40" y="383"/>
                  <a:pt x="40" y="383"/>
                  <a:pt x="41" y="382"/>
                </a:cubicBezTo>
                <a:close/>
                <a:moveTo>
                  <a:pt x="34" y="384"/>
                </a:moveTo>
                <a:cubicBezTo>
                  <a:pt x="35" y="384"/>
                  <a:pt x="35" y="385"/>
                  <a:pt x="35" y="386"/>
                </a:cubicBezTo>
                <a:cubicBezTo>
                  <a:pt x="35" y="386"/>
                  <a:pt x="34" y="385"/>
                  <a:pt x="34" y="384"/>
                </a:cubicBezTo>
                <a:close/>
                <a:moveTo>
                  <a:pt x="27" y="386"/>
                </a:moveTo>
                <a:cubicBezTo>
                  <a:pt x="26" y="388"/>
                  <a:pt x="28" y="388"/>
                  <a:pt x="28" y="390"/>
                </a:cubicBezTo>
                <a:cubicBezTo>
                  <a:pt x="27" y="390"/>
                  <a:pt x="27" y="390"/>
                  <a:pt x="27" y="391"/>
                </a:cubicBezTo>
                <a:cubicBezTo>
                  <a:pt x="27" y="390"/>
                  <a:pt x="26" y="390"/>
                  <a:pt x="26" y="391"/>
                </a:cubicBezTo>
                <a:cubicBezTo>
                  <a:pt x="26" y="389"/>
                  <a:pt x="25" y="388"/>
                  <a:pt x="26" y="388"/>
                </a:cubicBezTo>
                <a:cubicBezTo>
                  <a:pt x="26" y="387"/>
                  <a:pt x="25" y="387"/>
                  <a:pt x="25" y="388"/>
                </a:cubicBezTo>
                <a:cubicBezTo>
                  <a:pt x="24" y="386"/>
                  <a:pt x="26" y="385"/>
                  <a:pt x="26" y="385"/>
                </a:cubicBezTo>
                <a:cubicBezTo>
                  <a:pt x="26" y="387"/>
                  <a:pt x="26" y="386"/>
                  <a:pt x="27" y="386"/>
                </a:cubicBezTo>
                <a:close/>
                <a:moveTo>
                  <a:pt x="33" y="385"/>
                </a:moveTo>
                <a:cubicBezTo>
                  <a:pt x="34" y="385"/>
                  <a:pt x="34" y="387"/>
                  <a:pt x="34" y="388"/>
                </a:cubicBezTo>
                <a:cubicBezTo>
                  <a:pt x="34" y="387"/>
                  <a:pt x="33" y="386"/>
                  <a:pt x="33" y="385"/>
                </a:cubicBezTo>
                <a:close/>
                <a:moveTo>
                  <a:pt x="42" y="385"/>
                </a:moveTo>
                <a:cubicBezTo>
                  <a:pt x="43" y="387"/>
                  <a:pt x="42" y="387"/>
                  <a:pt x="41" y="388"/>
                </a:cubicBezTo>
                <a:cubicBezTo>
                  <a:pt x="41" y="387"/>
                  <a:pt x="42" y="387"/>
                  <a:pt x="42" y="385"/>
                </a:cubicBezTo>
                <a:close/>
                <a:moveTo>
                  <a:pt x="31" y="387"/>
                </a:moveTo>
                <a:cubicBezTo>
                  <a:pt x="32" y="386"/>
                  <a:pt x="32" y="389"/>
                  <a:pt x="32" y="390"/>
                </a:cubicBezTo>
                <a:cubicBezTo>
                  <a:pt x="31" y="389"/>
                  <a:pt x="32" y="389"/>
                  <a:pt x="31" y="390"/>
                </a:cubicBezTo>
                <a:cubicBezTo>
                  <a:pt x="31" y="389"/>
                  <a:pt x="32" y="388"/>
                  <a:pt x="31" y="387"/>
                </a:cubicBezTo>
                <a:close/>
                <a:moveTo>
                  <a:pt x="25" y="389"/>
                </a:moveTo>
                <a:cubicBezTo>
                  <a:pt x="24" y="389"/>
                  <a:pt x="25" y="391"/>
                  <a:pt x="24" y="391"/>
                </a:cubicBezTo>
                <a:cubicBezTo>
                  <a:pt x="24" y="391"/>
                  <a:pt x="24" y="390"/>
                  <a:pt x="24" y="388"/>
                </a:cubicBezTo>
                <a:cubicBezTo>
                  <a:pt x="24" y="389"/>
                  <a:pt x="25" y="389"/>
                  <a:pt x="25" y="390"/>
                </a:cubicBezTo>
                <a:cubicBezTo>
                  <a:pt x="25" y="391"/>
                  <a:pt x="25" y="390"/>
                  <a:pt x="25" y="389"/>
                </a:cubicBezTo>
                <a:close/>
                <a:moveTo>
                  <a:pt x="30" y="389"/>
                </a:moveTo>
                <a:cubicBezTo>
                  <a:pt x="29" y="390"/>
                  <a:pt x="29" y="391"/>
                  <a:pt x="29" y="391"/>
                </a:cubicBezTo>
                <a:cubicBezTo>
                  <a:pt x="28" y="390"/>
                  <a:pt x="29" y="389"/>
                  <a:pt x="30" y="389"/>
                </a:cubicBezTo>
                <a:close/>
                <a:moveTo>
                  <a:pt x="33" y="391"/>
                </a:moveTo>
                <a:cubicBezTo>
                  <a:pt x="34" y="391"/>
                  <a:pt x="34" y="391"/>
                  <a:pt x="34" y="391"/>
                </a:cubicBezTo>
                <a:cubicBezTo>
                  <a:pt x="34" y="392"/>
                  <a:pt x="35" y="394"/>
                  <a:pt x="34" y="394"/>
                </a:cubicBezTo>
                <a:cubicBezTo>
                  <a:pt x="34" y="394"/>
                  <a:pt x="33" y="393"/>
                  <a:pt x="33" y="391"/>
                </a:cubicBezTo>
                <a:close/>
                <a:moveTo>
                  <a:pt x="25" y="391"/>
                </a:moveTo>
                <a:cubicBezTo>
                  <a:pt x="25" y="392"/>
                  <a:pt x="26" y="391"/>
                  <a:pt x="26" y="393"/>
                </a:cubicBezTo>
                <a:cubicBezTo>
                  <a:pt x="26" y="393"/>
                  <a:pt x="25" y="393"/>
                  <a:pt x="25" y="391"/>
                </a:cubicBezTo>
                <a:close/>
                <a:moveTo>
                  <a:pt x="25" y="394"/>
                </a:moveTo>
                <a:cubicBezTo>
                  <a:pt x="25" y="394"/>
                  <a:pt x="25" y="395"/>
                  <a:pt x="24" y="395"/>
                </a:cubicBezTo>
                <a:cubicBezTo>
                  <a:pt x="24" y="393"/>
                  <a:pt x="25" y="392"/>
                  <a:pt x="25" y="394"/>
                </a:cubicBezTo>
                <a:close/>
                <a:moveTo>
                  <a:pt x="32" y="394"/>
                </a:moveTo>
                <a:cubicBezTo>
                  <a:pt x="32" y="396"/>
                  <a:pt x="33" y="395"/>
                  <a:pt x="33" y="397"/>
                </a:cubicBezTo>
                <a:cubicBezTo>
                  <a:pt x="33" y="398"/>
                  <a:pt x="32" y="396"/>
                  <a:pt x="31" y="395"/>
                </a:cubicBezTo>
                <a:cubicBezTo>
                  <a:pt x="31" y="394"/>
                  <a:pt x="32" y="394"/>
                  <a:pt x="32" y="394"/>
                </a:cubicBezTo>
                <a:close/>
                <a:moveTo>
                  <a:pt x="42" y="400"/>
                </a:moveTo>
                <a:cubicBezTo>
                  <a:pt x="43" y="400"/>
                  <a:pt x="43" y="401"/>
                  <a:pt x="43" y="401"/>
                </a:cubicBezTo>
                <a:cubicBezTo>
                  <a:pt x="43" y="401"/>
                  <a:pt x="43" y="400"/>
                  <a:pt x="43" y="399"/>
                </a:cubicBezTo>
                <a:cubicBezTo>
                  <a:pt x="43" y="399"/>
                  <a:pt x="43" y="400"/>
                  <a:pt x="43" y="401"/>
                </a:cubicBezTo>
                <a:cubicBezTo>
                  <a:pt x="44" y="401"/>
                  <a:pt x="44" y="399"/>
                  <a:pt x="44" y="399"/>
                </a:cubicBezTo>
                <a:cubicBezTo>
                  <a:pt x="44" y="399"/>
                  <a:pt x="43" y="397"/>
                  <a:pt x="43" y="398"/>
                </a:cubicBezTo>
                <a:cubicBezTo>
                  <a:pt x="42" y="396"/>
                  <a:pt x="45" y="397"/>
                  <a:pt x="44" y="394"/>
                </a:cubicBezTo>
                <a:cubicBezTo>
                  <a:pt x="45" y="394"/>
                  <a:pt x="45" y="395"/>
                  <a:pt x="45" y="395"/>
                </a:cubicBezTo>
                <a:cubicBezTo>
                  <a:pt x="45" y="396"/>
                  <a:pt x="44" y="397"/>
                  <a:pt x="45" y="397"/>
                </a:cubicBezTo>
                <a:cubicBezTo>
                  <a:pt x="45" y="399"/>
                  <a:pt x="45" y="400"/>
                  <a:pt x="45" y="401"/>
                </a:cubicBezTo>
                <a:cubicBezTo>
                  <a:pt x="45" y="401"/>
                  <a:pt x="45" y="401"/>
                  <a:pt x="45" y="401"/>
                </a:cubicBezTo>
                <a:cubicBezTo>
                  <a:pt x="44" y="403"/>
                  <a:pt x="46" y="408"/>
                  <a:pt x="45" y="409"/>
                </a:cubicBezTo>
                <a:cubicBezTo>
                  <a:pt x="45" y="409"/>
                  <a:pt x="45" y="411"/>
                  <a:pt x="45" y="411"/>
                </a:cubicBezTo>
                <a:cubicBezTo>
                  <a:pt x="45" y="413"/>
                  <a:pt x="46" y="415"/>
                  <a:pt x="45" y="418"/>
                </a:cubicBezTo>
                <a:cubicBezTo>
                  <a:pt x="45" y="418"/>
                  <a:pt x="45" y="418"/>
                  <a:pt x="45" y="418"/>
                </a:cubicBezTo>
                <a:cubicBezTo>
                  <a:pt x="45" y="417"/>
                  <a:pt x="45" y="417"/>
                  <a:pt x="45" y="417"/>
                </a:cubicBezTo>
                <a:cubicBezTo>
                  <a:pt x="46" y="416"/>
                  <a:pt x="44" y="415"/>
                  <a:pt x="44" y="413"/>
                </a:cubicBezTo>
                <a:cubicBezTo>
                  <a:pt x="45" y="413"/>
                  <a:pt x="45" y="409"/>
                  <a:pt x="44" y="407"/>
                </a:cubicBezTo>
                <a:cubicBezTo>
                  <a:pt x="44" y="408"/>
                  <a:pt x="44" y="411"/>
                  <a:pt x="43" y="411"/>
                </a:cubicBezTo>
                <a:cubicBezTo>
                  <a:pt x="43" y="410"/>
                  <a:pt x="43" y="410"/>
                  <a:pt x="43" y="409"/>
                </a:cubicBezTo>
                <a:cubicBezTo>
                  <a:pt x="43" y="410"/>
                  <a:pt x="43" y="411"/>
                  <a:pt x="42" y="410"/>
                </a:cubicBezTo>
                <a:cubicBezTo>
                  <a:pt x="42" y="408"/>
                  <a:pt x="43" y="409"/>
                  <a:pt x="43" y="407"/>
                </a:cubicBezTo>
                <a:cubicBezTo>
                  <a:pt x="43" y="407"/>
                  <a:pt x="43" y="406"/>
                  <a:pt x="42" y="406"/>
                </a:cubicBezTo>
                <a:cubicBezTo>
                  <a:pt x="42" y="405"/>
                  <a:pt x="43" y="404"/>
                  <a:pt x="43" y="406"/>
                </a:cubicBezTo>
                <a:cubicBezTo>
                  <a:pt x="43" y="406"/>
                  <a:pt x="43" y="403"/>
                  <a:pt x="42" y="404"/>
                </a:cubicBezTo>
                <a:cubicBezTo>
                  <a:pt x="43" y="403"/>
                  <a:pt x="43" y="403"/>
                  <a:pt x="43" y="402"/>
                </a:cubicBezTo>
                <a:cubicBezTo>
                  <a:pt x="43" y="402"/>
                  <a:pt x="42" y="401"/>
                  <a:pt x="42" y="400"/>
                </a:cubicBezTo>
                <a:close/>
                <a:moveTo>
                  <a:pt x="42" y="398"/>
                </a:moveTo>
                <a:cubicBezTo>
                  <a:pt x="42" y="398"/>
                  <a:pt x="42" y="399"/>
                  <a:pt x="41" y="399"/>
                </a:cubicBezTo>
                <a:cubicBezTo>
                  <a:pt x="41" y="398"/>
                  <a:pt x="42" y="398"/>
                  <a:pt x="42" y="397"/>
                </a:cubicBezTo>
                <a:cubicBezTo>
                  <a:pt x="42" y="397"/>
                  <a:pt x="42" y="398"/>
                  <a:pt x="42" y="398"/>
                </a:cubicBezTo>
                <a:cubicBezTo>
                  <a:pt x="42" y="399"/>
                  <a:pt x="42" y="398"/>
                  <a:pt x="42" y="398"/>
                </a:cubicBezTo>
                <a:close/>
                <a:moveTo>
                  <a:pt x="53" y="397"/>
                </a:moveTo>
                <a:cubicBezTo>
                  <a:pt x="54" y="398"/>
                  <a:pt x="52" y="399"/>
                  <a:pt x="52" y="400"/>
                </a:cubicBezTo>
                <a:cubicBezTo>
                  <a:pt x="52" y="397"/>
                  <a:pt x="53" y="399"/>
                  <a:pt x="53" y="397"/>
                </a:cubicBezTo>
                <a:close/>
                <a:moveTo>
                  <a:pt x="32" y="397"/>
                </a:moveTo>
                <a:cubicBezTo>
                  <a:pt x="32" y="398"/>
                  <a:pt x="32" y="398"/>
                  <a:pt x="32" y="398"/>
                </a:cubicBezTo>
                <a:cubicBezTo>
                  <a:pt x="31" y="398"/>
                  <a:pt x="32" y="400"/>
                  <a:pt x="31" y="400"/>
                </a:cubicBezTo>
                <a:cubicBezTo>
                  <a:pt x="31" y="400"/>
                  <a:pt x="31" y="399"/>
                  <a:pt x="31" y="398"/>
                </a:cubicBezTo>
                <a:cubicBezTo>
                  <a:pt x="31" y="398"/>
                  <a:pt x="31" y="397"/>
                  <a:pt x="32" y="397"/>
                </a:cubicBezTo>
                <a:close/>
                <a:moveTo>
                  <a:pt x="52" y="404"/>
                </a:moveTo>
                <a:cubicBezTo>
                  <a:pt x="53" y="404"/>
                  <a:pt x="54" y="407"/>
                  <a:pt x="52" y="407"/>
                </a:cubicBezTo>
                <a:cubicBezTo>
                  <a:pt x="53" y="405"/>
                  <a:pt x="52" y="406"/>
                  <a:pt x="52" y="404"/>
                </a:cubicBezTo>
                <a:close/>
                <a:moveTo>
                  <a:pt x="42" y="441"/>
                </a:moveTo>
                <a:cubicBezTo>
                  <a:pt x="43" y="442"/>
                  <a:pt x="42" y="443"/>
                  <a:pt x="42" y="444"/>
                </a:cubicBezTo>
                <a:cubicBezTo>
                  <a:pt x="42" y="444"/>
                  <a:pt x="42" y="442"/>
                  <a:pt x="42" y="441"/>
                </a:cubicBezTo>
                <a:close/>
              </a:path>
            </a:pathLst>
          </a:custGeom>
          <a:solidFill>
            <a:srgbClr val="156389"/>
          </a:solidFill>
          <a:ln w="14288" cap="flat">
            <a:noFill/>
            <a:prstDash val="solid"/>
            <a:miter lim="800000"/>
          </a:ln>
        </p:spPr>
        <p:txBody>
          <a:bodyPr vert="horz" wrap="square" lIns="91440" tIns="45720" rIns="91440" bIns="45720" numCol="1" anchor="ctr"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rgbClr val="FFFFFF"/>
              </a:solidFill>
              <a:sym typeface="+mn-ea"/>
            </a:endParaRPr>
          </a:p>
        </p:txBody>
      </p:sp>
    </p:spTree>
    <p:custDataLst>
      <p:tags r:id="rId1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Part.05</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604260" y="2618105"/>
            <a:ext cx="498348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存在的问题</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875530" y="425450"/>
            <a:ext cx="2440940"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存在的问题</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custDataLst>
              <p:tags r:id="rId1"/>
            </p:custDataLst>
          </p:nvPr>
        </p:nvGrpSpPr>
        <p:grpSpPr>
          <a:xfrm>
            <a:off x="798195" y="1864360"/>
            <a:ext cx="792000" cy="720000"/>
            <a:chOff x="1079" y="3094"/>
            <a:chExt cx="2630" cy="2368"/>
          </a:xfrm>
          <a:effectLst>
            <a:outerShdw blurRad="63500" sx="101000" sy="101000" algn="ctr" rotWithShape="0">
              <a:prstClr val="black">
                <a:alpha val="40000"/>
              </a:prstClr>
            </a:outerShdw>
          </a:effectLst>
        </p:grpSpPr>
        <p:grpSp>
          <p:nvGrpSpPr>
            <p:cNvPr id="32" name="组合 31"/>
            <p:cNvGrpSpPr/>
            <p:nvPr/>
          </p:nvGrpSpPr>
          <p:grpSpPr>
            <a:xfrm>
              <a:off x="1079" y="3094"/>
              <a:ext cx="2631" cy="2369"/>
              <a:chOff x="1580" y="3149"/>
              <a:chExt cx="3187" cy="2868"/>
            </a:xfrm>
          </p:grpSpPr>
          <p:sp>
            <p:nvSpPr>
              <p:cNvPr id="26" name="等腰三角形 25"/>
              <p:cNvSpPr/>
              <p:nvPr>
                <p:custDataLst>
                  <p:tags r:id="rId2"/>
                </p:custDataLst>
              </p:nvPr>
            </p:nvSpPr>
            <p:spPr>
              <a:xfrm rot="5400000">
                <a:off x="3961" y="4302"/>
                <a:ext cx="1050" cy="563"/>
              </a:xfrm>
              <a:prstGeom prst="triangl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椭圆 23"/>
              <p:cNvSpPr/>
              <p:nvPr>
                <p:custDataLst>
                  <p:tags r:id="rId3"/>
                </p:custDataLst>
              </p:nvPr>
            </p:nvSpPr>
            <p:spPr>
              <a:xfrm>
                <a:off x="1580" y="3149"/>
                <a:ext cx="2869" cy="2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custDataLst>
                  <p:tags r:id="rId4"/>
                </p:custDataLst>
              </p:nvPr>
            </p:nvSpPr>
            <p:spPr>
              <a:xfrm>
                <a:off x="1823" y="3393"/>
                <a:ext cx="2382" cy="2382"/>
              </a:xfrm>
              <a:prstGeom prst="ellips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29" name="图片 28" descr="21541535"/>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1934" y="3951"/>
              <a:ext cx="658" cy="658"/>
            </a:xfrm>
            <a:prstGeom prst="rect">
              <a:avLst/>
            </a:prstGeom>
          </p:spPr>
        </p:pic>
      </p:grpSp>
      <p:sp>
        <p:nvSpPr>
          <p:cNvPr id="33" name="文本框 32"/>
          <p:cNvSpPr txBox="1"/>
          <p:nvPr userDrawn="1">
            <p:custDataLst>
              <p:tags r:id="rId8"/>
            </p:custDataLst>
          </p:nvPr>
        </p:nvSpPr>
        <p:spPr>
          <a:xfrm>
            <a:off x="1675765" y="2585085"/>
            <a:ext cx="4170680" cy="3138170"/>
          </a:xfrm>
          <a:prstGeom prst="rect">
            <a:avLst/>
          </a:prstGeom>
          <a:noFill/>
        </p:spPr>
        <p:txBody>
          <a:bodyPr vert="horz" wrap="square" rtlCol="0">
            <a:spAutoFit/>
          </a:bodyPr>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rPr>
              <a:t>（1）根据《天水市市场监督管理局2023年度部门预算公开说明》、《天水市市场监督管理局2023年度部门决算报表》，天水市市场监督管理局本年度累计结转结余资金总额为22.21万元，上年度累计结转结余资金总额为16.46万元，结转结余变动率34.93%＞0，结转结余变动率未得到较好控制。</a:t>
            </a:r>
            <a:endParaRPr lang="en-US" altLang="zh-CN" sz="1200" dirty="0">
              <a:solidFill>
                <a:schemeClr val="tx1">
                  <a:lumMod val="65000"/>
                  <a:lumOff val="35000"/>
                </a:schemeClr>
              </a:solidFill>
              <a:latin typeface="+mn-ea"/>
              <a:cs typeface="+mn-ea"/>
            </a:endParaRPr>
          </a:p>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rPr>
              <a:t>（2）根据《天水市市场监督管理局2023年度部门预算公开说明》、《天水市市场监督管理局2023年度部门决算报表》本年度收入调整预算数为7,709.69万元，收入年初预算数为7,200.65万元，预算差异率7.07%，预算差异率偏大的主要原因为人员及办公经费增加。</a:t>
            </a:r>
            <a:r>
              <a:rPr lang="en-US" altLang="zh-CN" sz="1200" dirty="0">
                <a:solidFill>
                  <a:schemeClr val="tx1">
                    <a:lumMod val="65000"/>
                    <a:lumOff val="35000"/>
                  </a:schemeClr>
                </a:solidFill>
                <a:latin typeface="+mn-ea"/>
                <a:cs typeface="+mn-ea"/>
                <a:sym typeface="+mn-ea"/>
              </a:rPr>
              <a:t> </a:t>
            </a:r>
            <a:endParaRPr lang="en-US" altLang="zh-CN" sz="1200" dirty="0">
              <a:solidFill>
                <a:schemeClr val="tx1">
                  <a:lumMod val="65000"/>
                  <a:lumOff val="35000"/>
                </a:schemeClr>
              </a:solidFill>
              <a:latin typeface="+mn-ea"/>
              <a:cs typeface="+mn-ea"/>
              <a:sym typeface="+mn-ea"/>
            </a:endParaRPr>
          </a:p>
        </p:txBody>
      </p:sp>
      <p:sp>
        <p:nvSpPr>
          <p:cNvPr id="34" name="文本框"/>
          <p:cNvSpPr txBox="1"/>
          <p:nvPr>
            <p:custDataLst>
              <p:tags r:id="rId9"/>
            </p:custDataLst>
          </p:nvPr>
        </p:nvSpPr>
        <p:spPr>
          <a:xfrm>
            <a:off x="1786890" y="1907540"/>
            <a:ext cx="3943350" cy="602615"/>
          </a:xfrm>
          <a:prstGeom prst="rect">
            <a:avLst/>
          </a:prstGeom>
          <a:noFill/>
        </p:spPr>
        <p:txBody>
          <a:bodyPr vert="horz" wrap="square" rtlCol="0">
            <a:noAutofit/>
          </a:bodyPr>
          <a:p>
            <a:pPr indent="0" algn="l">
              <a:buNone/>
            </a:pPr>
            <a:r>
              <a:rPr lang="zh-CN" altLang="en-US" dirty="0">
                <a:solidFill>
                  <a:srgbClr val="156389"/>
                </a:solidFill>
                <a:effectLst/>
                <a:latin typeface="+mj-ea"/>
                <a:ea typeface="+mj-ea"/>
              </a:rPr>
              <a:t>预算编制准确度未得到较好的控制，影响预算执行效率</a:t>
            </a:r>
            <a:endParaRPr lang="zh-CN" altLang="en-US" dirty="0">
              <a:solidFill>
                <a:srgbClr val="156389"/>
              </a:solidFill>
              <a:effectLst/>
              <a:latin typeface="+mj-ea"/>
              <a:ea typeface="+mj-ea"/>
            </a:endParaRPr>
          </a:p>
        </p:txBody>
      </p:sp>
      <p:sp>
        <p:nvSpPr>
          <p:cNvPr id="62" name="文本框 61"/>
          <p:cNvSpPr txBox="1"/>
          <p:nvPr userDrawn="1">
            <p:custDataLst>
              <p:tags r:id="rId10"/>
            </p:custDataLst>
          </p:nvPr>
        </p:nvSpPr>
        <p:spPr>
          <a:xfrm>
            <a:off x="7436485" y="2510155"/>
            <a:ext cx="4043045" cy="3415030"/>
          </a:xfrm>
          <a:prstGeom prst="rect">
            <a:avLst/>
          </a:prstGeom>
          <a:noFill/>
        </p:spPr>
        <p:txBody>
          <a:bodyPr vert="horz" wrap="square" rtlCol="0">
            <a:spAutoFit/>
          </a:bodyPr>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sym typeface="+mn-ea"/>
              </a:rPr>
              <a:t>（1）天水市特种设备作业人员考试中心装修及搬迁经费项目，合同签订日期为2023年6月5，施工期限为合同签订后40日内完成，但竣工验收单中项目工期为40天，竣工验收日期为2023年7月28日，未在约定时间内完成，工作过程监管不足。</a:t>
            </a:r>
            <a:endParaRPr lang="en-US" altLang="zh-CN" sz="1200" dirty="0">
              <a:solidFill>
                <a:schemeClr val="tx1">
                  <a:lumMod val="65000"/>
                  <a:lumOff val="35000"/>
                </a:schemeClr>
              </a:solidFill>
              <a:latin typeface="+mn-ea"/>
              <a:cs typeface="+mn-ea"/>
              <a:sym typeface="+mn-ea"/>
            </a:endParaRPr>
          </a:p>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sym typeface="+mn-ea"/>
              </a:rPr>
              <a:t>（2）食品生产企业、学校食堂和校外供餐单位“陇上食安”智慧监管平台接入工作中生产企业的接入率98%未达年初计划的100%接入率，工作既定目标未实现，推进过程的细致程度有待加强。</a:t>
            </a:r>
            <a:endParaRPr lang="en-US" altLang="zh-CN" sz="1200" dirty="0">
              <a:solidFill>
                <a:schemeClr val="tx1">
                  <a:lumMod val="65000"/>
                  <a:lumOff val="35000"/>
                </a:schemeClr>
              </a:solidFill>
              <a:latin typeface="+mn-ea"/>
              <a:cs typeface="+mn-ea"/>
              <a:sym typeface="+mn-ea"/>
            </a:endParaRPr>
          </a:p>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sym typeface="+mn-ea"/>
              </a:rPr>
              <a:t>（3）因本部门预算调整，质监志书出版、印刷项目未按计划于本年度实施，与年度预算资金使用计划适应性不足。</a:t>
            </a:r>
            <a:endParaRPr lang="en-US" altLang="zh-CN" sz="1200" dirty="0">
              <a:solidFill>
                <a:schemeClr val="tx1">
                  <a:lumMod val="65000"/>
                  <a:lumOff val="35000"/>
                </a:schemeClr>
              </a:solidFill>
              <a:latin typeface="+mn-ea"/>
              <a:cs typeface="+mn-ea"/>
              <a:sym typeface="+mn-ea"/>
            </a:endParaRPr>
          </a:p>
        </p:txBody>
      </p:sp>
      <p:sp>
        <p:nvSpPr>
          <p:cNvPr id="63" name="文本框"/>
          <p:cNvSpPr txBox="1"/>
          <p:nvPr>
            <p:custDataLst>
              <p:tags r:id="rId11"/>
            </p:custDataLst>
          </p:nvPr>
        </p:nvSpPr>
        <p:spPr>
          <a:xfrm>
            <a:off x="7436485" y="1864995"/>
            <a:ext cx="3923030" cy="645160"/>
          </a:xfrm>
          <a:prstGeom prst="rect">
            <a:avLst/>
          </a:prstGeom>
          <a:noFill/>
        </p:spPr>
        <p:txBody>
          <a:bodyPr vert="horz" wrap="square" rtlCol="0">
            <a:spAutoFit/>
          </a:bodyPr>
          <a:p>
            <a:pPr indent="0" algn="l">
              <a:buNone/>
            </a:pPr>
            <a:r>
              <a:rPr lang="zh-CN" altLang="en-US" dirty="0">
                <a:solidFill>
                  <a:srgbClr val="156389"/>
                </a:solidFill>
                <a:effectLst/>
                <a:latin typeface="+mj-ea"/>
                <a:ea typeface="+mj-ea"/>
              </a:rPr>
              <a:t>个别履职工作推动不足，影响预算资金效益发挥</a:t>
            </a:r>
            <a:endParaRPr lang="zh-CN" altLang="en-US" dirty="0">
              <a:solidFill>
                <a:srgbClr val="156389"/>
              </a:solidFill>
              <a:effectLst/>
              <a:latin typeface="+mj-ea"/>
              <a:ea typeface="+mj-ea"/>
            </a:endParaRPr>
          </a:p>
        </p:txBody>
      </p:sp>
      <p:grpSp>
        <p:nvGrpSpPr>
          <p:cNvPr id="11" name="组合 10"/>
          <p:cNvGrpSpPr/>
          <p:nvPr>
            <p:custDataLst>
              <p:tags r:id="rId12"/>
            </p:custDataLst>
          </p:nvPr>
        </p:nvGrpSpPr>
        <p:grpSpPr>
          <a:xfrm>
            <a:off x="6447790" y="1804035"/>
            <a:ext cx="792000" cy="720000"/>
            <a:chOff x="10237" y="3094"/>
            <a:chExt cx="2632" cy="2370"/>
          </a:xfrm>
        </p:grpSpPr>
        <p:grpSp>
          <p:nvGrpSpPr>
            <p:cNvPr id="12" name="组合 11"/>
            <p:cNvGrpSpPr/>
            <p:nvPr>
              <p:custDataLst>
                <p:tags r:id="rId13"/>
              </p:custDataLst>
            </p:nvPr>
          </p:nvGrpSpPr>
          <p:grpSpPr>
            <a:xfrm>
              <a:off x="10237" y="3094"/>
              <a:ext cx="2632" cy="2370"/>
              <a:chOff x="1580" y="3149"/>
              <a:chExt cx="3188" cy="2869"/>
            </a:xfrm>
            <a:effectLst>
              <a:outerShdw blurRad="63500" sx="101000" sy="101000" algn="ctr" rotWithShape="0">
                <a:prstClr val="black">
                  <a:alpha val="40000"/>
                </a:prstClr>
              </a:outerShdw>
            </a:effectLst>
          </p:grpSpPr>
          <p:sp>
            <p:nvSpPr>
              <p:cNvPr id="13" name="等腰三角形 12"/>
              <p:cNvSpPr/>
              <p:nvPr>
                <p:custDataLst>
                  <p:tags r:id="rId14"/>
                </p:custDataLst>
              </p:nvPr>
            </p:nvSpPr>
            <p:spPr>
              <a:xfrm rot="5400000">
                <a:off x="3961" y="4302"/>
                <a:ext cx="1050" cy="563"/>
              </a:xfrm>
              <a:prstGeom prst="triangl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custDataLst>
                  <p:tags r:id="rId15"/>
                </p:custDataLst>
              </p:nvPr>
            </p:nvSpPr>
            <p:spPr>
              <a:xfrm>
                <a:off x="1580" y="3149"/>
                <a:ext cx="2869" cy="2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椭圆 14"/>
              <p:cNvSpPr/>
              <p:nvPr>
                <p:custDataLst>
                  <p:tags r:id="rId16"/>
                </p:custDataLst>
              </p:nvPr>
            </p:nvSpPr>
            <p:spPr>
              <a:xfrm>
                <a:off x="1823" y="3393"/>
                <a:ext cx="2382" cy="2267"/>
              </a:xfrm>
              <a:prstGeom prst="ellips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6" name="图片 15" descr="21541560"/>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11093" y="3950"/>
              <a:ext cx="656" cy="656"/>
            </a:xfrm>
            <a:prstGeom prst="rect">
              <a:avLst/>
            </a:prstGeom>
            <a:effectLst>
              <a:outerShdw blurRad="63500" sx="101000" sy="101000" algn="ctr" rotWithShape="0">
                <a:prstClr val="black">
                  <a:alpha val="40000"/>
                </a:prstClr>
              </a:outerShdw>
            </a:effectLst>
          </p:spPr>
        </p:pic>
      </p:grpSp>
    </p:spTree>
    <p:custDataLst>
      <p:tags r:id="rId20"/>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875530" y="425450"/>
            <a:ext cx="2440940"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存在的问题</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userDrawn="1">
            <p:custDataLst>
              <p:tags r:id="rId1"/>
            </p:custDataLst>
          </p:nvPr>
        </p:nvSpPr>
        <p:spPr>
          <a:xfrm>
            <a:off x="1787525" y="2831465"/>
            <a:ext cx="3829050" cy="2306955"/>
          </a:xfrm>
          <a:prstGeom prst="rect">
            <a:avLst/>
          </a:prstGeom>
          <a:noFill/>
        </p:spPr>
        <p:txBody>
          <a:bodyPr vert="horz" wrap="square" rtlCol="0">
            <a:spAutoFit/>
          </a:bodyPr>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rPr>
              <a:t>一是对接国家科技创新体系的市场监管科技创新体系缺乏；二是市场监管与前沿新技术的融合程度仍然偏低，监管科学化、精准化、智能化水平有待提升；三是科技创新人才不足，人才梯队结构需要进一步优化；四是市场监管科技在服务经济社会发展、促进高水平开放中的支撑作用亟须进一步发挥；五是创新创造的良好环境氛围仍有待优化完善，政策落实力度需要进一步加强。</a:t>
            </a:r>
            <a:endParaRPr lang="en-US" altLang="zh-CN" sz="1200" dirty="0">
              <a:solidFill>
                <a:schemeClr val="tx1">
                  <a:lumMod val="65000"/>
                  <a:lumOff val="35000"/>
                </a:schemeClr>
              </a:solidFill>
              <a:latin typeface="+mn-ea"/>
            </a:endParaRPr>
          </a:p>
        </p:txBody>
      </p:sp>
      <p:sp>
        <p:nvSpPr>
          <p:cNvPr id="41" name="文本框"/>
          <p:cNvSpPr txBox="1"/>
          <p:nvPr>
            <p:custDataLst>
              <p:tags r:id="rId2"/>
            </p:custDataLst>
          </p:nvPr>
        </p:nvSpPr>
        <p:spPr>
          <a:xfrm>
            <a:off x="1787525" y="1764665"/>
            <a:ext cx="3944620" cy="645160"/>
          </a:xfrm>
          <a:prstGeom prst="rect">
            <a:avLst/>
          </a:prstGeom>
          <a:noFill/>
        </p:spPr>
        <p:txBody>
          <a:bodyPr vert="horz" wrap="square" rtlCol="0">
            <a:spAutoFit/>
          </a:bodyPr>
          <a:p>
            <a:pPr indent="0" algn="l">
              <a:buNone/>
            </a:pPr>
            <a:r>
              <a:rPr lang="zh-CN" altLang="en-US" dirty="0">
                <a:solidFill>
                  <a:srgbClr val="156389"/>
                </a:solidFill>
                <a:effectLst/>
                <a:latin typeface="+mj-ea"/>
                <a:ea typeface="+mj-ea"/>
              </a:rPr>
              <a:t>长效管理机制存在不足，政策落实力度有待加强</a:t>
            </a:r>
            <a:endParaRPr lang="zh-CN" altLang="en-US" dirty="0">
              <a:solidFill>
                <a:srgbClr val="156389"/>
              </a:solidFill>
              <a:effectLst/>
              <a:latin typeface="+mj-ea"/>
              <a:ea typeface="+mj-ea"/>
            </a:endParaRPr>
          </a:p>
        </p:txBody>
      </p:sp>
      <p:grpSp>
        <p:nvGrpSpPr>
          <p:cNvPr id="17" name="组合 16"/>
          <p:cNvGrpSpPr/>
          <p:nvPr/>
        </p:nvGrpSpPr>
        <p:grpSpPr>
          <a:xfrm>
            <a:off x="798830" y="1764665"/>
            <a:ext cx="792000" cy="720000"/>
            <a:chOff x="1079" y="7201"/>
            <a:chExt cx="2630" cy="2368"/>
          </a:xfrm>
        </p:grpSpPr>
        <p:grpSp>
          <p:nvGrpSpPr>
            <p:cNvPr id="35" name="组合 34"/>
            <p:cNvGrpSpPr/>
            <p:nvPr>
              <p:custDataLst>
                <p:tags r:id="rId3"/>
              </p:custDataLst>
            </p:nvPr>
          </p:nvGrpSpPr>
          <p:grpSpPr>
            <a:xfrm>
              <a:off x="1079" y="7201"/>
              <a:ext cx="2631" cy="2369"/>
              <a:chOff x="1580" y="3149"/>
              <a:chExt cx="3187" cy="2868"/>
            </a:xfrm>
            <a:effectLst>
              <a:outerShdw blurRad="63500" sx="101000" sy="101000" algn="ctr" rotWithShape="0">
                <a:prstClr val="black">
                  <a:alpha val="40000"/>
                </a:prstClr>
              </a:outerShdw>
            </a:effectLst>
          </p:grpSpPr>
          <p:sp>
            <p:nvSpPr>
              <p:cNvPr id="36" name="等腰三角形 35"/>
              <p:cNvSpPr/>
              <p:nvPr>
                <p:custDataLst>
                  <p:tags r:id="rId4"/>
                </p:custDataLst>
              </p:nvPr>
            </p:nvSpPr>
            <p:spPr>
              <a:xfrm rot="5400000">
                <a:off x="3961" y="4302"/>
                <a:ext cx="1050" cy="563"/>
              </a:xfrm>
              <a:prstGeom prst="triangl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椭圆 36"/>
              <p:cNvSpPr/>
              <p:nvPr>
                <p:custDataLst>
                  <p:tags r:id="rId5"/>
                </p:custDataLst>
              </p:nvPr>
            </p:nvSpPr>
            <p:spPr>
              <a:xfrm>
                <a:off x="1580" y="3149"/>
                <a:ext cx="2869" cy="2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椭圆 37"/>
              <p:cNvSpPr/>
              <p:nvPr>
                <p:custDataLst>
                  <p:tags r:id="rId6"/>
                </p:custDataLst>
              </p:nvPr>
            </p:nvSpPr>
            <p:spPr>
              <a:xfrm>
                <a:off x="1823" y="3393"/>
                <a:ext cx="2382" cy="2382"/>
              </a:xfrm>
              <a:prstGeom prst="ellips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30" name="图片 29" descr="21541537"/>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1936" y="8057"/>
              <a:ext cx="656" cy="656"/>
            </a:xfrm>
            <a:prstGeom prst="rect">
              <a:avLst/>
            </a:prstGeom>
            <a:effectLst>
              <a:outerShdw blurRad="63500" sx="101000" sy="101000" algn="ctr" rotWithShape="0">
                <a:prstClr val="black">
                  <a:alpha val="40000"/>
                </a:prstClr>
              </a:outerShdw>
            </a:effectLst>
          </p:spPr>
        </p:pic>
      </p:grpSp>
      <p:sp>
        <p:nvSpPr>
          <p:cNvPr id="68" name="文本框 67"/>
          <p:cNvSpPr txBox="1"/>
          <p:nvPr userDrawn="1">
            <p:custDataLst>
              <p:tags r:id="rId10"/>
            </p:custDataLst>
          </p:nvPr>
        </p:nvSpPr>
        <p:spPr>
          <a:xfrm>
            <a:off x="7513955" y="2831465"/>
            <a:ext cx="3568700" cy="1476375"/>
          </a:xfrm>
          <a:prstGeom prst="rect">
            <a:avLst/>
          </a:prstGeom>
          <a:noFill/>
        </p:spPr>
        <p:txBody>
          <a:bodyPr vert="horz" wrap="square" rtlCol="0">
            <a:spAutoFit/>
          </a:bodyPr>
          <a:p>
            <a:pPr indent="304800" algn="just" fontAlgn="auto">
              <a:lnSpc>
                <a:spcPct val="150000"/>
              </a:lnSpc>
              <a:extLst>
                <a:ext uri="{35155182-B16C-46BC-9424-99874614C6A1}">
                  <wpsdc:indentchars xmlns:wpsdc="http://www.wps.cn/officeDocument/2017/drawingmlCustomData" val="200" checksum="1077528236"/>
                </a:ext>
              </a:extLst>
            </a:pPr>
            <a:r>
              <a:rPr lang="en-US" altLang="zh-CN" sz="1200" dirty="0">
                <a:solidFill>
                  <a:schemeClr val="tx1">
                    <a:lumMod val="65000"/>
                    <a:lumOff val="35000"/>
                  </a:schemeClr>
                </a:solidFill>
                <a:latin typeface="+mn-ea"/>
                <a:cs typeface="+mn-ea"/>
              </a:rPr>
              <a:t>本次针对干部职工的网络问卷调查，15.34%的职工表示未见过部门整体预算支出和“三公经费”的公示信息，11.36%的干部职工表示不清楚或不了解本年度部门整体履职效益，部门公开公示</a:t>
            </a:r>
            <a:r>
              <a:rPr lang="zh-CN" altLang="en-US" sz="1200" dirty="0">
                <a:solidFill>
                  <a:schemeClr val="tx1">
                    <a:lumMod val="65000"/>
                    <a:lumOff val="35000"/>
                  </a:schemeClr>
                </a:solidFill>
                <a:latin typeface="+mn-ea"/>
                <a:cs typeface="+mn-ea"/>
              </a:rPr>
              <a:t>宣传</a:t>
            </a:r>
            <a:r>
              <a:rPr lang="en-US" altLang="zh-CN" sz="1200" dirty="0">
                <a:solidFill>
                  <a:schemeClr val="tx1">
                    <a:lumMod val="65000"/>
                    <a:lumOff val="35000"/>
                  </a:schemeClr>
                </a:solidFill>
                <a:latin typeface="+mn-ea"/>
                <a:cs typeface="+mn-ea"/>
              </a:rPr>
              <a:t>工作有待加强。</a:t>
            </a:r>
            <a:endParaRPr lang="en-US" altLang="zh-CN" sz="1200" dirty="0">
              <a:solidFill>
                <a:schemeClr val="tx1">
                  <a:lumMod val="65000"/>
                  <a:lumOff val="35000"/>
                </a:schemeClr>
              </a:solidFill>
              <a:latin typeface="+mn-ea"/>
              <a:cs typeface="+mn-ea"/>
            </a:endParaRPr>
          </a:p>
        </p:txBody>
      </p:sp>
      <p:sp>
        <p:nvSpPr>
          <p:cNvPr id="69" name="文本框"/>
          <p:cNvSpPr txBox="1"/>
          <p:nvPr>
            <p:custDataLst>
              <p:tags r:id="rId11"/>
            </p:custDataLst>
          </p:nvPr>
        </p:nvSpPr>
        <p:spPr>
          <a:xfrm>
            <a:off x="7513955" y="1826260"/>
            <a:ext cx="3822065" cy="645160"/>
          </a:xfrm>
          <a:prstGeom prst="rect">
            <a:avLst/>
          </a:prstGeom>
          <a:noFill/>
        </p:spPr>
        <p:txBody>
          <a:bodyPr vert="horz" wrap="square" rtlCol="0">
            <a:spAutoFit/>
          </a:bodyPr>
          <a:p>
            <a:pPr indent="0" algn="l">
              <a:buNone/>
            </a:pPr>
            <a:r>
              <a:rPr lang="zh-CN" altLang="en-US" dirty="0">
                <a:solidFill>
                  <a:srgbClr val="156389"/>
                </a:solidFill>
                <a:effectLst/>
                <a:latin typeface="+mj-ea"/>
                <a:ea typeface="+mj-ea"/>
              </a:rPr>
              <a:t>部门公开公示宣传工作有待进一步加强</a:t>
            </a:r>
            <a:endParaRPr lang="zh-CN" altLang="en-US" dirty="0">
              <a:solidFill>
                <a:srgbClr val="156389"/>
              </a:solidFill>
              <a:effectLst/>
              <a:latin typeface="+mj-ea"/>
              <a:ea typeface="+mj-ea"/>
            </a:endParaRPr>
          </a:p>
        </p:txBody>
      </p:sp>
      <p:grpSp>
        <p:nvGrpSpPr>
          <p:cNvPr id="4" name="组合 3"/>
          <p:cNvGrpSpPr/>
          <p:nvPr/>
        </p:nvGrpSpPr>
        <p:grpSpPr>
          <a:xfrm>
            <a:off x="6524625" y="1765300"/>
            <a:ext cx="792000" cy="720000"/>
            <a:chOff x="10237" y="7201"/>
            <a:chExt cx="2630" cy="2368"/>
          </a:xfrm>
        </p:grpSpPr>
        <p:grpSp>
          <p:nvGrpSpPr>
            <p:cNvPr id="64" name="组合 63"/>
            <p:cNvGrpSpPr/>
            <p:nvPr>
              <p:custDataLst>
                <p:tags r:id="rId12"/>
              </p:custDataLst>
            </p:nvPr>
          </p:nvGrpSpPr>
          <p:grpSpPr>
            <a:xfrm>
              <a:off x="10237" y="7201"/>
              <a:ext cx="2631" cy="2369"/>
              <a:chOff x="1580" y="3149"/>
              <a:chExt cx="3187" cy="2868"/>
            </a:xfrm>
            <a:effectLst>
              <a:outerShdw blurRad="63500" sx="101000" sy="101000" algn="ctr" rotWithShape="0">
                <a:prstClr val="black">
                  <a:alpha val="40000"/>
                </a:prstClr>
              </a:outerShdw>
            </a:effectLst>
          </p:grpSpPr>
          <p:sp>
            <p:nvSpPr>
              <p:cNvPr id="65" name="等腰三角形 64"/>
              <p:cNvSpPr/>
              <p:nvPr>
                <p:custDataLst>
                  <p:tags r:id="rId13"/>
                </p:custDataLst>
              </p:nvPr>
            </p:nvSpPr>
            <p:spPr>
              <a:xfrm rot="5400000">
                <a:off x="3961" y="4302"/>
                <a:ext cx="1050" cy="563"/>
              </a:xfrm>
              <a:prstGeom prst="triangl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6" name="椭圆 65"/>
              <p:cNvSpPr/>
              <p:nvPr>
                <p:custDataLst>
                  <p:tags r:id="rId14"/>
                </p:custDataLst>
              </p:nvPr>
            </p:nvSpPr>
            <p:spPr>
              <a:xfrm>
                <a:off x="1580" y="3149"/>
                <a:ext cx="2869" cy="2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椭圆 66"/>
              <p:cNvSpPr/>
              <p:nvPr>
                <p:custDataLst>
                  <p:tags r:id="rId15"/>
                </p:custDataLst>
              </p:nvPr>
            </p:nvSpPr>
            <p:spPr>
              <a:xfrm>
                <a:off x="1823" y="3393"/>
                <a:ext cx="2382" cy="2382"/>
              </a:xfrm>
              <a:prstGeom prst="ellipse">
                <a:avLst/>
              </a:prstGeom>
              <a:solidFill>
                <a:srgbClr val="15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31" name="图片 30" descr="21541523"/>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11093" y="8059"/>
              <a:ext cx="656" cy="656"/>
            </a:xfrm>
            <a:prstGeom prst="rect">
              <a:avLst/>
            </a:prstGeom>
            <a:effectLst>
              <a:outerShdw blurRad="63500" sx="101000" sy="101000" algn="ctr" rotWithShape="0">
                <a:prstClr val="black">
                  <a:alpha val="40000"/>
                </a:prstClr>
              </a:outerShdw>
            </a:effectLst>
          </p:spPr>
        </p:pic>
      </p:grpSp>
    </p:spTree>
    <p:custDataLst>
      <p:tags r:id="rId19"/>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Part.06</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604260" y="2618105"/>
            <a:ext cx="498348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工作建议</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userDrawn="1"/>
        </p:nvSpPr>
        <p:spPr>
          <a:xfrm>
            <a:off x="4968875" y="1177290"/>
            <a:ext cx="2254885" cy="1106805"/>
          </a:xfrm>
          <a:prstGeom prst="rect">
            <a:avLst/>
          </a:prstGeom>
          <a:noFill/>
        </p:spPr>
        <p:txBody>
          <a:bodyPr vert="horz" wrap="square" rtlCol="0">
            <a:spAutoFit/>
          </a:bodyPr>
          <a:p>
            <a:pPr algn="dist"/>
            <a:r>
              <a:rPr lang="zh-CN" altLang="en-US" sz="6600">
                <a:solidFill>
                  <a:srgbClr val="156389"/>
                </a:solidFill>
                <a:effectLst/>
                <a:latin typeface="思源黑体 CN Normal" panose="020B0400000000000000" charset="-122"/>
                <a:ea typeface="思源黑体 CN Normal" panose="020B0400000000000000" charset="-122"/>
              </a:rPr>
              <a:t>目录</a:t>
            </a:r>
            <a:endParaRPr lang="zh-CN" altLang="en-US" sz="6600">
              <a:solidFill>
                <a:srgbClr val="156389"/>
              </a:solidFill>
              <a:effectLst/>
              <a:latin typeface="思源黑体 CN Normal" panose="020B0400000000000000" charset="-122"/>
              <a:ea typeface="思源黑体 CN Normal" panose="020B0400000000000000" charset="-122"/>
            </a:endParaRPr>
          </a:p>
        </p:txBody>
      </p:sp>
      <p:grpSp>
        <p:nvGrpSpPr>
          <p:cNvPr id="27" name="组合 26"/>
          <p:cNvGrpSpPr/>
          <p:nvPr>
            <p:custDataLst>
              <p:tags r:id="rId1"/>
            </p:custDataLst>
          </p:nvPr>
        </p:nvGrpSpPr>
        <p:grpSpPr>
          <a:xfrm>
            <a:off x="1227455" y="2637155"/>
            <a:ext cx="3597275" cy="709930"/>
            <a:chOff x="1933" y="4598"/>
            <a:chExt cx="5665" cy="1118"/>
          </a:xfrm>
        </p:grpSpPr>
        <p:sp>
          <p:nvSpPr>
            <p:cNvPr id="3" name="文本框 2"/>
            <p:cNvSpPr txBox="1"/>
            <p:nvPr>
              <p:custDataLst>
                <p:tags r:id="rId2"/>
              </p:custDataLst>
            </p:nvPr>
          </p:nvSpPr>
          <p:spPr>
            <a:xfrm>
              <a:off x="3362" y="4598"/>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Arial" panose="020B0604020202020204" pitchFamily="34" charset="0"/>
                </a:rPr>
                <a:t>评价结论</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5" name="椭圆 4"/>
            <p:cNvSpPr/>
            <p:nvPr>
              <p:custDataLst>
                <p:tags r:id="rId3"/>
              </p:custDataLst>
            </p:nvPr>
          </p:nvSpPr>
          <p:spPr>
            <a:xfrm>
              <a:off x="1933" y="4685"/>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6" name="文本框 5"/>
            <p:cNvSpPr txBox="1"/>
            <p:nvPr>
              <p:custDataLst>
                <p:tags r:id="rId4"/>
              </p:custDataLst>
            </p:nvPr>
          </p:nvSpPr>
          <p:spPr>
            <a:xfrm>
              <a:off x="2159" y="4789"/>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1</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grpSp>
        <p:nvGrpSpPr>
          <p:cNvPr id="28" name="组合 27"/>
          <p:cNvGrpSpPr/>
          <p:nvPr>
            <p:custDataLst>
              <p:tags r:id="rId5"/>
            </p:custDataLst>
          </p:nvPr>
        </p:nvGrpSpPr>
        <p:grpSpPr>
          <a:xfrm>
            <a:off x="6679565" y="2637155"/>
            <a:ext cx="3597275" cy="709930"/>
            <a:chOff x="10519" y="4598"/>
            <a:chExt cx="5665" cy="1118"/>
          </a:xfrm>
        </p:grpSpPr>
        <p:sp>
          <p:nvSpPr>
            <p:cNvPr id="7" name="文本框 6"/>
            <p:cNvSpPr txBox="1"/>
            <p:nvPr>
              <p:custDataLst>
                <p:tags r:id="rId6"/>
              </p:custDataLst>
            </p:nvPr>
          </p:nvSpPr>
          <p:spPr>
            <a:xfrm>
              <a:off x="11948" y="4598"/>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评价概况</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10" name="椭圆 9"/>
            <p:cNvSpPr/>
            <p:nvPr>
              <p:custDataLst>
                <p:tags r:id="rId7"/>
              </p:custDataLst>
            </p:nvPr>
          </p:nvSpPr>
          <p:spPr>
            <a:xfrm>
              <a:off x="10519" y="4685"/>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1" name="文本框 10"/>
            <p:cNvSpPr txBox="1"/>
            <p:nvPr>
              <p:custDataLst>
                <p:tags r:id="rId8"/>
              </p:custDataLst>
            </p:nvPr>
          </p:nvSpPr>
          <p:spPr>
            <a:xfrm>
              <a:off x="10745" y="4789"/>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2</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grpSp>
        <p:nvGrpSpPr>
          <p:cNvPr id="21" name="组合 20"/>
          <p:cNvGrpSpPr/>
          <p:nvPr>
            <p:custDataLst>
              <p:tags r:id="rId9"/>
            </p:custDataLst>
          </p:nvPr>
        </p:nvGrpSpPr>
        <p:grpSpPr>
          <a:xfrm>
            <a:off x="1227455" y="3773805"/>
            <a:ext cx="3597275" cy="709930"/>
            <a:chOff x="1933" y="7317"/>
            <a:chExt cx="5665" cy="1118"/>
          </a:xfrm>
        </p:grpSpPr>
        <p:sp>
          <p:nvSpPr>
            <p:cNvPr id="12" name="文本框 11"/>
            <p:cNvSpPr txBox="1"/>
            <p:nvPr>
              <p:custDataLst>
                <p:tags r:id="rId10"/>
              </p:custDataLst>
            </p:nvPr>
          </p:nvSpPr>
          <p:spPr>
            <a:xfrm>
              <a:off x="3362" y="7317"/>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绩效评价分析</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14" name="椭圆 13"/>
            <p:cNvSpPr/>
            <p:nvPr>
              <p:custDataLst>
                <p:tags r:id="rId11"/>
              </p:custDataLst>
            </p:nvPr>
          </p:nvSpPr>
          <p:spPr>
            <a:xfrm>
              <a:off x="1933" y="7404"/>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5" name="文本框 14"/>
            <p:cNvSpPr txBox="1"/>
            <p:nvPr>
              <p:custDataLst>
                <p:tags r:id="rId12"/>
              </p:custDataLst>
            </p:nvPr>
          </p:nvSpPr>
          <p:spPr>
            <a:xfrm>
              <a:off x="2159" y="7508"/>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3</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grpSp>
        <p:nvGrpSpPr>
          <p:cNvPr id="22" name="组合 21"/>
          <p:cNvGrpSpPr/>
          <p:nvPr>
            <p:custDataLst>
              <p:tags r:id="rId13"/>
            </p:custDataLst>
          </p:nvPr>
        </p:nvGrpSpPr>
        <p:grpSpPr>
          <a:xfrm>
            <a:off x="6679565" y="3755390"/>
            <a:ext cx="3597275" cy="709930"/>
            <a:chOff x="10519" y="7317"/>
            <a:chExt cx="5665" cy="1118"/>
          </a:xfrm>
        </p:grpSpPr>
        <p:sp>
          <p:nvSpPr>
            <p:cNvPr id="16" name="文本框 15"/>
            <p:cNvSpPr txBox="1"/>
            <p:nvPr>
              <p:custDataLst>
                <p:tags r:id="rId14"/>
              </p:custDataLst>
            </p:nvPr>
          </p:nvSpPr>
          <p:spPr>
            <a:xfrm>
              <a:off x="11948" y="7317"/>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主要经验及做法</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18" name="椭圆 17"/>
            <p:cNvSpPr/>
            <p:nvPr>
              <p:custDataLst>
                <p:tags r:id="rId15"/>
              </p:custDataLst>
            </p:nvPr>
          </p:nvSpPr>
          <p:spPr>
            <a:xfrm>
              <a:off x="10519" y="7404"/>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9" name="文本框 18"/>
            <p:cNvSpPr txBox="1"/>
            <p:nvPr>
              <p:custDataLst>
                <p:tags r:id="rId16"/>
              </p:custDataLst>
            </p:nvPr>
          </p:nvSpPr>
          <p:spPr>
            <a:xfrm>
              <a:off x="10745" y="7508"/>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4</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grpSp>
        <p:nvGrpSpPr>
          <p:cNvPr id="23" name="组合 22"/>
          <p:cNvGrpSpPr/>
          <p:nvPr>
            <p:custDataLst>
              <p:tags r:id="rId17"/>
            </p:custDataLst>
          </p:nvPr>
        </p:nvGrpSpPr>
        <p:grpSpPr>
          <a:xfrm>
            <a:off x="1227455" y="5032375"/>
            <a:ext cx="3597275" cy="709930"/>
            <a:chOff x="1933" y="7317"/>
            <a:chExt cx="5665" cy="1118"/>
          </a:xfrm>
        </p:grpSpPr>
        <p:sp>
          <p:nvSpPr>
            <p:cNvPr id="24" name="文本框 23"/>
            <p:cNvSpPr txBox="1"/>
            <p:nvPr>
              <p:custDataLst>
                <p:tags r:id="rId18"/>
              </p:custDataLst>
            </p:nvPr>
          </p:nvSpPr>
          <p:spPr>
            <a:xfrm>
              <a:off x="3362" y="7317"/>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存在的问题</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25" name="椭圆 24"/>
            <p:cNvSpPr/>
            <p:nvPr>
              <p:custDataLst>
                <p:tags r:id="rId19"/>
              </p:custDataLst>
            </p:nvPr>
          </p:nvSpPr>
          <p:spPr>
            <a:xfrm>
              <a:off x="1933" y="7404"/>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6" name="文本框 25"/>
            <p:cNvSpPr txBox="1"/>
            <p:nvPr>
              <p:custDataLst>
                <p:tags r:id="rId20"/>
              </p:custDataLst>
            </p:nvPr>
          </p:nvSpPr>
          <p:spPr>
            <a:xfrm>
              <a:off x="2159" y="7508"/>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5</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grpSp>
        <p:nvGrpSpPr>
          <p:cNvPr id="29" name="组合 28"/>
          <p:cNvGrpSpPr/>
          <p:nvPr>
            <p:custDataLst>
              <p:tags r:id="rId21"/>
            </p:custDataLst>
          </p:nvPr>
        </p:nvGrpSpPr>
        <p:grpSpPr>
          <a:xfrm>
            <a:off x="6679565" y="5024755"/>
            <a:ext cx="3597275" cy="709930"/>
            <a:chOff x="1933" y="7317"/>
            <a:chExt cx="5665" cy="1118"/>
          </a:xfrm>
        </p:grpSpPr>
        <p:sp>
          <p:nvSpPr>
            <p:cNvPr id="30" name="文本框 29"/>
            <p:cNvSpPr txBox="1"/>
            <p:nvPr>
              <p:custDataLst>
                <p:tags r:id="rId22"/>
              </p:custDataLst>
            </p:nvPr>
          </p:nvSpPr>
          <p:spPr>
            <a:xfrm>
              <a:off x="3362" y="7317"/>
              <a:ext cx="4236" cy="822"/>
            </a:xfrm>
            <a:prstGeom prst="rect">
              <a:avLst/>
            </a:prstGeom>
            <a:noFill/>
          </p:spPr>
          <p:txBody>
            <a:bodyPr wrap="square" rtlCol="0" anchor="t">
              <a:spAutoFit/>
            </a:bodyPr>
            <a:p>
              <a:pPr indent="0" algn="l" defTabSz="965835">
                <a:buFont typeface="Wingdings" panose="05000000000000000000" charset="0"/>
                <a:buNone/>
                <a:defRPr/>
              </a:pPr>
              <a:r>
                <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工作建议</a:t>
              </a:r>
              <a:endParaRPr lang="zh-CN" altLang="en-US" sz="28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31" name="椭圆 30"/>
            <p:cNvSpPr/>
            <p:nvPr>
              <p:custDataLst>
                <p:tags r:id="rId23"/>
              </p:custDataLst>
            </p:nvPr>
          </p:nvSpPr>
          <p:spPr>
            <a:xfrm>
              <a:off x="1933" y="7404"/>
              <a:ext cx="1031" cy="1031"/>
            </a:xfrm>
            <a:prstGeom prst="ellipse">
              <a:avLst/>
            </a:prstGeom>
            <a:solidFill>
              <a:srgbClr val="156389"/>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32" name="文本框 31"/>
            <p:cNvSpPr txBox="1"/>
            <p:nvPr>
              <p:custDataLst>
                <p:tags r:id="rId24"/>
              </p:custDataLst>
            </p:nvPr>
          </p:nvSpPr>
          <p:spPr>
            <a:xfrm>
              <a:off x="2159" y="7508"/>
              <a:ext cx="579" cy="822"/>
            </a:xfrm>
            <a:prstGeom prst="rect">
              <a:avLst/>
            </a:prstGeom>
            <a:noFill/>
            <a:effectLst>
              <a:outerShdw blurRad="63500" sx="101000" sy="101000" algn="ctr" rotWithShape="0">
                <a:prstClr val="black">
                  <a:alpha val="40000"/>
                </a:prstClr>
              </a:outerShdw>
            </a:effectLst>
          </p:spPr>
          <p:txBody>
            <a:bodyPr wrap="square" rtlCol="0" anchor="t">
              <a:spAutoFit/>
            </a:bodyPr>
            <a:p>
              <a:pPr indent="0" algn="l" defTabSz="965835">
                <a:buFont typeface="Wingdings" panose="05000000000000000000" charset="0"/>
                <a:buNone/>
                <a:defRPr/>
              </a:pPr>
              <a:r>
                <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rPr>
                <a:t>6</a:t>
              </a:r>
              <a:endParaRPr lang="en-US" altLang="zh-CN" sz="2800" b="1" kern="0" dirty="0">
                <a:solidFill>
                  <a:schemeClr val="bg1"/>
                </a:solidFill>
                <a:latin typeface="思源黑体 CN ExtraLight" panose="020B0200000000000000" charset="-122"/>
                <a:ea typeface="思源黑体 CN ExtraLight" panose="020B0200000000000000" charset="-122"/>
                <a:cs typeface="方正清刻本悦宋简体" panose="02000000000000000000" charset="-122"/>
                <a:sym typeface="微软雅黑" panose="020B0503020204020204" pitchFamily="34" charset="-122"/>
              </a:endParaRPr>
            </a:p>
          </p:txBody>
        </p:sp>
      </p:grpSp>
    </p:spTree>
    <p:custDataLst>
      <p:tags r:id="rId2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875530" y="425450"/>
            <a:ext cx="2440940"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工作建议</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75" name="圆角矩形 74"/>
          <p:cNvSpPr/>
          <p:nvPr>
            <p:custDataLst>
              <p:tags r:id="rId1"/>
            </p:custDataLst>
          </p:nvPr>
        </p:nvSpPr>
        <p:spPr>
          <a:xfrm>
            <a:off x="1484630" y="1247775"/>
            <a:ext cx="10269855" cy="2468245"/>
          </a:xfrm>
          <a:prstGeom prst="roundRect">
            <a:avLst>
              <a:gd name="adj" fmla="val 50000"/>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656000" tIns="0" rIns="0" bIns="0" numCol="1" spcCol="0" rtlCol="0" fromWordArt="0" anchor="ctr" anchorCtr="0" forceAA="0" compatLnSpc="1">
            <a:noAutofit/>
          </a:bodyPr>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dirty="0">
                <a:solidFill>
                  <a:schemeClr val="tx1">
                    <a:lumMod val="85000"/>
                    <a:lumOff val="15000"/>
                  </a:schemeClr>
                </a:solidFill>
                <a:latin typeface="+mn-ea"/>
                <a:cs typeface="+mn-ea"/>
                <a:sym typeface="+mn-ea"/>
              </a:rPr>
              <a:t>提高资金预算编制的准确性是实现财政资金使用效益最大化的根本保证。建议天水市市场监督管理局加强预算管理，提高预算编制质量、优化预算资源配置，建立结转结余资金的日常监督检查机制，按照年度预算安排和项目实施进度，科学编制月度用款计划，及早启动预算执行的各项前期准备工作。资金使用预计情况发生变化时要及时调整用款计划，逐月对比实际支出进度与月度用款计划的差异，分析差异产生的原因，提出改进措施，做到事前有计划、事中有跟踪、事后有分析。将月度用款计划作为督促项目加快启动、推进全年工作落实的重要切入点，加快项目实施，避免资金沉淀。</a:t>
            </a:r>
            <a:endParaRPr lang="zh-CN" altLang="zh-CN" sz="1150" dirty="0">
              <a:solidFill>
                <a:schemeClr val="tx1">
                  <a:lumMod val="85000"/>
                  <a:lumOff val="15000"/>
                </a:schemeClr>
              </a:solidFill>
              <a:latin typeface="+mn-ea"/>
              <a:cs typeface="+mn-ea"/>
              <a:sym typeface="+mn-ea"/>
            </a:endParaRPr>
          </a:p>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dirty="0">
                <a:solidFill>
                  <a:schemeClr val="tx1">
                    <a:lumMod val="85000"/>
                    <a:lumOff val="15000"/>
                  </a:schemeClr>
                </a:solidFill>
                <a:latin typeface="+mn-ea"/>
                <a:cs typeface="+mn-ea"/>
                <a:sym typeface="+mn-ea"/>
              </a:rPr>
              <a:t>同时，应进一步强化部门预算编制人员的预算观念，明确其预算职责，在财务人员、业务人员等单位全员参与的基础上，广泛收集部门各项支出及每个专项资金基础资料，对资金规模的需求做出合理、准确性的预测，避免出现较高的预算差异率</a:t>
            </a:r>
            <a:endParaRPr lang="zh-CN" altLang="zh-CN" sz="1150" dirty="0">
              <a:solidFill>
                <a:schemeClr val="tx1">
                  <a:lumMod val="85000"/>
                  <a:lumOff val="15000"/>
                </a:schemeClr>
              </a:solidFill>
              <a:latin typeface="+mn-ea"/>
              <a:cs typeface="+mn-ea"/>
              <a:sym typeface="+mn-ea"/>
            </a:endParaRPr>
          </a:p>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dirty="0">
                <a:solidFill>
                  <a:schemeClr val="tx1">
                    <a:lumMod val="85000"/>
                    <a:lumOff val="15000"/>
                  </a:schemeClr>
                </a:solidFill>
                <a:latin typeface="+mn-ea"/>
                <a:cs typeface="+mn-ea"/>
                <a:sym typeface="+mn-ea"/>
              </a:rPr>
              <a:t>另：建议天水市财政局应不断完善预算评审机制，对于需2年以上的结转资金，要深入调研，认定可继续使用的项目，给予结转。</a:t>
            </a:r>
            <a:endParaRPr lang="zh-CN" altLang="zh-CN" sz="1150" dirty="0">
              <a:solidFill>
                <a:schemeClr val="tx1">
                  <a:lumMod val="85000"/>
                  <a:lumOff val="15000"/>
                </a:schemeClr>
              </a:solidFill>
              <a:latin typeface="+mn-ea"/>
              <a:cs typeface="+mn-ea"/>
              <a:sym typeface="+mn-ea"/>
            </a:endParaRPr>
          </a:p>
        </p:txBody>
      </p:sp>
      <p:sp>
        <p:nvSpPr>
          <p:cNvPr id="76" name="圆角矩形 75"/>
          <p:cNvSpPr/>
          <p:nvPr>
            <p:custDataLst>
              <p:tags r:id="rId2"/>
            </p:custDataLst>
          </p:nvPr>
        </p:nvSpPr>
        <p:spPr>
          <a:xfrm>
            <a:off x="491490" y="1796415"/>
            <a:ext cx="2899410" cy="1200150"/>
          </a:xfrm>
          <a:prstGeom prst="roundRect">
            <a:avLst>
              <a:gd name="adj" fmla="val 50000"/>
            </a:avLst>
          </a:prstGeom>
          <a:solidFill>
            <a:srgbClr val="156389"/>
          </a:solidFill>
          <a:ln>
            <a:solidFill>
              <a:schemeClr val="bg1"/>
            </a:solidFill>
          </a:ln>
          <a:effectLst>
            <a:outerShdw blurRad="1270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zh-CN" altLang="en-US" b="1" dirty="0">
                <a:solidFill>
                  <a:schemeClr val="lt1">
                    <a:lumMod val="100000"/>
                  </a:schemeClr>
                </a:solidFill>
                <a:latin typeface="+mn-ea"/>
                <a:cs typeface="+mn-ea"/>
                <a:sym typeface="+mn-ea"/>
              </a:rPr>
              <a:t>提高预算编制准确度，实现财政资金效益最大化</a:t>
            </a:r>
            <a:endParaRPr lang="zh-CN" altLang="en-US" b="1" dirty="0">
              <a:solidFill>
                <a:schemeClr val="lt1">
                  <a:lumMod val="100000"/>
                </a:schemeClr>
              </a:solidFill>
              <a:latin typeface="+mn-ea"/>
              <a:cs typeface="+mn-ea"/>
              <a:sym typeface="+mn-ea"/>
            </a:endParaRPr>
          </a:p>
        </p:txBody>
      </p:sp>
      <p:sp>
        <p:nvSpPr>
          <p:cNvPr id="77" name="圆角矩形 76"/>
          <p:cNvSpPr/>
          <p:nvPr>
            <p:custDataLst>
              <p:tags r:id="rId3"/>
            </p:custDataLst>
          </p:nvPr>
        </p:nvSpPr>
        <p:spPr>
          <a:xfrm>
            <a:off x="1484630" y="3895725"/>
            <a:ext cx="9954895" cy="2237740"/>
          </a:xfrm>
          <a:prstGeom prst="roundRect">
            <a:avLst>
              <a:gd name="adj" fmla="val 50000"/>
            </a:avLst>
          </a:prstGeom>
          <a:gradFill>
            <a:gsLst>
              <a:gs pos="0">
                <a:schemeClr val="accent2">
                  <a:lumMod val="20000"/>
                  <a:lumOff val="80000"/>
                  <a:alpha val="0"/>
                </a:schemeClr>
              </a:gs>
              <a:gs pos="100000">
                <a:schemeClr val="accent2">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656000" tIns="0" rIns="0" bIns="0" numCol="1" spcCol="0" rtlCol="0" fromWordArt="0" anchor="ctr" anchorCtr="0" forceAA="0" compatLnSpc="1">
            <a:noAutofit/>
          </a:bodyPr>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a:solidFill>
                  <a:schemeClr val="tx1">
                    <a:lumMod val="85000"/>
                    <a:lumOff val="15000"/>
                  </a:schemeClr>
                </a:solidFill>
                <a:latin typeface="+mn-ea"/>
                <a:cs typeface="+mn-ea"/>
                <a:sym typeface="+mn-ea"/>
              </a:rPr>
              <a:t>建议市场监督管理局根据《预算绩效管理实施办法》的相关要求，加强过程监控管理，局办公室负责预算绩效管理工作部署，综合处指导各业务处室开展绩效目标管理、绩效运行监控管理、绩效评价管理以及评价应用管理等工作，各业务处室按规定编报、审核预算及绩效目标，对绩效目标和预算执行情况进行绩效运行监控，纪检监察负责预算绩效监督考核。</a:t>
            </a:r>
            <a:endParaRPr lang="zh-CN" altLang="zh-CN" sz="1150">
              <a:solidFill>
                <a:schemeClr val="tx1">
                  <a:lumMod val="85000"/>
                  <a:lumOff val="15000"/>
                </a:schemeClr>
              </a:solidFill>
              <a:latin typeface="+mn-ea"/>
              <a:cs typeface="+mn-ea"/>
              <a:sym typeface="+mn-ea"/>
            </a:endParaRPr>
          </a:p>
        </p:txBody>
      </p:sp>
      <p:sp>
        <p:nvSpPr>
          <p:cNvPr id="78" name="圆角矩形 35"/>
          <p:cNvSpPr/>
          <p:nvPr>
            <p:custDataLst>
              <p:tags r:id="rId4"/>
            </p:custDataLst>
          </p:nvPr>
        </p:nvSpPr>
        <p:spPr>
          <a:xfrm>
            <a:off x="491490" y="4490085"/>
            <a:ext cx="2815590" cy="1099185"/>
          </a:xfrm>
          <a:prstGeom prst="roundRect">
            <a:avLst>
              <a:gd name="adj" fmla="val 50000"/>
            </a:avLst>
          </a:prstGeom>
          <a:solidFill>
            <a:srgbClr val="156389"/>
          </a:solidFill>
          <a:ln>
            <a:solidFill>
              <a:schemeClr val="bg1"/>
            </a:solidFill>
          </a:ln>
          <a:effectLst>
            <a:outerShdw blurRad="1270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zh-CN" altLang="en-US" b="1" dirty="0">
                <a:solidFill>
                  <a:schemeClr val="lt1">
                    <a:lumMod val="100000"/>
                  </a:schemeClr>
                </a:solidFill>
                <a:latin typeface="+mn-ea"/>
                <a:cs typeface="+mn-ea"/>
                <a:sym typeface="+mn-ea"/>
              </a:rPr>
              <a:t>加强部门履职监控管理，充分发挥资金使用效益</a:t>
            </a:r>
            <a:endParaRPr lang="zh-CN" altLang="en-US" b="1" dirty="0">
              <a:solidFill>
                <a:schemeClr val="lt1">
                  <a:lumMod val="100000"/>
                </a:schemeClr>
              </a:solidFill>
              <a:latin typeface="+mn-ea"/>
              <a:cs typeface="+mn-ea"/>
              <a:sym typeface="+mn-ea"/>
            </a:endParaRPr>
          </a:p>
        </p:txBody>
      </p:sp>
    </p:spTree>
    <p:custDataLst>
      <p:tags r:id="rId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875530" y="425450"/>
            <a:ext cx="2440940"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工作建议</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75" name="圆角矩形 74"/>
          <p:cNvSpPr/>
          <p:nvPr>
            <p:custDataLst>
              <p:tags r:id="rId1"/>
            </p:custDataLst>
          </p:nvPr>
        </p:nvSpPr>
        <p:spPr>
          <a:xfrm>
            <a:off x="1484630" y="1247775"/>
            <a:ext cx="10269855" cy="2468245"/>
          </a:xfrm>
          <a:prstGeom prst="roundRect">
            <a:avLst>
              <a:gd name="adj" fmla="val 50000"/>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656000" tIns="0" rIns="0" bIns="0" numCol="1" spcCol="0" rtlCol="0" fromWordArt="0" anchor="ctr" anchorCtr="0" forceAA="0" compatLnSpc="1">
            <a:noAutofit/>
          </a:bodyPr>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dirty="0">
                <a:solidFill>
                  <a:schemeClr val="tx1">
                    <a:lumMod val="85000"/>
                    <a:lumOff val="15000"/>
                  </a:schemeClr>
                </a:solidFill>
                <a:latin typeface="+mn-ea"/>
                <a:cs typeface="+mn-ea"/>
                <a:sym typeface="+mn-ea"/>
              </a:rPr>
              <a:t>建议天水市市场监督管理局进一步明确信息化建设需求，一是优化人才梯队结构，加强科技创新人才队伍建设，二是加快构建基于5G技术的移动执法终端、执法快速检测、数字执法系统，三是在技术领域，围绕食品药品、特种设备、工业产品质量等重点领域安全监管需求，加强新技术研发、新产品研制、新模式创建，创新丰富和综合运用监管工具。推进研究未知有害物的发掘与甄别检测技术、真实性鉴别及溯源技术、特殊食品及新技术食品安全监管关键技术等，加强食品安全舆情监测分析、食品安全综合评价指数、食品安全应急体系建设等。强化疫苗及生物技术产品评价与检定、医疗器械和化妆品监管、中药质量控制与中医药评价技术。发展消费品安全检测技术、新兴、高值消费品品质鉴定与评价技术、棉花等纤维质量安全监测技术。四是优化完善有利于创新创造的良好环境氛围，加大政策落实力度。</a:t>
            </a:r>
            <a:endParaRPr lang="zh-CN" altLang="zh-CN" sz="1150" dirty="0">
              <a:solidFill>
                <a:schemeClr val="tx1">
                  <a:lumMod val="85000"/>
                  <a:lumOff val="15000"/>
                </a:schemeClr>
              </a:solidFill>
              <a:latin typeface="+mn-ea"/>
              <a:cs typeface="+mn-ea"/>
              <a:sym typeface="+mn-ea"/>
            </a:endParaRPr>
          </a:p>
        </p:txBody>
      </p:sp>
      <p:sp>
        <p:nvSpPr>
          <p:cNvPr id="76" name="圆角矩形 75"/>
          <p:cNvSpPr/>
          <p:nvPr>
            <p:custDataLst>
              <p:tags r:id="rId2"/>
            </p:custDataLst>
          </p:nvPr>
        </p:nvSpPr>
        <p:spPr>
          <a:xfrm>
            <a:off x="491490" y="1796415"/>
            <a:ext cx="2899410" cy="1200150"/>
          </a:xfrm>
          <a:prstGeom prst="roundRect">
            <a:avLst>
              <a:gd name="adj" fmla="val 50000"/>
            </a:avLst>
          </a:prstGeom>
          <a:solidFill>
            <a:srgbClr val="156389"/>
          </a:solidFill>
          <a:ln>
            <a:solidFill>
              <a:schemeClr val="bg1"/>
            </a:solidFill>
          </a:ln>
          <a:effectLst>
            <a:outerShdw blurRad="1270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zh-CN" altLang="en-US" b="1" dirty="0">
                <a:solidFill>
                  <a:schemeClr val="lt1">
                    <a:lumMod val="100000"/>
                  </a:schemeClr>
                </a:solidFill>
                <a:latin typeface="+mn-ea"/>
                <a:cs typeface="+mn-ea"/>
                <a:sym typeface="+mn-ea"/>
              </a:rPr>
              <a:t>优化长效机制建设，提升部门履职效能</a:t>
            </a:r>
            <a:endParaRPr lang="zh-CN" altLang="en-US" b="1" dirty="0">
              <a:solidFill>
                <a:schemeClr val="lt1">
                  <a:lumMod val="100000"/>
                </a:schemeClr>
              </a:solidFill>
              <a:latin typeface="+mn-ea"/>
              <a:cs typeface="+mn-ea"/>
              <a:sym typeface="+mn-ea"/>
            </a:endParaRPr>
          </a:p>
        </p:txBody>
      </p:sp>
      <p:sp>
        <p:nvSpPr>
          <p:cNvPr id="77" name="圆角矩形 76"/>
          <p:cNvSpPr/>
          <p:nvPr>
            <p:custDataLst>
              <p:tags r:id="rId3"/>
            </p:custDataLst>
          </p:nvPr>
        </p:nvSpPr>
        <p:spPr>
          <a:xfrm>
            <a:off x="1484630" y="3895725"/>
            <a:ext cx="9954895" cy="2237740"/>
          </a:xfrm>
          <a:prstGeom prst="roundRect">
            <a:avLst>
              <a:gd name="adj" fmla="val 50000"/>
            </a:avLst>
          </a:prstGeom>
          <a:gradFill>
            <a:gsLst>
              <a:gs pos="0">
                <a:schemeClr val="accent2">
                  <a:lumMod val="20000"/>
                  <a:lumOff val="80000"/>
                  <a:alpha val="0"/>
                </a:schemeClr>
              </a:gs>
              <a:gs pos="100000">
                <a:schemeClr val="accent2">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656000" tIns="0" rIns="0" bIns="0" numCol="1" spcCol="0" rtlCol="0" fromWordArt="0" anchor="ctr" anchorCtr="0" forceAA="0" compatLnSpc="1">
            <a:noAutofit/>
          </a:bodyPr>
          <a:p>
            <a:pPr indent="292100" algn="just" fontAlgn="auto">
              <a:lnSpc>
                <a:spcPct val="150000"/>
              </a:lnSpc>
              <a:extLst>
                <a:ext uri="{35155182-B16C-46BC-9424-99874614C6A1}">
                  <wpsdc:indentchars xmlns:wpsdc="http://www.wps.cn/officeDocument/2017/drawingmlCustomData" val="200" checksum="3773231852"/>
                </a:ext>
              </a:extLst>
            </a:pPr>
            <a:r>
              <a:rPr lang="zh-CN" altLang="zh-CN" sz="1150">
                <a:solidFill>
                  <a:schemeClr val="tx1">
                    <a:lumMod val="85000"/>
                    <a:lumOff val="15000"/>
                  </a:schemeClr>
                </a:solidFill>
                <a:latin typeface="+mn-ea"/>
                <a:cs typeface="+mn-ea"/>
                <a:sym typeface="+mn-ea"/>
              </a:rPr>
              <a:t>积极组织部门干部职工的制度与政策培训，按规定定期公开各项经费的使用情况，提高干部职工对本部门工作情况的知晓率，增强归属感及主人翁精神，带动干部职工的工作积极性。</a:t>
            </a:r>
            <a:endParaRPr lang="zh-CN" altLang="zh-CN" sz="1150">
              <a:solidFill>
                <a:schemeClr val="tx1">
                  <a:lumMod val="85000"/>
                  <a:lumOff val="15000"/>
                </a:schemeClr>
              </a:solidFill>
              <a:latin typeface="+mn-ea"/>
              <a:cs typeface="+mn-ea"/>
              <a:sym typeface="+mn-ea"/>
            </a:endParaRPr>
          </a:p>
        </p:txBody>
      </p:sp>
      <p:sp>
        <p:nvSpPr>
          <p:cNvPr id="78" name="圆角矩形 35"/>
          <p:cNvSpPr/>
          <p:nvPr>
            <p:custDataLst>
              <p:tags r:id="rId4"/>
            </p:custDataLst>
          </p:nvPr>
        </p:nvSpPr>
        <p:spPr>
          <a:xfrm>
            <a:off x="491490" y="4490085"/>
            <a:ext cx="2815590" cy="1099185"/>
          </a:xfrm>
          <a:prstGeom prst="roundRect">
            <a:avLst>
              <a:gd name="adj" fmla="val 50000"/>
            </a:avLst>
          </a:prstGeom>
          <a:solidFill>
            <a:srgbClr val="156389"/>
          </a:solidFill>
          <a:ln>
            <a:solidFill>
              <a:schemeClr val="bg1"/>
            </a:solidFill>
          </a:ln>
          <a:effectLst>
            <a:outerShdw blurRad="1270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zh-CN" altLang="en-US" b="1" dirty="0">
                <a:solidFill>
                  <a:schemeClr val="lt1">
                    <a:lumMod val="100000"/>
                  </a:schemeClr>
                </a:solidFill>
                <a:latin typeface="+mn-ea"/>
                <a:cs typeface="+mn-ea"/>
                <a:sym typeface="+mn-ea"/>
              </a:rPr>
              <a:t>加强部门公开信息宣传力度，增强干部职工归属感</a:t>
            </a:r>
            <a:endParaRPr lang="zh-CN" altLang="en-US" b="1" dirty="0">
              <a:solidFill>
                <a:schemeClr val="lt1">
                  <a:lumMod val="100000"/>
                </a:schemeClr>
              </a:solidFill>
              <a:latin typeface="+mn-ea"/>
              <a:cs typeface="+mn-ea"/>
              <a:sym typeface="+mn-ea"/>
            </a:endParaRPr>
          </a:p>
        </p:txBody>
      </p:sp>
    </p:spTree>
    <p:custDataLst>
      <p:tags r:id="rId5"/>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731010" y="2372360"/>
            <a:ext cx="8728710" cy="1198880"/>
          </a:xfrm>
          <a:prstGeom prst="rect">
            <a:avLst/>
          </a:prstGeom>
          <a:noFill/>
          <a:effectLst/>
        </p:spPr>
        <p:txBody>
          <a:bodyPr wrap="square" rtlCol="0">
            <a:spAutoFit/>
          </a:bodyPr>
          <a:p>
            <a:pPr algn="ctr"/>
            <a:r>
              <a:rPr lang="zh-CN" altLang="en-US" sz="7200">
                <a:solidFill>
                  <a:srgbClr val="156389"/>
                </a:solidFill>
                <a:latin typeface="思源黑体 CN Normal" panose="020B0400000000000000" charset="-122"/>
                <a:ea typeface="思源黑体 CN Normal" panose="020B0400000000000000" charset="-122"/>
              </a:rPr>
              <a:t>汇报完毕  感谢观看</a:t>
            </a:r>
            <a:endParaRPr lang="zh-CN" altLang="en-US" sz="7200">
              <a:solidFill>
                <a:srgbClr val="156389"/>
              </a:solidFill>
              <a:latin typeface="思源黑体 CN Normal" panose="020B0400000000000000" charset="-122"/>
              <a:ea typeface="思源黑体 CN Normal" panose="020B0400000000000000"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Part.01</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709670" y="2618105"/>
            <a:ext cx="477266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评价结论</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评价结论</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13" name="Freeform 5"/>
          <p:cNvSpPr>
            <a:spLocks noEditPoints="1"/>
          </p:cNvSpPr>
          <p:nvPr>
            <p:custDataLst>
              <p:tags r:id="rId1"/>
            </p:custDataLst>
          </p:nvPr>
        </p:nvSpPr>
        <p:spPr bwMode="auto">
          <a:xfrm>
            <a:off x="9129395" y="2431415"/>
            <a:ext cx="707390" cy="609600"/>
          </a:xfrm>
          <a:custGeom>
            <a:avLst/>
            <a:gdLst>
              <a:gd name="T0" fmla="*/ 87 w 234"/>
              <a:gd name="T1" fmla="*/ 122 h 217"/>
              <a:gd name="T2" fmla="*/ 87 w 234"/>
              <a:gd name="T3" fmla="*/ 217 h 217"/>
              <a:gd name="T4" fmla="*/ 0 w 234"/>
              <a:gd name="T5" fmla="*/ 217 h 217"/>
              <a:gd name="T6" fmla="*/ 0 w 234"/>
              <a:gd name="T7" fmla="*/ 142 h 217"/>
              <a:gd name="T8" fmla="*/ 14 w 234"/>
              <a:gd name="T9" fmla="*/ 55 h 217"/>
              <a:gd name="T10" fmla="*/ 74 w 234"/>
              <a:gd name="T11" fmla="*/ 0 h 217"/>
              <a:gd name="T12" fmla="*/ 94 w 234"/>
              <a:gd name="T13" fmla="*/ 32 h 217"/>
              <a:gd name="T14" fmla="*/ 58 w 234"/>
              <a:gd name="T15" fmla="*/ 63 h 217"/>
              <a:gd name="T16" fmla="*/ 44 w 234"/>
              <a:gd name="T17" fmla="*/ 122 h 217"/>
              <a:gd name="T18" fmla="*/ 87 w 234"/>
              <a:gd name="T19" fmla="*/ 122 h 217"/>
              <a:gd name="T20" fmla="*/ 227 w 234"/>
              <a:gd name="T21" fmla="*/ 122 h 217"/>
              <a:gd name="T22" fmla="*/ 227 w 234"/>
              <a:gd name="T23" fmla="*/ 217 h 217"/>
              <a:gd name="T24" fmla="*/ 140 w 234"/>
              <a:gd name="T25" fmla="*/ 217 h 217"/>
              <a:gd name="T26" fmla="*/ 140 w 234"/>
              <a:gd name="T27" fmla="*/ 142 h 217"/>
              <a:gd name="T28" fmla="*/ 154 w 234"/>
              <a:gd name="T29" fmla="*/ 55 h 217"/>
              <a:gd name="T30" fmla="*/ 214 w 234"/>
              <a:gd name="T31" fmla="*/ 0 h 217"/>
              <a:gd name="T32" fmla="*/ 234 w 234"/>
              <a:gd name="T33" fmla="*/ 32 h 217"/>
              <a:gd name="T34" fmla="*/ 198 w 234"/>
              <a:gd name="T35" fmla="*/ 63 h 217"/>
              <a:gd name="T36" fmla="*/ 185 w 234"/>
              <a:gd name="T37" fmla="*/ 122 h 217"/>
              <a:gd name="T38" fmla="*/ 227 w 234"/>
              <a:gd name="T39" fmla="*/ 12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217">
                <a:moveTo>
                  <a:pt x="87" y="122"/>
                </a:moveTo>
                <a:cubicBezTo>
                  <a:pt x="87" y="217"/>
                  <a:pt x="87" y="217"/>
                  <a:pt x="87" y="217"/>
                </a:cubicBezTo>
                <a:cubicBezTo>
                  <a:pt x="0" y="217"/>
                  <a:pt x="0" y="217"/>
                  <a:pt x="0" y="217"/>
                </a:cubicBezTo>
                <a:cubicBezTo>
                  <a:pt x="0" y="142"/>
                  <a:pt x="0" y="142"/>
                  <a:pt x="0" y="142"/>
                </a:cubicBezTo>
                <a:cubicBezTo>
                  <a:pt x="0" y="102"/>
                  <a:pt x="5" y="73"/>
                  <a:pt x="14" y="55"/>
                </a:cubicBezTo>
                <a:cubicBezTo>
                  <a:pt x="27" y="30"/>
                  <a:pt x="47" y="12"/>
                  <a:pt x="74" y="0"/>
                </a:cubicBezTo>
                <a:cubicBezTo>
                  <a:pt x="94" y="32"/>
                  <a:pt x="94" y="32"/>
                  <a:pt x="94" y="32"/>
                </a:cubicBezTo>
                <a:cubicBezTo>
                  <a:pt x="78" y="38"/>
                  <a:pt x="65" y="49"/>
                  <a:pt x="58" y="63"/>
                </a:cubicBezTo>
                <a:cubicBezTo>
                  <a:pt x="50" y="76"/>
                  <a:pt x="45" y="96"/>
                  <a:pt x="44" y="122"/>
                </a:cubicBezTo>
                <a:lnTo>
                  <a:pt x="87" y="122"/>
                </a:lnTo>
                <a:close/>
                <a:moveTo>
                  <a:pt x="227" y="122"/>
                </a:moveTo>
                <a:cubicBezTo>
                  <a:pt x="227" y="217"/>
                  <a:pt x="227" y="217"/>
                  <a:pt x="227" y="217"/>
                </a:cubicBezTo>
                <a:cubicBezTo>
                  <a:pt x="140" y="217"/>
                  <a:pt x="140" y="217"/>
                  <a:pt x="140" y="217"/>
                </a:cubicBezTo>
                <a:cubicBezTo>
                  <a:pt x="140" y="142"/>
                  <a:pt x="140" y="142"/>
                  <a:pt x="140" y="142"/>
                </a:cubicBezTo>
                <a:cubicBezTo>
                  <a:pt x="140" y="102"/>
                  <a:pt x="145" y="73"/>
                  <a:pt x="154" y="55"/>
                </a:cubicBezTo>
                <a:cubicBezTo>
                  <a:pt x="167" y="30"/>
                  <a:pt x="187" y="12"/>
                  <a:pt x="214" y="0"/>
                </a:cubicBezTo>
                <a:cubicBezTo>
                  <a:pt x="234" y="32"/>
                  <a:pt x="234" y="32"/>
                  <a:pt x="234" y="32"/>
                </a:cubicBezTo>
                <a:cubicBezTo>
                  <a:pt x="218" y="38"/>
                  <a:pt x="206" y="49"/>
                  <a:pt x="198" y="63"/>
                </a:cubicBezTo>
                <a:cubicBezTo>
                  <a:pt x="190" y="76"/>
                  <a:pt x="185" y="96"/>
                  <a:pt x="185" y="122"/>
                </a:cubicBezTo>
                <a:lnTo>
                  <a:pt x="227" y="12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700">
              <a:solidFill>
                <a:schemeClr val="dk1"/>
              </a:solidFill>
              <a:latin typeface="微软雅黑" panose="020B0503020204020204" pitchFamily="34" charset="-122"/>
              <a:ea typeface="微软雅黑" panose="020B0503020204020204" pitchFamily="34" charset="-122"/>
            </a:endParaRPr>
          </a:p>
        </p:txBody>
      </p:sp>
      <p:sp>
        <p:nvSpPr>
          <p:cNvPr id="31" name="文本框 30"/>
          <p:cNvSpPr txBox="1"/>
          <p:nvPr userDrawn="1"/>
        </p:nvSpPr>
        <p:spPr>
          <a:xfrm>
            <a:off x="9224010" y="3169920"/>
            <a:ext cx="1901825" cy="2245360"/>
          </a:xfrm>
          <a:prstGeom prst="rect">
            <a:avLst/>
          </a:prstGeom>
          <a:noFill/>
        </p:spPr>
        <p:txBody>
          <a:bodyPr vert="horz" wrap="square" rtlCol="0">
            <a:spAutoFit/>
          </a:bodyPr>
          <a:p>
            <a:pPr algn="l">
              <a:lnSpc>
                <a:spcPct val="200000"/>
              </a:lnSpc>
            </a:pPr>
            <a:r>
              <a:rPr sz="1400" dirty="0">
                <a:solidFill>
                  <a:srgbClr val="FAFAFA"/>
                </a:solidFill>
                <a:latin typeface="思源黑体 CN ExtraLight" panose="020B0200000000000000" charset="-122"/>
                <a:ea typeface="思源黑体 CN ExtraLight" panose="020B0200000000000000" charset="-122"/>
                <a:cs typeface="汉仪字研卡通W" panose="00020600040101010101" charset="-122"/>
              </a:rPr>
              <a:t>Lorem ipsum dolor sit amet, consectetuer adipiscing elit. Maecenas porttitor congue massa. </a:t>
            </a:r>
            <a:endParaRPr lang="en-US" sz="1400" dirty="0">
              <a:solidFill>
                <a:srgbClr val="FAFAFA"/>
              </a:solidFill>
              <a:latin typeface="思源黑体 CN ExtraLight" panose="020B0200000000000000" charset="-122"/>
              <a:ea typeface="思源黑体 CN ExtraLight" panose="020B0200000000000000" charset="-122"/>
              <a:cs typeface="汉仪字研卡通W" panose="00020600040101010101" charset="-122"/>
              <a:sym typeface="+mn-ea"/>
            </a:endParaRPr>
          </a:p>
        </p:txBody>
      </p:sp>
      <p:sp>
        <p:nvSpPr>
          <p:cNvPr id="3" name="文本框 2"/>
          <p:cNvSpPr txBox="1"/>
          <p:nvPr/>
        </p:nvSpPr>
        <p:spPr>
          <a:xfrm>
            <a:off x="1294130" y="2040890"/>
            <a:ext cx="9629775" cy="2776220"/>
          </a:xfrm>
          <a:prstGeom prst="rect">
            <a:avLst/>
          </a:prstGeom>
        </p:spPr>
        <p:txBody>
          <a:bodyPr wrap="square">
            <a:noAutofit/>
          </a:bodyPr>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r>
              <a:rPr lang="zh-CN" altLang="en-US">
                <a:solidFill>
                  <a:srgbClr val="000000"/>
                </a:solidFill>
                <a:latin typeface="+mn-ea"/>
                <a:cs typeface="+mn-ea"/>
              </a:rPr>
              <a:t>根据相关文件规定，评价组经过实地取证，通过比较法、因素分析法、公众评判法等评价方法，对天水市市场监督管理局提供的部门整体相关资料进行查阅、数据汇总及整理分析，结合线上问卷统计分析，严格按照《天水市市场监督管理局2023年度部门整体支出绩效评价指标体系评分表》进行量化打分，最终确定绩效评价得分为：</a:t>
            </a:r>
            <a:r>
              <a:rPr lang="en-US" altLang="zh-CN" b="0">
                <a:solidFill>
                  <a:srgbClr val="000000"/>
                </a:solidFill>
                <a:latin typeface="+mn-ea"/>
                <a:cs typeface="+mn-ea"/>
              </a:rPr>
              <a:t>91.7</a:t>
            </a:r>
            <a:r>
              <a:rPr lang="zh-CN" altLang="en-US" b="0">
                <a:solidFill>
                  <a:srgbClr val="000000"/>
                </a:solidFill>
                <a:latin typeface="+mn-ea"/>
                <a:cs typeface="+mn-ea"/>
              </a:rPr>
              <a:t>分</a:t>
            </a:r>
            <a:r>
              <a:rPr lang="zh-CN" altLang="en-US">
                <a:solidFill>
                  <a:srgbClr val="000000"/>
                </a:solidFill>
                <a:latin typeface="+mn-ea"/>
                <a:cs typeface="+mn-ea"/>
              </a:rPr>
              <a:t>，依据</a:t>
            </a:r>
            <a:r>
              <a:rPr lang="zh-CN" altLang="en-US">
                <a:latin typeface="+mn-ea"/>
                <a:cs typeface="+mn-ea"/>
              </a:rPr>
              <a:t>财政部关于印发</a:t>
            </a:r>
            <a:r>
              <a:rPr lang="en-US" altLang="zh-CN">
                <a:latin typeface="+mn-ea"/>
                <a:cs typeface="+mn-ea"/>
              </a:rPr>
              <a:t>《</a:t>
            </a:r>
            <a:r>
              <a:rPr lang="zh-CN" altLang="en-US">
                <a:latin typeface="+mn-ea"/>
                <a:cs typeface="+mn-ea"/>
              </a:rPr>
              <a:t>项目支岀绩效评价管理办法</a:t>
            </a:r>
            <a:r>
              <a:rPr lang="en-US" altLang="zh-CN">
                <a:latin typeface="+mn-ea"/>
                <a:cs typeface="+mn-ea"/>
              </a:rPr>
              <a:t>》</a:t>
            </a:r>
            <a:r>
              <a:rPr lang="zh-CN" altLang="en-US">
                <a:latin typeface="+mn-ea"/>
                <a:cs typeface="+mn-ea"/>
              </a:rPr>
              <a:t>的通知（财预〔</a:t>
            </a:r>
            <a:r>
              <a:rPr lang="en-US" altLang="zh-CN">
                <a:latin typeface="+mn-ea"/>
                <a:cs typeface="+mn-ea"/>
              </a:rPr>
              <a:t>2020</a:t>
            </a:r>
            <a:r>
              <a:rPr lang="zh-CN" altLang="en-US">
                <a:latin typeface="+mn-ea"/>
                <a:cs typeface="+mn-ea"/>
              </a:rPr>
              <a:t>〕</a:t>
            </a:r>
            <a:r>
              <a:rPr lang="en-US" altLang="zh-CN">
                <a:latin typeface="+mn-ea"/>
                <a:cs typeface="+mn-ea"/>
              </a:rPr>
              <a:t>10</a:t>
            </a:r>
            <a:r>
              <a:rPr lang="zh-CN" altLang="en-US">
                <a:latin typeface="+mn-ea"/>
                <a:cs typeface="+mn-ea"/>
              </a:rPr>
              <a:t>号）</a:t>
            </a:r>
            <a:r>
              <a:rPr lang="zh-CN" altLang="en-US">
                <a:solidFill>
                  <a:srgbClr val="000000"/>
                </a:solidFill>
                <a:latin typeface="+mn-ea"/>
                <a:cs typeface="+mn-ea"/>
              </a:rPr>
              <a:t>规定，天水市市场监督管理局部门整体支出绩效评价评定结果为“优”。</a:t>
            </a:r>
            <a:endParaRPr lang="zh-CN" altLang="en-US">
              <a:solidFill>
                <a:srgbClr val="000000"/>
              </a:solidFill>
              <a:latin typeface="+mn-ea"/>
              <a:cs typeface="+mn-ea"/>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Part.02</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709670" y="2618105"/>
            <a:ext cx="477266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评价概况</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部门概况</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550670" y="2267585"/>
            <a:ext cx="9168765" cy="2584450"/>
          </a:xfrm>
          <a:prstGeom prst="rect">
            <a:avLst/>
          </a:prstGeom>
        </p:spPr>
        <p:txBody>
          <a:bodyPr wrap="square">
            <a:spAutoFit/>
          </a:bodyPr>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r>
              <a:rPr lang="zh-CN" altLang="en-US">
                <a:solidFill>
                  <a:srgbClr val="000000"/>
                </a:solidFill>
                <a:latin typeface="+mn-ea"/>
                <a:cs typeface="+mn-ea"/>
              </a:rPr>
              <a:t>天水市市场监督管理局是市政府工作部门，为正县级，负责贯彻落实党中央和省市县委关于市场监管工作的方针政策和决策部署，在履行职责过程中坚持和加强党对市场监管工作的集中统一领导。</a:t>
            </a:r>
            <a:endParaRPr lang="zh-CN" altLang="en-US">
              <a:solidFill>
                <a:srgbClr val="000000"/>
              </a:solidFill>
              <a:latin typeface="+mn-ea"/>
              <a:cs typeface="+mn-ea"/>
            </a:endParaRPr>
          </a:p>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r>
              <a:rPr lang="zh-CN" altLang="en-US">
                <a:solidFill>
                  <a:srgbClr val="000000"/>
                </a:solidFill>
                <a:latin typeface="+mn-ea"/>
                <a:cs typeface="+mn-ea"/>
              </a:rPr>
              <a:t>天水市市场监督管理局设有</a:t>
            </a:r>
            <a:r>
              <a:rPr lang="en-US" altLang="zh-CN">
                <a:solidFill>
                  <a:srgbClr val="000000"/>
                </a:solidFill>
                <a:latin typeface="+mn-ea"/>
                <a:cs typeface="+mn-ea"/>
              </a:rPr>
              <a:t>28</a:t>
            </a:r>
            <a:r>
              <a:rPr lang="zh-CN" altLang="en-US">
                <a:solidFill>
                  <a:srgbClr val="000000"/>
                </a:solidFill>
                <a:latin typeface="+mn-ea"/>
                <a:cs typeface="+mn-ea"/>
              </a:rPr>
              <a:t>个内设机构和</a:t>
            </a:r>
            <a:r>
              <a:rPr lang="en-US" altLang="zh-CN">
                <a:solidFill>
                  <a:srgbClr val="000000"/>
                </a:solidFill>
                <a:latin typeface="+mn-ea"/>
                <a:cs typeface="+mn-ea"/>
              </a:rPr>
              <a:t>6</a:t>
            </a:r>
            <a:r>
              <a:rPr lang="zh-CN" altLang="en-US">
                <a:solidFill>
                  <a:srgbClr val="000000"/>
                </a:solidFill>
                <a:latin typeface="+mn-ea"/>
                <a:cs typeface="+mn-ea"/>
              </a:rPr>
              <a:t>家直属单位，核定行政编制</a:t>
            </a:r>
            <a:r>
              <a:rPr lang="en-US" altLang="zh-CN">
                <a:solidFill>
                  <a:srgbClr val="000000"/>
                </a:solidFill>
                <a:latin typeface="+mn-ea"/>
                <a:cs typeface="+mn-ea"/>
              </a:rPr>
              <a:t>92</a:t>
            </a:r>
            <a:r>
              <a:rPr lang="zh-CN" altLang="en-US">
                <a:solidFill>
                  <a:srgbClr val="000000"/>
                </a:solidFill>
                <a:latin typeface="+mn-ea"/>
                <a:cs typeface="+mn-ea"/>
              </a:rPr>
              <a:t>人，事业编制</a:t>
            </a:r>
            <a:r>
              <a:rPr lang="en-US" altLang="zh-CN">
                <a:solidFill>
                  <a:srgbClr val="000000"/>
                </a:solidFill>
                <a:latin typeface="+mn-ea"/>
                <a:cs typeface="+mn-ea"/>
              </a:rPr>
              <a:t>310</a:t>
            </a:r>
            <a:r>
              <a:rPr lang="zh-CN" altLang="en-US">
                <a:solidFill>
                  <a:srgbClr val="000000"/>
                </a:solidFill>
                <a:latin typeface="+mn-ea"/>
                <a:cs typeface="+mn-ea"/>
              </a:rPr>
              <a:t>人。截止至</a:t>
            </a:r>
            <a:r>
              <a:rPr lang="en-US" altLang="zh-CN">
                <a:solidFill>
                  <a:srgbClr val="000000"/>
                </a:solidFill>
                <a:latin typeface="+mn-ea"/>
                <a:cs typeface="+mn-ea"/>
              </a:rPr>
              <a:t>2023</a:t>
            </a:r>
            <a:r>
              <a:rPr lang="zh-CN" altLang="en-US">
                <a:solidFill>
                  <a:srgbClr val="000000"/>
                </a:solidFill>
                <a:latin typeface="+mn-ea"/>
                <a:cs typeface="+mn-ea"/>
              </a:rPr>
              <a:t>年末，天水市市场监督管理局实有在职行政编制人员</a:t>
            </a:r>
            <a:r>
              <a:rPr lang="en-US" altLang="zh-CN">
                <a:solidFill>
                  <a:srgbClr val="000000"/>
                </a:solidFill>
                <a:latin typeface="+mn-ea"/>
                <a:cs typeface="+mn-ea"/>
              </a:rPr>
              <a:t>92</a:t>
            </a:r>
            <a:r>
              <a:rPr lang="zh-CN" altLang="en-US">
                <a:solidFill>
                  <a:srgbClr val="000000"/>
                </a:solidFill>
                <a:latin typeface="+mn-ea"/>
                <a:cs typeface="+mn-ea"/>
              </a:rPr>
              <a:t>人、事业编制人员</a:t>
            </a:r>
            <a:r>
              <a:rPr lang="en-US" altLang="zh-CN">
                <a:solidFill>
                  <a:srgbClr val="000000"/>
                </a:solidFill>
                <a:latin typeface="+mn-ea"/>
                <a:cs typeface="+mn-ea"/>
              </a:rPr>
              <a:t>310</a:t>
            </a:r>
            <a:r>
              <a:rPr lang="zh-CN" altLang="en-US">
                <a:solidFill>
                  <a:srgbClr val="000000"/>
                </a:solidFill>
                <a:latin typeface="+mn-ea"/>
                <a:cs typeface="+mn-ea"/>
              </a:rPr>
              <a:t>人。</a:t>
            </a:r>
            <a:endParaRPr lang="zh-CN" altLang="en-US">
              <a:solidFill>
                <a:srgbClr val="000000"/>
              </a:solidFill>
              <a:latin typeface="+mn-ea"/>
              <a:cs typeface="+mn-ea"/>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4579620" y="425450"/>
            <a:ext cx="302196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预算编制与执行情况</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1210945"/>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035685" y="1929130"/>
            <a:ext cx="10109835" cy="3415030"/>
          </a:xfrm>
          <a:prstGeom prst="rect">
            <a:avLst/>
          </a:prstGeom>
        </p:spPr>
        <p:txBody>
          <a:bodyPr wrap="square">
            <a:spAutoFit/>
          </a:bodyPr>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r>
              <a:rPr lang="en-US" altLang="zh-CN">
                <a:solidFill>
                  <a:srgbClr val="000000"/>
                </a:solidFill>
                <a:latin typeface="+mn-ea"/>
                <a:cs typeface="+mn-ea"/>
              </a:rPr>
              <a:t>2023</a:t>
            </a:r>
            <a:r>
              <a:rPr lang="zh-CN" altLang="en-US">
                <a:solidFill>
                  <a:srgbClr val="000000"/>
                </a:solidFill>
                <a:latin typeface="+mn-ea"/>
                <a:cs typeface="+mn-ea"/>
              </a:rPr>
              <a:t>年天水市市场监管局年初预算收入</a:t>
            </a:r>
            <a:r>
              <a:rPr lang="en-US" altLang="zh-CN">
                <a:solidFill>
                  <a:srgbClr val="000000"/>
                </a:solidFill>
                <a:latin typeface="+mn-ea"/>
                <a:cs typeface="+mn-ea"/>
              </a:rPr>
              <a:t>7,200.65</a:t>
            </a:r>
            <a:r>
              <a:rPr lang="zh-CN" altLang="en-US">
                <a:solidFill>
                  <a:srgbClr val="000000"/>
                </a:solidFill>
                <a:latin typeface="+mn-ea"/>
                <a:cs typeface="+mn-ea"/>
              </a:rPr>
              <a:t>万元，预算调整</a:t>
            </a:r>
            <a:r>
              <a:rPr lang="en-US" altLang="zh-CN">
                <a:solidFill>
                  <a:srgbClr val="000000"/>
                </a:solidFill>
                <a:latin typeface="+mn-ea"/>
                <a:cs typeface="+mn-ea"/>
              </a:rPr>
              <a:t>509.03</a:t>
            </a:r>
            <a:r>
              <a:rPr lang="zh-CN" altLang="en-US">
                <a:solidFill>
                  <a:srgbClr val="000000"/>
                </a:solidFill>
                <a:latin typeface="+mn-ea"/>
                <a:cs typeface="+mn-ea"/>
              </a:rPr>
              <a:t>万元（调增），调整后预算收入</a:t>
            </a:r>
            <a:r>
              <a:rPr lang="en-US" altLang="zh-CN">
                <a:solidFill>
                  <a:srgbClr val="000000"/>
                </a:solidFill>
                <a:latin typeface="+mn-ea"/>
                <a:cs typeface="+mn-ea"/>
              </a:rPr>
              <a:t>7,709.68</a:t>
            </a:r>
            <a:r>
              <a:rPr lang="zh-CN" altLang="en-US">
                <a:solidFill>
                  <a:srgbClr val="000000"/>
                </a:solidFill>
                <a:latin typeface="+mn-ea"/>
                <a:cs typeface="+mn-ea"/>
              </a:rPr>
              <a:t>万元，其中：一般公共预算财政拨款收入</a:t>
            </a:r>
            <a:r>
              <a:rPr lang="en-US" altLang="zh-CN">
                <a:solidFill>
                  <a:srgbClr val="000000"/>
                </a:solidFill>
                <a:latin typeface="+mn-ea"/>
                <a:cs typeface="+mn-ea"/>
              </a:rPr>
              <a:t>7,649.08</a:t>
            </a:r>
            <a:r>
              <a:rPr lang="zh-CN" altLang="en-US">
                <a:solidFill>
                  <a:srgbClr val="000000"/>
                </a:solidFill>
                <a:latin typeface="+mn-ea"/>
                <a:cs typeface="+mn-ea"/>
              </a:rPr>
              <a:t>万元、其他收入</a:t>
            </a:r>
            <a:r>
              <a:rPr lang="en-US" altLang="zh-CN">
                <a:solidFill>
                  <a:srgbClr val="000000"/>
                </a:solidFill>
                <a:latin typeface="+mn-ea"/>
                <a:cs typeface="+mn-ea"/>
              </a:rPr>
              <a:t>44.14</a:t>
            </a:r>
            <a:r>
              <a:rPr lang="zh-CN" altLang="en-US">
                <a:solidFill>
                  <a:srgbClr val="000000"/>
                </a:solidFill>
                <a:latin typeface="+mn-ea"/>
                <a:cs typeface="+mn-ea"/>
              </a:rPr>
              <a:t>万元，年初结转结余</a:t>
            </a:r>
            <a:r>
              <a:rPr lang="en-US" altLang="zh-CN">
                <a:solidFill>
                  <a:srgbClr val="000000"/>
                </a:solidFill>
                <a:latin typeface="+mn-ea"/>
                <a:cs typeface="+mn-ea"/>
              </a:rPr>
              <a:t>16.46</a:t>
            </a:r>
            <a:r>
              <a:rPr lang="zh-CN" altLang="en-US">
                <a:solidFill>
                  <a:srgbClr val="000000"/>
                </a:solidFill>
                <a:latin typeface="+mn-ea"/>
                <a:cs typeface="+mn-ea"/>
              </a:rPr>
              <a:t>万元。</a:t>
            </a:r>
            <a:endParaRPr lang="zh-CN" altLang="en-US">
              <a:solidFill>
                <a:srgbClr val="000000"/>
              </a:solidFill>
              <a:latin typeface="+mn-ea"/>
              <a:cs typeface="+mn-ea"/>
            </a:endParaRPr>
          </a:p>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endParaRPr lang="zh-CN" altLang="en-US">
              <a:solidFill>
                <a:srgbClr val="000000"/>
              </a:solidFill>
              <a:latin typeface="+mn-ea"/>
              <a:cs typeface="+mn-ea"/>
            </a:endParaRPr>
          </a:p>
          <a:p>
            <a:pPr indent="457200" algn="just" defTabSz="266700" fontAlgn="auto">
              <a:lnSpc>
                <a:spcPct val="150000"/>
              </a:lnSpc>
              <a:spcAft>
                <a:spcPct val="0"/>
              </a:spcAft>
              <a:extLst>
                <a:ext uri="{35155182-B16C-46BC-9424-99874614C6A1}">
                  <wpsdc:indentchars xmlns:wpsdc="http://www.wps.cn/officeDocument/2017/drawingmlCustomData" val="200" checksum="59296752"/>
                </a:ext>
              </a:extLst>
            </a:pPr>
            <a:r>
              <a:rPr lang="en-US" altLang="zh-CN">
                <a:solidFill>
                  <a:srgbClr val="000000"/>
                </a:solidFill>
                <a:latin typeface="+mn-ea"/>
                <a:cs typeface="+mn-ea"/>
              </a:rPr>
              <a:t>2023</a:t>
            </a:r>
            <a:r>
              <a:rPr lang="zh-CN" altLang="en-US">
                <a:solidFill>
                  <a:srgbClr val="000000"/>
                </a:solidFill>
                <a:latin typeface="+mn-ea"/>
                <a:cs typeface="+mn-ea"/>
              </a:rPr>
              <a:t>年天水市市场监督管理局年初部门财政拨款预算支出为</a:t>
            </a:r>
            <a:r>
              <a:rPr lang="en-US" altLang="zh-CN">
                <a:solidFill>
                  <a:srgbClr val="000000"/>
                </a:solidFill>
                <a:latin typeface="+mn-ea"/>
                <a:cs typeface="+mn-ea"/>
              </a:rPr>
              <a:t>7,200.65</a:t>
            </a:r>
            <a:r>
              <a:rPr lang="zh-CN" altLang="en-US">
                <a:solidFill>
                  <a:srgbClr val="000000"/>
                </a:solidFill>
                <a:latin typeface="+mn-ea"/>
                <a:cs typeface="+mn-ea"/>
              </a:rPr>
              <a:t>万元。因人员经费清算、业务开展需要等，年中天水市市场监督管理局进行了预算调整，调整后部门预算支出为</a:t>
            </a:r>
            <a:r>
              <a:rPr lang="en-US" altLang="zh-CN">
                <a:solidFill>
                  <a:srgbClr val="000000"/>
                </a:solidFill>
                <a:latin typeface="+mn-ea"/>
                <a:cs typeface="+mn-ea"/>
              </a:rPr>
              <a:t>7,709.68</a:t>
            </a:r>
            <a:r>
              <a:rPr lang="zh-CN" altLang="en-US">
                <a:solidFill>
                  <a:srgbClr val="000000"/>
                </a:solidFill>
                <a:latin typeface="+mn-ea"/>
                <a:cs typeface="+mn-ea"/>
              </a:rPr>
              <a:t>万元，实际执行</a:t>
            </a:r>
            <a:r>
              <a:rPr lang="en-US" altLang="zh-CN">
                <a:solidFill>
                  <a:srgbClr val="000000"/>
                </a:solidFill>
                <a:latin typeface="+mn-ea"/>
                <a:cs typeface="+mn-ea"/>
              </a:rPr>
              <a:t>7,687.48</a:t>
            </a:r>
            <a:r>
              <a:rPr lang="zh-CN" altLang="en-US">
                <a:solidFill>
                  <a:srgbClr val="000000"/>
                </a:solidFill>
                <a:latin typeface="+mn-ea"/>
                <a:cs typeface="+mn-ea"/>
              </a:rPr>
              <a:t>万元，预算执行率</a:t>
            </a:r>
            <a:r>
              <a:rPr lang="en-US" altLang="zh-CN">
                <a:solidFill>
                  <a:srgbClr val="000000"/>
                </a:solidFill>
                <a:latin typeface="+mn-ea"/>
                <a:cs typeface="+mn-ea"/>
              </a:rPr>
              <a:t>99.71%</a:t>
            </a:r>
            <a:r>
              <a:rPr lang="zh-CN" altLang="en-US">
                <a:solidFill>
                  <a:srgbClr val="000000"/>
                </a:solidFill>
                <a:latin typeface="+mn-ea"/>
                <a:cs typeface="+mn-ea"/>
              </a:rPr>
              <a:t>，其中基本支出</a:t>
            </a:r>
            <a:r>
              <a:rPr lang="en-US" altLang="zh-CN">
                <a:solidFill>
                  <a:srgbClr val="000000"/>
                </a:solidFill>
                <a:latin typeface="+mn-ea"/>
                <a:cs typeface="+mn-ea"/>
              </a:rPr>
              <a:t>6,577.01</a:t>
            </a:r>
            <a:r>
              <a:rPr lang="zh-CN" altLang="en-US">
                <a:solidFill>
                  <a:srgbClr val="000000"/>
                </a:solidFill>
                <a:latin typeface="+mn-ea"/>
                <a:cs typeface="+mn-ea"/>
              </a:rPr>
              <a:t>万元，项目支出</a:t>
            </a:r>
            <a:r>
              <a:rPr lang="en-US" altLang="zh-CN">
                <a:solidFill>
                  <a:srgbClr val="000000"/>
                </a:solidFill>
                <a:latin typeface="+mn-ea"/>
                <a:cs typeface="+mn-ea"/>
              </a:rPr>
              <a:t>1,110.46</a:t>
            </a:r>
            <a:r>
              <a:rPr lang="zh-CN" altLang="en-US">
                <a:solidFill>
                  <a:srgbClr val="000000"/>
                </a:solidFill>
                <a:latin typeface="+mn-ea"/>
                <a:cs typeface="+mn-ea"/>
              </a:rPr>
              <a:t>万元，年末结转结余</a:t>
            </a:r>
            <a:r>
              <a:rPr lang="en-US" altLang="zh-CN">
                <a:solidFill>
                  <a:srgbClr val="000000"/>
                </a:solidFill>
                <a:latin typeface="+mn-ea"/>
                <a:cs typeface="+mn-ea"/>
              </a:rPr>
              <a:t>22.21</a:t>
            </a:r>
            <a:r>
              <a:rPr lang="zh-CN" altLang="en-US">
                <a:solidFill>
                  <a:srgbClr val="000000"/>
                </a:solidFill>
                <a:latin typeface="+mn-ea"/>
                <a:cs typeface="+mn-ea"/>
              </a:rPr>
              <a:t>万元。</a:t>
            </a:r>
            <a:endParaRPr lang="zh-CN" altLang="en-US">
              <a:solidFill>
                <a:srgbClr val="000000"/>
              </a:solidFill>
              <a:latin typeface="+mn-ea"/>
              <a:cs typeface="+mn-ea"/>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2"/>
          <p:cNvSpPr/>
          <p:nvPr/>
        </p:nvSpPr>
        <p:spPr>
          <a:xfrm>
            <a:off x="5513070" y="4608195"/>
            <a:ext cx="1166495" cy="356870"/>
          </a:xfrm>
          <a:prstGeom prst="roundRect">
            <a:avLst>
              <a:gd name="adj" fmla="val 0"/>
            </a:avLst>
          </a:prstGeom>
          <a:noFill/>
          <a:ln>
            <a:solidFill>
              <a:srgbClr val="15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userDrawn="1"/>
        </p:nvSpPr>
        <p:spPr>
          <a:xfrm>
            <a:off x="5481320" y="4587240"/>
            <a:ext cx="1228725" cy="398780"/>
          </a:xfrm>
          <a:prstGeom prst="rect">
            <a:avLst/>
          </a:prstGeom>
          <a:noFill/>
        </p:spPr>
        <p:txBody>
          <a:bodyPr wrap="square" rtlCol="0" anchor="t">
            <a:spAutoFit/>
          </a:bodyPr>
          <a:p>
            <a:pPr indent="0" algn="ctr" defTabSz="965835">
              <a:buFont typeface="Wingdings" panose="05000000000000000000" charset="0"/>
              <a:buNone/>
              <a:defRPr/>
            </a:pPr>
            <a:r>
              <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Part.03</a:t>
            </a:r>
            <a:endParaRPr lang="en-US" altLang="zh-CN" sz="20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
        <p:nvSpPr>
          <p:cNvPr id="8" name="文本框 7"/>
          <p:cNvSpPr txBox="1"/>
          <p:nvPr userDrawn="1"/>
        </p:nvSpPr>
        <p:spPr>
          <a:xfrm>
            <a:off x="3709670" y="2618105"/>
            <a:ext cx="4772660" cy="922020"/>
          </a:xfrm>
          <a:prstGeom prst="rect">
            <a:avLst/>
          </a:prstGeom>
          <a:noFill/>
        </p:spPr>
        <p:txBody>
          <a:bodyPr wrap="square" rtlCol="0" anchor="t">
            <a:spAutoFit/>
          </a:bodyPr>
          <a:p>
            <a:pPr indent="0" algn="dist" defTabSz="965835">
              <a:buFont typeface="Wingdings" panose="05000000000000000000" charset="0"/>
              <a:buNone/>
              <a:defRPr/>
            </a:pPr>
            <a:r>
              <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绩效评价分析</a:t>
            </a:r>
            <a:endParaRPr lang="zh-CN" altLang="en-US" sz="5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userDrawn="1"/>
        </p:nvSpPr>
        <p:spPr>
          <a:xfrm>
            <a:off x="5006340" y="425450"/>
            <a:ext cx="2178685" cy="460375"/>
          </a:xfrm>
          <a:prstGeom prst="rect">
            <a:avLst/>
          </a:prstGeom>
          <a:noFill/>
        </p:spPr>
        <p:txBody>
          <a:bodyPr wrap="square" rtlCol="0" anchor="t">
            <a:spAutoFit/>
          </a:bodyPr>
          <a:p>
            <a:pPr indent="0" algn="ctr" defTabSz="965835">
              <a:buFont typeface="Wingdings" panose="05000000000000000000" charset="0"/>
              <a:buNone/>
              <a:defRPr/>
            </a:pPr>
            <a:r>
              <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rPr>
              <a:t>部门履职目标</a:t>
            </a:r>
            <a:endParaRPr lang="zh-CN" altLang="en-US" sz="2400" kern="0" dirty="0">
              <a:solidFill>
                <a:srgbClr val="156389"/>
              </a:solidFill>
              <a:latin typeface="思源黑体 CN Normal" panose="020B0400000000000000" charset="-122"/>
              <a:ea typeface="思源黑体 CN Normal" panose="020B0400000000000000" charset="-122"/>
              <a:cs typeface="方正清刻本悦宋简体" panose="02000000000000000000" charset="-122"/>
              <a:sym typeface="微软雅黑" panose="020B0503020204020204" pitchFamily="34" charset="-122"/>
            </a:endParaRPr>
          </a:p>
        </p:txBody>
      </p:sp>
      <p:cxnSp>
        <p:nvCxnSpPr>
          <p:cNvPr id="2" name="直接连接符 1"/>
          <p:cNvCxnSpPr/>
          <p:nvPr/>
        </p:nvCxnSpPr>
        <p:spPr>
          <a:xfrm>
            <a:off x="5846445" y="981710"/>
            <a:ext cx="499745" cy="0"/>
          </a:xfrm>
          <a:prstGeom prst="line">
            <a:avLst/>
          </a:prstGeom>
          <a:ln w="22225">
            <a:solidFill>
              <a:srgbClr val="156389"/>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68630" y="1038860"/>
            <a:ext cx="11036300" cy="1139190"/>
          </a:xfrm>
          <a:prstGeom prst="rect">
            <a:avLst/>
          </a:prstGeom>
        </p:spPr>
        <p:txBody>
          <a:bodyPr wrap="square">
            <a:noAutofit/>
          </a:bodyPr>
          <a:p>
            <a:pPr marL="0" indent="406400" algn="just" defTabSz="266700">
              <a:lnSpc>
                <a:spcPts val="2900"/>
              </a:lnSpc>
              <a:spcBef>
                <a:spcPct val="0"/>
              </a:spcBef>
              <a:spcAft>
                <a:spcPct val="0"/>
              </a:spcAft>
            </a:pPr>
            <a:r>
              <a:rPr lang="zh-CN" altLang="en-US" sz="1400">
                <a:solidFill>
                  <a:srgbClr val="000000"/>
                </a:solidFill>
                <a:latin typeface="+mn-ea"/>
              </a:rPr>
              <a:t>重点履职绩效和重点项目支出绩效明显。市场监督管理局围绕市场监督管理、市场秩序执法、安全监督检查等重点工作内容，开展了食品、药品、特种设备、工业产品等各类产品的质量抽检项目，各项工作按照年初制定工作计划有效开展，完成情况较好。具体情况如下表所示：</a:t>
            </a:r>
            <a:endParaRPr lang="zh-CN" altLang="en-US" sz="1400">
              <a:solidFill>
                <a:srgbClr val="000000"/>
              </a:solidFill>
              <a:latin typeface="+mn-ea"/>
            </a:endParaRPr>
          </a:p>
          <a:p>
            <a:pPr marL="0" indent="406400" algn="just" defTabSz="266700">
              <a:lnSpc>
                <a:spcPts val="2900"/>
              </a:lnSpc>
              <a:spcBef>
                <a:spcPct val="0"/>
              </a:spcBef>
              <a:spcAft>
                <a:spcPct val="0"/>
              </a:spcAft>
            </a:pPr>
            <a:endParaRPr lang="zh-CN" altLang="en-US" sz="1400">
              <a:solidFill>
                <a:srgbClr val="000000"/>
              </a:solidFill>
              <a:latin typeface="+mn-ea"/>
            </a:endParaRPr>
          </a:p>
        </p:txBody>
      </p:sp>
      <p:graphicFrame>
        <p:nvGraphicFramePr>
          <p:cNvPr id="7" name="表格 6"/>
          <p:cNvGraphicFramePr/>
          <p:nvPr>
            <p:custDataLst>
              <p:tags r:id="rId1"/>
            </p:custDataLst>
          </p:nvPr>
        </p:nvGraphicFramePr>
        <p:xfrm>
          <a:off x="396875" y="2331085"/>
          <a:ext cx="11447780" cy="4210685"/>
        </p:xfrm>
        <a:graphic>
          <a:graphicData uri="http://schemas.openxmlformats.org/drawingml/2006/table">
            <a:tbl>
              <a:tblPr firstRow="1">
                <a:tableStyleId>{955C5039-2837-4D70-889C-3E2602D28122}</a:tableStyleId>
              </a:tblPr>
              <a:tblGrid>
                <a:gridCol w="399415"/>
                <a:gridCol w="3110230"/>
                <a:gridCol w="1028700"/>
                <a:gridCol w="1080135"/>
                <a:gridCol w="800735"/>
                <a:gridCol w="541655"/>
                <a:gridCol w="2364740"/>
                <a:gridCol w="758825"/>
                <a:gridCol w="749300"/>
                <a:gridCol w="614045"/>
              </a:tblGrid>
              <a:tr h="231775">
                <a:tc>
                  <a:txBody>
                    <a:bodyPr/>
                    <a:p>
                      <a:pPr algn="ctr" fontAlgn="ctr"/>
                      <a:r>
                        <a:rPr lang="zh-CN" altLang="en-US" sz="1000">
                          <a:latin typeface="+mn-ea"/>
                        </a:rPr>
                        <a:t>序号</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指标</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目标值</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实现值</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完成率</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序号</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指标</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目标值</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实现值</a:t>
                      </a:r>
                      <a:endParaRPr lang="zh-CN" altLang="en-US" sz="1000">
                        <a:latin typeface="+mn-ea"/>
                      </a:endParaRPr>
                    </a:p>
                  </a:txBody>
                  <a:tcPr marL="9842" marR="9842" marT="9842" anchor="ctr" anchorCtr="0">
                    <a:solidFill>
                      <a:srgbClr val="156389"/>
                    </a:solidFill>
                  </a:tcPr>
                </a:tc>
                <a:tc>
                  <a:txBody>
                    <a:bodyPr/>
                    <a:p>
                      <a:pPr algn="ctr" fontAlgn="ctr"/>
                      <a:r>
                        <a:rPr lang="zh-CN" altLang="en-US" sz="1000">
                          <a:latin typeface="+mn-ea"/>
                        </a:rPr>
                        <a:t>完成率</a:t>
                      </a:r>
                      <a:endParaRPr lang="zh-CN" altLang="en-US" sz="1000">
                        <a:latin typeface="+mn-ea"/>
                      </a:endParaRPr>
                    </a:p>
                  </a:txBody>
                  <a:tcPr marL="9842" marR="9842" marT="9842" anchor="ctr" anchorCtr="0">
                    <a:solidFill>
                      <a:srgbClr val="156389"/>
                    </a:solidFill>
                  </a:tcPr>
                </a:tc>
              </a:tr>
              <a:tr h="401955">
                <a:tc>
                  <a:txBody>
                    <a:bodyPr/>
                    <a:p>
                      <a:pPr algn="ctr" fontAlgn="ctr"/>
                      <a:r>
                        <a:rPr lang="en-US" altLang="zh-CN" sz="1000">
                          <a:solidFill>
                            <a:schemeClr val="bg2"/>
                          </a:solidFill>
                          <a:latin typeface="+mn-ea"/>
                        </a:rPr>
                        <a:t>1</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检测大楼及公共设施维修</a:t>
                      </a:r>
                      <a:endParaRPr lang="zh-CN" altLang="en-US" sz="1000">
                        <a:latin typeface="+mn-ea"/>
                      </a:endParaRPr>
                    </a:p>
                  </a:txBody>
                  <a:tcPr marL="9842" marR="9842" marT="9842" anchor="ctr" anchorCtr="0"/>
                </a:tc>
                <a:tc>
                  <a:txBody>
                    <a:bodyPr/>
                    <a:p>
                      <a:pPr algn="ctr" fontAlgn="ctr"/>
                      <a:r>
                        <a:rPr lang="zh-CN" altLang="en-US" sz="1000">
                          <a:latin typeface="+mn-ea"/>
                        </a:rPr>
                        <a:t>按期完成</a:t>
                      </a:r>
                      <a:endParaRPr lang="zh-CN" altLang="en-US" sz="1000">
                        <a:latin typeface="+mn-ea"/>
                      </a:endParaRPr>
                    </a:p>
                  </a:txBody>
                  <a:tcPr marL="9842" marR="9842" marT="9842" anchor="ctr" anchorCtr="0"/>
                </a:tc>
                <a:tc>
                  <a:txBody>
                    <a:bodyPr/>
                    <a:p>
                      <a:pPr algn="ctr" fontAlgn="ctr"/>
                      <a:r>
                        <a:rPr lang="zh-CN" altLang="en-US" sz="1000">
                          <a:latin typeface="+mn-ea"/>
                        </a:rPr>
                        <a:t>按期完成</a:t>
                      </a:r>
                      <a:endParaRPr lang="zh-CN" altLang="en-US"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11</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特种设备作业人员考试中心装修及搬迁</a:t>
                      </a:r>
                      <a:endParaRPr lang="zh-CN" altLang="en-US" sz="1000">
                        <a:latin typeface="+mn-ea"/>
                      </a:endParaRPr>
                    </a:p>
                  </a:txBody>
                  <a:tcPr marL="9842" marR="9842" marT="9842" anchor="ctr" anchorCtr="0"/>
                </a:tc>
                <a:tc>
                  <a:txBody>
                    <a:bodyPr/>
                    <a:p>
                      <a:pPr algn="ctr" fontAlgn="ctr"/>
                      <a:r>
                        <a:rPr lang="zh-CN" altLang="en-US" sz="1000">
                          <a:latin typeface="+mn-ea"/>
                        </a:rPr>
                        <a:t>按期完成</a:t>
                      </a:r>
                      <a:endParaRPr lang="zh-CN" altLang="en-US" sz="1000">
                        <a:latin typeface="+mn-ea"/>
                      </a:endParaRPr>
                    </a:p>
                  </a:txBody>
                  <a:tcPr marL="9842" marR="9842" marT="9842" anchor="ctr" anchorCtr="0"/>
                </a:tc>
                <a:tc>
                  <a:txBody>
                    <a:bodyPr/>
                    <a:p>
                      <a:pPr algn="ctr" fontAlgn="ctr"/>
                      <a:r>
                        <a:rPr lang="zh-CN" altLang="en-US" sz="1000">
                          <a:latin typeface="+mn-ea"/>
                        </a:rPr>
                        <a:t>未及时完成</a:t>
                      </a:r>
                      <a:endParaRPr lang="zh-CN" altLang="en-US" sz="1000">
                        <a:latin typeface="+mn-ea"/>
                      </a:endParaRPr>
                    </a:p>
                  </a:txBody>
                  <a:tcPr marL="9842" marR="9842" marT="9842" anchor="ctr" anchorCtr="0"/>
                </a:tc>
                <a:tc>
                  <a:txBody>
                    <a:bodyPr/>
                    <a:p>
                      <a:pPr algn="ctr" fontAlgn="ctr"/>
                      <a:r>
                        <a:rPr lang="en-US" altLang="zh-CN" sz="1000">
                          <a:latin typeface="+mn-ea"/>
                        </a:rPr>
                        <a:t>0%</a:t>
                      </a:r>
                      <a:endParaRPr lang="en-US" altLang="zh-CN" sz="1000">
                        <a:latin typeface="+mn-ea"/>
                      </a:endParaRPr>
                    </a:p>
                  </a:txBody>
                  <a:tcPr marL="9842" marR="9842" marT="9842" anchor="ctr" anchorCtr="0"/>
                </a:tc>
              </a:tr>
              <a:tr h="367030">
                <a:tc>
                  <a:txBody>
                    <a:bodyPr/>
                    <a:p>
                      <a:pPr algn="ctr" fontAlgn="ctr"/>
                      <a:r>
                        <a:rPr lang="en-US" altLang="zh-CN" sz="1000">
                          <a:solidFill>
                            <a:schemeClr val="bg2"/>
                          </a:solidFill>
                          <a:latin typeface="+mn-ea"/>
                        </a:rPr>
                        <a:t>2</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组织培训场次</a:t>
                      </a:r>
                      <a:endParaRPr lang="zh-CN" altLang="en-US" sz="1000">
                        <a:latin typeface="+mn-ea"/>
                      </a:endParaRPr>
                    </a:p>
                  </a:txBody>
                  <a:tcPr marL="9842" marR="9842" marT="9842" anchor="ctr" anchorCtr="0"/>
                </a:tc>
                <a:tc>
                  <a:txBody>
                    <a:bodyPr/>
                    <a:p>
                      <a:pPr algn="ctr" fontAlgn="ctr"/>
                      <a:r>
                        <a:rPr lang="en-US" altLang="zh-CN" sz="1000">
                          <a:latin typeface="+mn-ea"/>
                        </a:rPr>
                        <a:t>17</a:t>
                      </a:r>
                      <a:endParaRPr lang="en-US" altLang="zh-CN" sz="1000">
                        <a:latin typeface="+mn-ea"/>
                      </a:endParaRPr>
                    </a:p>
                  </a:txBody>
                  <a:tcPr marL="9842" marR="9842" marT="9842" anchor="ctr" anchorCtr="0"/>
                </a:tc>
                <a:tc>
                  <a:txBody>
                    <a:bodyPr/>
                    <a:p>
                      <a:pPr algn="ctr" fontAlgn="ctr"/>
                      <a:r>
                        <a:rPr lang="en-US" altLang="zh-CN" sz="1000">
                          <a:latin typeface="+mn-ea"/>
                        </a:rPr>
                        <a:t>17</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12</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钢瓶检验站迁建</a:t>
                      </a:r>
                      <a:endParaRPr lang="zh-CN" altLang="en-US" sz="1000">
                        <a:latin typeface="+mn-ea"/>
                      </a:endParaRPr>
                    </a:p>
                  </a:txBody>
                  <a:tcPr marL="9842" marR="9842" marT="9842" anchor="ctr" anchorCtr="0"/>
                </a:tc>
                <a:tc>
                  <a:txBody>
                    <a:bodyPr/>
                    <a:p>
                      <a:pPr algn="ctr" fontAlgn="ctr"/>
                      <a:r>
                        <a:rPr lang="zh-CN" altLang="en-US" sz="1000">
                          <a:latin typeface="+mn-ea"/>
                        </a:rPr>
                        <a:t>按期完成</a:t>
                      </a:r>
                      <a:endParaRPr lang="zh-CN" altLang="en-US" sz="1000">
                        <a:latin typeface="+mn-ea"/>
                      </a:endParaRPr>
                    </a:p>
                  </a:txBody>
                  <a:tcPr marL="9842" marR="9842" marT="9842" anchor="ctr" anchorCtr="0"/>
                </a:tc>
                <a:tc>
                  <a:txBody>
                    <a:bodyPr/>
                    <a:p>
                      <a:pPr algn="ctr" fontAlgn="ctr"/>
                      <a:r>
                        <a:rPr lang="zh-CN" altLang="en-US" sz="1000">
                          <a:latin typeface="+mn-ea"/>
                        </a:rPr>
                        <a:t>按期完成</a:t>
                      </a:r>
                      <a:endParaRPr lang="zh-CN" altLang="en-US"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452755">
                <a:tc>
                  <a:txBody>
                    <a:bodyPr/>
                    <a:p>
                      <a:pPr algn="ctr" fontAlgn="ctr"/>
                      <a:r>
                        <a:rPr lang="en-US" altLang="zh-CN" sz="1000">
                          <a:solidFill>
                            <a:schemeClr val="bg2"/>
                          </a:solidFill>
                          <a:latin typeface="+mn-ea"/>
                        </a:rPr>
                        <a:t>3</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cs typeface="+mn-ea"/>
                        </a:rPr>
                        <a:t>食品生产企业、学校食堂和校外供餐单位“陇上食安”智慧监管平台接入情况</a:t>
                      </a:r>
                      <a:endParaRPr lang="zh-CN" altLang="en-US" sz="1000">
                        <a:latin typeface="+mn-ea"/>
                        <a:cs typeface="+mn-ea"/>
                      </a:endParaRPr>
                    </a:p>
                  </a:txBody>
                  <a:tcPr marL="9842" marR="9842" marT="9842" anchor="ctr" anchorCtr="0"/>
                </a:tc>
                <a:tc>
                  <a:txBody>
                    <a:bodyPr/>
                    <a:p>
                      <a:pPr algn="ctr" fontAlgn="ctr"/>
                      <a:r>
                        <a:rPr lang="en-US" altLang="zh-CN" sz="1000">
                          <a:latin typeface="+mn-ea"/>
                        </a:rPr>
                        <a:t>8350</a:t>
                      </a:r>
                      <a:endParaRPr lang="en-US" altLang="zh-CN" sz="1000">
                        <a:latin typeface="+mn-ea"/>
                      </a:endParaRPr>
                    </a:p>
                  </a:txBody>
                  <a:tcPr marL="9842" marR="9842" marT="9842" anchor="ctr" anchorCtr="0"/>
                </a:tc>
                <a:tc>
                  <a:txBody>
                    <a:bodyPr/>
                    <a:p>
                      <a:pPr algn="ctr" fontAlgn="ctr"/>
                      <a:r>
                        <a:rPr lang="en-US" altLang="zh-CN" sz="1000">
                          <a:latin typeface="+mn-ea"/>
                        </a:rPr>
                        <a:t>8269</a:t>
                      </a:r>
                      <a:endParaRPr lang="en-US" altLang="zh-CN" sz="1000">
                        <a:latin typeface="+mn-ea"/>
                      </a:endParaRPr>
                    </a:p>
                  </a:txBody>
                  <a:tcPr marL="9842" marR="9842" marT="9842" anchor="ctr" anchorCtr="0"/>
                </a:tc>
                <a:tc>
                  <a:txBody>
                    <a:bodyPr/>
                    <a:p>
                      <a:pPr algn="ctr" fontAlgn="ctr"/>
                      <a:r>
                        <a:rPr lang="en-US" altLang="zh-CN" sz="1000">
                          <a:latin typeface="+mn-ea"/>
                        </a:rPr>
                        <a:t>99.62%</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13</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培训考核通过数量</a:t>
                      </a:r>
                      <a:endParaRPr lang="zh-CN" altLang="en-US" sz="1000">
                        <a:latin typeface="+mn-ea"/>
                      </a:endParaRPr>
                    </a:p>
                  </a:txBody>
                  <a:tcPr marL="9842" marR="9842" marT="9842" anchor="ctr" anchorCtr="0"/>
                </a:tc>
                <a:tc>
                  <a:txBody>
                    <a:bodyPr/>
                    <a:p>
                      <a:pPr algn="ctr" fontAlgn="ctr"/>
                      <a:r>
                        <a:rPr lang="en-US" altLang="zh-CN" sz="1000">
                          <a:latin typeface="+mn-ea"/>
                        </a:rPr>
                        <a:t>1040</a:t>
                      </a:r>
                      <a:endParaRPr lang="en-US" altLang="zh-CN" sz="1000">
                        <a:latin typeface="+mn-ea"/>
                      </a:endParaRPr>
                    </a:p>
                  </a:txBody>
                  <a:tcPr marL="9842" marR="9842" marT="9842" anchor="ctr" anchorCtr="0"/>
                </a:tc>
                <a:tc>
                  <a:txBody>
                    <a:bodyPr/>
                    <a:p>
                      <a:pPr algn="ctr" fontAlgn="ctr"/>
                      <a:r>
                        <a:rPr lang="en-US" altLang="zh-CN" sz="1000">
                          <a:latin typeface="+mn-ea"/>
                        </a:rPr>
                        <a:t>1040</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368935">
                <a:tc>
                  <a:txBody>
                    <a:bodyPr/>
                    <a:p>
                      <a:pPr algn="ctr" fontAlgn="ctr"/>
                      <a:r>
                        <a:rPr lang="en-US" altLang="zh-CN" sz="1000">
                          <a:solidFill>
                            <a:schemeClr val="bg2"/>
                          </a:solidFill>
                          <a:latin typeface="+mn-ea"/>
                        </a:rPr>
                        <a:t>4</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不合格食品（问题食品）核查处置办结数量</a:t>
                      </a:r>
                      <a:endParaRPr lang="zh-CN" altLang="en-US" sz="1000">
                        <a:latin typeface="+mn-ea"/>
                      </a:endParaRPr>
                    </a:p>
                  </a:txBody>
                  <a:tcPr marL="9842" marR="9842" marT="9842" anchor="ctr" anchorCtr="0"/>
                </a:tc>
                <a:tc>
                  <a:txBody>
                    <a:bodyPr/>
                    <a:p>
                      <a:pPr algn="ctr" fontAlgn="ctr"/>
                      <a:r>
                        <a:rPr lang="en-US" altLang="zh-CN" sz="1000">
                          <a:latin typeface="+mn-ea"/>
                        </a:rPr>
                        <a:t>408</a:t>
                      </a:r>
                      <a:endParaRPr lang="en-US" altLang="zh-CN" sz="1000">
                        <a:latin typeface="+mn-ea"/>
                      </a:endParaRPr>
                    </a:p>
                  </a:txBody>
                  <a:tcPr marL="9842" marR="9842" marT="9842" anchor="ctr" anchorCtr="0"/>
                </a:tc>
                <a:tc>
                  <a:txBody>
                    <a:bodyPr/>
                    <a:p>
                      <a:pPr algn="ctr" fontAlgn="ctr"/>
                      <a:r>
                        <a:rPr lang="en-US" altLang="zh-CN" sz="1000">
                          <a:latin typeface="+mn-ea"/>
                        </a:rPr>
                        <a:t>408</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14</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产品质量监督抽检结果准确率</a:t>
                      </a:r>
                      <a:endParaRPr lang="zh-CN" altLang="en-US"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367665">
                <a:tc>
                  <a:txBody>
                    <a:bodyPr/>
                    <a:p>
                      <a:pPr algn="ctr" fontAlgn="ctr"/>
                      <a:r>
                        <a:rPr lang="en-US" altLang="zh-CN" sz="1000">
                          <a:solidFill>
                            <a:schemeClr val="bg2"/>
                          </a:solidFill>
                          <a:latin typeface="+mn-ea"/>
                        </a:rPr>
                        <a:t>5</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执法案件数量</a:t>
                      </a:r>
                      <a:endParaRPr lang="zh-CN" altLang="en-US" sz="1000">
                        <a:latin typeface="+mn-ea"/>
                      </a:endParaRPr>
                    </a:p>
                  </a:txBody>
                  <a:tcPr marL="9842" marR="9842" marT="9842" anchor="ctr" anchorCtr="0"/>
                </a:tc>
                <a:tc>
                  <a:txBody>
                    <a:bodyPr/>
                    <a:p>
                      <a:pPr algn="ctr" fontAlgn="ctr"/>
                      <a:r>
                        <a:rPr lang="en-US" altLang="zh-CN" sz="1000">
                          <a:latin typeface="+mn-ea"/>
                        </a:rPr>
                        <a:t>217</a:t>
                      </a:r>
                      <a:endParaRPr lang="en-US" altLang="zh-CN" sz="1000">
                        <a:latin typeface="+mn-ea"/>
                      </a:endParaRPr>
                    </a:p>
                  </a:txBody>
                  <a:tcPr marL="9842" marR="9842" marT="9842" anchor="ctr" anchorCtr="0"/>
                </a:tc>
                <a:tc>
                  <a:txBody>
                    <a:bodyPr/>
                    <a:p>
                      <a:pPr algn="ctr" fontAlgn="ctr"/>
                      <a:r>
                        <a:rPr lang="en-US" altLang="zh-CN" sz="1000">
                          <a:latin typeface="+mn-ea"/>
                        </a:rPr>
                        <a:t>217</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15</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特种设备检验数量</a:t>
                      </a:r>
                      <a:endParaRPr lang="zh-CN" altLang="en-US" sz="1000">
                        <a:latin typeface="+mn-ea"/>
                      </a:endParaRPr>
                    </a:p>
                  </a:txBody>
                  <a:tcPr marL="9842" marR="9842" marT="9842" anchor="ctr" anchorCtr="0"/>
                </a:tc>
                <a:tc>
                  <a:txBody>
                    <a:bodyPr/>
                    <a:p>
                      <a:pPr algn="ctr" fontAlgn="ctr"/>
                      <a:r>
                        <a:rPr lang="en-US" altLang="zh-CN" sz="1000">
                          <a:latin typeface="+mn-ea"/>
                        </a:rPr>
                        <a:t>19060</a:t>
                      </a:r>
                      <a:endParaRPr lang="en-US" altLang="zh-CN" sz="1000">
                        <a:latin typeface="+mn-ea"/>
                      </a:endParaRPr>
                    </a:p>
                  </a:txBody>
                  <a:tcPr marL="9842" marR="9842" marT="9842" anchor="ctr" anchorCtr="0"/>
                </a:tc>
                <a:tc>
                  <a:txBody>
                    <a:bodyPr/>
                    <a:p>
                      <a:pPr algn="ctr" fontAlgn="ctr"/>
                      <a:r>
                        <a:rPr lang="en-US" altLang="zh-CN" sz="1000">
                          <a:latin typeface="+mn-ea"/>
                        </a:rPr>
                        <a:t>19060</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452755">
                <a:tc>
                  <a:txBody>
                    <a:bodyPr/>
                    <a:p>
                      <a:pPr algn="ctr" fontAlgn="ctr"/>
                      <a:r>
                        <a:rPr lang="en-US" altLang="zh-CN" sz="1000">
                          <a:solidFill>
                            <a:schemeClr val="bg2"/>
                          </a:solidFill>
                          <a:latin typeface="+mn-ea"/>
                        </a:rPr>
                        <a:t>6</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产品质量监督抽检批次</a:t>
                      </a:r>
                      <a:endParaRPr lang="zh-CN" altLang="en-US" sz="1000">
                        <a:latin typeface="+mn-ea"/>
                      </a:endParaRPr>
                    </a:p>
                  </a:txBody>
                  <a:tcPr marL="9842" marR="9842" marT="9842" anchor="ctr" anchorCtr="0"/>
                </a:tc>
                <a:tc>
                  <a:txBody>
                    <a:bodyPr/>
                    <a:p>
                      <a:pPr algn="ctr" fontAlgn="ctr"/>
                      <a:r>
                        <a:rPr lang="en-US" altLang="zh-CN" sz="1000">
                          <a:latin typeface="+mn-ea"/>
                        </a:rPr>
                        <a:t>615</a:t>
                      </a:r>
                      <a:endParaRPr lang="en-US" altLang="zh-CN" sz="1000">
                        <a:latin typeface="+mn-ea"/>
                      </a:endParaRPr>
                    </a:p>
                  </a:txBody>
                  <a:tcPr marL="9842" marR="9842" marT="9842" anchor="ctr" anchorCtr="0"/>
                </a:tc>
                <a:tc>
                  <a:txBody>
                    <a:bodyPr/>
                    <a:p>
                      <a:pPr algn="ctr" fontAlgn="ctr"/>
                      <a:r>
                        <a:rPr lang="en-US" altLang="zh-CN" sz="1000">
                          <a:latin typeface="+mn-ea"/>
                        </a:rPr>
                        <a:t>615</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16</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质监志书出版、印刷</a:t>
                      </a:r>
                      <a:endParaRPr lang="zh-CN" altLang="en-US" sz="1000">
                        <a:latin typeface="+mn-ea"/>
                      </a:endParaRPr>
                    </a:p>
                  </a:txBody>
                  <a:tcPr marL="9842" marR="9842" marT="9842" anchor="ctr" anchorCtr="0"/>
                </a:tc>
                <a:tc>
                  <a:txBody>
                    <a:bodyPr/>
                    <a:p>
                      <a:pPr algn="ctr" fontAlgn="ctr"/>
                      <a:r>
                        <a:rPr lang="zh-CN" altLang="en-US" sz="1000">
                          <a:latin typeface="+mn-ea"/>
                        </a:rPr>
                        <a:t>完成</a:t>
                      </a:r>
                      <a:endParaRPr lang="zh-CN" altLang="en-US" sz="1000">
                        <a:latin typeface="+mn-ea"/>
                      </a:endParaRPr>
                    </a:p>
                  </a:txBody>
                  <a:tcPr marL="9842" marR="9842" marT="9842" anchor="ctr" anchorCtr="0"/>
                </a:tc>
                <a:tc>
                  <a:txBody>
                    <a:bodyPr/>
                    <a:p>
                      <a:pPr algn="ctr" fontAlgn="ctr"/>
                      <a:r>
                        <a:rPr lang="zh-CN" altLang="en-US" sz="1000">
                          <a:latin typeface="+mn-ea"/>
                        </a:rPr>
                        <a:t>未实施</a:t>
                      </a:r>
                      <a:endParaRPr lang="zh-CN" altLang="en-US" sz="1000">
                        <a:latin typeface="+mn-ea"/>
                      </a:endParaRPr>
                    </a:p>
                  </a:txBody>
                  <a:tcPr marL="9842" marR="9842" marT="9842" anchor="ctr" anchorCtr="0"/>
                </a:tc>
                <a:tc>
                  <a:txBody>
                    <a:bodyPr/>
                    <a:p>
                      <a:pPr algn="ctr" fontAlgn="ctr"/>
                      <a:r>
                        <a:rPr lang="en-US" altLang="zh-CN" sz="1000">
                          <a:latin typeface="+mn-ea"/>
                        </a:rPr>
                        <a:t>0%</a:t>
                      </a:r>
                      <a:endParaRPr lang="en-US" altLang="zh-CN" sz="1000">
                        <a:latin typeface="+mn-ea"/>
                      </a:endParaRPr>
                    </a:p>
                  </a:txBody>
                  <a:tcPr marL="9842" marR="9842" marT="9842" anchor="ctr" anchorCtr="0"/>
                </a:tc>
              </a:tr>
              <a:tr h="417195">
                <a:tc>
                  <a:txBody>
                    <a:bodyPr/>
                    <a:p>
                      <a:pPr algn="ctr" fontAlgn="ctr"/>
                      <a:r>
                        <a:rPr lang="en-US" altLang="zh-CN" sz="1000">
                          <a:solidFill>
                            <a:schemeClr val="bg2"/>
                          </a:solidFill>
                          <a:latin typeface="+mn-ea"/>
                        </a:rPr>
                        <a:t>7</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检验检测各类特种设备数量</a:t>
                      </a:r>
                      <a:endParaRPr lang="zh-CN" altLang="en-US" sz="1000">
                        <a:latin typeface="+mn-ea"/>
                      </a:endParaRPr>
                    </a:p>
                  </a:txBody>
                  <a:tcPr marL="9842" marR="9842" marT="9842" anchor="ctr" anchorCtr="0"/>
                </a:tc>
                <a:tc>
                  <a:txBody>
                    <a:bodyPr/>
                    <a:p>
                      <a:pPr algn="ctr" fontAlgn="ctr"/>
                      <a:r>
                        <a:rPr lang="en-US" altLang="zh-CN" sz="1000">
                          <a:latin typeface="+mn-ea"/>
                        </a:rPr>
                        <a:t>19060</a:t>
                      </a:r>
                      <a:endParaRPr lang="en-US" altLang="zh-CN" sz="1000">
                        <a:latin typeface="+mn-ea"/>
                      </a:endParaRPr>
                    </a:p>
                  </a:txBody>
                  <a:tcPr marL="9842" marR="9842" marT="9842" anchor="ctr" anchorCtr="0"/>
                </a:tc>
                <a:tc>
                  <a:txBody>
                    <a:bodyPr/>
                    <a:p>
                      <a:pPr algn="ctr" fontAlgn="ctr"/>
                      <a:r>
                        <a:rPr lang="en-US" altLang="zh-CN" sz="1000">
                          <a:latin typeface="+mn-ea"/>
                        </a:rPr>
                        <a:t>19606</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17</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国家重点管理计量器具检定合格数量</a:t>
                      </a:r>
                      <a:endParaRPr lang="zh-CN" altLang="en-US" sz="1000">
                        <a:latin typeface="+mn-ea"/>
                      </a:endParaRPr>
                    </a:p>
                  </a:txBody>
                  <a:tcPr marL="9842" marR="9842" marT="9842" anchor="ctr" anchorCtr="0"/>
                </a:tc>
                <a:tc>
                  <a:txBody>
                    <a:bodyPr/>
                    <a:p>
                      <a:pPr algn="ctr" fontAlgn="ctr"/>
                      <a:r>
                        <a:rPr lang="en-US" altLang="zh-CN" sz="1000">
                          <a:latin typeface="+mn-ea"/>
                        </a:rPr>
                        <a:t>46887</a:t>
                      </a:r>
                      <a:endParaRPr lang="en-US" altLang="zh-CN" sz="1000">
                        <a:latin typeface="+mn-ea"/>
                      </a:endParaRPr>
                    </a:p>
                  </a:txBody>
                  <a:tcPr marL="9842" marR="9842" marT="9842" anchor="ctr" anchorCtr="0"/>
                </a:tc>
                <a:tc>
                  <a:txBody>
                    <a:bodyPr/>
                    <a:p>
                      <a:pPr algn="ctr" fontAlgn="ctr"/>
                      <a:r>
                        <a:rPr lang="en-US" altLang="zh-CN" sz="1000">
                          <a:latin typeface="+mn-ea"/>
                        </a:rPr>
                        <a:t>46887</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355600">
                <a:tc>
                  <a:txBody>
                    <a:bodyPr/>
                    <a:p>
                      <a:pPr algn="ctr" fontAlgn="ctr"/>
                      <a:r>
                        <a:rPr lang="en-US" altLang="zh-CN" sz="1000">
                          <a:solidFill>
                            <a:schemeClr val="bg2"/>
                          </a:solidFill>
                          <a:latin typeface="+mn-ea"/>
                        </a:rPr>
                        <a:t>8</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国家重点管理计量器具受检数量</a:t>
                      </a:r>
                      <a:endParaRPr lang="zh-CN" altLang="en-US" sz="1000">
                        <a:latin typeface="+mn-ea"/>
                      </a:endParaRPr>
                    </a:p>
                  </a:txBody>
                  <a:tcPr marL="9842" marR="9842" marT="9842" anchor="ctr" anchorCtr="0"/>
                </a:tc>
                <a:tc>
                  <a:txBody>
                    <a:bodyPr/>
                    <a:p>
                      <a:pPr algn="ctr" fontAlgn="ctr"/>
                      <a:r>
                        <a:rPr lang="en-US" altLang="zh-CN" sz="1000">
                          <a:latin typeface="+mn-ea"/>
                        </a:rPr>
                        <a:t>46887</a:t>
                      </a:r>
                      <a:endParaRPr lang="en-US" altLang="zh-CN" sz="1000">
                        <a:latin typeface="+mn-ea"/>
                      </a:endParaRPr>
                    </a:p>
                  </a:txBody>
                  <a:tcPr marL="9842" marR="9842" marT="9842" anchor="ctr" anchorCtr="0"/>
                </a:tc>
                <a:tc>
                  <a:txBody>
                    <a:bodyPr/>
                    <a:p>
                      <a:pPr algn="ctr" fontAlgn="ctr"/>
                      <a:r>
                        <a:rPr lang="en-US" altLang="zh-CN" sz="1000">
                          <a:latin typeface="+mn-ea"/>
                        </a:rPr>
                        <a:t>46887</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18</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新增注册商标</a:t>
                      </a:r>
                      <a:endParaRPr lang="zh-CN" altLang="en-US" sz="1000">
                        <a:latin typeface="+mn-ea"/>
                      </a:endParaRPr>
                    </a:p>
                  </a:txBody>
                  <a:tcPr marL="9842" marR="9842" marT="9842" anchor="ctr" anchorCtr="0"/>
                </a:tc>
                <a:tc>
                  <a:txBody>
                    <a:bodyPr/>
                    <a:p>
                      <a:pPr algn="ctr" fontAlgn="ctr"/>
                      <a:r>
                        <a:rPr lang="en-US" altLang="zh-CN" sz="1000">
                          <a:latin typeface="+mn-ea"/>
                        </a:rPr>
                        <a:t>2000</a:t>
                      </a:r>
                      <a:endParaRPr lang="en-US" altLang="zh-CN" sz="1000">
                        <a:latin typeface="+mn-ea"/>
                      </a:endParaRPr>
                    </a:p>
                  </a:txBody>
                  <a:tcPr marL="9842" marR="9842" marT="9842" anchor="ctr" anchorCtr="0"/>
                </a:tc>
                <a:tc>
                  <a:txBody>
                    <a:bodyPr/>
                    <a:p>
                      <a:pPr algn="ctr" fontAlgn="ctr"/>
                      <a:r>
                        <a:rPr lang="en-US" altLang="zh-CN" sz="1000">
                          <a:latin typeface="+mn-ea"/>
                        </a:rPr>
                        <a:t>2118</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356235">
                <a:tc>
                  <a:txBody>
                    <a:bodyPr/>
                    <a:p>
                      <a:pPr algn="ctr" fontAlgn="ctr"/>
                      <a:r>
                        <a:rPr lang="en-US" altLang="zh-CN" sz="1000">
                          <a:solidFill>
                            <a:schemeClr val="bg2"/>
                          </a:solidFill>
                          <a:latin typeface="+mn-ea"/>
                        </a:rPr>
                        <a:t>9</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药品检验批次</a:t>
                      </a:r>
                      <a:endParaRPr lang="zh-CN" altLang="en-US" sz="1000">
                        <a:latin typeface="+mn-ea"/>
                      </a:endParaRPr>
                    </a:p>
                  </a:txBody>
                  <a:tcPr marL="9842" marR="9842" marT="9842" anchor="ctr" anchorCtr="0"/>
                </a:tc>
                <a:tc>
                  <a:txBody>
                    <a:bodyPr/>
                    <a:p>
                      <a:pPr algn="ctr" fontAlgn="ctr"/>
                      <a:r>
                        <a:rPr lang="en-US" altLang="zh-CN" sz="1000">
                          <a:latin typeface="+mn-ea"/>
                        </a:rPr>
                        <a:t>272</a:t>
                      </a:r>
                      <a:endParaRPr lang="en-US" altLang="zh-CN" sz="1000">
                        <a:latin typeface="+mn-ea"/>
                      </a:endParaRPr>
                    </a:p>
                  </a:txBody>
                  <a:tcPr marL="9842" marR="9842" marT="9842" anchor="ctr" anchorCtr="0"/>
                </a:tc>
                <a:tc>
                  <a:txBody>
                    <a:bodyPr/>
                    <a:p>
                      <a:pPr algn="ctr" fontAlgn="ctr"/>
                      <a:r>
                        <a:rPr lang="en-US" altLang="zh-CN" sz="1000">
                          <a:latin typeface="+mn-ea"/>
                        </a:rPr>
                        <a:t>272</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ctr" fontAlgn="ctr"/>
                      <a:r>
                        <a:rPr lang="en-US" altLang="zh-CN" sz="1000">
                          <a:solidFill>
                            <a:schemeClr val="bg2"/>
                          </a:solidFill>
                          <a:latin typeface="+mn-ea"/>
                        </a:rPr>
                        <a:t>19</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新增授权专利</a:t>
                      </a:r>
                      <a:endParaRPr lang="zh-CN" altLang="en-US" sz="1000">
                        <a:latin typeface="+mn-ea"/>
                      </a:endParaRPr>
                    </a:p>
                  </a:txBody>
                  <a:tcPr marL="9842" marR="9842" marT="9842" anchor="ctr" anchorCtr="0"/>
                </a:tc>
                <a:tc>
                  <a:txBody>
                    <a:bodyPr/>
                    <a:p>
                      <a:pPr algn="ctr" fontAlgn="ctr"/>
                      <a:r>
                        <a:rPr lang="en-US" altLang="zh-CN" sz="1000">
                          <a:latin typeface="+mn-ea"/>
                        </a:rPr>
                        <a:t>1000</a:t>
                      </a:r>
                      <a:endParaRPr lang="en-US" altLang="zh-CN" sz="1000">
                        <a:latin typeface="+mn-ea"/>
                      </a:endParaRPr>
                    </a:p>
                  </a:txBody>
                  <a:tcPr marL="9842" marR="9842" marT="9842" anchor="ctr" anchorCtr="0"/>
                </a:tc>
                <a:tc>
                  <a:txBody>
                    <a:bodyPr/>
                    <a:p>
                      <a:pPr algn="ctr" fontAlgn="ctr"/>
                      <a:r>
                        <a:rPr lang="en-US" altLang="zh-CN" sz="1000">
                          <a:latin typeface="+mn-ea"/>
                        </a:rPr>
                        <a:t>1202</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r>
              <a:tr h="438785">
                <a:tc>
                  <a:txBody>
                    <a:bodyPr/>
                    <a:p>
                      <a:pPr algn="ctr" fontAlgn="ctr"/>
                      <a:r>
                        <a:rPr lang="en-US" altLang="zh-CN" sz="1000">
                          <a:solidFill>
                            <a:schemeClr val="bg2"/>
                          </a:solidFill>
                          <a:latin typeface="+mn-ea"/>
                        </a:rPr>
                        <a:t>10</a:t>
                      </a:r>
                      <a:endParaRPr lang="en-US" altLang="zh-CN" sz="1000">
                        <a:solidFill>
                          <a:schemeClr val="bg2"/>
                        </a:solidFill>
                        <a:latin typeface="+mn-ea"/>
                      </a:endParaRPr>
                    </a:p>
                  </a:txBody>
                  <a:tcPr marL="9842" marR="9842" marT="9842" anchor="ctr" anchorCtr="0">
                    <a:solidFill>
                      <a:srgbClr val="156389"/>
                    </a:solidFill>
                  </a:tcPr>
                </a:tc>
                <a:tc>
                  <a:txBody>
                    <a:bodyPr/>
                    <a:p>
                      <a:pPr algn="ctr" fontAlgn="ctr"/>
                      <a:r>
                        <a:rPr lang="zh-CN" altLang="en-US" sz="1000">
                          <a:latin typeface="+mn-ea"/>
                        </a:rPr>
                        <a:t>食品风险监测抽检批次</a:t>
                      </a:r>
                      <a:endParaRPr lang="zh-CN" altLang="en-US" sz="1000">
                        <a:latin typeface="+mn-ea"/>
                      </a:endParaRPr>
                    </a:p>
                  </a:txBody>
                  <a:tcPr marL="9842" marR="9842" marT="9842" anchor="ctr" anchorCtr="0"/>
                </a:tc>
                <a:tc>
                  <a:txBody>
                    <a:bodyPr/>
                    <a:p>
                      <a:pPr algn="ctr" fontAlgn="ctr"/>
                      <a:r>
                        <a:rPr lang="en-US" altLang="zh-CN" sz="1000">
                          <a:latin typeface="+mn-ea"/>
                        </a:rPr>
                        <a:t>2357</a:t>
                      </a:r>
                      <a:endParaRPr lang="en-US" altLang="zh-CN" sz="1000">
                        <a:latin typeface="+mn-ea"/>
                      </a:endParaRPr>
                    </a:p>
                  </a:txBody>
                  <a:tcPr marL="9842" marR="9842" marT="9842" anchor="ctr" anchorCtr="0"/>
                </a:tc>
                <a:tc>
                  <a:txBody>
                    <a:bodyPr/>
                    <a:p>
                      <a:pPr algn="ctr" fontAlgn="ctr"/>
                      <a:r>
                        <a:rPr lang="en-US" altLang="zh-CN" sz="1000">
                          <a:latin typeface="+mn-ea"/>
                        </a:rPr>
                        <a:t>2357</a:t>
                      </a:r>
                      <a:endParaRPr lang="en-US" altLang="zh-CN" sz="1000">
                        <a:latin typeface="+mn-ea"/>
                      </a:endParaRPr>
                    </a:p>
                  </a:txBody>
                  <a:tcPr marL="9842" marR="9842" marT="9842" anchor="ctr" anchorCtr="0"/>
                </a:tc>
                <a:tc>
                  <a:txBody>
                    <a:bodyPr/>
                    <a:p>
                      <a:pPr algn="ctr" fontAlgn="ctr"/>
                      <a:r>
                        <a:rPr lang="en-US" altLang="zh-CN" sz="1000">
                          <a:latin typeface="+mn-ea"/>
                        </a:rPr>
                        <a:t>100%</a:t>
                      </a:r>
                      <a:endParaRPr lang="en-US" altLang="zh-CN" sz="1000">
                        <a:latin typeface="+mn-ea"/>
                      </a:endParaRPr>
                    </a:p>
                  </a:txBody>
                  <a:tcPr marL="9842" marR="9842" marT="9842" anchor="ctr" anchorCtr="0"/>
                </a:tc>
                <a:tc>
                  <a:txBody>
                    <a:bodyPr/>
                    <a:p>
                      <a:pPr algn="l" fontAlgn="ctr"/>
                      <a:endParaRPr sz="1000">
                        <a:latin typeface="+mn-ea"/>
                      </a:endParaRPr>
                    </a:p>
                  </a:txBody>
                  <a:tcPr marL="9842" marR="9842" marT="9842" anchor="ctr" anchorCtr="0"/>
                </a:tc>
                <a:tc>
                  <a:txBody>
                    <a:bodyPr/>
                    <a:p>
                      <a:pPr algn="l" fontAlgn="ctr"/>
                      <a:endParaRPr sz="1000">
                        <a:latin typeface="+mn-ea"/>
                      </a:endParaRPr>
                    </a:p>
                  </a:txBody>
                  <a:tcPr marL="9842" marR="9842" marT="9842" anchor="ctr" anchorCtr="0"/>
                </a:tc>
                <a:tc>
                  <a:txBody>
                    <a:bodyPr/>
                    <a:p>
                      <a:pPr algn="l" fontAlgn="ctr"/>
                      <a:endParaRPr sz="1000">
                        <a:latin typeface="+mn-ea"/>
                      </a:endParaRPr>
                    </a:p>
                  </a:txBody>
                  <a:tcPr marL="9842" marR="9842" marT="9842" anchor="ctr" anchorCtr="0"/>
                </a:tc>
                <a:tc>
                  <a:txBody>
                    <a:bodyPr/>
                    <a:p>
                      <a:pPr algn="l" fontAlgn="ctr"/>
                      <a:endParaRPr sz="1000">
                        <a:latin typeface="+mn-ea"/>
                      </a:endParaRPr>
                    </a:p>
                  </a:txBody>
                  <a:tcPr marL="9842" marR="9842" marT="9842" anchor="ctr" anchorCtr="0"/>
                </a:tc>
                <a:tc>
                  <a:txBody>
                    <a:bodyPr/>
                    <a:p>
                      <a:pPr algn="l" fontAlgn="ctr"/>
                      <a:endParaRPr sz="1000">
                        <a:latin typeface="+mn-ea"/>
                      </a:endParaRPr>
                    </a:p>
                  </a:txBody>
                  <a:tcPr marL="9842" marR="9842" marT="9842" anchor="ctr" anchorCtr="0"/>
                </a:tc>
              </a:tr>
            </a:tbl>
          </a:graphicData>
        </a:graphic>
      </p:graphicFrame>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 name="resource_record_key" val="{&quot;65&quot;:[20205081],&quot;70&quot;:[3322235,3325406,3323870]}"/>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4728_2*l_h_i*1_3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03.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4728_2*l_h_i*1_2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6"/>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solid&quot;:{&quot;brightness&quot;:0,&quot;colorType&quot;:1,&quot;foreColorIndex&quot;:6,&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04.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4728_2*l_h_i*1_1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0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4728_2*l_h_f*1_1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10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4728_2*l_h_f*1_2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10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4728_2*l_h_f*1_3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10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728_2*l_h_a*1_1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0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728_2*l_h_a*1_2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728_2*l_h_a*1_3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11.xml><?xml version="1.0" encoding="utf-8"?>
<p:tagLst xmlns:p="http://schemas.openxmlformats.org/presentationml/2006/main">
  <p:tag name="KSO_WM_BEAUTIFY_FLAG" val="#wm#"/>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728_2*l_h_i*1_1_2"/>
  <p:tag name="KSO_WM_TEMPLATE_CATEGORY" val="diagram"/>
  <p:tag name="KSO_WM_TEMPLATE_INDEX" val="20234728"/>
  <p:tag name="KSO_WM_UNIT_LAYERLEVEL" val="1_1_1"/>
  <p:tag name="KSO_WM_TAG_VERSION" val="3.0"/>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2.xml><?xml version="1.0" encoding="utf-8"?>
<p:tagLst xmlns:p="http://schemas.openxmlformats.org/presentationml/2006/main">
  <p:tag name="KSO_WM_BEAUTIFY_FLAG" val="#wm#"/>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728_2*l_h_i*1_2_2"/>
  <p:tag name="KSO_WM_TEMPLATE_CATEGORY" val="diagram"/>
  <p:tag name="KSO_WM_TEMPLATE_INDEX" val="20234728"/>
  <p:tag name="KSO_WM_UNIT_LAYERLEVEL" val="1_1_1"/>
  <p:tag name="KSO_WM_TAG_VERSION" val="3.0"/>
  <p:tag name="KSO_WM_UNIT_FILL_TYPE" val="1"/>
  <p:tag name="KSO_WM_UNIT_FILL_FORE_SCHEMECOLOR_INDEX" val="6"/>
  <p:tag name="KSO_WM_UNIT_FILL_FORE_SCHEMECOLOR_INDEX_BRIGHTNESS" val="0"/>
  <p:tag name="KSO_WM_DIAGRAM_MAX_ITEMCNT" val="4"/>
  <p:tag name="KSO_WM_DIAGRAM_MIN_ITEMCNT" val="2"/>
  <p:tag name="KSO_WM_DIAGRAM_VIRTUALLY_FRAME" val="{&quot;height&quot;:411.17841186523435,&quot;left&quot;:24.834315560408506,&quot;top&quot;:99.53150272880012,&quot;width&quot;:908.415684439592}"/>
  <p:tag name="KSO_WM_DIAGRAM_COLOR_MATCH_VALUE" val="{&quot;shape&quot;:{&quot;fill&quot;:{&quot;solid&quot;:{&quot;brightness&quot;:0,&quot;colorType&quot;:1,&quot;foreColorIndex&quot;:6,&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3.xml><?xml version="1.0" encoding="utf-8"?>
<p:tagLst xmlns:p="http://schemas.openxmlformats.org/presentationml/2006/main">
  <p:tag name="KSO_WM_BEAUTIFY_FLAG" val="#wm#"/>
  <p:tag name="KSO_WM_TEMPLATE_CATEGORY" val="custom"/>
  <p:tag name="KSO_WM_TEMPLATE_INDEX" val="20205081"/>
  <p:tag name="RESOURCE_RECORD_KEY" val="{&quot;65&quot;:[20205081],&quot;70&quot;:[3321418,3325288]}"/>
</p:tagLst>
</file>

<file path=ppt/tags/tag114.xml><?xml version="1.0" encoding="utf-8"?>
<p:tagLst xmlns:p="http://schemas.openxmlformats.org/presentationml/2006/main">
  <p:tag name="KSO_WM_BEAUTIFY_FLAG" val="#wm#"/>
  <p:tag name="KSO_WM_TEMPLATE_CATEGORY" val="custom"/>
  <p:tag name="KSO_WM_TEMPLATE_INDEX" val="20205081"/>
</p:tagLst>
</file>

<file path=ppt/tags/tag115.xml><?xml version="1.0" encoding="utf-8"?>
<p:tagLst xmlns:p="http://schemas.openxmlformats.org/presentationml/2006/main">
  <p:tag name="KSO_WM_DIAGRAM_VIRTUALLY_FRAME" val="{&quot;height&quot;:340.3,&quot;left&quot;:53.95,&quot;top&quot;:142.05,&quot;width&quot;:872.45}"/>
</p:tagLst>
</file>

<file path=ppt/tags/tag116.xml><?xml version="1.0" encoding="utf-8"?>
<p:tagLst xmlns:p="http://schemas.openxmlformats.org/presentationml/2006/main">
  <p:tag name="KSO_WM_DIAGRAM_VIRTUALLY_FRAME" val="{&quot;height&quot;:340.3,&quot;left&quot;:53.95,&quot;top&quot;:142.05,&quot;width&quot;:872.45}"/>
</p:tagLst>
</file>

<file path=ppt/tags/tag117.xml><?xml version="1.0" encoding="utf-8"?>
<p:tagLst xmlns:p="http://schemas.openxmlformats.org/presentationml/2006/main">
  <p:tag name="KSO_WM_DIAGRAM_VIRTUALLY_FRAME" val="{&quot;height&quot;:340.3,&quot;left&quot;:53.95,&quot;top&quot;:142.05,&quot;width&quot;:872.45}"/>
</p:tagLst>
</file>

<file path=ppt/tags/tag118.xml><?xml version="1.0" encoding="utf-8"?>
<p:tagLst xmlns:p="http://schemas.openxmlformats.org/presentationml/2006/main">
  <p:tag name="KSO_WM_DIAGRAM_VIRTUALLY_FRAME" val="{&quot;height&quot;:340.3,&quot;left&quot;:53.95,&quot;top&quot;:142.05,&quot;width&quot;:872.45}"/>
</p:tagLst>
</file>

<file path=ppt/tags/tag119.xml><?xml version="1.0" encoding="utf-8"?>
<p:tagLst xmlns:p="http://schemas.openxmlformats.org/presentationml/2006/main">
  <p:tag name="KSO_WM_DIAGRAM_VIRTUALLY_FRAME" val="{&quot;height&quot;:340.3,&quot;left&quot;:53.95,&quot;top&quot;:142.05,&quot;width&quot;:872.4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0.xml><?xml version="1.0" encoding="utf-8"?>
<p:tagLst xmlns:p="http://schemas.openxmlformats.org/presentationml/2006/main">
  <p:tag name="KSO_WM_DIAGRAM_VIRTUALLY_FRAME" val="{&quot;height&quot;:340.3,&quot;left&quot;:53.95,&quot;top&quot;:142.05,&quot;width&quot;:872.45}"/>
</p:tagLst>
</file>

<file path=ppt/tags/tag121.xml><?xml version="1.0" encoding="utf-8"?>
<p:tagLst xmlns:p="http://schemas.openxmlformats.org/presentationml/2006/main">
  <p:tag name="KSO_WM_DIAGRAM_VIRTUALLY_FRAME" val="{&quot;height&quot;:340.3,&quot;left&quot;:53.95,&quot;top&quot;:142.05,&quot;width&quot;:872.45}"/>
</p:tagLst>
</file>

<file path=ppt/tags/tag122.xml><?xml version="1.0" encoding="utf-8"?>
<p:tagLst xmlns:p="http://schemas.openxmlformats.org/presentationml/2006/main">
  <p:tag name="KSO_WM_DIAGRAM_VIRTUALLY_FRAME" val="{&quot;height&quot;:340.3,&quot;left&quot;:53.95,&quot;top&quot;:142.05,&quot;width&quot;:872.45}"/>
</p:tagLst>
</file>

<file path=ppt/tags/tag123.xml><?xml version="1.0" encoding="utf-8"?>
<p:tagLst xmlns:p="http://schemas.openxmlformats.org/presentationml/2006/main">
  <p:tag name="KSO_WM_DIAGRAM_VIRTUALLY_FRAME" val="{&quot;height&quot;:340.3,&quot;left&quot;:53.95,&quot;top&quot;:142.05,&quot;width&quot;:872.45}"/>
</p:tagLst>
</file>

<file path=ppt/tags/tag124.xml><?xml version="1.0" encoding="utf-8"?>
<p:tagLst xmlns:p="http://schemas.openxmlformats.org/presentationml/2006/main">
  <p:tag name="KSO_WM_DIAGRAM_VIRTUALLY_FRAME" val="{&quot;height&quot;:340.3,&quot;left&quot;:53.95,&quot;top&quot;:142.05,&quot;width&quot;:872.45}"/>
</p:tagLst>
</file>

<file path=ppt/tags/tag125.xml><?xml version="1.0" encoding="utf-8"?>
<p:tagLst xmlns:p="http://schemas.openxmlformats.org/presentationml/2006/main">
  <p:tag name="KSO_WM_DIAGRAM_VIRTUALLY_FRAME" val="{&quot;height&quot;:327.65,&quot;left&quot;:53.95,&quot;top&quot;:154.7,&quot;width&quot;:872.45}"/>
</p:tagLst>
</file>

<file path=ppt/tags/tag126.xml><?xml version="1.0" encoding="utf-8"?>
<p:tagLst xmlns:p="http://schemas.openxmlformats.org/presentationml/2006/main">
  <p:tag name="KSO_WM_DIAGRAM_VIRTUALLY_FRAME" val="{&quot;height&quot;:340.3,&quot;left&quot;:53.95,&quot;top&quot;:142.05,&quot;width&quot;:872.45}"/>
</p:tagLst>
</file>

<file path=ppt/tags/tag127.xml><?xml version="1.0" encoding="utf-8"?>
<p:tagLst xmlns:p="http://schemas.openxmlformats.org/presentationml/2006/main">
  <p:tag name="KSO_WM_DIAGRAM_VIRTUALLY_FRAME" val="{&quot;height&quot;:340.3,&quot;left&quot;:53.95,&quot;top&quot;:142.05,&quot;width&quot;:872.45}"/>
</p:tagLst>
</file>

<file path=ppt/tags/tag128.xml><?xml version="1.0" encoding="utf-8"?>
<p:tagLst xmlns:p="http://schemas.openxmlformats.org/presentationml/2006/main">
  <p:tag name="KSO_WM_DIAGRAM_VIRTUALLY_FRAME" val="{&quot;height&quot;:340.3,&quot;left&quot;:53.95,&quot;top&quot;:142.05,&quot;width&quot;:872.45}"/>
</p:tagLst>
</file>

<file path=ppt/tags/tag129.xml><?xml version="1.0" encoding="utf-8"?>
<p:tagLst xmlns:p="http://schemas.openxmlformats.org/presentationml/2006/main">
  <p:tag name="KSO_WM_DIAGRAM_VIRTUALLY_FRAME" val="{&quot;height&quot;:340.3,&quot;left&quot;:53.95,&quot;top&quot;:142.05,&quot;width&quot;:872.4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205081"/>
</p:tagLst>
</file>

<file path=ppt/tags/tag131.xml><?xml version="1.0" encoding="utf-8"?>
<p:tagLst xmlns:p="http://schemas.openxmlformats.org/presentationml/2006/main">
  <p:tag name="KSO_WM_DIAGRAM_VIRTUALLY_FRAME" val="{&quot;height&quot;:396.65,&quot;left&quot;:53.95,&quot;top&quot;:114.8,&quot;width&quot;:872.45}"/>
</p:tagLst>
</file>

<file path=ppt/tags/tag132.xml><?xml version="1.0" encoding="utf-8"?>
<p:tagLst xmlns:p="http://schemas.openxmlformats.org/presentationml/2006/main">
  <p:tag name="KSO_WM_DIAGRAM_VIRTUALLY_FRAME" val="{&quot;height&quot;:396.65,&quot;left&quot;:53.95,&quot;top&quot;:114.8,&quot;width&quot;:872.45}"/>
</p:tagLst>
</file>

<file path=ppt/tags/tag133.xml><?xml version="1.0" encoding="utf-8"?>
<p:tagLst xmlns:p="http://schemas.openxmlformats.org/presentationml/2006/main">
  <p:tag name="KSO_WM_DIAGRAM_VIRTUALLY_FRAME" val="{&quot;height&quot;:396.65,&quot;left&quot;:53.95,&quot;top&quot;:114.8,&quot;width&quot;:872.45}"/>
</p:tagLst>
</file>

<file path=ppt/tags/tag134.xml><?xml version="1.0" encoding="utf-8"?>
<p:tagLst xmlns:p="http://schemas.openxmlformats.org/presentationml/2006/main">
  <p:tag name="KSO_WM_DIAGRAM_VIRTUALLY_FRAME" val="{&quot;height&quot;:396.65,&quot;left&quot;:53.95,&quot;top&quot;:114.8,&quot;width&quot;:872.45}"/>
</p:tagLst>
</file>

<file path=ppt/tags/tag135.xml><?xml version="1.0" encoding="utf-8"?>
<p:tagLst xmlns:p="http://schemas.openxmlformats.org/presentationml/2006/main">
  <p:tag name="KSO_WM_DIAGRAM_VIRTUALLY_FRAME" val="{&quot;height&quot;:396.65,&quot;left&quot;:53.95,&quot;top&quot;:114.8,&quot;width&quot;:872.45}"/>
</p:tagLst>
</file>

<file path=ppt/tags/tag136.xml><?xml version="1.0" encoding="utf-8"?>
<p:tagLst xmlns:p="http://schemas.openxmlformats.org/presentationml/2006/main">
  <p:tag name="KSO_WM_DIAGRAM_VIRTUALLY_FRAME" val="{&quot;height&quot;:396.65,&quot;left&quot;:53.95,&quot;top&quot;:114.8,&quot;width&quot;:872.45}"/>
</p:tagLst>
</file>

<file path=ppt/tags/tag137.xml><?xml version="1.0" encoding="utf-8"?>
<p:tagLst xmlns:p="http://schemas.openxmlformats.org/presentationml/2006/main">
  <p:tag name="KSO_WM_DIAGRAM_VIRTUALLY_FRAME" val="{&quot;height&quot;:396.65,&quot;left&quot;:53.95,&quot;top&quot;:114.8,&quot;width&quot;:872.45}"/>
</p:tagLst>
</file>

<file path=ppt/tags/tag138.xml><?xml version="1.0" encoding="utf-8"?>
<p:tagLst xmlns:p="http://schemas.openxmlformats.org/presentationml/2006/main">
  <p:tag name="KSO_WM_DIAGRAM_VIRTUALLY_FRAME" val="{&quot;height&quot;:396.65,&quot;left&quot;:53.95,&quot;top&quot;:114.8,&quot;width&quot;:872.45}"/>
</p:tagLst>
</file>

<file path=ppt/tags/tag139.xml><?xml version="1.0" encoding="utf-8"?>
<p:tagLst xmlns:p="http://schemas.openxmlformats.org/presentationml/2006/main">
  <p:tag name="KSO_WM_DIAGRAM_VIRTUALLY_FRAME" val="{&quot;height&quot;:396.65,&quot;left&quot;:53.95,&quot;top&quot;:114.8,&quot;width&quot;:872.45}"/>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0.xml><?xml version="1.0" encoding="utf-8"?>
<p:tagLst xmlns:p="http://schemas.openxmlformats.org/presentationml/2006/main">
  <p:tag name="KSO_WM_DIAGRAM_VIRTUALLY_FRAME" val="{&quot;height&quot;:396.65,&quot;left&quot;:53.95,&quot;top&quot;:114.8,&quot;width&quot;:872.45}"/>
</p:tagLst>
</file>

<file path=ppt/tags/tag141.xml><?xml version="1.0" encoding="utf-8"?>
<p:tagLst xmlns:p="http://schemas.openxmlformats.org/presentationml/2006/main">
  <p:tag name="KSO_WM_DIAGRAM_VIRTUALLY_FRAME" val="{&quot;height&quot;:396.65,&quot;left&quot;:53.95,&quot;top&quot;:114.8,&quot;width&quot;:872.45}"/>
</p:tagLst>
</file>

<file path=ppt/tags/tag142.xml><?xml version="1.0" encoding="utf-8"?>
<p:tagLst xmlns:p="http://schemas.openxmlformats.org/presentationml/2006/main">
  <p:tag name="KSO_WM_DIAGRAM_VIRTUALLY_FRAME" val="{&quot;height&quot;:396.65,&quot;left&quot;:53.95,&quot;top&quot;:114.8,&quot;width&quot;:872.45}"/>
</p:tagLst>
</file>

<file path=ppt/tags/tag143.xml><?xml version="1.0" encoding="utf-8"?>
<p:tagLst xmlns:p="http://schemas.openxmlformats.org/presentationml/2006/main">
  <p:tag name="KSO_WM_DIAGRAM_VIRTUALLY_FRAME" val="{&quot;height&quot;:396.65,&quot;left&quot;:53.95,&quot;top&quot;:114.8,&quot;width&quot;:872.45}"/>
</p:tagLst>
</file>

<file path=ppt/tags/tag144.xml><?xml version="1.0" encoding="utf-8"?>
<p:tagLst xmlns:p="http://schemas.openxmlformats.org/presentationml/2006/main">
  <p:tag name="KSO_WM_DIAGRAM_VIRTUALLY_FRAME" val="{&quot;height&quot;:396.65,&quot;left&quot;:53.95,&quot;top&quot;:114.8,&quot;width&quot;:872.45}"/>
</p:tagLst>
</file>

<file path=ppt/tags/tag145.xml><?xml version="1.0" encoding="utf-8"?>
<p:tagLst xmlns:p="http://schemas.openxmlformats.org/presentationml/2006/main">
  <p:tag name="KSO_WM_BEAUTIFY_FLAG" val="#wm#"/>
  <p:tag name="KSO_WM_TEMPLATE_CATEGORY" val="custom"/>
  <p:tag name="KSO_WM_TEMPLATE_INDEX" val="20205081"/>
</p:tagLst>
</file>

<file path=ppt/tags/tag146.xml><?xml version="1.0" encoding="utf-8"?>
<p:tagLst xmlns:p="http://schemas.openxmlformats.org/presentationml/2006/main">
  <p:tag name="KSO_WM_BEAUTIFY_FLAG" val="#wm#"/>
  <p:tag name="KSO_WM_TEMPLATE_CATEGORY" val="custom"/>
  <p:tag name="KSO_WM_TEMPLATE_INDEX" val="20205081"/>
</p:tagLst>
</file>

<file path=ppt/tags/tag147.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010_1*l_h_f*1_1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48.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1_1"/>
  <p:tag name="KSO_WM_TEMPLATE_CATEGORY" val="diagram"/>
  <p:tag name="KSO_WM_TEMPLATE_INDEX" val="20233010"/>
  <p:tag name="KSO_WM_UNIT_LAYERLEVEL" val="1_1_1"/>
  <p:tag name="KSO_WM_TAG_VERSION" val="3.0"/>
  <p:tag name="KSO_WM_UNIT_VALUE" val="10"/>
  <p:tag name="KSO_WM_UNIT_TYPE" val="l_h_a"/>
  <p:tag name="KSO_WM_UNIT_ID" val="diagram20233010_1*l_h_a*1_1_1"/>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DIAGRAM_USE_COLOR_VALUE" val="{&quot;color_scheme&quot;:1,&quot;color_type&quot;:1,&quot;theme_color_indexes&quot;:[5,6,5,6,5,6]}"/>
</p:tagLst>
</file>

<file path=ppt/tags/tag149.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010_1*l_h_f*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010_1*l_h_a*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DIAGRAM_USE_COLOR_VALUE" val="{&quot;color_scheme&quot;:1,&quot;color_type&quot;:1,&quot;theme_color_indexes&quot;:[5,6,5,6,5,6]}"/>
</p:tagLst>
</file>

<file path=ppt/tags/tag151.xml><?xml version="1.0" encoding="utf-8"?>
<p:tagLst xmlns:p="http://schemas.openxmlformats.org/presentationml/2006/main">
  <p:tag name="KSO_WM_BEAUTIFY_FLAG" val="#wm#"/>
  <p:tag name="KSO_WM_TEMPLATE_CATEGORY" val="custom"/>
  <p:tag name="KSO_WM_TEMPLATE_INDEX" val="20205081"/>
  <p:tag name="RESOURCE_RECORD_KEY" val="{&quot;65&quot;:[20205081],&quot;70&quot;:[3316004,3321975,3322035,3321987,3324195]}"/>
</p:tagLst>
</file>

<file path=ppt/tags/tag152.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010_1*l_h_f*1_1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53.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1_1"/>
  <p:tag name="KSO_WM_TEMPLATE_CATEGORY" val="diagram"/>
  <p:tag name="KSO_WM_TEMPLATE_INDEX" val="20233010"/>
  <p:tag name="KSO_WM_UNIT_LAYERLEVEL" val="1_1_1"/>
  <p:tag name="KSO_WM_TAG_VERSION" val="3.0"/>
  <p:tag name="KSO_WM_UNIT_VALUE" val="10"/>
  <p:tag name="KSO_WM_UNIT_TYPE" val="l_h_a"/>
  <p:tag name="KSO_WM_UNIT_ID" val="diagram20233010_1*l_h_a*1_1_1"/>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DIAGRAM_USE_COLOR_VALUE" val="{&quot;color_scheme&quot;:1,&quot;color_type&quot;:1,&quot;theme_color_indexes&quot;:[5,6,5,6,5,6]}"/>
</p:tagLst>
</file>

<file path=ppt/tags/tag154.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010_1*l_h_f*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55.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010_1*l_h_a*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403.04999389648435,&quot;left&quot;:38.7,&quot;top&quot;:87.2104754927027,&quot;width&quot;:886.8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DIAGRAM_USE_COLOR_VALUE" val="{&quot;color_scheme&quot;:1,&quot;color_type&quot;:1,&quot;theme_color_indexes&quot;:[5,6,5,6,5,6]}"/>
</p:tagLst>
</file>

<file path=ppt/tags/tag156.xml><?xml version="1.0" encoding="utf-8"?>
<p:tagLst xmlns:p="http://schemas.openxmlformats.org/presentationml/2006/main">
  <p:tag name="KSO_WM_BEAUTIFY_FLAG" val="#wm#"/>
  <p:tag name="KSO_WM_TEMPLATE_CATEGORY" val="custom"/>
  <p:tag name="KSO_WM_TEMPLATE_INDEX" val="20205081"/>
  <p:tag name="RESOURCE_RECORD_KEY" val="{&quot;65&quot;:[20205081],&quot;70&quot;:[3316004,3321975,3322035,3321987,3324195]}"/>
</p:tagLst>
</file>

<file path=ppt/tags/tag1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8.xml><?xml version="1.0" encoding="utf-8"?>
<p:tagLst xmlns:p="http://schemas.openxmlformats.org/presentationml/2006/main">
  <p:tag name="resource_record_key" val="{&quot;29&quot;:[50000049],&quot;65&quot;:[20205081],&quot;70&quot;:[3321418,3325288,3316004,3322035,3321987,3324195,3321975,3314084,3322235,3325406,3323870]}"/>
  <p:tag name="commondata" val="eyJjb3VudCI6NiwiaGRpZCI6IjcwNzI4NTNjNGIzNTMyMjUyNzBmZjQwZDE0NTBjZDY5IiwidXNlckNvdW50Ijo1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3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8.xml><?xml version="1.0" encoding="utf-8"?>
<p:tagLst xmlns:p="http://schemas.openxmlformats.org/presentationml/2006/main">
  <p:tag name="KSO_WM_DIAGRAM_VIRTUALLY_FRAME" val="{&quot;height&quot;:252.9,&quot;left&quot;:96.65,&quot;top&quot;:204.45,&quot;width&quot;:769.7}"/>
</p:tagLst>
</file>

<file path=ppt/tags/tag39.xml><?xml version="1.0" encoding="utf-8"?>
<p:tagLst xmlns:p="http://schemas.openxmlformats.org/presentationml/2006/main">
  <p:tag name="KSO_WM_DIAGRAM_VIRTUALLY_FRAME" val="{&quot;height&quot;:252.9,&quot;left&quot;:96.65,&quot;top&quot;:204.45,&quot;width&quot;:769.7}"/>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xml><?xml version="1.0" encoding="utf-8"?>
<p:tagLst xmlns:p="http://schemas.openxmlformats.org/presentationml/2006/main">
  <p:tag name="KSO_WM_DIAGRAM_VIRTUALLY_FRAME" val="{&quot;height&quot;:252.9,&quot;left&quot;:96.65,&quot;top&quot;:204.45,&quot;width&quot;:769.7}"/>
</p:tagLst>
</file>

<file path=ppt/tags/tag41.xml><?xml version="1.0" encoding="utf-8"?>
<p:tagLst xmlns:p="http://schemas.openxmlformats.org/presentationml/2006/main">
  <p:tag name="KSO_WM_DIAGRAM_VIRTUALLY_FRAME" val="{&quot;height&quot;:252.9,&quot;left&quot;:96.65,&quot;top&quot;:204.45,&quot;width&quot;:769.7}"/>
</p:tagLst>
</file>

<file path=ppt/tags/tag42.xml><?xml version="1.0" encoding="utf-8"?>
<p:tagLst xmlns:p="http://schemas.openxmlformats.org/presentationml/2006/main">
  <p:tag name="KSO_WM_DIAGRAM_VIRTUALLY_FRAME" val="{&quot;height&quot;:252.9,&quot;left&quot;:96.65,&quot;top&quot;:204.45,&quot;width&quot;:769.7}"/>
</p:tagLst>
</file>

<file path=ppt/tags/tag43.xml><?xml version="1.0" encoding="utf-8"?>
<p:tagLst xmlns:p="http://schemas.openxmlformats.org/presentationml/2006/main">
  <p:tag name="KSO_WM_DIAGRAM_VIRTUALLY_FRAME" val="{&quot;height&quot;:252.9,&quot;left&quot;:96.65,&quot;top&quot;:204.45,&quot;width&quot;:769.7}"/>
</p:tagLst>
</file>

<file path=ppt/tags/tag44.xml><?xml version="1.0" encoding="utf-8"?>
<p:tagLst xmlns:p="http://schemas.openxmlformats.org/presentationml/2006/main">
  <p:tag name="KSO_WM_DIAGRAM_VIRTUALLY_FRAME" val="{&quot;height&quot;:252.9,&quot;left&quot;:96.65,&quot;top&quot;:204.45,&quot;width&quot;:769.7}"/>
</p:tagLst>
</file>

<file path=ppt/tags/tag45.xml><?xml version="1.0" encoding="utf-8"?>
<p:tagLst xmlns:p="http://schemas.openxmlformats.org/presentationml/2006/main">
  <p:tag name="KSO_WM_DIAGRAM_VIRTUALLY_FRAME" val="{&quot;height&quot;:252.9,&quot;left&quot;:96.65,&quot;top&quot;:204.45,&quot;width&quot;:769.7}"/>
</p:tagLst>
</file>

<file path=ppt/tags/tag46.xml><?xml version="1.0" encoding="utf-8"?>
<p:tagLst xmlns:p="http://schemas.openxmlformats.org/presentationml/2006/main">
  <p:tag name="KSO_WM_DIAGRAM_VIRTUALLY_FRAME" val="{&quot;height&quot;:252.9,&quot;left&quot;:96.65,&quot;top&quot;:204.45,&quot;width&quot;:769.7}"/>
</p:tagLst>
</file>

<file path=ppt/tags/tag47.xml><?xml version="1.0" encoding="utf-8"?>
<p:tagLst xmlns:p="http://schemas.openxmlformats.org/presentationml/2006/main">
  <p:tag name="KSO_WM_DIAGRAM_VIRTUALLY_FRAME" val="{&quot;height&quot;:252.9,&quot;left&quot;:96.65,&quot;top&quot;:204.45,&quot;width&quot;:769.7}"/>
</p:tagLst>
</file>

<file path=ppt/tags/tag48.xml><?xml version="1.0" encoding="utf-8"?>
<p:tagLst xmlns:p="http://schemas.openxmlformats.org/presentationml/2006/main">
  <p:tag name="KSO_WM_DIAGRAM_VIRTUALLY_FRAME" val="{&quot;height&quot;:252.9,&quot;left&quot;:96.65,&quot;top&quot;:204.45,&quot;width&quot;:769.7}"/>
</p:tagLst>
</file>

<file path=ppt/tags/tag49.xml><?xml version="1.0" encoding="utf-8"?>
<p:tagLst xmlns:p="http://schemas.openxmlformats.org/presentationml/2006/main">
  <p:tag name="KSO_WM_DIAGRAM_VIRTUALLY_FRAME" val="{&quot;height&quot;:252.9,&quot;left&quot;:96.65,&quot;top&quot;:204.45,&quot;width&quot;:769.7}"/>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xml><?xml version="1.0" encoding="utf-8"?>
<p:tagLst xmlns:p="http://schemas.openxmlformats.org/presentationml/2006/main">
  <p:tag name="KSO_WM_DIAGRAM_VIRTUALLY_FRAME" val="{&quot;height&quot;:252.9,&quot;left&quot;:96.65,&quot;top&quot;:204.45,&quot;width&quot;:769.7}"/>
</p:tagLst>
</file>

<file path=ppt/tags/tag51.xml><?xml version="1.0" encoding="utf-8"?>
<p:tagLst xmlns:p="http://schemas.openxmlformats.org/presentationml/2006/main">
  <p:tag name="KSO_WM_DIAGRAM_VIRTUALLY_FRAME" val="{&quot;height&quot;:252.9,&quot;left&quot;:96.65,&quot;top&quot;:204.45,&quot;width&quot;:769.7}"/>
</p:tagLst>
</file>

<file path=ppt/tags/tag52.xml><?xml version="1.0" encoding="utf-8"?>
<p:tagLst xmlns:p="http://schemas.openxmlformats.org/presentationml/2006/main">
  <p:tag name="KSO_WM_DIAGRAM_VIRTUALLY_FRAME" val="{&quot;height&quot;:252.9,&quot;left&quot;:96.65,&quot;top&quot;:204.45,&quot;width&quot;:769.7}"/>
</p:tagLst>
</file>

<file path=ppt/tags/tag53.xml><?xml version="1.0" encoding="utf-8"?>
<p:tagLst xmlns:p="http://schemas.openxmlformats.org/presentationml/2006/main">
  <p:tag name="KSO_WM_DIAGRAM_VIRTUALLY_FRAME" val="{&quot;height&quot;:252.9,&quot;left&quot;:96.65,&quot;top&quot;:204.45,&quot;width&quot;:769.7}"/>
</p:tagLst>
</file>

<file path=ppt/tags/tag54.xml><?xml version="1.0" encoding="utf-8"?>
<p:tagLst xmlns:p="http://schemas.openxmlformats.org/presentationml/2006/main">
  <p:tag name="KSO_WM_DIAGRAM_VIRTUALLY_FRAME" val="{&quot;height&quot;:252.9,&quot;left&quot;:96.65,&quot;top&quot;:204.45,&quot;width&quot;:769.7}"/>
</p:tagLst>
</file>

<file path=ppt/tags/tag55.xml><?xml version="1.0" encoding="utf-8"?>
<p:tagLst xmlns:p="http://schemas.openxmlformats.org/presentationml/2006/main">
  <p:tag name="KSO_WM_DIAGRAM_VIRTUALLY_FRAME" val="{&quot;height&quot;:252.9,&quot;left&quot;:96.65,&quot;top&quot;:204.45,&quot;width&quot;:769.7}"/>
</p:tagLst>
</file>

<file path=ppt/tags/tag56.xml><?xml version="1.0" encoding="utf-8"?>
<p:tagLst xmlns:p="http://schemas.openxmlformats.org/presentationml/2006/main">
  <p:tag name="KSO_WM_DIAGRAM_VIRTUALLY_FRAME" val="{&quot;height&quot;:252.9,&quot;left&quot;:96.65,&quot;top&quot;:204.45,&quot;width&quot;:769.7}"/>
</p:tagLst>
</file>

<file path=ppt/tags/tag57.xml><?xml version="1.0" encoding="utf-8"?>
<p:tagLst xmlns:p="http://schemas.openxmlformats.org/presentationml/2006/main">
  <p:tag name="KSO_WM_DIAGRAM_VIRTUALLY_FRAME" val="{&quot;height&quot;:252.9,&quot;left&quot;:96.65,&quot;top&quot;:204.45,&quot;width&quot;:769.7}"/>
</p:tagLst>
</file>

<file path=ppt/tags/tag58.xml><?xml version="1.0" encoding="utf-8"?>
<p:tagLst xmlns:p="http://schemas.openxmlformats.org/presentationml/2006/main">
  <p:tag name="KSO_WM_DIAGRAM_VIRTUALLY_FRAME" val="{&quot;height&quot;:252.9,&quot;left&quot;:96.65,&quot;top&quot;:204.45,&quot;width&quot;:769.7}"/>
</p:tagLst>
</file>

<file path=ppt/tags/tag59.xml><?xml version="1.0" encoding="utf-8"?>
<p:tagLst xmlns:p="http://schemas.openxmlformats.org/presentationml/2006/main">
  <p:tag name="KSO_WM_DIAGRAM_VIRTUALLY_FRAME" val="{&quot;height&quot;:252.9,&quot;left&quot;:96.65,&quot;top&quot;:204.45,&quot;width&quot;:769.7}"/>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252.9,&quot;left&quot;:96.65,&quot;top&quot;:204.45,&quot;width&quot;:769.7}"/>
</p:tagLst>
</file>

<file path=ppt/tags/tag61.xml><?xml version="1.0" encoding="utf-8"?>
<p:tagLst xmlns:p="http://schemas.openxmlformats.org/presentationml/2006/main">
  <p:tag name="KSO_WM_DIAGRAM_VIRTUALLY_FRAME" val="{&quot;height&quot;:252.9,&quot;left&quot;:96.65,&quot;top&quot;:204.45,&quot;width&quot;:769.7}"/>
</p:tagLst>
</file>

<file path=ppt/tags/tag62.xml><?xml version="1.0" encoding="utf-8"?>
<p:tagLst xmlns:p="http://schemas.openxmlformats.org/presentationml/2006/main">
  <p:tag name="KSO_WM_BEAUTIFY_FLAG" val="#wm#"/>
  <p:tag name="KSO_WM_TEMPLATE_CATEGORY" val="custom"/>
  <p:tag name="KSO_WM_TEMPLATE_INDEX" val="20205081"/>
</p:tagLst>
</file>

<file path=ppt/tags/tag63.xml><?xml version="1.0" encoding="utf-8"?>
<p:tagLst xmlns:p="http://schemas.openxmlformats.org/presentationml/2006/main">
  <p:tag name="KSO_WM_BEAUTIFY_FLAG" val="#wm#"/>
  <p:tag name="KSO_WM_TEMPLATE_CATEGORY" val="custom"/>
  <p:tag name="KSO_WM_TEMPLATE_INDEX" val="2020508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1488_1*i*2"/>
  <p:tag name="KSO_WM_TEMPLATE_CATEGORY" val="diagram"/>
  <p:tag name="KSO_WM_TEMPLATE_INDEX" val="20211488"/>
  <p:tag name="KSO_WM_UNIT_LAYERLEVEL" val="1"/>
  <p:tag name="KSO_WM_TAG_VERSION" val="1.0"/>
  <p:tag name="KSO_WM_BEAUTIFY_FLAG" val="#wm#"/>
  <p:tag name="KSO_WM_UNIT_BLOCK" val="0"/>
  <p:tag name="KSO_WM_UNIT_SM_LIMIT_TYPE" val="0"/>
  <p:tag name="KSO_WM_UNIT_DEC_AREA_ID" val="fa8b1dfeeb9c4af99980e359d70e22e1"/>
  <p:tag name="KSO_WM_UNIT_DECORATE_INFO" val="{&quot;DecorateInfoH&quot;:{&quot;IsAbs&quot;:true},&quot;DecorateInfoW&quot;:{&quot;IsAbs&quot;:true},&quot;DecorateInfoX&quot;:{&quot;IsAbs&quot;:true,&quot;Pos&quot;:1},&quot;DecorateInfoY&quot;:{&quot;IsAbs&quot;:true,&quot;Pos&quot;:1},&quot;ReferentInfo&quot;:{&quot;Id&quot;:&quot;7750e14b188f4f66b96e255539c92f79&quot;,&quot;X&quot;:{&quot;Pos&quot;:1},&quot;Y&quot;:{&quot;Pos&quot;:1}},&quot;whChangeMode&quot;:0}"/>
  <p:tag name="KSO_WM_CHIP_GROUPID" val="5f6c95017b7ee298d401c683"/>
  <p:tag name="KSO_WM_CHIP_XID" val="5f6c95017b7ee298d401c68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VALUE" val="6"/>
  <p:tag name="KSO_WM_TEMPLATE_ASSEMBLE_XID" val="5f6df32d0ff15d9a40e85087"/>
  <p:tag name="KSO_WM_TEMPLATE_ASSEMBLE_GROUPID" val="5f6df32d0ff15d9a40e85087"/>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xml><?xml version="1.0" encoding="utf-8"?>
<p:tagLst xmlns:p="http://schemas.openxmlformats.org/presentationml/2006/main">
  <p:tag name="TABLE_ENDDRAG_ORIGIN_RECT" val="901*325"/>
  <p:tag name="TABLE_ENDDRAG_RECT" val="31*183*901*325"/>
</p:tagLst>
</file>

<file path=ppt/tags/tag71.xml><?xml version="1.0" encoding="utf-8"?>
<p:tagLst xmlns:p="http://schemas.openxmlformats.org/presentationml/2006/main">
  <p:tag name="KSO_WM_BEAUTIFY_FLAG" val="#wm#"/>
  <p:tag name="KSO_WM_TEMPLATE_CATEGORY" val="custom"/>
  <p:tag name="KSO_WM_TEMPLATE_INDEX" val="20205081"/>
  <p:tag name="resource_record_key" val="{&quot;29&quot;:[50000049],&quot;65&quot;:[2020508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060_3*l_h_i*1_1_2"/>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7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060_3*l_h_a*1_1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7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060_3*l_h_f*1_1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6"/>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060_3*l_h_i*1_2_2"/>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7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060_3*l_h_f*1_2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6"/>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060_3*l_h_i*1_3_2"/>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7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060_3*l_h_a*1_3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7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060_3*l_h_f*1_3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6"/>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060_3*l_h_i*1_4_2"/>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8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060_3*l_h_f*1_4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6"/>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8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1060_3*l_h_a*1_4_1"/>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060_3*l_h_i*1_1_3"/>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060_3*l_h_i*1_2_3"/>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060_3*l_h_i*1_3_3"/>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060_3*l_h_i*1_4_3"/>
  <p:tag name="KSO_WM_TEMPLATE_CATEGORY" val="diagram"/>
  <p:tag name="KSO_WM_TEMPLATE_INDEX" val="20231060"/>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8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060_3*l_h_a*1_3_1"/>
  <p:tag name="KSO_WM_TEMPLATE_CATEGORY" val="diagram"/>
  <p:tag name="KSO_WM_TEMPLATE_INDEX" val="20231060"/>
  <p:tag name="KSO_WM_UNIT_LAYERLEVEL" val="1_1_1"/>
  <p:tag name="KSO_WM_TAG_VERSION" val="3.0"/>
  <p:tag name="KSO_WM_DIAGRAM_VERSION" val="3"/>
  <p:tag name="KSO_WM_DIAGRAM_COLOR_TRICK" val="2"/>
  <p:tag name="KSO_WM_DIAGRAM_COLOR_TEXT_CAN_REMOVE" val="n"/>
  <p:tag name="KSO_WM_DIAGRAM_MAX_ITEMCNT" val="6"/>
  <p:tag name="KSO_WM_DIAGRAM_MIN_ITEMCNT" val="2"/>
  <p:tag name="KSO_WM_DIAGRAM_VIRTUALLY_FRAME" val="{&quot;height&quot;:427.9115421084907,&quot;left&quot;:54.8125862181656,&quot;top&quot;:75.4384578915092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88.xml><?xml version="1.0" encoding="utf-8"?>
<p:tagLst xmlns:p="http://schemas.openxmlformats.org/presentationml/2006/main">
  <p:tag name="KSO_WM_BEAUTIFY_FLAG" val="#wm#"/>
  <p:tag name="KSO_WM_TEMPLATE_CATEGORY" val="custom"/>
  <p:tag name="KSO_WM_TEMPLATE_INDEX" val="20205081"/>
  <p:tag name="resource_record_key" val="{&quot;65&quot;:[20205081],&quot;70&quot;:[3321975,3314084]}"/>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861_2*l_h_i*1_1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92.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1_1"/>
  <p:tag name="KSO_WM_UNIT_ID" val="diagram20231861_2*l_h_f*1_1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379.17851876326426,&quot;left&quot;:54.524136876384,&quot;top&quot;:87.77723960095504,&quot;width&quot;:850.98889160156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DIAGRAM_USE_COLOR_VALUE" val="{&quot;color_scheme&quot;:1,&quot;color_type&quot;:1,&quot;theme_color_indexes&quot;:[5,6,5,6,5,6]}"/>
</p:tagLst>
</file>

<file path=ppt/tags/tag9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1861_2*l_h_a*1_1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861_2*l_h_i*1_2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95.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2_1"/>
  <p:tag name="KSO_WM_UNIT_ID" val="diagram20231861_2*l_h_f*1_2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379.17851876326426,&quot;left&quot;:54.524136876384,&quot;top&quot;:87.77723960095504,&quot;width&quot;:850.98889160156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DIAGRAM_USE_COLOR_VALUE" val="{&quot;color_scheme&quot;:1,&quot;color_type&quot;:1,&quot;theme_color_indexes&quot;:[5,6,5,6,5,6]}"/>
</p:tagLst>
</file>

<file path=ppt/tags/tag9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1861_2*l_h_a*1_2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861_2*l_h_i*1_3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98.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3_1"/>
  <p:tag name="KSO_WM_UNIT_ID" val="diagram20231861_2*l_h_f*1_3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379.17851876326426,&quot;left&quot;:54.524136876384,&quot;top&quot;:87.77723960095504,&quot;width&quot;:850.98889160156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DIAGRAM_USE_COLOR_VALUE" val="{&quot;color_scheme&quot;:1,&quot;color_type&quot;:1,&quot;theme_color_indexes&quot;:[5,6,5,6,5,6]}"/>
</p:tagLst>
</file>

<file path=ppt/tags/tag9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1861_2*l_h_a*1_3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379.17851876326426,&quot;left&quot;:54.524136876384,&quot;top&quot;:87.77723960095504,&quot;width&quot;:850.9888916015625}"/>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6049</Words>
  <Application>WPS 演示</Application>
  <PresentationFormat>宽屏</PresentationFormat>
  <Paragraphs>392</Paragraphs>
  <Slides>22</Slides>
  <Notes>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22</vt:i4>
      </vt:variant>
    </vt:vector>
  </HeadingPairs>
  <TitlesOfParts>
    <vt:vector size="38" baseType="lpstr">
      <vt:lpstr>Arial</vt:lpstr>
      <vt:lpstr>宋体</vt:lpstr>
      <vt:lpstr>Wingdings</vt:lpstr>
      <vt:lpstr>微软雅黑</vt:lpstr>
      <vt:lpstr>Wingdings</vt:lpstr>
      <vt:lpstr>思源黑体 CN Normal</vt:lpstr>
      <vt:lpstr>黑体</vt:lpstr>
      <vt:lpstr>方正清刻本悦宋简体</vt:lpstr>
      <vt:lpstr>思源黑体 CN ExtraLight</vt:lpstr>
      <vt:lpstr>汉仪字研卡通W</vt:lpstr>
      <vt:lpstr>Arial Unicode MS</vt:lpstr>
      <vt:lpstr>Calibri</vt:lpstr>
      <vt:lpstr>仿宋</vt:lpstr>
      <vt:lpstr>方正公文仿宋</vt:lpstr>
      <vt:lpstr>方正仿宋_GB2312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悟空</cp:lastModifiedBy>
  <cp:revision>207</cp:revision>
  <dcterms:created xsi:type="dcterms:W3CDTF">2019-06-19T02:08:00Z</dcterms:created>
  <dcterms:modified xsi:type="dcterms:W3CDTF">2024-09-12T06:12:55Z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2052-12.1.0.18240</vt:lpwstr>
  </property>
  <property fmtid="{D5CDD505-2E9C-101B-9397-08002B2CF9AE}" pid="3" name="KSOTemplateUUID">
    <vt:lpwstr>v1.0_mb_KNmkCQ9aMYnjIa8M/3znyQ==</vt:lpwstr>
  </property>
  <property fmtid="{D5CDD505-2E9C-101B-9397-08002B2CF9AE}" pid="4" name="ICV">
    <vt:lpwstr>F52410789C8D48E481EDF87B6AFEC6DE_13</vt:lpwstr>
  </property>
</Properties>
</file>