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42"/>
  </p:handoutMasterIdLst>
  <p:sldIdLst>
    <p:sldId id="257" r:id="rId4"/>
    <p:sldId id="258" r:id="rId6"/>
    <p:sldId id="262" r:id="rId7"/>
    <p:sldId id="263" r:id="rId8"/>
    <p:sldId id="264" r:id="rId9"/>
    <p:sldId id="323" r:id="rId10"/>
    <p:sldId id="326" r:id="rId11"/>
    <p:sldId id="266" r:id="rId12"/>
    <p:sldId id="290" r:id="rId13"/>
    <p:sldId id="327" r:id="rId14"/>
    <p:sldId id="289" r:id="rId15"/>
    <p:sldId id="291" r:id="rId16"/>
    <p:sldId id="268" r:id="rId17"/>
    <p:sldId id="269" r:id="rId18"/>
    <p:sldId id="292" r:id="rId19"/>
    <p:sldId id="271" r:id="rId20"/>
    <p:sldId id="351" r:id="rId21"/>
    <p:sldId id="317" r:id="rId22"/>
    <p:sldId id="275" r:id="rId23"/>
    <p:sldId id="318" r:id="rId24"/>
    <p:sldId id="352" r:id="rId25"/>
    <p:sldId id="281" r:id="rId26"/>
    <p:sldId id="282" r:id="rId27"/>
    <p:sldId id="319" r:id="rId28"/>
    <p:sldId id="320" r:id="rId29"/>
    <p:sldId id="321" r:id="rId30"/>
    <p:sldId id="366" r:id="rId31"/>
    <p:sldId id="353" r:id="rId32"/>
    <p:sldId id="367" r:id="rId33"/>
    <p:sldId id="355" r:id="rId34"/>
    <p:sldId id="359" r:id="rId35"/>
    <p:sldId id="368" r:id="rId36"/>
    <p:sldId id="362" r:id="rId37"/>
    <p:sldId id="363" r:id="rId38"/>
    <p:sldId id="364" r:id="rId39"/>
    <p:sldId id="365" r:id="rId40"/>
    <p:sldId id="288" r:id="rId41"/>
  </p:sldIdLst>
  <p:sldSz cx="12192000" cy="6858000"/>
  <p:notesSz cx="7103745" cy="10234295"/>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5" userDrawn="1">
          <p15:clr>
            <a:srgbClr val="A4A3A4"/>
          </p15:clr>
        </p15:guide>
        <p15:guide id="2" pos="355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5"/>
        <p:guide pos="3558"/>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7" Type="http://schemas.openxmlformats.org/officeDocument/2006/relationships/tags" Target="tags/tag572.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handoutMaster" Target="handoutMasters/handoutMaster1.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5" Type="http://schemas.openxmlformats.org/officeDocument/2006/relationships/tags" Target="../tags/tag24.xml"/><Relationship Id="rId24" Type="http://schemas.openxmlformats.org/officeDocument/2006/relationships/tags" Target="../tags/tag23.xml"/><Relationship Id="rId23" Type="http://schemas.openxmlformats.org/officeDocument/2006/relationships/tags" Target="../tags/tag22.xml"/><Relationship Id="rId22" Type="http://schemas.openxmlformats.org/officeDocument/2006/relationships/tags" Target="../tags/tag21.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2" Type="http://schemas.openxmlformats.org/officeDocument/2006/relationships/tags" Target="../tags/tag92.xml"/><Relationship Id="rId11" Type="http://schemas.openxmlformats.org/officeDocument/2006/relationships/tags" Target="../tags/tag91.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4" Type="http://schemas.openxmlformats.org/officeDocument/2006/relationships/tags" Target="../tags/tag134.xml"/><Relationship Id="rId23" Type="http://schemas.openxmlformats.org/officeDocument/2006/relationships/tags" Target="../tags/tag133.xml"/><Relationship Id="rId22" Type="http://schemas.openxmlformats.org/officeDocument/2006/relationships/tags" Target="../tags/tag132.xml"/><Relationship Id="rId21" Type="http://schemas.openxmlformats.org/officeDocument/2006/relationships/tags" Target="../tags/tag131.xml"/><Relationship Id="rId20" Type="http://schemas.openxmlformats.org/officeDocument/2006/relationships/tags" Target="../tags/tag130.xml"/><Relationship Id="rId2" Type="http://schemas.openxmlformats.org/officeDocument/2006/relationships/tags" Target="../tags/tag112.xml"/><Relationship Id="rId19" Type="http://schemas.openxmlformats.org/officeDocument/2006/relationships/tags" Target="../tags/tag129.xml"/><Relationship Id="rId18" Type="http://schemas.openxmlformats.org/officeDocument/2006/relationships/tags" Target="../tags/tag128.xml"/><Relationship Id="rId17" Type="http://schemas.openxmlformats.org/officeDocument/2006/relationships/tags" Target="../tags/tag127.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tags" Target="../tags/tag14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tags" Target="../tags/tag16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tags" Target="../tags/tag156.xml"/><Relationship Id="rId2" Type="http://schemas.openxmlformats.org/officeDocument/2006/relationships/tags" Target="../tags/tag155.xml"/><Relationship Id="rId11" Type="http://schemas.openxmlformats.org/officeDocument/2006/relationships/tags" Target="../tags/tag164.xml"/><Relationship Id="rId10" Type="http://schemas.openxmlformats.org/officeDocument/2006/relationships/tags" Target="../tags/tag16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3" Type="http://schemas.openxmlformats.org/officeDocument/2006/relationships/tags" Target="../tags/tag176.xml"/><Relationship Id="rId12" Type="http://schemas.openxmlformats.org/officeDocument/2006/relationships/tags" Target="../tags/tag175.xml"/><Relationship Id="rId11" Type="http://schemas.openxmlformats.org/officeDocument/2006/relationships/tags" Target="../tags/tag174.xml"/><Relationship Id="rId10" Type="http://schemas.openxmlformats.org/officeDocument/2006/relationships/tags" Target="../tags/tag173.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81021" y="-6"/>
            <a:ext cx="12110979" cy="6858006"/>
            <a:chOff x="81021" y="-6"/>
            <a:chExt cx="12110979" cy="6858006"/>
          </a:xfrm>
        </p:grpSpPr>
        <p:sp>
          <p:nvSpPr>
            <p:cNvPr id="9" name="等腰三角形 8"/>
            <p:cNvSpPr/>
            <p:nvPr userDrawn="1">
              <p:custDataLst>
                <p:tags r:id="rId3"/>
              </p:custDataLst>
            </p:nvPr>
          </p:nvSpPr>
          <p:spPr>
            <a:xfrm rot="10800000">
              <a:off x="81021" y="-5"/>
              <a:ext cx="2916822" cy="1296370"/>
            </a:xfrm>
            <a:prstGeom prst="triangle">
              <a:avLst>
                <a:gd name="adj" fmla="val 816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rot="10800000">
              <a:off x="81023" y="-6"/>
              <a:ext cx="5694744" cy="1470581"/>
            </a:xfrm>
            <a:prstGeom prst="triangle">
              <a:avLst>
                <a:gd name="adj" fmla="val 6665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rot="10800000">
              <a:off x="81023" y="-4"/>
              <a:ext cx="4949072" cy="1470581"/>
            </a:xfrm>
            <a:prstGeom prst="triangle">
              <a:avLst>
                <a:gd name="adj" fmla="val 6179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userDrawn="1">
              <p:custDataLst>
                <p:tags r:id="rId6"/>
              </p:custDataLst>
            </p:nvPr>
          </p:nvCxnSpPr>
          <p:spPr>
            <a:xfrm flipH="1">
              <a:off x="2745581" y="5690396"/>
              <a:ext cx="1235076" cy="1136646"/>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custDataLst>
                <p:tags r:id="rId7"/>
              </p:custDataLst>
            </p:nvPr>
          </p:nvCxnSpPr>
          <p:spPr>
            <a:xfrm>
              <a:off x="3981450" y="5690396"/>
              <a:ext cx="1847850" cy="114356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4" name="等腰三角形 13"/>
            <p:cNvSpPr/>
            <p:nvPr userDrawn="1">
              <p:custDataLst>
                <p:tags r:id="rId8"/>
              </p:custDataLst>
            </p:nvPr>
          </p:nvSpPr>
          <p:spPr>
            <a:xfrm>
              <a:off x="3048000" y="5867400"/>
              <a:ext cx="2682240" cy="990600"/>
            </a:xfrm>
            <a:prstGeom prst="triangle">
              <a:avLst>
                <a:gd name="adj" fmla="val 4004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9"/>
              </p:custDataLst>
            </p:nvPr>
          </p:nvSpPr>
          <p:spPr>
            <a:xfrm>
              <a:off x="975359" y="5928360"/>
              <a:ext cx="2773681" cy="929640"/>
            </a:xfrm>
            <a:prstGeom prst="triangle">
              <a:avLst>
                <a:gd name="adj" fmla="val 6181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cxnSp>
          <p:nvCxnSpPr>
            <p:cNvPr id="19" name="直接连接符 18"/>
            <p:cNvCxnSpPr/>
            <p:nvPr userDrawn="1">
              <p:custDataLst>
                <p:tags r:id="rId10"/>
              </p:custDataLst>
            </p:nvPr>
          </p:nvCxnSpPr>
          <p:spPr>
            <a:xfrm flipH="1" flipV="1">
              <a:off x="8577073" y="4187919"/>
              <a:ext cx="2506178" cy="2658525"/>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11"/>
              </p:custDataLst>
            </p:nvPr>
          </p:nvCxnSpPr>
          <p:spPr>
            <a:xfrm flipV="1">
              <a:off x="11083251" y="5522042"/>
              <a:ext cx="1089699" cy="1326432"/>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12"/>
              </p:custDataLst>
            </p:nvPr>
          </p:nvCxnSpPr>
          <p:spPr>
            <a:xfrm flipH="1">
              <a:off x="8596123" y="30956"/>
              <a:ext cx="2506178" cy="415775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3"/>
              </p:custDataLst>
            </p:nvPr>
          </p:nvCxnSpPr>
          <p:spPr>
            <a:xfrm>
              <a:off x="11102301" y="27781"/>
              <a:ext cx="1089699" cy="2074452"/>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custDataLst>
                <p:tags r:id="rId14"/>
              </p:custDataLst>
            </p:nvPr>
          </p:nvCxnSpPr>
          <p:spPr>
            <a:xfrm>
              <a:off x="6707981" y="4192278"/>
              <a:ext cx="5484019" cy="0"/>
            </a:xfrm>
            <a:prstGeom prst="line">
              <a:avLst/>
            </a:prstGeom>
            <a:ln w="635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4" name="等腰三角形 23"/>
            <p:cNvSpPr/>
            <p:nvPr userDrawn="1">
              <p:custDataLst>
                <p:tags r:id="rId15"/>
              </p:custDataLst>
            </p:nvPr>
          </p:nvSpPr>
          <p:spPr>
            <a:xfrm>
              <a:off x="6720840" y="975360"/>
              <a:ext cx="4899660" cy="3187065"/>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userDrawn="1">
              <p:custDataLst>
                <p:tags r:id="rId16"/>
              </p:custDataLst>
            </p:nvPr>
          </p:nvSpPr>
          <p:spPr>
            <a:xfrm>
              <a:off x="6713583" y="975360"/>
              <a:ext cx="4899660" cy="3187065"/>
            </a:xfrm>
            <a:prstGeom prst="triangle">
              <a:avLst>
                <a:gd name="adj" fmla="val 32263"/>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userDrawn="1">
              <p:custDataLst>
                <p:tags r:id="rId17"/>
              </p:custDataLst>
            </p:nvPr>
          </p:nvSpPr>
          <p:spPr>
            <a:xfrm flipV="1">
              <a:off x="6713583" y="4226354"/>
              <a:ext cx="4899660" cy="2019664"/>
            </a:xfrm>
            <a:prstGeom prst="triangle">
              <a:avLst>
                <a:gd name="adj" fmla="val 5030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userDrawn="1">
              <p:custDataLst>
                <p:tags r:id="rId18"/>
              </p:custDataLst>
            </p:nvPr>
          </p:nvSpPr>
          <p:spPr>
            <a:xfrm flipV="1">
              <a:off x="6713583" y="4226354"/>
              <a:ext cx="4899660" cy="2019664"/>
            </a:xfrm>
            <a:prstGeom prst="triangle">
              <a:avLst>
                <a:gd name="adj" fmla="val 32263"/>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日期占位符 15"/>
          <p:cNvSpPr>
            <a:spLocks noGrp="1"/>
          </p:cNvSpPr>
          <p:nvPr>
            <p:ph type="dt" sz="half" idx="10"/>
            <p:custDataLst>
              <p:tags r:id="rId1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2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2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2" name="标题 1"/>
          <p:cNvSpPr>
            <a:spLocks noGrp="1"/>
          </p:cNvSpPr>
          <p:nvPr>
            <p:ph type="ctrTitle" idx="13" hasCustomPrompt="1"/>
            <p:custDataLst>
              <p:tags r:id="rId22"/>
            </p:custDataLst>
          </p:nvPr>
        </p:nvSpPr>
        <p:spPr>
          <a:xfrm>
            <a:off x="695847" y="2208516"/>
            <a:ext cx="5952518" cy="1512584"/>
          </a:xfrm>
        </p:spPr>
        <p:txBody>
          <a:bodyPr vert="horz" wrap="square" lIns="90000" tIns="46800" rIns="90000" bIns="46800" anchor="b" anchorCtr="0">
            <a:normAutofit/>
          </a:bodyPr>
          <a:lstStyle>
            <a:lvl1pPr marL="0" marR="0" indent="0" algn="l" defTabSz="914400" rtl="0" eaLnBrk="1" fontAlgn="auto" latinLnBrk="0" hangingPunct="1">
              <a:lnSpc>
                <a:spcPct val="100000"/>
              </a:lnSpc>
              <a:spcBef>
                <a:spcPct val="0"/>
              </a:spcBef>
              <a:spcAft>
                <a:spcPts val="0"/>
              </a:spcAft>
              <a:buClrTx/>
              <a:buSzPts val="5400"/>
              <a:buFont typeface="Arial" panose="020B0604020202020204" pitchFamily="34" charset="0"/>
              <a:buNone/>
              <a:defRPr sz="6000" b="0" spc="6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4" name="文本占位符 3"/>
          <p:cNvSpPr>
            <a:spLocks noGrp="1"/>
          </p:cNvSpPr>
          <p:nvPr>
            <p:ph type="body" sz="quarter" idx="14" hasCustomPrompt="1"/>
            <p:custDataLst>
              <p:tags r:id="rId23"/>
            </p:custDataLst>
          </p:nvPr>
        </p:nvSpPr>
        <p:spPr>
          <a:xfrm>
            <a:off x="702574" y="4725358"/>
            <a:ext cx="2481263" cy="581025"/>
          </a:xfrm>
        </p:spPr>
        <p:txBody>
          <a:bodyPr anchor="ctr">
            <a:noAutofit/>
          </a:bodyPr>
          <a:lstStyle>
            <a:lvl1pPr marL="0" indent="0" algn="l">
              <a:buNone/>
              <a:defRPr sz="2400">
                <a:solidFill>
                  <a:schemeClr val="tx1">
                    <a:lumMod val="85000"/>
                    <a:lumOff val="15000"/>
                  </a:schemeClr>
                </a:solidFill>
              </a:defRPr>
            </a:lvl1pPr>
          </a:lstStyle>
          <a:p>
            <a:pPr lvl="0"/>
            <a:r>
              <a:rPr lang="zh-CN" altLang="en-US" dirty="0"/>
              <a:t>编辑副标题</a:t>
            </a:r>
            <a:endParaRPr lang="zh-CN" altLang="en-US" dirty="0"/>
          </a:p>
        </p:txBody>
      </p:sp>
      <p:sp>
        <p:nvSpPr>
          <p:cNvPr id="28" name="文本占位符 3"/>
          <p:cNvSpPr>
            <a:spLocks noGrp="1"/>
          </p:cNvSpPr>
          <p:nvPr>
            <p:ph type="body" sz="quarter" idx="15" hasCustomPrompt="1"/>
            <p:custDataLst>
              <p:tags r:id="rId24"/>
            </p:custDataLst>
          </p:nvPr>
        </p:nvSpPr>
        <p:spPr>
          <a:xfrm>
            <a:off x="3412359" y="4725358"/>
            <a:ext cx="2481263" cy="581025"/>
          </a:xfrm>
        </p:spPr>
        <p:txBody>
          <a:bodyPr anchor="ctr">
            <a:noAutofit/>
          </a:bodyPr>
          <a:lstStyle>
            <a:lvl1pPr marL="0" indent="0" algn="l">
              <a:buNone/>
              <a:defRPr sz="2400">
                <a:solidFill>
                  <a:schemeClr val="tx1">
                    <a:lumMod val="85000"/>
                    <a:lumOff val="15000"/>
                  </a:schemeClr>
                </a:solidFill>
              </a:defRPr>
            </a:lvl1pPr>
          </a:lstStyle>
          <a:p>
            <a:pPr lvl="0"/>
            <a:r>
              <a:rPr lang="zh-CN" altLang="en-US" dirty="0"/>
              <a:t>编辑副标题</a:t>
            </a:r>
            <a:endParaRPr lang="zh-CN" altLang="en-US" dirty="0"/>
          </a:p>
        </p:txBody>
      </p:sp>
      <p:sp>
        <p:nvSpPr>
          <p:cNvPr id="7" name="文本占位符 6"/>
          <p:cNvSpPr>
            <a:spLocks noGrp="1"/>
          </p:cNvSpPr>
          <p:nvPr>
            <p:ph type="body" sz="quarter" idx="16" hasCustomPrompt="1"/>
            <p:custDataLst>
              <p:tags r:id="rId25"/>
            </p:custDataLst>
          </p:nvPr>
        </p:nvSpPr>
        <p:spPr>
          <a:xfrm>
            <a:off x="695325" y="3904536"/>
            <a:ext cx="5953125" cy="548958"/>
          </a:xfrm>
        </p:spPr>
        <p:txBody>
          <a:bodyPr>
            <a:normAutofit/>
          </a:bodyPr>
          <a:lstStyle>
            <a:lvl1pPr marL="0" indent="0">
              <a:buNone/>
              <a:defRPr sz="2400"/>
            </a:lvl1pPr>
          </a:lstStyle>
          <a:p>
            <a:pPr lvl="0"/>
            <a:r>
              <a:rPr lang="zh-CN" altLang="en-US" dirty="0"/>
              <a:t>单击此处编辑副标题</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5" name="组合 14"/>
          <p:cNvGrpSpPr/>
          <p:nvPr userDrawn="1">
            <p:custDataLst>
              <p:tags r:id="rId2"/>
            </p:custDataLst>
          </p:nvPr>
        </p:nvGrpSpPr>
        <p:grpSpPr>
          <a:xfrm>
            <a:off x="152827" y="104775"/>
            <a:ext cx="11901060" cy="268446"/>
            <a:chOff x="152827" y="104775"/>
            <a:chExt cx="11901060" cy="268446"/>
          </a:xfrm>
        </p:grpSpPr>
        <p:sp>
          <p:nvSpPr>
            <p:cNvPr id="9" name="等腰三角形 8"/>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5469363" y="0"/>
            <a:ext cx="1131456" cy="6858000"/>
            <a:chOff x="5469363" y="0"/>
            <a:chExt cx="1131456" cy="6858000"/>
          </a:xfrm>
        </p:grpSpPr>
        <p:sp>
          <p:nvSpPr>
            <p:cNvPr id="9" name="等腰三角形 8"/>
            <p:cNvSpPr/>
            <p:nvPr userDrawn="1">
              <p:custDataLst>
                <p:tags r:id="rId3"/>
              </p:custDataLst>
            </p:nvPr>
          </p:nvSpPr>
          <p:spPr>
            <a:xfrm rot="10800000">
              <a:off x="5884870" y="1"/>
              <a:ext cx="715949" cy="549759"/>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rot="10800000" flipH="1">
              <a:off x="5469363" y="0"/>
              <a:ext cx="533768" cy="328613"/>
            </a:xfrm>
            <a:prstGeom prst="triangle">
              <a:avLst>
                <a:gd name="adj" fmla="val 26664"/>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rot="10800000" flipV="1">
              <a:off x="5884870" y="6308241"/>
              <a:ext cx="715949" cy="549759"/>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rot="10800000" flipH="1" flipV="1">
              <a:off x="5469363" y="6529387"/>
              <a:ext cx="533768" cy="328613"/>
            </a:xfrm>
            <a:prstGeom prst="triangle">
              <a:avLst>
                <a:gd name="adj" fmla="val 26664"/>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日期占位符 3"/>
          <p:cNvSpPr>
            <a:spLocks noGrp="1"/>
          </p:cNvSpPr>
          <p:nvPr userDrawn="1">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userDrawn="1">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userDrawn="1">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3" name="标题 2"/>
          <p:cNvSpPr>
            <a:spLocks noGrp="1"/>
          </p:cNvSpPr>
          <p:nvPr userDrawn="1">
            <p:ph type="ctrTitle" idx="14" hasCustomPrompt="1"/>
            <p:custDataLst>
              <p:tags r:id="rId10"/>
            </p:custDataLst>
          </p:nvPr>
        </p:nvSpPr>
        <p:spPr>
          <a:xfrm>
            <a:off x="4131946" y="2785110"/>
            <a:ext cx="5767705" cy="835660"/>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userDrawn="1">
            <p:ph type="subTitle" idx="13" hasCustomPrompt="1"/>
            <p:custDataLst>
              <p:tags r:id="rId11"/>
            </p:custDataLst>
          </p:nvPr>
        </p:nvSpPr>
        <p:spPr>
          <a:xfrm>
            <a:off x="4131946" y="3823971"/>
            <a:ext cx="5767705" cy="430616"/>
          </a:xfrm>
        </p:spPr>
        <p:txBody>
          <a:bodyPr vert="horz" wrap="square" lIns="91440" tIns="45720" rIns="91440" bIns="45720" anchor="t" anchorCtr="0">
            <a:normAutofit/>
          </a:bodyPr>
          <a:lstStyle>
            <a:lvl1pPr marL="0" marR="0" indent="0" algn="dist" defTabSz="914400" rtl="0" eaLnBrk="1" fontAlgn="auto" latinLnBrk="0" hangingPunct="1">
              <a:lnSpc>
                <a:spcPct val="100000"/>
              </a:lnSpc>
              <a:spcBef>
                <a:spcPts val="0"/>
              </a:spcBef>
              <a:spcAft>
                <a:spcPts val="0"/>
              </a:spcAft>
              <a:buClrTx/>
              <a:buSzPts val="1600"/>
              <a:buFont typeface="Arial" panose="020B0604020202020204" pitchFamily="34" charset="0"/>
              <a:buNone/>
              <a:defRPr sz="16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52827" y="104775"/>
            <a:ext cx="11901060" cy="268446"/>
            <a:chOff x="152827" y="104775"/>
            <a:chExt cx="11901060" cy="268446"/>
          </a:xfrm>
        </p:grpSpPr>
        <p:sp>
          <p:nvSpPr>
            <p:cNvPr id="11" name="等腰三角形 10"/>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52827" y="104775"/>
            <a:ext cx="11901060" cy="268446"/>
            <a:chOff x="152827" y="104775"/>
            <a:chExt cx="11901060" cy="268446"/>
          </a:xfrm>
        </p:grpSpPr>
        <p:sp>
          <p:nvSpPr>
            <p:cNvPr id="13" name="等腰三角形 12"/>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7" name="任意多边形 6"/>
          <p:cNvSpPr/>
          <p:nvPr userDrawn="1">
            <p:custDataLst>
              <p:tags r:id="rId2"/>
            </p:custDataLst>
          </p:nvPr>
        </p:nvSpPr>
        <p:spPr>
          <a:xfrm>
            <a:off x="4878000" y="0"/>
            <a:ext cx="7314000" cy="6858000"/>
          </a:xfrm>
          <a:custGeom>
            <a:avLst/>
            <a:gdLst>
              <a:gd name="connsiteX0" fmla="*/ 1714500 w 7314000"/>
              <a:gd name="connsiteY0" fmla="*/ 0 h 6858000"/>
              <a:gd name="connsiteX1" fmla="*/ 7314000 w 7314000"/>
              <a:gd name="connsiteY1" fmla="*/ 0 h 6858000"/>
              <a:gd name="connsiteX2" fmla="*/ 7314000 w 7314000"/>
              <a:gd name="connsiteY2" fmla="*/ 6858000 h 6858000"/>
              <a:gd name="connsiteX3" fmla="*/ 0 w 7314000"/>
              <a:gd name="connsiteY3" fmla="*/ 6858000 h 6858000"/>
              <a:gd name="connsiteX4" fmla="*/ 1714500 w 731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4000" h="6858000">
                <a:moveTo>
                  <a:pt x="1714500" y="0"/>
                </a:moveTo>
                <a:lnTo>
                  <a:pt x="7314000" y="0"/>
                </a:lnTo>
                <a:lnTo>
                  <a:pt x="7314000" y="6858000"/>
                </a:lnTo>
                <a:lnTo>
                  <a:pt x="0" y="6858000"/>
                </a:lnTo>
                <a:lnTo>
                  <a:pt x="1714500" y="0"/>
                </a:lnTo>
                <a:close/>
              </a:path>
            </a:pathLst>
          </a:cu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6" name="组合 15"/>
          <p:cNvGrpSpPr/>
          <p:nvPr userDrawn="1">
            <p:custDataLst>
              <p:tags r:id="rId3"/>
            </p:custDataLst>
          </p:nvPr>
        </p:nvGrpSpPr>
        <p:grpSpPr>
          <a:xfrm>
            <a:off x="1547813" y="2799477"/>
            <a:ext cx="10506074" cy="3935491"/>
            <a:chOff x="1547813" y="2799477"/>
            <a:chExt cx="10506074" cy="3935491"/>
          </a:xfrm>
        </p:grpSpPr>
        <p:sp>
          <p:nvSpPr>
            <p:cNvPr id="10" name="等腰三角形 9"/>
            <p:cNvSpPr/>
            <p:nvPr userDrawn="1">
              <p:custDataLst>
                <p:tags r:id="rId4"/>
              </p:custDataLst>
            </p:nvPr>
          </p:nvSpPr>
          <p:spPr>
            <a:xfrm>
              <a:off x="1883061" y="2799477"/>
              <a:ext cx="1549919" cy="1226237"/>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a:off x="1547813" y="3060533"/>
              <a:ext cx="1531752" cy="965181"/>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6"/>
              </p:custDataLst>
            </p:nvPr>
          </p:nvSpPr>
          <p:spPr>
            <a:xfrm flipH="1">
              <a:off x="11606211" y="6484938"/>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7"/>
              </p:custDataLst>
            </p:nvPr>
          </p:nvSpPr>
          <p:spPr>
            <a:xfrm flipH="1">
              <a:off x="11649074" y="6525419"/>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52827" y="104775"/>
            <a:ext cx="11901060" cy="268446"/>
            <a:chOff x="152827" y="104775"/>
            <a:chExt cx="11901060" cy="268446"/>
          </a:xfrm>
        </p:grpSpPr>
        <p:sp>
          <p:nvSpPr>
            <p:cNvPr id="11" name="等腰三角形 10"/>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52827" y="104775"/>
            <a:ext cx="11901060" cy="268446"/>
            <a:chOff x="152827" y="104775"/>
            <a:chExt cx="11901060" cy="268446"/>
          </a:xfrm>
        </p:grpSpPr>
        <p:sp>
          <p:nvSpPr>
            <p:cNvPr id="10" name="等腰三角形 9"/>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竖排标题 1"/>
          <p:cNvSpPr>
            <a:spLocks noGrp="1"/>
          </p:cNvSpPr>
          <p:nvPr>
            <p:ph type="title" orient="vert"/>
            <p:custDataLst>
              <p:tags r:id="rId7"/>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8"/>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52827" y="104775"/>
            <a:ext cx="11901060" cy="268446"/>
            <a:chOff x="152827" y="104775"/>
            <a:chExt cx="11901060" cy="268446"/>
          </a:xfrm>
        </p:grpSpPr>
        <p:sp>
          <p:nvSpPr>
            <p:cNvPr id="10" name="等腰三角形 9"/>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6" name="组合 25"/>
          <p:cNvGrpSpPr/>
          <p:nvPr userDrawn="1">
            <p:custDataLst>
              <p:tags r:id="rId2"/>
            </p:custDataLst>
          </p:nvPr>
        </p:nvGrpSpPr>
        <p:grpSpPr>
          <a:xfrm>
            <a:off x="81021" y="-6"/>
            <a:ext cx="12110979" cy="6858006"/>
            <a:chOff x="81021" y="-6"/>
            <a:chExt cx="12110979" cy="6858006"/>
          </a:xfrm>
        </p:grpSpPr>
        <p:sp>
          <p:nvSpPr>
            <p:cNvPr id="8" name="任意多边形 5"/>
            <p:cNvSpPr/>
            <p:nvPr userDrawn="1">
              <p:custDataLst>
                <p:tags r:id="rId3"/>
              </p:custDataLst>
            </p:nvPr>
          </p:nvSpPr>
          <p:spPr>
            <a:xfrm>
              <a:off x="774700" y="2057717"/>
              <a:ext cx="1250950" cy="2742565"/>
            </a:xfrm>
            <a:custGeom>
              <a:avLst/>
              <a:gdLst>
                <a:gd name="connisteX0" fmla="*/ 1885950 w 1896110"/>
                <a:gd name="connsiteY0" fmla="*/ 826135 h 4745355"/>
                <a:gd name="connisteX1" fmla="*/ 1885950 w 1896110"/>
                <a:gd name="connsiteY1" fmla="*/ 0 h 4745355"/>
                <a:gd name="connisteX2" fmla="*/ 0 w 1896110"/>
                <a:gd name="connsiteY2" fmla="*/ 0 h 4745355"/>
                <a:gd name="connisteX3" fmla="*/ 0 w 1896110"/>
                <a:gd name="connsiteY3" fmla="*/ 4745355 h 4745355"/>
                <a:gd name="connisteX4" fmla="*/ 1896110 w 1896110"/>
                <a:gd name="connsiteY4" fmla="*/ 4745355 h 4745355"/>
                <a:gd name="connisteX5" fmla="*/ 1896110 w 1896110"/>
                <a:gd name="connsiteY5" fmla="*/ 4003675 h 47453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1896110" h="4745355">
                  <a:moveTo>
                    <a:pt x="1885950" y="826135"/>
                  </a:moveTo>
                  <a:lnTo>
                    <a:pt x="1885950" y="0"/>
                  </a:lnTo>
                  <a:lnTo>
                    <a:pt x="0" y="0"/>
                  </a:lnTo>
                  <a:lnTo>
                    <a:pt x="0" y="4745355"/>
                  </a:lnTo>
                  <a:lnTo>
                    <a:pt x="1896110" y="4745355"/>
                  </a:lnTo>
                  <a:lnTo>
                    <a:pt x="1896110" y="4003675"/>
                  </a:lnTo>
                </a:path>
              </a:pathLst>
            </a:cu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0" name="等腰三角形 9"/>
            <p:cNvSpPr/>
            <p:nvPr userDrawn="1">
              <p:custDataLst>
                <p:tags r:id="rId4"/>
              </p:custDataLst>
            </p:nvPr>
          </p:nvSpPr>
          <p:spPr>
            <a:xfrm rot="10800000">
              <a:off x="81021" y="-5"/>
              <a:ext cx="2916822" cy="1296370"/>
            </a:xfrm>
            <a:prstGeom prst="triangle">
              <a:avLst>
                <a:gd name="adj" fmla="val 816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rot="10800000">
              <a:off x="81023" y="-6"/>
              <a:ext cx="5694744" cy="1470581"/>
            </a:xfrm>
            <a:prstGeom prst="triangle">
              <a:avLst>
                <a:gd name="adj" fmla="val 6665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6"/>
              </p:custDataLst>
            </p:nvPr>
          </p:nvSpPr>
          <p:spPr>
            <a:xfrm rot="10800000">
              <a:off x="81023" y="-4"/>
              <a:ext cx="4949072" cy="1470581"/>
            </a:xfrm>
            <a:prstGeom prst="triangle">
              <a:avLst>
                <a:gd name="adj" fmla="val 6179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custDataLst>
                <p:tags r:id="rId7"/>
              </p:custDataLst>
            </p:nvPr>
          </p:nvCxnSpPr>
          <p:spPr>
            <a:xfrm flipH="1">
              <a:off x="2745581" y="5690396"/>
              <a:ext cx="1235076" cy="1136646"/>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custDataLst>
                <p:tags r:id="rId8"/>
              </p:custDataLst>
            </p:nvPr>
          </p:nvCxnSpPr>
          <p:spPr>
            <a:xfrm>
              <a:off x="3981450" y="5690396"/>
              <a:ext cx="1847850" cy="114356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5" name="等腰三角形 14"/>
            <p:cNvSpPr/>
            <p:nvPr userDrawn="1">
              <p:custDataLst>
                <p:tags r:id="rId9"/>
              </p:custDataLst>
            </p:nvPr>
          </p:nvSpPr>
          <p:spPr>
            <a:xfrm>
              <a:off x="3048000" y="5867400"/>
              <a:ext cx="2682240" cy="990600"/>
            </a:xfrm>
            <a:prstGeom prst="triangle">
              <a:avLst>
                <a:gd name="adj" fmla="val 4004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userDrawn="1">
              <p:custDataLst>
                <p:tags r:id="rId10"/>
              </p:custDataLst>
            </p:nvPr>
          </p:nvSpPr>
          <p:spPr>
            <a:xfrm>
              <a:off x="975359" y="5928360"/>
              <a:ext cx="2773681" cy="929640"/>
            </a:xfrm>
            <a:prstGeom prst="triangle">
              <a:avLst>
                <a:gd name="adj" fmla="val 6181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cxnSp>
          <p:nvCxnSpPr>
            <p:cNvPr id="17" name="直接连接符 16"/>
            <p:cNvCxnSpPr/>
            <p:nvPr userDrawn="1">
              <p:custDataLst>
                <p:tags r:id="rId11"/>
              </p:custDataLst>
            </p:nvPr>
          </p:nvCxnSpPr>
          <p:spPr>
            <a:xfrm flipH="1" flipV="1">
              <a:off x="8577073" y="4187919"/>
              <a:ext cx="2506178" cy="2658525"/>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12"/>
              </p:custDataLst>
            </p:nvPr>
          </p:nvCxnSpPr>
          <p:spPr>
            <a:xfrm flipV="1">
              <a:off x="11083251" y="5522042"/>
              <a:ext cx="1089699" cy="1326432"/>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custDataLst>
                <p:tags r:id="rId13"/>
              </p:custDataLst>
            </p:nvPr>
          </p:nvCxnSpPr>
          <p:spPr>
            <a:xfrm flipH="1">
              <a:off x="8596123" y="30956"/>
              <a:ext cx="2506178" cy="415775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14"/>
              </p:custDataLst>
            </p:nvPr>
          </p:nvCxnSpPr>
          <p:spPr>
            <a:xfrm>
              <a:off x="11102301" y="27781"/>
              <a:ext cx="1089699" cy="2074452"/>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15"/>
              </p:custDataLst>
            </p:nvPr>
          </p:nvCxnSpPr>
          <p:spPr>
            <a:xfrm>
              <a:off x="6707981" y="4192278"/>
              <a:ext cx="5484019" cy="0"/>
            </a:xfrm>
            <a:prstGeom prst="line">
              <a:avLst/>
            </a:prstGeom>
            <a:ln w="635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2" name="等腰三角形 21"/>
            <p:cNvSpPr/>
            <p:nvPr userDrawn="1">
              <p:custDataLst>
                <p:tags r:id="rId16"/>
              </p:custDataLst>
            </p:nvPr>
          </p:nvSpPr>
          <p:spPr>
            <a:xfrm>
              <a:off x="6720840" y="975360"/>
              <a:ext cx="4899660" cy="3187065"/>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userDrawn="1">
              <p:custDataLst>
                <p:tags r:id="rId17"/>
              </p:custDataLst>
            </p:nvPr>
          </p:nvSpPr>
          <p:spPr>
            <a:xfrm>
              <a:off x="6713583" y="975360"/>
              <a:ext cx="4899660" cy="3187065"/>
            </a:xfrm>
            <a:prstGeom prst="triangle">
              <a:avLst>
                <a:gd name="adj" fmla="val 32263"/>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userDrawn="1">
              <p:custDataLst>
                <p:tags r:id="rId18"/>
              </p:custDataLst>
            </p:nvPr>
          </p:nvSpPr>
          <p:spPr>
            <a:xfrm flipV="1">
              <a:off x="6713583" y="4226354"/>
              <a:ext cx="4899660" cy="2019664"/>
            </a:xfrm>
            <a:prstGeom prst="triangle">
              <a:avLst>
                <a:gd name="adj" fmla="val 5030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userDrawn="1">
              <p:custDataLst>
                <p:tags r:id="rId19"/>
              </p:custDataLst>
            </p:nvPr>
          </p:nvSpPr>
          <p:spPr>
            <a:xfrm flipV="1">
              <a:off x="6713583" y="4226354"/>
              <a:ext cx="4899660" cy="2019664"/>
            </a:xfrm>
            <a:prstGeom prst="triangle">
              <a:avLst>
                <a:gd name="adj" fmla="val 32263"/>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2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idx="14" hasCustomPrompt="1"/>
            <p:custDataLst>
              <p:tags r:id="rId23"/>
            </p:custDataLst>
          </p:nvPr>
        </p:nvSpPr>
        <p:spPr>
          <a:xfrm>
            <a:off x="1304290" y="3888422"/>
            <a:ext cx="4359910" cy="505778"/>
          </a:xfrm>
        </p:spPr>
        <p:txBody>
          <a:bodyPr vert="horz" wrap="square" lIns="91440" tIns="45720" rIns="91440" bIns="45720" anchor="t" anchorCtr="0">
            <a:normAutofit/>
          </a:bodyPr>
          <a:lstStyle>
            <a:lvl1pPr marL="457200" marR="0" indent="-457200" algn="l" rtl="0" eaLnBrk="1" fontAlgn="auto">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
                <a:schemeClr val="tx1">
                  <a:lumMod val="65000"/>
                  <a:lumOff val="35000"/>
                </a:schemeClr>
              </a:buClr>
              <a:buSzPts val="2000"/>
              <a:buFont typeface="Arial" panose="020B0604020202020204" pitchFamily="34" charset="0"/>
              <a:buNone/>
            </a:pPr>
            <a:r>
              <a:rPr lang="zh-CN" altLang="en-US" dirty="0"/>
              <a:t>单击此处编辑副标题</a:t>
            </a:r>
            <a:endParaRPr lang="zh-CN" altLang="en-US" dirty="0"/>
          </a:p>
        </p:txBody>
      </p:sp>
      <p:sp>
        <p:nvSpPr>
          <p:cNvPr id="2" name="标题 1"/>
          <p:cNvSpPr>
            <a:spLocks noGrp="1"/>
          </p:cNvSpPr>
          <p:nvPr>
            <p:ph type="title" idx="13" hasCustomPrompt="1"/>
            <p:custDataLst>
              <p:tags r:id="rId24"/>
            </p:custDataLst>
          </p:nvPr>
        </p:nvSpPr>
        <p:spPr>
          <a:xfrm>
            <a:off x="1215390" y="2562542"/>
            <a:ext cx="4359910" cy="1172210"/>
          </a:xfrm>
        </p:spPr>
        <p:txBody>
          <a:bodyPr vert="horz" wrap="square" lIns="91440" tIns="45720" rIns="91440" bIns="45720" anchor="ctr" anchorCtr="0">
            <a:normAutofit/>
          </a:bodyPr>
          <a:lstStyle>
            <a:lvl1pPr marL="0" marR="0" indent="0" algn="l"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152827" y="104775"/>
            <a:ext cx="11901060" cy="268446"/>
            <a:chOff x="152827" y="104775"/>
            <a:chExt cx="11901060" cy="268446"/>
          </a:xfrm>
        </p:grpSpPr>
        <p:sp>
          <p:nvSpPr>
            <p:cNvPr id="9" name="等腰三角形 8"/>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2" name="等腰三角形 11"/>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1" name="组合 10"/>
          <p:cNvGrpSpPr/>
          <p:nvPr userDrawn="1">
            <p:custDataLst>
              <p:tags r:id="rId3"/>
            </p:custDataLst>
          </p:nvPr>
        </p:nvGrpSpPr>
        <p:grpSpPr>
          <a:xfrm>
            <a:off x="152827" y="104775"/>
            <a:ext cx="11901060" cy="268446"/>
            <a:chOff x="152827" y="104775"/>
            <a:chExt cx="11901060" cy="268446"/>
          </a:xfrm>
        </p:grpSpPr>
        <p:sp>
          <p:nvSpPr>
            <p:cNvPr id="12" name="等腰三角形 11"/>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5" name="等腰三角形 14"/>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hasCustomPrompt="1"/>
            <p:custDataLst>
              <p:tags r:id="rId8"/>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9"/>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6" name="组合 5"/>
          <p:cNvGrpSpPr/>
          <p:nvPr userDrawn="1">
            <p:custDataLst>
              <p:tags r:id="rId3"/>
            </p:custDataLst>
          </p:nvPr>
        </p:nvGrpSpPr>
        <p:grpSpPr>
          <a:xfrm>
            <a:off x="11624102" y="104775"/>
            <a:ext cx="412698" cy="268446"/>
            <a:chOff x="152827" y="104775"/>
            <a:chExt cx="412698" cy="268446"/>
          </a:xfrm>
        </p:grpSpPr>
        <p:sp>
          <p:nvSpPr>
            <p:cNvPr id="12" name="等腰三角形 11"/>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2" name="组合 11"/>
          <p:cNvGrpSpPr/>
          <p:nvPr userDrawn="1">
            <p:custDataLst>
              <p:tags r:id="rId3"/>
            </p:custDataLst>
          </p:nvPr>
        </p:nvGrpSpPr>
        <p:grpSpPr>
          <a:xfrm>
            <a:off x="152827" y="104775"/>
            <a:ext cx="11901060" cy="268446"/>
            <a:chOff x="152827" y="104775"/>
            <a:chExt cx="11901060" cy="268446"/>
          </a:xfrm>
        </p:grpSpPr>
        <p:sp>
          <p:nvSpPr>
            <p:cNvPr id="13" name="等腰三角形 12"/>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3"/>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2" name="组合 11"/>
          <p:cNvGrpSpPr/>
          <p:nvPr userDrawn="1">
            <p:custDataLst>
              <p:tags r:id="rId3"/>
            </p:custDataLst>
          </p:nvPr>
        </p:nvGrpSpPr>
        <p:grpSpPr>
          <a:xfrm>
            <a:off x="152827" y="104775"/>
            <a:ext cx="11901060" cy="268446"/>
            <a:chOff x="152827" y="104775"/>
            <a:chExt cx="11901060" cy="268446"/>
          </a:xfrm>
        </p:grpSpPr>
        <p:sp>
          <p:nvSpPr>
            <p:cNvPr id="13" name="等腰三角形 12"/>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2"/>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3"/>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6" name="组合 5"/>
          <p:cNvGrpSpPr/>
          <p:nvPr userDrawn="1">
            <p:custDataLst>
              <p:tags r:id="rId3"/>
            </p:custDataLst>
          </p:nvPr>
        </p:nvGrpSpPr>
        <p:grpSpPr>
          <a:xfrm>
            <a:off x="133780" y="6475254"/>
            <a:ext cx="11903288" cy="268446"/>
            <a:chOff x="133780" y="6475254"/>
            <a:chExt cx="11903288" cy="268446"/>
          </a:xfrm>
        </p:grpSpPr>
        <p:sp>
          <p:nvSpPr>
            <p:cNvPr id="16" name="等腰三角形 15"/>
            <p:cNvSpPr/>
            <p:nvPr userDrawn="1">
              <p:custDataLst>
                <p:tags r:id="rId4"/>
              </p:custDataLst>
            </p:nvPr>
          </p:nvSpPr>
          <p:spPr>
            <a:xfrm>
              <a:off x="11697762" y="6475254"/>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userDrawn="1">
              <p:custDataLst>
                <p:tags r:id="rId5"/>
              </p:custDataLst>
            </p:nvPr>
          </p:nvSpPr>
          <p:spPr>
            <a:xfrm>
              <a:off x="11624370" y="6532404"/>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userDrawn="1">
              <p:custDataLst>
                <p:tags r:id="rId6"/>
              </p:custDataLst>
            </p:nvPr>
          </p:nvSpPr>
          <p:spPr>
            <a:xfrm flipH="1">
              <a:off x="133780" y="6486209"/>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9" name="等腰三角形 18"/>
            <p:cNvSpPr/>
            <p:nvPr userDrawn="1">
              <p:custDataLst>
                <p:tags r:id="rId7"/>
              </p:custDataLst>
            </p:nvPr>
          </p:nvSpPr>
          <p:spPr>
            <a:xfrm flipH="1">
              <a:off x="176643" y="6526690"/>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2"/>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3"/>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4"/>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5"/>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7" name="组合 16"/>
          <p:cNvGrpSpPr/>
          <p:nvPr userDrawn="1">
            <p:custDataLst>
              <p:tags r:id="rId3"/>
            </p:custDataLst>
          </p:nvPr>
        </p:nvGrpSpPr>
        <p:grpSpPr>
          <a:xfrm>
            <a:off x="300038" y="5993606"/>
            <a:ext cx="11551293" cy="614362"/>
            <a:chOff x="300038" y="5993606"/>
            <a:chExt cx="11551293" cy="614362"/>
          </a:xfrm>
        </p:grpSpPr>
        <p:sp>
          <p:nvSpPr>
            <p:cNvPr id="12" name="等腰三角形 11"/>
            <p:cNvSpPr/>
            <p:nvPr userDrawn="1">
              <p:custDataLst>
                <p:tags r:id="rId4"/>
              </p:custDataLst>
            </p:nvPr>
          </p:nvSpPr>
          <p:spPr>
            <a:xfrm>
              <a:off x="11074800" y="5993606"/>
              <a:ext cx="776531" cy="614362"/>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0906836" y="6124399"/>
              <a:ext cx="767429" cy="483569"/>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flipH="1">
              <a:off x="300038" y="6024147"/>
              <a:ext cx="1021556" cy="570546"/>
            </a:xfrm>
            <a:prstGeom prst="triangle">
              <a:avLst>
                <a:gd name="adj" fmla="val 73825"/>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5" name="等腰三角形 14"/>
            <p:cNvSpPr/>
            <p:nvPr userDrawn="1">
              <p:custDataLst>
                <p:tags r:id="rId7"/>
              </p:custDataLst>
            </p:nvPr>
          </p:nvSpPr>
          <p:spPr>
            <a:xfrm flipH="1">
              <a:off x="397847" y="6116521"/>
              <a:ext cx="809631" cy="445568"/>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hasCustomPrompt="1"/>
            <p:custDataLst>
              <p:tags r:id="rId8"/>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219.xml"/><Relationship Id="rId23" Type="http://schemas.openxmlformats.org/officeDocument/2006/relationships/tags" Target="../tags/tag218.xml"/><Relationship Id="rId22" Type="http://schemas.openxmlformats.org/officeDocument/2006/relationships/tags" Target="../tags/tag217.xml"/><Relationship Id="rId21" Type="http://schemas.openxmlformats.org/officeDocument/2006/relationships/tags" Target="../tags/tag216.xml"/><Relationship Id="rId20" Type="http://schemas.openxmlformats.org/officeDocument/2006/relationships/tags" Target="../tags/tag215.xml"/><Relationship Id="rId2" Type="http://schemas.openxmlformats.org/officeDocument/2006/relationships/slideLayout" Target="../slideLayouts/slideLayout12.xml"/><Relationship Id="rId19" Type="http://schemas.openxmlformats.org/officeDocument/2006/relationships/tags" Target="../tags/tag214.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1.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s>
</file>

<file path=ppt/slides/_rels/slide10.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5" Type="http://schemas.openxmlformats.org/officeDocument/2006/relationships/slideLayout" Target="../slideLayouts/slideLayout17.xml"/><Relationship Id="rId14" Type="http://schemas.openxmlformats.org/officeDocument/2006/relationships/tags" Target="../tags/tag335.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11.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5" Type="http://schemas.openxmlformats.org/officeDocument/2006/relationships/slideLayout" Target="../slideLayouts/slideLayout17.xml"/><Relationship Id="rId14" Type="http://schemas.openxmlformats.org/officeDocument/2006/relationships/tags" Target="../tags/tag349.xml"/><Relationship Id="rId13" Type="http://schemas.openxmlformats.org/officeDocument/2006/relationships/tags" Target="../tags/tag348.xml"/><Relationship Id="rId12" Type="http://schemas.openxmlformats.org/officeDocument/2006/relationships/tags" Target="../tags/tag347.xml"/><Relationship Id="rId11" Type="http://schemas.openxmlformats.org/officeDocument/2006/relationships/tags" Target="../tags/tag346.xml"/><Relationship Id="rId10" Type="http://schemas.openxmlformats.org/officeDocument/2006/relationships/tags" Target="../tags/tag345.xml"/><Relationship Id="rId1" Type="http://schemas.openxmlformats.org/officeDocument/2006/relationships/tags" Target="../tags/tag336.xml"/></Relationships>
</file>

<file path=ppt/slides/_rels/slide12.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5" Type="http://schemas.openxmlformats.org/officeDocument/2006/relationships/slideLayout" Target="../slideLayouts/slideLayout17.xml"/><Relationship Id="rId14" Type="http://schemas.openxmlformats.org/officeDocument/2006/relationships/tags" Target="../tags/tag363.xml"/><Relationship Id="rId13" Type="http://schemas.openxmlformats.org/officeDocument/2006/relationships/tags" Target="../tags/tag362.xml"/><Relationship Id="rId12" Type="http://schemas.openxmlformats.org/officeDocument/2006/relationships/tags" Target="../tags/tag361.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0.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3.xml"/><Relationship Id="rId5" Type="http://schemas.openxmlformats.org/officeDocument/2006/relationships/tags" Target="../tags/tag368.xml"/><Relationship Id="rId4" Type="http://schemas.openxmlformats.org/officeDocument/2006/relationships/tags" Target="../tags/tag367.xml"/><Relationship Id="rId3" Type="http://schemas.openxmlformats.org/officeDocument/2006/relationships/tags" Target="../tags/tag366.xml"/><Relationship Id="rId2" Type="http://schemas.openxmlformats.org/officeDocument/2006/relationships/tags" Target="../tags/tag365.xml"/><Relationship Id="rId1" Type="http://schemas.openxmlformats.org/officeDocument/2006/relationships/tags" Target="../tags/tag364.xml"/></Relationships>
</file>

<file path=ppt/slides/_rels/slide14.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5" Type="http://schemas.openxmlformats.org/officeDocument/2006/relationships/slideLayout" Target="../slideLayouts/slideLayout17.xml"/><Relationship Id="rId14" Type="http://schemas.openxmlformats.org/officeDocument/2006/relationships/tags" Target="../tags/tag382.xml"/><Relationship Id="rId13" Type="http://schemas.openxmlformats.org/officeDocument/2006/relationships/tags" Target="../tags/tag381.xml"/><Relationship Id="rId12" Type="http://schemas.openxmlformats.org/officeDocument/2006/relationships/tags" Target="../tags/tag380.xml"/><Relationship Id="rId11" Type="http://schemas.openxmlformats.org/officeDocument/2006/relationships/tags" Target="../tags/tag379.xml"/><Relationship Id="rId10" Type="http://schemas.openxmlformats.org/officeDocument/2006/relationships/tags" Target="../tags/tag378.xml"/><Relationship Id="rId1" Type="http://schemas.openxmlformats.org/officeDocument/2006/relationships/tags" Target="../tags/tag369.xml"/></Relationships>
</file>

<file path=ppt/slides/_rels/slide15.xml.rels><?xml version="1.0" encoding="UTF-8" standalone="yes"?>
<Relationships xmlns="http://schemas.openxmlformats.org/package/2006/relationships"><Relationship Id="rId9" Type="http://schemas.openxmlformats.org/officeDocument/2006/relationships/tags" Target="../tags/tag391.xml"/><Relationship Id="rId8" Type="http://schemas.openxmlformats.org/officeDocument/2006/relationships/tags" Target="../tags/tag390.xml"/><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5" Type="http://schemas.openxmlformats.org/officeDocument/2006/relationships/slideLayout" Target="../slideLayouts/slideLayout17.xml"/><Relationship Id="rId14" Type="http://schemas.openxmlformats.org/officeDocument/2006/relationships/tags" Target="../tags/tag396.xml"/><Relationship Id="rId13" Type="http://schemas.openxmlformats.org/officeDocument/2006/relationships/tags" Target="../tags/tag395.xml"/><Relationship Id="rId12" Type="http://schemas.openxmlformats.org/officeDocument/2006/relationships/tags" Target="../tags/tag394.xml"/><Relationship Id="rId11" Type="http://schemas.openxmlformats.org/officeDocument/2006/relationships/tags" Target="../tags/tag393.xml"/><Relationship Id="rId10" Type="http://schemas.openxmlformats.org/officeDocument/2006/relationships/tags" Target="../tags/tag392.xml"/><Relationship Id="rId1" Type="http://schemas.openxmlformats.org/officeDocument/2006/relationships/tags" Target="../tags/tag383.xml"/></Relationships>
</file>

<file path=ppt/slides/_rels/slide16.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0" Type="http://schemas.openxmlformats.org/officeDocument/2006/relationships/slideLayout" Target="../slideLayouts/slideLayout17.xml"/><Relationship Id="rId1" Type="http://schemas.openxmlformats.org/officeDocument/2006/relationships/tags" Target="../tags/tag397.xml"/></Relationships>
</file>

<file path=ppt/slides/_rels/slide17.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 Type="http://schemas.openxmlformats.org/officeDocument/2006/relationships/tags" Target="../tags/tag412.xml"/><Relationship Id="rId6" Type="http://schemas.openxmlformats.org/officeDocument/2006/relationships/tags" Target="../tags/tag411.xml"/><Relationship Id="rId5" Type="http://schemas.openxmlformats.org/officeDocument/2006/relationships/tags" Target="../tags/tag410.xml"/><Relationship Id="rId4" Type="http://schemas.openxmlformats.org/officeDocument/2006/relationships/tags" Target="../tags/tag409.xml"/><Relationship Id="rId3" Type="http://schemas.openxmlformats.org/officeDocument/2006/relationships/tags" Target="../tags/tag408.xml"/><Relationship Id="rId2" Type="http://schemas.openxmlformats.org/officeDocument/2006/relationships/tags" Target="../tags/tag407.xml"/><Relationship Id="rId10" Type="http://schemas.openxmlformats.org/officeDocument/2006/relationships/slideLayout" Target="../slideLayouts/slideLayout17.xml"/><Relationship Id="rId1" Type="http://schemas.openxmlformats.org/officeDocument/2006/relationships/tags" Target="../tags/tag406.xml"/></Relationships>
</file>

<file path=ppt/slides/_rels/slide18.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tags" Target="../tags/tag419.xml"/><Relationship Id="rId4" Type="http://schemas.openxmlformats.org/officeDocument/2006/relationships/tags" Target="../tags/tag418.xml"/><Relationship Id="rId3" Type="http://schemas.openxmlformats.org/officeDocument/2006/relationships/tags" Target="../tags/tag417.xml"/><Relationship Id="rId2" Type="http://schemas.openxmlformats.org/officeDocument/2006/relationships/tags" Target="../tags/tag416.xml"/><Relationship Id="rId10" Type="http://schemas.openxmlformats.org/officeDocument/2006/relationships/slideLayout" Target="../slideLayouts/slideLayout17.xml"/><Relationship Id="rId1" Type="http://schemas.openxmlformats.org/officeDocument/2006/relationships/tags" Target="../tags/tag415.xml"/></Relationships>
</file>

<file path=ppt/slides/_rels/slide19.xml.rels><?xml version="1.0" encoding="UTF-8" standalone="yes"?>
<Relationships xmlns="http://schemas.openxmlformats.org/package/2006/relationships"><Relationship Id="rId9" Type="http://schemas.openxmlformats.org/officeDocument/2006/relationships/tags" Target="../tags/tag432.xml"/><Relationship Id="rId8" Type="http://schemas.openxmlformats.org/officeDocument/2006/relationships/tags" Target="../tags/tag431.xml"/><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0" Type="http://schemas.openxmlformats.org/officeDocument/2006/relationships/slideLayout" Target="../slideLayouts/slideLayout17.xml"/><Relationship Id="rId1" Type="http://schemas.openxmlformats.org/officeDocument/2006/relationships/tags" Target="../tags/tag424.xml"/></Relationships>
</file>

<file path=ppt/slides/_rels/slide2.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9" Type="http://schemas.openxmlformats.org/officeDocument/2006/relationships/notesSlide" Target="../notesSlides/notesSlide2.xml"/><Relationship Id="rId28" Type="http://schemas.openxmlformats.org/officeDocument/2006/relationships/slideLayout" Target="../slideLayouts/slideLayout17.xml"/><Relationship Id="rId27" Type="http://schemas.openxmlformats.org/officeDocument/2006/relationships/tags" Target="../tags/tag250.xml"/><Relationship Id="rId26" Type="http://schemas.openxmlformats.org/officeDocument/2006/relationships/tags" Target="../tags/tag249.xml"/><Relationship Id="rId25" Type="http://schemas.openxmlformats.org/officeDocument/2006/relationships/tags" Target="../tags/tag248.xml"/><Relationship Id="rId24" Type="http://schemas.openxmlformats.org/officeDocument/2006/relationships/tags" Target="../tags/tag247.xml"/><Relationship Id="rId23" Type="http://schemas.openxmlformats.org/officeDocument/2006/relationships/tags" Target="../tags/tag246.xml"/><Relationship Id="rId22" Type="http://schemas.openxmlformats.org/officeDocument/2006/relationships/tags" Target="../tags/tag245.xml"/><Relationship Id="rId21" Type="http://schemas.openxmlformats.org/officeDocument/2006/relationships/tags" Target="../tags/tag244.xml"/><Relationship Id="rId20" Type="http://schemas.openxmlformats.org/officeDocument/2006/relationships/tags" Target="../tags/tag243.xml"/><Relationship Id="rId2" Type="http://schemas.openxmlformats.org/officeDocument/2006/relationships/tags" Target="../tags/tag225.xml"/><Relationship Id="rId19" Type="http://schemas.openxmlformats.org/officeDocument/2006/relationships/tags" Target="../tags/tag242.xml"/><Relationship Id="rId18" Type="http://schemas.openxmlformats.org/officeDocument/2006/relationships/tags" Target="../tags/tag241.xml"/><Relationship Id="rId17" Type="http://schemas.openxmlformats.org/officeDocument/2006/relationships/tags" Target="../tags/tag240.xml"/><Relationship Id="rId16" Type="http://schemas.openxmlformats.org/officeDocument/2006/relationships/tags" Target="../tags/tag239.xml"/><Relationship Id="rId15" Type="http://schemas.openxmlformats.org/officeDocument/2006/relationships/tags" Target="../tags/tag238.xml"/><Relationship Id="rId14" Type="http://schemas.openxmlformats.org/officeDocument/2006/relationships/tags" Target="../tags/tag237.xml"/><Relationship Id="rId13" Type="http://schemas.openxmlformats.org/officeDocument/2006/relationships/tags" Target="../tags/tag236.xml"/><Relationship Id="rId12" Type="http://schemas.openxmlformats.org/officeDocument/2006/relationships/tags" Target="../tags/tag235.xml"/><Relationship Id="rId11" Type="http://schemas.openxmlformats.org/officeDocument/2006/relationships/tags" Target="../tags/tag234.xml"/><Relationship Id="rId10" Type="http://schemas.openxmlformats.org/officeDocument/2006/relationships/tags" Target="../tags/tag233.xml"/><Relationship Id="rId1" Type="http://schemas.openxmlformats.org/officeDocument/2006/relationships/tags" Target="../tags/tag224.xml"/></Relationships>
</file>

<file path=ppt/slides/_rels/slide20.xml.rels><?xml version="1.0" encoding="UTF-8" standalone="yes"?>
<Relationships xmlns="http://schemas.openxmlformats.org/package/2006/relationships"><Relationship Id="rId9" Type="http://schemas.openxmlformats.org/officeDocument/2006/relationships/tags" Target="../tags/tag441.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0" Type="http://schemas.openxmlformats.org/officeDocument/2006/relationships/slideLayout" Target="../slideLayouts/slideLayout17.xml"/><Relationship Id="rId1" Type="http://schemas.openxmlformats.org/officeDocument/2006/relationships/tags" Target="../tags/tag433.xml"/></Relationships>
</file>

<file path=ppt/slides/_rels/slide21.xml.rels><?xml version="1.0" encoding="UTF-8" standalone="yes"?>
<Relationships xmlns="http://schemas.openxmlformats.org/package/2006/relationships"><Relationship Id="rId9" Type="http://schemas.openxmlformats.org/officeDocument/2006/relationships/tags" Target="../tags/tag450.xml"/><Relationship Id="rId8" Type="http://schemas.openxmlformats.org/officeDocument/2006/relationships/tags" Target="../tags/tag449.xml"/><Relationship Id="rId7" Type="http://schemas.openxmlformats.org/officeDocument/2006/relationships/tags" Target="../tags/tag448.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0" Type="http://schemas.openxmlformats.org/officeDocument/2006/relationships/slideLayout" Target="../slideLayouts/slideLayout17.xml"/><Relationship Id="rId1" Type="http://schemas.openxmlformats.org/officeDocument/2006/relationships/tags" Target="../tags/tag442.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3.xml"/><Relationship Id="rId5" Type="http://schemas.openxmlformats.org/officeDocument/2006/relationships/tags" Target="../tags/tag455.xml"/><Relationship Id="rId4" Type="http://schemas.openxmlformats.org/officeDocument/2006/relationships/tags" Target="../tags/tag454.xml"/><Relationship Id="rId3" Type="http://schemas.openxmlformats.org/officeDocument/2006/relationships/tags" Target="../tags/tag453.xml"/><Relationship Id="rId2" Type="http://schemas.openxmlformats.org/officeDocument/2006/relationships/tags" Target="../tags/tag452.xml"/><Relationship Id="rId1" Type="http://schemas.openxmlformats.org/officeDocument/2006/relationships/tags" Target="../tags/tag451.xml"/></Relationships>
</file>

<file path=ppt/slides/_rels/slide23.xml.rels><?xml version="1.0" encoding="UTF-8" standalone="yes"?>
<Relationships xmlns="http://schemas.openxmlformats.org/package/2006/relationships"><Relationship Id="rId9" Type="http://schemas.openxmlformats.org/officeDocument/2006/relationships/tags" Target="../tags/tag464.xml"/><Relationship Id="rId8" Type="http://schemas.openxmlformats.org/officeDocument/2006/relationships/tags" Target="../tags/tag463.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0" Type="http://schemas.openxmlformats.org/officeDocument/2006/relationships/slideLayout" Target="../slideLayouts/slideLayout17.xml"/><Relationship Id="rId1" Type="http://schemas.openxmlformats.org/officeDocument/2006/relationships/tags" Target="../tags/tag456.xml"/></Relationships>
</file>

<file path=ppt/slides/_rels/slide24.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0" Type="http://schemas.openxmlformats.org/officeDocument/2006/relationships/slideLayout" Target="../slideLayouts/slideLayout17.xml"/><Relationship Id="rId1" Type="http://schemas.openxmlformats.org/officeDocument/2006/relationships/tags" Target="../tags/tag465.xml"/></Relationships>
</file>

<file path=ppt/slides/_rels/slide25.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0" Type="http://schemas.openxmlformats.org/officeDocument/2006/relationships/slideLayout" Target="../slideLayouts/slideLayout17.xml"/><Relationship Id="rId1" Type="http://schemas.openxmlformats.org/officeDocument/2006/relationships/tags" Target="../tags/tag474.xml"/></Relationships>
</file>

<file path=ppt/slides/_rels/slide26.xml.rels><?xml version="1.0" encoding="UTF-8" standalone="yes"?>
<Relationships xmlns="http://schemas.openxmlformats.org/package/2006/relationships"><Relationship Id="rId9" Type="http://schemas.openxmlformats.org/officeDocument/2006/relationships/tags" Target="../tags/tag491.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0" Type="http://schemas.openxmlformats.org/officeDocument/2006/relationships/slideLayout" Target="../slideLayouts/slideLayout17.xml"/><Relationship Id="rId1" Type="http://schemas.openxmlformats.org/officeDocument/2006/relationships/tags" Target="../tags/tag483.xml"/></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3.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 Type="http://schemas.openxmlformats.org/officeDocument/2006/relationships/tags" Target="../tags/tag492.xml"/></Relationships>
</file>

<file path=ppt/slides/_rels/slide28.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0" Type="http://schemas.openxmlformats.org/officeDocument/2006/relationships/slideLayout" Target="../slideLayouts/slideLayout17.xml"/><Relationship Id="rId1" Type="http://schemas.openxmlformats.org/officeDocument/2006/relationships/tags" Target="../tags/tag497.xml"/></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3.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 Type="http://schemas.openxmlformats.org/officeDocument/2006/relationships/tags" Target="../tags/tag506.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3.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tags" Target="../tags/tag251.xml"/></Relationships>
</file>

<file path=ppt/slides/_rels/slide30.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0" Type="http://schemas.openxmlformats.org/officeDocument/2006/relationships/slideLayout" Target="../slideLayouts/slideLayout17.xml"/><Relationship Id="rId1" Type="http://schemas.openxmlformats.org/officeDocument/2006/relationships/tags" Target="../tags/tag511.xml"/></Relationships>
</file>

<file path=ppt/slides/_rels/slide31.xml.rels><?xml version="1.0" encoding="UTF-8" standalone="yes"?>
<Relationships xmlns="http://schemas.openxmlformats.org/package/2006/relationships"><Relationship Id="rId9" Type="http://schemas.openxmlformats.org/officeDocument/2006/relationships/tags" Target="../tags/tag528.xml"/><Relationship Id="rId8" Type="http://schemas.openxmlformats.org/officeDocument/2006/relationships/tags" Target="../tags/tag527.xml"/><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0" Type="http://schemas.openxmlformats.org/officeDocument/2006/relationships/slideLayout" Target="../slideLayouts/slideLayout17.xml"/><Relationship Id="rId1" Type="http://schemas.openxmlformats.org/officeDocument/2006/relationships/tags" Target="../tags/tag520.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3.xml"/><Relationship Id="rId5" Type="http://schemas.openxmlformats.org/officeDocument/2006/relationships/tags" Target="../tags/tag533.xml"/><Relationship Id="rId4" Type="http://schemas.openxmlformats.org/officeDocument/2006/relationships/tags" Target="../tags/tag532.xml"/><Relationship Id="rId3" Type="http://schemas.openxmlformats.org/officeDocument/2006/relationships/tags" Target="../tags/tag531.xml"/><Relationship Id="rId2" Type="http://schemas.openxmlformats.org/officeDocument/2006/relationships/tags" Target="../tags/tag530.xml"/><Relationship Id="rId1" Type="http://schemas.openxmlformats.org/officeDocument/2006/relationships/tags" Target="../tags/tag529.xml"/></Relationships>
</file>

<file path=ppt/slides/_rels/slide33.xml.rels><?xml version="1.0" encoding="UTF-8" standalone="yes"?>
<Relationships xmlns="http://schemas.openxmlformats.org/package/2006/relationships"><Relationship Id="rId9" Type="http://schemas.openxmlformats.org/officeDocument/2006/relationships/tags" Target="../tags/tag542.xml"/><Relationship Id="rId8" Type="http://schemas.openxmlformats.org/officeDocument/2006/relationships/tags" Target="../tags/tag541.xml"/><Relationship Id="rId7" Type="http://schemas.openxmlformats.org/officeDocument/2006/relationships/tags" Target="../tags/tag540.xml"/><Relationship Id="rId6" Type="http://schemas.openxmlformats.org/officeDocument/2006/relationships/tags" Target="../tags/tag539.xml"/><Relationship Id="rId5" Type="http://schemas.openxmlformats.org/officeDocument/2006/relationships/tags" Target="../tags/tag538.xml"/><Relationship Id="rId4" Type="http://schemas.openxmlformats.org/officeDocument/2006/relationships/tags" Target="../tags/tag537.xml"/><Relationship Id="rId3" Type="http://schemas.openxmlformats.org/officeDocument/2006/relationships/tags" Target="../tags/tag536.xml"/><Relationship Id="rId2" Type="http://schemas.openxmlformats.org/officeDocument/2006/relationships/tags" Target="../tags/tag535.xml"/><Relationship Id="rId10" Type="http://schemas.openxmlformats.org/officeDocument/2006/relationships/slideLayout" Target="../slideLayouts/slideLayout17.xml"/><Relationship Id="rId1" Type="http://schemas.openxmlformats.org/officeDocument/2006/relationships/tags" Target="../tags/tag534.xml"/></Relationships>
</file>

<file path=ppt/slides/_rels/slide34.xml.rels><?xml version="1.0" encoding="UTF-8" standalone="yes"?>
<Relationships xmlns="http://schemas.openxmlformats.org/package/2006/relationships"><Relationship Id="rId9" Type="http://schemas.openxmlformats.org/officeDocument/2006/relationships/tags" Target="../tags/tag551.xml"/><Relationship Id="rId8" Type="http://schemas.openxmlformats.org/officeDocument/2006/relationships/tags" Target="../tags/tag550.xml"/><Relationship Id="rId7" Type="http://schemas.openxmlformats.org/officeDocument/2006/relationships/tags" Target="../tags/tag549.xml"/><Relationship Id="rId6" Type="http://schemas.openxmlformats.org/officeDocument/2006/relationships/tags" Target="../tags/tag548.xml"/><Relationship Id="rId5" Type="http://schemas.openxmlformats.org/officeDocument/2006/relationships/tags" Target="../tags/tag547.xml"/><Relationship Id="rId4" Type="http://schemas.openxmlformats.org/officeDocument/2006/relationships/tags" Target="../tags/tag546.xml"/><Relationship Id="rId3" Type="http://schemas.openxmlformats.org/officeDocument/2006/relationships/tags" Target="../tags/tag545.xml"/><Relationship Id="rId2" Type="http://schemas.openxmlformats.org/officeDocument/2006/relationships/tags" Target="../tags/tag544.xml"/><Relationship Id="rId10" Type="http://schemas.openxmlformats.org/officeDocument/2006/relationships/slideLayout" Target="../slideLayouts/slideLayout17.xml"/><Relationship Id="rId1" Type="http://schemas.openxmlformats.org/officeDocument/2006/relationships/tags" Target="../tags/tag543.xml"/></Relationships>
</file>

<file path=ppt/slides/_rels/slide35.xml.rels><?xml version="1.0" encoding="UTF-8" standalone="yes"?>
<Relationships xmlns="http://schemas.openxmlformats.org/package/2006/relationships"><Relationship Id="rId9" Type="http://schemas.openxmlformats.org/officeDocument/2006/relationships/tags" Target="../tags/tag560.xml"/><Relationship Id="rId8" Type="http://schemas.openxmlformats.org/officeDocument/2006/relationships/tags" Target="../tags/tag559.xml"/><Relationship Id="rId7" Type="http://schemas.openxmlformats.org/officeDocument/2006/relationships/tags" Target="../tags/tag558.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0" Type="http://schemas.openxmlformats.org/officeDocument/2006/relationships/slideLayout" Target="../slideLayouts/slideLayout17.xml"/><Relationship Id="rId1" Type="http://schemas.openxmlformats.org/officeDocument/2006/relationships/tags" Target="../tags/tag552.xml"/></Relationships>
</file>

<file path=ppt/slides/_rels/slide36.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0" Type="http://schemas.openxmlformats.org/officeDocument/2006/relationships/slideLayout" Target="../slideLayouts/slideLayout17.xml"/><Relationship Id="rId1" Type="http://schemas.openxmlformats.org/officeDocument/2006/relationships/tags" Target="../tags/tag561.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1.xml"/><Relationship Id="rId2" Type="http://schemas.openxmlformats.org/officeDocument/2006/relationships/tags" Target="../tags/tag571.xml"/><Relationship Id="rId1" Type="http://schemas.openxmlformats.org/officeDocument/2006/relationships/tags" Target="../tags/tag570.xml"/></Relationships>
</file>

<file path=ppt/slides/_rels/slide4.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5" Type="http://schemas.openxmlformats.org/officeDocument/2006/relationships/slideLayout" Target="../slideLayouts/slideLayout17.xml"/><Relationship Id="rId14" Type="http://schemas.openxmlformats.org/officeDocument/2006/relationships/tags" Target="../tags/tag269.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tags" Target="../tags/tag256.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3.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s>
</file>

<file path=ppt/slides/_rels/slide6.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5" Type="http://schemas.openxmlformats.org/officeDocument/2006/relationships/slideLayout" Target="../slideLayouts/slideLayout17.xml"/><Relationship Id="rId14" Type="http://schemas.openxmlformats.org/officeDocument/2006/relationships/tags" Target="../tags/tag288.xml"/><Relationship Id="rId13" Type="http://schemas.openxmlformats.org/officeDocument/2006/relationships/tags" Target="../tags/tag287.xml"/><Relationship Id="rId12" Type="http://schemas.openxmlformats.org/officeDocument/2006/relationships/tags" Target="../tags/tag286.xml"/><Relationship Id="rId11" Type="http://schemas.openxmlformats.org/officeDocument/2006/relationships/tags" Target="../tags/tag285.xml"/><Relationship Id="rId10" Type="http://schemas.openxmlformats.org/officeDocument/2006/relationships/tags" Target="../tags/tag284.xml"/><Relationship Id="rId1" Type="http://schemas.openxmlformats.org/officeDocument/2006/relationships/tags" Target="../tags/tag275.xml"/></Relationships>
</file>

<file path=ppt/slides/_rels/slide7.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5" Type="http://schemas.openxmlformats.org/officeDocument/2006/relationships/slideLayout" Target="../slideLayouts/slideLayout17.xml"/><Relationship Id="rId14" Type="http://schemas.openxmlformats.org/officeDocument/2006/relationships/tags" Target="../tags/tag302.xml"/><Relationship Id="rId13" Type="http://schemas.openxmlformats.org/officeDocument/2006/relationships/tags" Target="../tags/tag301.xml"/><Relationship Id="rId12" Type="http://schemas.openxmlformats.org/officeDocument/2006/relationships/tags" Target="../tags/tag300.xml"/><Relationship Id="rId11" Type="http://schemas.openxmlformats.org/officeDocument/2006/relationships/tags" Target="../tags/tag299.xml"/><Relationship Id="rId10" Type="http://schemas.openxmlformats.org/officeDocument/2006/relationships/tags" Target="../tags/tag298.xml"/><Relationship Id="rId1" Type="http://schemas.openxmlformats.org/officeDocument/2006/relationships/tags" Target="../tags/tag289.xml"/></Relationships>
</file>

<file path=ppt/slides/_rels/slide8.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1" Type="http://schemas.openxmlformats.org/officeDocument/2006/relationships/slideLayout" Target="../slideLayouts/slideLayout17.xml"/><Relationship Id="rId10" Type="http://schemas.openxmlformats.org/officeDocument/2006/relationships/tags" Target="../tags/tag312.xml"/><Relationship Id="rId1" Type="http://schemas.openxmlformats.org/officeDocument/2006/relationships/tags" Target="../tags/tag303.xml"/></Relationships>
</file>

<file path=ppt/slides/_rels/slide9.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0" Type="http://schemas.openxmlformats.org/officeDocument/2006/relationships/slideLayout" Target="../slideLayouts/slideLayout17.xml"/><Relationship Id="rId1" Type="http://schemas.openxmlformats.org/officeDocument/2006/relationships/tags" Target="../tags/tag3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13"/>
            <p:custDataLst>
              <p:tags r:id="rId1"/>
            </p:custDataLst>
          </p:nvPr>
        </p:nvSpPr>
        <p:spPr>
          <a:xfrm>
            <a:off x="695960" y="2208530"/>
            <a:ext cx="8492490" cy="1512570"/>
          </a:xfrm>
        </p:spPr>
        <p:txBody>
          <a:bodyPr>
            <a:noAutofit/>
          </a:bodyPr>
          <a:lstStyle/>
          <a:p>
            <a:r>
              <a:rPr lang="zh-CN" altLang="zh-CN" sz="4800" dirty="0">
                <a:solidFill>
                  <a:schemeClr val="dk1">
                    <a:lumMod val="85000"/>
                    <a:lumOff val="15000"/>
                  </a:schemeClr>
                </a:solidFill>
              </a:rPr>
              <a:t>天水市公安局2023年部门整体支出绩效评价报告</a:t>
            </a:r>
            <a:endParaRPr lang="zh-CN" altLang="zh-CN" sz="4800" dirty="0">
              <a:solidFill>
                <a:schemeClr val="dk1">
                  <a:lumMod val="85000"/>
                  <a:lumOff val="15000"/>
                </a:schemeClr>
              </a:solidFill>
            </a:endParaRPr>
          </a:p>
        </p:txBody>
      </p:sp>
      <p:sp>
        <p:nvSpPr>
          <p:cNvPr id="4" name="文本占位符 3"/>
          <p:cNvSpPr>
            <a:spLocks noGrp="1"/>
          </p:cNvSpPr>
          <p:nvPr>
            <p:ph type="body" sz="quarter" idx="14"/>
            <p:custDataLst>
              <p:tags r:id="rId2"/>
            </p:custDataLst>
          </p:nvPr>
        </p:nvSpPr>
        <p:spPr>
          <a:xfrm>
            <a:off x="702310" y="4725670"/>
            <a:ext cx="3869690" cy="581025"/>
          </a:xfrm>
        </p:spPr>
        <p:txBody>
          <a:bodyPr/>
          <a:lstStyle/>
          <a:p>
            <a:r>
              <a:rPr lang="zh-CN" altLang="en-US" sz="1600">
                <a:solidFill>
                  <a:schemeClr val="dk1">
                    <a:lumMod val="85000"/>
                    <a:lumOff val="15000"/>
                  </a:schemeClr>
                </a:solidFill>
              </a:rPr>
              <a:t>甘肃金源会计师事务所（普通合伙）</a:t>
            </a:r>
            <a:endParaRPr lang="zh-CN" altLang="en-US" sz="1600">
              <a:solidFill>
                <a:schemeClr val="dk1">
                  <a:lumMod val="85000"/>
                  <a:lumOff val="15000"/>
                </a:schemeClr>
              </a:solidFill>
            </a:endParaRPr>
          </a:p>
        </p:txBody>
      </p:sp>
      <p:sp>
        <p:nvSpPr>
          <p:cNvPr id="5" name="文本占位符 4"/>
          <p:cNvSpPr>
            <a:spLocks noGrp="1"/>
          </p:cNvSpPr>
          <p:nvPr>
            <p:ph type="body" sz="quarter" idx="15"/>
            <p:custDataLst>
              <p:tags r:id="rId3"/>
            </p:custDataLst>
          </p:nvPr>
        </p:nvSpPr>
        <p:spPr>
          <a:xfrm>
            <a:off x="5554849" y="4725358"/>
            <a:ext cx="2481263" cy="581025"/>
          </a:xfrm>
        </p:spPr>
        <p:txBody>
          <a:bodyPr>
            <a:normAutofit/>
          </a:bodyPr>
          <a:lstStyle/>
          <a:p>
            <a:r>
              <a:rPr lang="zh-CN" altLang="en-US" sz="1600">
                <a:solidFill>
                  <a:schemeClr val="dk1">
                    <a:lumMod val="85000"/>
                    <a:lumOff val="15000"/>
                  </a:schemeClr>
                </a:solidFill>
              </a:rPr>
              <a:t>2024年9月</a:t>
            </a:r>
            <a:r>
              <a:rPr lang="en-US" altLang="zh-CN" sz="1600">
                <a:solidFill>
                  <a:schemeClr val="dk1">
                    <a:lumMod val="85000"/>
                    <a:lumOff val="15000"/>
                  </a:schemeClr>
                </a:solidFill>
              </a:rPr>
              <a:t>6</a:t>
            </a:r>
            <a:r>
              <a:rPr lang="zh-CN" altLang="en-US" sz="1600">
                <a:solidFill>
                  <a:schemeClr val="dk1">
                    <a:lumMod val="85000"/>
                    <a:lumOff val="15000"/>
                  </a:schemeClr>
                </a:solidFill>
              </a:rPr>
              <a:t>日</a:t>
            </a:r>
            <a:endParaRPr lang="zh-CN" altLang="en-US" sz="1600">
              <a:solidFill>
                <a:schemeClr val="dk1">
                  <a:lumMod val="85000"/>
                  <a:lumOff val="15000"/>
                </a:schemeClr>
              </a:solidFill>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935" y="1617980"/>
            <a:ext cx="8382635" cy="4657090"/>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（二）部门整体实际支出</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根据天水市公安局2023年部门决算报表数据，该部门整体支出为10,512.89万元。其中：基本支出7,015.34万元，占部门整体支出66.73%，项目支出3,497.55万元，占部门整体支出33.27%。详见表 2-1：</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ctr"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表2-1 天水市公安局2023年度调整后部门预算支出明细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p:nvPr/>
        </p:nvGraphicFramePr>
        <p:xfrm>
          <a:off x="1828800" y="3477260"/>
          <a:ext cx="8533765" cy="2667000"/>
        </p:xfrm>
        <a:graphic>
          <a:graphicData uri="http://schemas.openxmlformats.org/drawingml/2006/table">
            <a:tbl>
              <a:tblPr firstRow="1" bandRow="1">
                <a:tableStyleId>{5C22544A-7EE6-4342-B048-85BDC9FD1C3A}</a:tableStyleId>
              </a:tblPr>
              <a:tblGrid>
                <a:gridCol w="1043305"/>
                <a:gridCol w="1815465"/>
                <a:gridCol w="1890818"/>
                <a:gridCol w="1890395"/>
                <a:gridCol w="1891241"/>
              </a:tblGrid>
              <a:tr h="381000">
                <a:tc>
                  <a:txBody>
                    <a:bodyPr/>
                    <a:p>
                      <a:pPr marL="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序号</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支出性质分类</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年初预算数（</a:t>
                      </a:r>
                      <a:r>
                        <a:rPr lang="zh-CN" sz="1600" b="1">
                          <a:solidFill>
                            <a:schemeClr val="tx1"/>
                          </a:solidFill>
                          <a:latin typeface="微软雅黑" panose="020B0503020204020204" charset="-122"/>
                          <a:ea typeface="微软雅黑" panose="020B0503020204020204" charset="-122"/>
                        </a:rPr>
                        <a:t>万元）</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调整预算数</a:t>
                      </a:r>
                      <a:r>
                        <a:rPr lang="zh-CN" sz="1600">
                          <a:solidFill>
                            <a:schemeClr val="tx1"/>
                          </a:solidFill>
                          <a:latin typeface="微软雅黑" panose="020B0503020204020204" charset="-122"/>
                          <a:ea typeface="微软雅黑" panose="020B0503020204020204" charset="-122"/>
                          <a:sym typeface="+mn-ea"/>
                        </a:rPr>
                        <a:t>（万元）</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决算数</a:t>
                      </a:r>
                      <a:r>
                        <a:rPr lang="zh-CN" sz="1600">
                          <a:solidFill>
                            <a:schemeClr val="tx1"/>
                          </a:solidFill>
                          <a:latin typeface="微软雅黑" panose="020B0503020204020204" charset="-122"/>
                          <a:ea typeface="微软雅黑" panose="020B0503020204020204" charset="-122"/>
                          <a:sym typeface="+mn-ea"/>
                        </a:rPr>
                        <a:t>（万元）</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r>
              <a:tr h="381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基本支出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7,718.04</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7,015.34</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7,015.34</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r h="381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人员经费</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6,017.69</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6,183.45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6,183.45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r h="381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日常公用经费</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1,700.35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831.89</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831.89</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r h="381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项目支出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2,590.00</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3,497.55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3,497.55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r h="381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行政事业类支出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2,590.00</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3,497.55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3,497.55</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r h="381000">
                <a:tc gridSpan="2">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cs typeface="微软雅黑" panose="020B0503020204020204" charset="-122"/>
                        </a:rPr>
                        <a:t>总</a:t>
                      </a:r>
                      <a:r>
                        <a:rPr lang="zh-CN" altLang="en-US" sz="1600" b="0">
                          <a:solidFill>
                            <a:schemeClr val="tx1"/>
                          </a:solidFill>
                          <a:latin typeface="微软雅黑" panose="020B0503020204020204" charset="-122"/>
                          <a:ea typeface="微软雅黑" panose="020B0503020204020204" charset="-122"/>
                          <a:cs typeface="微软雅黑" panose="020B0503020204020204" charset="-122"/>
                        </a:rPr>
                        <a:t>  </a:t>
                      </a:r>
                      <a:r>
                        <a:rPr lang="zh-CN" sz="1600" b="0">
                          <a:solidFill>
                            <a:schemeClr val="tx1"/>
                          </a:solidFill>
                          <a:latin typeface="微软雅黑" panose="020B0503020204020204" charset="-122"/>
                          <a:ea typeface="微软雅黑" panose="020B0503020204020204" charset="-122"/>
                          <a:cs typeface="微软雅黑" panose="020B0503020204020204" charset="-122"/>
                        </a:rPr>
                        <a:t>计</a:t>
                      </a:r>
                      <a:endParaRPr lang="zh-CN" sz="1600" b="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tc>
                <a:tc hMerge="1">
                  <a:tcPr/>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10,308.04</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10,512.89</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10,512.89</a:t>
                      </a:r>
                      <a:endParaRPr lang="en-US" altLang="zh-CN" sz="1600" b="0">
                        <a:solidFill>
                          <a:schemeClr val="tx1"/>
                        </a:solidFill>
                        <a:latin typeface="微软雅黑" panose="020B0503020204020204" charset="-122"/>
                        <a:ea typeface="微软雅黑" panose="020B0503020204020204" charset="-122"/>
                      </a:endParaRPr>
                    </a:p>
                  </a:txBody>
                  <a:tcPr marL="0" marR="0" marT="0" marB="0" anchor="t" anchorCtr="0"/>
                </a:tc>
              </a:tr>
            </a:tbl>
          </a:graphicData>
        </a:graphic>
      </p:graphicFrame>
    </p:spTree>
    <p:custDataLst>
      <p:tags r:id="rId14"/>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375726"/>
            <a:ext cx="8915978" cy="504000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07421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14300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169622"/>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23841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935" y="1479550"/>
            <a:ext cx="8382635" cy="4435475"/>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（二）部门整体实际支出</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根据《2023年天水市公安局部门决算报表》，2023年度天水市公安局实际支出10,512.89万元。其中：一般公共预算支出10,512.89万元。具体支出情况见表2-2。</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ctr"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表2-2  2023年度财政拨款收入实际支出情况表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nvGraphicFramePr>
        <p:xfrm>
          <a:off x="1828800" y="3155315"/>
          <a:ext cx="8424000" cy="3153410"/>
        </p:xfrm>
        <a:graphic>
          <a:graphicData uri="http://schemas.openxmlformats.org/drawingml/2006/table">
            <a:tbl>
              <a:tblPr firstRow="1" bandRow="1">
                <a:tableStyleId>{5C22544A-7EE6-4342-B048-85BDC9FD1C3A}</a:tableStyleId>
              </a:tblPr>
              <a:tblGrid>
                <a:gridCol w="1800000"/>
                <a:gridCol w="3312000"/>
                <a:gridCol w="3312000"/>
              </a:tblGrid>
              <a:tr h="288000">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序号</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功能分类</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一般公共预算支出（万元）</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一般公共服务支出</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720.00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1.1</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其他纪检监察事务支出</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720.00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公共安全支出</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8,472.36</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2.1</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行政运行</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5,728.80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2.2</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移民事务</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1.90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2.3</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其他公共安全支出</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10.00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2.4</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强制隔离戒毒人员生活</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180.00</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2.5</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6858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其他公安支出</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2,376.61</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marL="0" indent="0" algn="ct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2.6</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6858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一般行政管理事务</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175.05</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bl>
          </a:graphicData>
        </a:graphic>
      </p:graphicFrame>
    </p:spTree>
    <p:custDataLst>
      <p:tags r:id="rId14"/>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部门整体实际支出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35" y="1496060"/>
            <a:ext cx="8939530" cy="497268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169622"/>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23841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935" y="1613535"/>
            <a:ext cx="8382635" cy="4241165"/>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482600" algn="ctr"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表2-2  2023年度财政拨款收入实际支出情况表（</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续表）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nvGraphicFramePr>
        <p:xfrm>
          <a:off x="1888490" y="2007235"/>
          <a:ext cx="8424000" cy="4320000"/>
        </p:xfrm>
        <a:graphic>
          <a:graphicData uri="http://schemas.openxmlformats.org/drawingml/2006/table">
            <a:tbl>
              <a:tblPr firstRow="1" bandRow="1">
                <a:tableStyleId>{5C22544A-7EE6-4342-B048-85BDC9FD1C3A}</a:tableStyleId>
              </a:tblPr>
              <a:tblGrid>
                <a:gridCol w="1800000"/>
                <a:gridCol w="3507105"/>
                <a:gridCol w="3116895"/>
              </a:tblGrid>
              <a:tr h="288000">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序号</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功能分类</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ctr">
                        <a:spcBef>
                          <a:spcPct val="0"/>
                        </a:spcBef>
                        <a:spcAft>
                          <a:spcPct val="0"/>
                        </a:spcAft>
                      </a:pPr>
                      <a:r>
                        <a:rPr lang="zh-CN" sz="1600" b="0">
                          <a:solidFill>
                            <a:schemeClr val="tx1"/>
                          </a:solidFill>
                          <a:latin typeface="微软雅黑" panose="020B0503020204020204" charset="-122"/>
                          <a:ea typeface="微软雅黑" panose="020B0503020204020204" charset="-122"/>
                        </a:rPr>
                        <a:t>一般公共预算支出（万元）</a:t>
                      </a:r>
                      <a:endParaRPr lang="zh-CN" sz="1600" b="0">
                        <a:solidFill>
                          <a:schemeClr val="tx1"/>
                        </a:solidFill>
                        <a:latin typeface="微软雅黑" panose="020B0503020204020204" charset="-122"/>
                        <a:ea typeface="微软雅黑" panose="020B0503020204020204" charset="-122"/>
                      </a:endParaRPr>
                    </a:p>
                  </a:txBody>
                  <a:tcPr marL="68580" marR="68580" marT="0" marB="0" anchor="ctr" anchorCtr="0"/>
                </a:tc>
              </a:tr>
              <a:tr h="288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社会保障和就业支出</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653.26</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3.1</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solidFill>
                            <a:schemeClr val="tx1"/>
                          </a:solidFill>
                          <a:latin typeface="微软雅黑" panose="020B0503020204020204" charset="-122"/>
                          <a:ea typeface="微软雅黑" panose="020B0503020204020204" charset="-122"/>
                        </a:rPr>
                        <a:t>机关事业单位职业年金缴费支出</a:t>
                      </a:r>
                      <a:endParaRPr lang="zh-CN" sz="1600" b="0">
                        <a:solidFill>
                          <a:schemeClr val="tx1"/>
                        </a:solidFill>
                        <a:latin typeface="微软雅黑" panose="020B0503020204020204" charset="-122"/>
                        <a:ea typeface="微软雅黑" panose="020B0503020204020204" charset="-122"/>
                      </a:endParaRPr>
                    </a:p>
                  </a:txBody>
                  <a:tcPr marL="68580" marR="68580" marT="0" marB="0" anchor="t" anchorCtr="0"/>
                </a:tc>
                <a:tc>
                  <a:txBody>
                    <a:bodyPr/>
                    <a:p>
                      <a:pPr marL="0" indent="0" algn="r">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59.64</a:t>
                      </a:r>
                      <a:endParaRPr lang="en-US" altLang="zh-CN" sz="1600" b="0">
                        <a:solidFill>
                          <a:schemeClr val="tx1"/>
                        </a:solidFill>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3.2</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死亡抚恤</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27.88</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3.3</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机关事业单位基本养老保险缴费支出</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425.28</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3.4</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行政单位离退休</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135.12</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3.5</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其他社会保障和就业支出</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5.34</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4</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卫生健康支出</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246.28</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4.1</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其他行政事业单位医疗支出</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19.33</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4.2</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行政单位医疗</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173.10</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4.3</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公务员医疗补助</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53.85</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5</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住房保障支出</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420.99</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5.1</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住房公积金</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393.41</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indent="0" algn="ctr" fontAlgn="auto">
                        <a:spcBef>
                          <a:spcPct val="0"/>
                        </a:spcBef>
                        <a:spcAft>
                          <a:spcPct val="0"/>
                        </a:spcAft>
                      </a:pPr>
                      <a:r>
                        <a:rPr lang="en-US" altLang="zh-CN" sz="1600" b="0">
                          <a:latin typeface="微软雅黑" panose="020B0503020204020204" charset="-122"/>
                          <a:ea typeface="微软雅黑" panose="020B0503020204020204" charset="-122"/>
                        </a:rPr>
                        <a:t>5.2</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just">
                        <a:spcBef>
                          <a:spcPct val="0"/>
                        </a:spcBef>
                        <a:spcAft>
                          <a:spcPct val="0"/>
                        </a:spcAft>
                      </a:pPr>
                      <a:r>
                        <a:rPr lang="zh-CN" sz="1600" b="0">
                          <a:latin typeface="微软雅黑" panose="020B0503020204020204" charset="-122"/>
                          <a:ea typeface="微软雅黑" panose="020B0503020204020204" charset="-122"/>
                        </a:rPr>
                        <a:t>购房补贴</a:t>
                      </a:r>
                      <a:endParaRPr lang="zh-CN" sz="1600" b="0">
                        <a:latin typeface="微软雅黑" panose="020B0503020204020204" charset="-122"/>
                        <a:ea typeface="微软雅黑" panose="020B0503020204020204" charset="-122"/>
                      </a:endParaRPr>
                    </a:p>
                  </a:txBody>
                  <a:tcPr marL="68580" marR="68580" marT="0" marB="0" anchor="t"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27.58</a:t>
                      </a:r>
                      <a:endParaRPr lang="en-US" altLang="zh-CN" sz="1600" b="0">
                        <a:latin typeface="微软雅黑" panose="020B0503020204020204" charset="-122"/>
                        <a:ea typeface="微软雅黑" panose="020B0503020204020204" charset="-122"/>
                      </a:endParaRPr>
                    </a:p>
                  </a:txBody>
                  <a:tcPr marL="68580" marR="68580" marT="0" marB="0" anchor="b" anchorCtr="0"/>
                </a:tc>
              </a:tr>
              <a:tr h="288000">
                <a:tc>
                  <a:txBody>
                    <a:bodyPr/>
                    <a:p>
                      <a:pPr marL="68580" indent="0" algn="ctr">
                        <a:spcBef>
                          <a:spcPct val="0"/>
                        </a:spcBef>
                        <a:spcAft>
                          <a:spcPct val="0"/>
                        </a:spcAft>
                      </a:pPr>
                      <a:r>
                        <a:rPr lang="en-US" altLang="zh-CN" sz="1600" b="0">
                          <a:latin typeface="微软雅黑" panose="020B0503020204020204" charset="-122"/>
                          <a:ea typeface="微软雅黑" panose="020B0503020204020204" charset="-122"/>
                        </a:rPr>
                        <a:t> </a:t>
                      </a:r>
                      <a:endParaRPr lang="en-US" altLang="zh-CN" sz="1600" b="0">
                        <a:latin typeface="微软雅黑" panose="020B0503020204020204" charset="-122"/>
                        <a:ea typeface="微软雅黑" panose="020B0503020204020204" charset="-122"/>
                      </a:endParaRPr>
                    </a:p>
                  </a:txBody>
                  <a:tcPr marL="68580" marR="68580" marT="0" marB="0" anchor="ctr" anchorCtr="0"/>
                </a:tc>
                <a:tc>
                  <a:txBody>
                    <a:bodyPr/>
                    <a:p>
                      <a:pPr marL="68580" indent="0" algn="ctr">
                        <a:spcBef>
                          <a:spcPct val="0"/>
                        </a:spcBef>
                        <a:spcAft>
                          <a:spcPct val="0"/>
                        </a:spcAft>
                      </a:pPr>
                      <a:r>
                        <a:rPr lang="zh-CN" sz="1600" b="0">
                          <a:latin typeface="微软雅黑" panose="020B0503020204020204" charset="-122"/>
                          <a:ea typeface="微软雅黑" panose="020B0503020204020204" charset="-122"/>
                          <a:cs typeface="微软雅黑" panose="020B0503020204020204" charset="-122"/>
                        </a:rPr>
                        <a:t>合</a:t>
                      </a:r>
                      <a:r>
                        <a:rPr lang="zh-CN" altLang="en-US" sz="1600" b="0">
                          <a:latin typeface="微软雅黑" panose="020B0503020204020204" charset="-122"/>
                          <a:ea typeface="微软雅黑" panose="020B0503020204020204" charset="-122"/>
                          <a:cs typeface="微软雅黑" panose="020B0503020204020204" charset="-122"/>
                        </a:rPr>
                        <a:t>   </a:t>
                      </a:r>
                      <a:r>
                        <a:rPr lang="zh-CN" sz="1600" b="0">
                          <a:latin typeface="微软雅黑" panose="020B0503020204020204" charset="-122"/>
                          <a:ea typeface="微软雅黑" panose="020B0503020204020204" charset="-122"/>
                          <a:cs typeface="微软雅黑" panose="020B0503020204020204" charset="-122"/>
                        </a:rPr>
                        <a:t>计</a:t>
                      </a:r>
                      <a:endParaRPr lang="zh-CN" sz="1600" b="0">
                        <a:latin typeface="微软雅黑" panose="020B0503020204020204" charset="-122"/>
                        <a:ea typeface="微软雅黑" panose="020B0503020204020204" charset="-122"/>
                        <a:cs typeface="微软雅黑" panose="020B0503020204020204" charset="-122"/>
                      </a:endParaRPr>
                    </a:p>
                  </a:txBody>
                  <a:tcPr marL="68580" marR="68580" marT="0" marB="0" anchor="ctr" anchorCtr="0"/>
                </a:tc>
                <a:tc>
                  <a:txBody>
                    <a:bodyPr/>
                    <a:p>
                      <a:pPr marL="68580" indent="0" algn="r">
                        <a:spcBef>
                          <a:spcPct val="0"/>
                        </a:spcBef>
                        <a:spcAft>
                          <a:spcPct val="0"/>
                        </a:spcAft>
                      </a:pPr>
                      <a:r>
                        <a:rPr lang="en-US" altLang="zh-CN" sz="1600" b="0">
                          <a:latin typeface="微软雅黑" panose="020B0503020204020204" charset="-122"/>
                          <a:ea typeface="微软雅黑" panose="020B0503020204020204" charset="-122"/>
                        </a:rPr>
                        <a:t>10,512.89</a:t>
                      </a:r>
                      <a:endParaRPr lang="en-US" altLang="zh-CN" sz="1600" b="0">
                        <a:latin typeface="微软雅黑" panose="020B0503020204020204" charset="-122"/>
                        <a:ea typeface="微软雅黑" panose="020B0503020204020204" charset="-122"/>
                      </a:endParaRPr>
                    </a:p>
                  </a:txBody>
                  <a:tcPr marL="68580" marR="68580" marT="0" marB="0" anchor="b" anchorCtr="0"/>
                </a:tc>
              </a:tr>
            </a:tbl>
          </a:graphicData>
        </a:graphic>
      </p:graphicFrame>
    </p:spTree>
    <p:custDataLst>
      <p:tags r:id="rId14"/>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03</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fontScale="90000"/>
          </a:bodyPr>
          <a:lstStyle/>
          <a:p>
            <a:r>
              <a:rPr lang="zh-CN" altLang="en-US" sz="4780">
                <a:solidFill>
                  <a:schemeClr val="dk1">
                    <a:lumMod val="85000"/>
                    <a:lumOff val="15000"/>
                  </a:schemeClr>
                </a:solidFill>
              </a:rPr>
              <a:t>部门产出</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（一）重点工作完成情况
（二）预算项目完成情况
（三）产出质量
（三）产出时效</a:t>
            </a:r>
            <a:endPar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883" y="1731304"/>
            <a:ext cx="8382634" cy="4309278"/>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2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（一）重点工作完成情况</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533400" algn="just" fontAlgn="auto">
              <a:lnSpc>
                <a:spcPct val="150000"/>
              </a:lnSpc>
              <a:spcAft>
                <a:spcPts val="800"/>
              </a:spcAft>
              <a:extLst>
                <a:ext uri="{35155182-B16C-46BC-9424-99874614C6A1}">
                  <wpsdc:indentchars xmlns:wpsdc="http://www.wps.cn/officeDocument/2017/drawingmlCustomData" val="200" checksum="171596010"/>
                </a:ext>
              </a:extLs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根据天水市公安局工作会议要求，2023年度重点工作主要包括严打黑恶犯罪、严打刑事犯罪、严打经济犯罪、强化出入境管理、加强公安队伍建设等五个方面，具体完成情况如下：</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0" algn="just" fontAlgn="auto">
              <a:lnSpc>
                <a:spcPct val="150000"/>
              </a:lnSpc>
              <a:spcAft>
                <a:spcPts val="800"/>
              </a:spcAft>
              <a:extLst>
                <a:ext uri="{35155182-B16C-46BC-9424-99874614C6A1}">
                  <wpsdc:marlchars xmlns:wpsdc="http://www.wps.cn/officeDocument/2017/drawingmlCustomData" val="200" checksum="2975741746"/>
                </a:ext>
              </a:extLs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1.高压严打黑恶犯罪</a:t>
            </a:r>
            <a:endPar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0" algn="l" fontAlgn="auto">
              <a:lnSpc>
                <a:spcPct val="150000"/>
              </a:lnSpc>
              <a:spcAft>
                <a:spcPts val="800"/>
              </a:spcAft>
              <a:extLst>
                <a:ext uri="{35155182-B16C-46BC-9424-99874614C6A1}">
                  <wpsdc:marlchars xmlns:wpsdc="http://www.wps.cn/officeDocument/2017/drawingmlCustomData" val="200" checksum="2975741746"/>
                </a:ext>
              </a:extLs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2.严打刑事犯罪</a:t>
            </a:r>
            <a:endPar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0" algn="l" fontAlgn="auto">
              <a:lnSpc>
                <a:spcPct val="150000"/>
              </a:lnSpc>
              <a:spcAft>
                <a:spcPts val="800"/>
              </a:spcAft>
              <a:extLst>
                <a:ext uri="{35155182-B16C-46BC-9424-99874614C6A1}">
                  <wpsdc:marlchars xmlns:wpsdc="http://www.wps.cn/officeDocument/2017/drawingmlCustomData" val="200" checksum="2975741746"/>
                </a:ext>
              </a:extLs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3.严打经济犯罪</a:t>
            </a:r>
            <a:endPar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0" algn="l" fontAlgn="auto">
              <a:lnSpc>
                <a:spcPct val="150000"/>
              </a:lnSpc>
              <a:spcAft>
                <a:spcPts val="800"/>
              </a:spcAft>
              <a:extLst>
                <a:ext uri="{35155182-B16C-46BC-9424-99874614C6A1}">
                  <wpsdc:marlchars xmlns:wpsdc="http://www.wps.cn/officeDocument/2017/drawingmlCustomData" val="200" checksum="2975741746"/>
                </a:ext>
              </a:extLs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4.强化出入境管理</a:t>
            </a:r>
            <a:endPar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0" algn="l" fontAlgn="auto">
              <a:lnSpc>
                <a:spcPct val="150000"/>
              </a:lnSpc>
              <a:spcAft>
                <a:spcPts val="800"/>
              </a:spcAft>
              <a:extLst>
                <a:ext uri="{35155182-B16C-46BC-9424-99874614C6A1}">
                  <wpsdc:marlchars xmlns:wpsdc="http://www.wps.cn/officeDocument/2017/drawingmlCustomData" val="200" checksum="2975741746"/>
                </a:ext>
              </a:extLs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5.加强公安队伍建设</a:t>
            </a:r>
            <a:endPar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8"/>
            </p:custDataLst>
          </p:nvPr>
        </p:nvSpPr>
        <p:spPr>
          <a:xfrm>
            <a:off x="553800" y="989624"/>
            <a:ext cx="11084400" cy="54432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（一）重点工作完成情况</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00000"/>
              </a:lnSpc>
              <a:spcAft>
                <a:spcPts val="800"/>
              </a:spcAft>
              <a:extLst>
                <a:ext uri="{35155182-B16C-46BC-9424-99874614C6A1}">
                  <wpsdc:indentchars xmlns:wpsdc="http://www.wps.cn/officeDocument/2017/drawingmlCustomData" val="200" checksum="488862714"/>
                </a:ext>
              </a:extLst>
            </a:pPr>
            <a:r>
              <a:rPr altLang="zh-CN"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高压严打黑恶犯罪</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0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会议要求强化责任担当、深化综合治理、强化打早打小、强化深挖打击，坚决打好常态化扫黑除恶持久战。全市公安机关经侦部门始终对黑恶犯罪坚持源头治理，加强与行业部门工作联动，聚焦自然资源、交通运输、工程建设、信息网络等领域，紧盯黑恶违法犯罪新业态，常态化开展扫黑除恶斗争，坚持雷霆出击、重拳整治，全年打掉恶势力组织2个、破获涉黑涉恶刑事案件13起、抓获各类犯罪嫌疑人45人，全面提升人民群众安全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0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2.严打刑事犯罪</a:t>
            </a:r>
            <a:endPar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0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会议要求深入开展命案积案攻坚，打击防范文物犯罪，打击传统侵财犯罪，缉捕网上在逃人员，打好电信网络诈骗犯罪攻防战。2023年度，市公安局在打击电信诈骗方面：破获网络电信诈骗案件692起，全链条打击案件10起，打击涉诈人员2581人，成功劝阻近1.33万名群众上当受骗，紧急止付冻结涉诈资金6.05亿元，追缴返还1,848.51万元；命案侦破方面：全年攻破历年命案5起，连续六年现行命案全破，实现了“命案必破”目标；打击“盗抢骗”方面：破获传统“盗抢骗”案件382起，抓获犯罪嫌疑人数、移送起诉人数分别同比上升13.7%、30.9%，为群众挽回损失1,686.77万元，全力守护了人民群众“钱袋子”；缉毒破案方面：全市全年查处吸毒人员122人，破获毒品案件9起，缴获各类毒品13.2公斤；其他方面：全年抓获各类逃犯523名，全市共侦办涉及文物犯罪案件23起，抓获犯罪嫌疑人50人，打掉犯罪团伙4个，追缴涉案文物1512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8"/>
            </p:custDataLst>
          </p:nvPr>
        </p:nvSpPr>
        <p:spPr>
          <a:xfrm>
            <a:off x="553800" y="877864"/>
            <a:ext cx="11084400" cy="54432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（一）重点工作完成情况</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3.严打经济犯罪</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会议要求分类管控防风险，为“区域中心城市”发展大局贡献经侦力量。2023年度，全市公安机关经侦部门共破获各类经济犯罪案件166起，挽回经济损失4.8亿元，移送起诉犯罪嫌疑人361名，成功破获部督案件3起、省督案件4起，参加全省公安机关第三届大数据建模比武竞赛荣获二等奖，制作的原创MV《你一定在想》被省委政法委推荐参加全国政法系统“公平正义在身边”主题宣传展播活动。</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4.强化出入境管理</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会议要求强化出入境工作各项措施，保持打击跨境赌博、妨害国（边）境管理犯罪的严打高压态势。2023年度，全市公安机关出入境管理部门认真落实平安天水建设部署要求，全年侦办跨境赌博案件11起，移送起诉111人，治理赌客946名。侦办妨害国（边）境管理刑事案件41起，移送起诉49人，查处违反出入境法律法规行政案件98起。在国家移民管理局和甘肃省公安厅的精心指导和大力支持下，成功打击一个特大妨害国（边）境管理犯罪团伙，打掉制售虚假出入境证件窝点7个，处理涉案上游劳务公司6家，查扣冻结资金30余万元，抓获犯罪嫌疑人23人，该案件被国家移民管理局评为典型案例并在全国作了经验介绍，获得公安部、省公安厅贺电表扬。</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8"/>
            </p:custDataLst>
          </p:nvPr>
        </p:nvSpPr>
        <p:spPr>
          <a:xfrm>
            <a:off x="553720" y="1012190"/>
            <a:ext cx="11084560" cy="540194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20000"/>
              </a:lnSpc>
              <a:spcAft>
                <a:spcPts val="80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（一）重点工作完成情况</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0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5.加强公安队伍建设</a:t>
            </a:r>
            <a:endPar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0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会议要求深入开展“三抓三促”行动，狠抓执行落实、实战练兵、不断增强队伍凝聚力，打造善打硬仗的业务尖兵。2023年度，市公安局深入开展学习贯彻习近平新时代中国特色社会主义思想主题教育，引导广大民辅警坚定捍卫“两个确立”、坚决做到“两个维护”，坚决铸牢高举旗帜、听党指挥、忠诚使命的思想根基。实战练兵砺警，在全警砥砺“不为失败找借口、只为成功找办法”的意志品质，坚持从高从难从严，突出实战实用实效，持续深化实战大练兵，广大民辅警扛重担、攻堡垒、打硬仗的能力素质显著提升，先后有227个集体和个人受到部省市公安机关表彰。规范执法塑警，持续深入开展“执法质量提升年”活动，建成3个标杆式执法办案管理中心，全面推行执法办案“积分制”，创新建立执法问题蓝橙红“三色预警”监督机制，全市刑事复核案件低位运行，检察机关不构成犯罪不批捕同比下降81.2%。</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65150" y="1079500"/>
            <a:ext cx="11083925" cy="544195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482600" algn="just" fontAlgn="auto">
              <a:lnSpc>
                <a:spcPct val="11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（二）预算</a:t>
            </a: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项目完成情况（注：警犬数量、特警数量、立案数量、民警数量、戒毒所人员数量等涉密，报告不作反映）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1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公安局2023年度预算支出项目15个，全年预算3200.9万元，全年支出2845.53万元，预算执行率88.90%，除项目11、12、14为非税收入项目，非税收入资金未到位，项目未实施外，其余项目资金均保障了市公安局正常运转，具体情况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反恐防暴特警伙食补助费项目，预算金额80万元，支出80万元，保障了特警人员伙食供应；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公安系统慰问经费项目，预算金额20万元，支出20万元，对全市公安机关人员开展了春节慰问；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戒毒所戒毒人员给养费项目，预算金额180万元，支出180万元，保障了戒毒人员日常伙食等刚性支出；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警犬基地保障经费项目，预算金额60万元，支出38.11万元，保障了警犬基地日常工作经费和警犬日常消耗用品供应；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三畏园看护人员经费项目，预算金额720万元，支出720万元，用于发放留置陪护人员工资、保险，保障了留置陪护工作的正常开展；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特警公务费项目，预算金额30万元，支出30万元，保障了特警队员工作、生活和训练；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1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项目7</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2023年公安出入境业务费项目，预算金额12万元，支出1.9万元，为出入境管理工作提供了资金保障；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等腰三角形 10"/>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3" name="等腰三角形 12"/>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sp>
        <p:nvSpPr>
          <p:cNvPr id="8" name="矩形 7"/>
          <p:cNvSpPr/>
          <p:nvPr>
            <p:custDataLst>
              <p:tags r:id="rId6"/>
            </p:custDataLst>
          </p:nvPr>
        </p:nvSpPr>
        <p:spPr>
          <a:xfrm>
            <a:off x="2663825" y="1169670"/>
            <a:ext cx="76200" cy="922655"/>
          </a:xfrm>
          <a:prstGeom prst="rect">
            <a:avLst/>
          </a:prstGeom>
          <a:solidFill>
            <a:schemeClr val="dk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7"/>
            </p:custDataLst>
          </p:nvPr>
        </p:nvSpPr>
        <p:spPr>
          <a:xfrm>
            <a:off x="1029335" y="1124902"/>
            <a:ext cx="1526540" cy="768350"/>
          </a:xfrm>
          <a:prstGeom prst="rect">
            <a:avLst/>
          </a:prstGeom>
          <a:noFill/>
        </p:spPr>
        <p:txBody>
          <a:bodyPr wrap="square" rtlCol="0">
            <a:normAutofit/>
          </a:bodyPr>
          <a:lstStyle/>
          <a:p>
            <a:pPr algn="r"/>
            <a:r>
              <a:rPr lang="zh-CN" altLang="en-US" sz="4400" b="1" spc="300">
                <a:solidFill>
                  <a:schemeClr val="dk1">
                    <a:lumMod val="85000"/>
                    <a:lumOff val="15000"/>
                  </a:schemeClr>
                </a:solidFill>
                <a:uFillTx/>
                <a:latin typeface="汉仪旗黑-85S" panose="00020600040101010101" charset="-128"/>
                <a:ea typeface="汉仪旗黑-85S" panose="00020600040101010101" charset="-128"/>
              </a:rPr>
              <a:t>目录</a:t>
            </a:r>
            <a:endParaRPr lang="zh-CN" altLang="en-US" sz="4445" b="1" spc="300">
              <a:solidFill>
                <a:schemeClr val="dk1">
                  <a:lumMod val="85000"/>
                  <a:lumOff val="15000"/>
                </a:schemeClr>
              </a:solidFill>
              <a:uFillTx/>
              <a:latin typeface="汉仪旗黑-85S" panose="00020600040101010101" charset="-128"/>
              <a:ea typeface="汉仪旗黑-85S" panose="00020600040101010101" charset="-128"/>
            </a:endParaRPr>
          </a:p>
        </p:txBody>
      </p:sp>
      <p:grpSp>
        <p:nvGrpSpPr>
          <p:cNvPr id="36" name="组合 35"/>
          <p:cNvGrpSpPr/>
          <p:nvPr>
            <p:custDataLst>
              <p:tags r:id="rId8"/>
            </p:custDataLst>
          </p:nvPr>
        </p:nvGrpSpPr>
        <p:grpSpPr>
          <a:xfrm>
            <a:off x="1456055" y="2294890"/>
            <a:ext cx="9462770" cy="3581400"/>
            <a:chOff x="2083" y="3614"/>
            <a:chExt cx="14902" cy="5640"/>
          </a:xfrm>
        </p:grpSpPr>
        <p:grpSp>
          <p:nvGrpSpPr>
            <p:cNvPr id="33" name="组合 32"/>
            <p:cNvGrpSpPr/>
            <p:nvPr/>
          </p:nvGrpSpPr>
          <p:grpSpPr>
            <a:xfrm>
              <a:off x="2083" y="3614"/>
              <a:ext cx="14903" cy="918"/>
              <a:chOff x="2083" y="3614"/>
              <a:chExt cx="14903" cy="918"/>
            </a:xfrm>
          </p:grpSpPr>
          <p:grpSp>
            <p:nvGrpSpPr>
              <p:cNvPr id="17" name="组合 16"/>
              <p:cNvGrpSpPr/>
              <p:nvPr>
                <p:custDataLst>
                  <p:tags r:id="rId9"/>
                </p:custDataLst>
              </p:nvPr>
            </p:nvGrpSpPr>
            <p:grpSpPr>
              <a:xfrm>
                <a:off x="2083" y="3614"/>
                <a:ext cx="5192" cy="918"/>
                <a:chOff x="2450" y="4515"/>
                <a:chExt cx="5192" cy="1304"/>
              </a:xfrm>
            </p:grpSpPr>
            <p:sp>
              <p:nvSpPr>
                <p:cNvPr id="9" name="文本框 8"/>
                <p:cNvSpPr txBox="1"/>
                <p:nvPr>
                  <p:custDataLst>
                    <p:tags r:id="rId10"/>
                  </p:custDataLst>
                </p:nvPr>
              </p:nvSpPr>
              <p:spPr>
                <a:xfrm>
                  <a:off x="2450" y="4515"/>
                  <a:ext cx="1474" cy="1304"/>
                </a:xfrm>
                <a:prstGeom prst="rect">
                  <a:avLst/>
                </a:prstGeom>
                <a:noFill/>
              </p:spPr>
              <p:txBody>
                <a:bodyPr wrap="square" rtlCol="0"/>
                <a:lstStyle/>
                <a:p>
                  <a:pPr algn="l"/>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01.</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3" name="文本框 22"/>
                <p:cNvSpPr txBox="1"/>
                <p:nvPr>
                  <p:custDataLst>
                    <p:tags r:id="rId11"/>
                  </p:custDataLst>
                </p:nvPr>
              </p:nvSpPr>
              <p:spPr>
                <a:xfrm>
                  <a:off x="3988" y="4607"/>
                  <a:ext cx="3654" cy="1081"/>
                </a:xfrm>
                <a:prstGeom prst="rect">
                  <a:avLst/>
                </a:prstGeom>
                <a:noFill/>
              </p:spPr>
              <p:txBody>
                <a:bodyPr wrap="square" tIns="0" bIns="0" rtlCol="0" anchor="ctr">
                  <a:normAutofit/>
                </a:bodyPr>
                <a:lstStyle/>
                <a:p>
                  <a:pPr algn="l"/>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部门基本情况</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8" name="组合 17"/>
              <p:cNvGrpSpPr/>
              <p:nvPr>
                <p:custDataLst>
                  <p:tags r:id="rId12"/>
                </p:custDataLst>
              </p:nvPr>
            </p:nvGrpSpPr>
            <p:grpSpPr>
              <a:xfrm>
                <a:off x="9868" y="3614"/>
                <a:ext cx="7118" cy="918"/>
                <a:chOff x="9867" y="4532"/>
                <a:chExt cx="7118" cy="918"/>
              </a:xfrm>
            </p:grpSpPr>
            <p:sp>
              <p:nvSpPr>
                <p:cNvPr id="40" name="文本框 39"/>
                <p:cNvSpPr txBox="1"/>
                <p:nvPr>
                  <p:custDataLst>
                    <p:tags r:id="rId13"/>
                  </p:custDataLst>
                </p:nvPr>
              </p:nvSpPr>
              <p:spPr>
                <a:xfrm>
                  <a:off x="9867" y="4532"/>
                  <a:ext cx="1474" cy="919"/>
                </a:xfrm>
                <a:prstGeom prst="rect">
                  <a:avLst/>
                </a:prstGeom>
                <a:noFill/>
              </p:spPr>
              <p:txBody>
                <a:bodyPr wrap="square" rtlCol="0"/>
                <a:lstStyle/>
                <a:p>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02.</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9" name="文本框 28"/>
                <p:cNvSpPr txBox="1"/>
                <p:nvPr>
                  <p:custDataLst>
                    <p:tags r:id="rId14"/>
                  </p:custDataLst>
                </p:nvPr>
              </p:nvSpPr>
              <p:spPr>
                <a:xfrm>
                  <a:off x="11405" y="4623"/>
                  <a:ext cx="5581" cy="735"/>
                </a:xfrm>
                <a:prstGeom prst="rect">
                  <a:avLst/>
                </a:prstGeom>
                <a:noFill/>
              </p:spPr>
              <p:txBody>
                <a:bodyPr wrap="square" tIns="0" bIns="0" rtlCol="0" anchor="ctr"/>
                <a:lstStyle/>
                <a:p>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部门整体资金支出情况</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grpSp>
          <p:nvGrpSpPr>
            <p:cNvPr id="34" name="组合 33"/>
            <p:cNvGrpSpPr/>
            <p:nvPr/>
          </p:nvGrpSpPr>
          <p:grpSpPr>
            <a:xfrm>
              <a:off x="2083" y="5188"/>
              <a:ext cx="12977" cy="918"/>
              <a:chOff x="2083" y="5300"/>
              <a:chExt cx="12977" cy="918"/>
            </a:xfrm>
          </p:grpSpPr>
          <p:grpSp>
            <p:nvGrpSpPr>
              <p:cNvPr id="16" name="组合 15"/>
              <p:cNvGrpSpPr/>
              <p:nvPr>
                <p:custDataLst>
                  <p:tags r:id="rId15"/>
                </p:custDataLst>
              </p:nvPr>
            </p:nvGrpSpPr>
            <p:grpSpPr>
              <a:xfrm>
                <a:off x="2083" y="5300"/>
                <a:ext cx="5192" cy="918"/>
                <a:chOff x="2450" y="6110"/>
                <a:chExt cx="5192" cy="918"/>
              </a:xfrm>
            </p:grpSpPr>
            <p:sp>
              <p:nvSpPr>
                <p:cNvPr id="12" name="文本框 11"/>
                <p:cNvSpPr txBox="1"/>
                <p:nvPr>
                  <p:custDataLst>
                    <p:tags r:id="rId16"/>
                  </p:custDataLst>
                </p:nvPr>
              </p:nvSpPr>
              <p:spPr>
                <a:xfrm>
                  <a:off x="2450" y="6110"/>
                  <a:ext cx="1474" cy="919"/>
                </a:xfrm>
                <a:prstGeom prst="rect">
                  <a:avLst/>
                </a:prstGeom>
                <a:noFill/>
              </p:spPr>
              <p:txBody>
                <a:bodyPr wrap="square" rtlCol="0"/>
                <a:lstStyle/>
                <a:p>
                  <a:pPr algn="l"/>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03.</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5" name="文本框 24"/>
                <p:cNvSpPr txBox="1"/>
                <p:nvPr>
                  <p:custDataLst>
                    <p:tags r:id="rId17"/>
                  </p:custDataLst>
                </p:nvPr>
              </p:nvSpPr>
              <p:spPr>
                <a:xfrm>
                  <a:off x="3988" y="6202"/>
                  <a:ext cx="3654" cy="735"/>
                </a:xfrm>
                <a:prstGeom prst="rect">
                  <a:avLst/>
                </a:prstGeom>
                <a:noFill/>
              </p:spPr>
              <p:txBody>
                <a:bodyPr wrap="square" tIns="0" bIns="0" rtlCol="0" anchor="ctr">
                  <a:normAutofit/>
                </a:bodyPr>
                <a:lstStyle/>
                <a:p>
                  <a:pPr algn="l"/>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部门产出</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9" name="组合 18"/>
              <p:cNvGrpSpPr/>
              <p:nvPr>
                <p:custDataLst>
                  <p:tags r:id="rId18"/>
                </p:custDataLst>
              </p:nvPr>
            </p:nvGrpSpPr>
            <p:grpSpPr>
              <a:xfrm>
                <a:off x="9868" y="5300"/>
                <a:ext cx="5192" cy="918"/>
                <a:chOff x="9867" y="6126"/>
                <a:chExt cx="5192" cy="918"/>
              </a:xfrm>
            </p:grpSpPr>
            <p:sp>
              <p:nvSpPr>
                <p:cNvPr id="43" name="文本框 42"/>
                <p:cNvSpPr txBox="1"/>
                <p:nvPr>
                  <p:custDataLst>
                    <p:tags r:id="rId19"/>
                  </p:custDataLst>
                </p:nvPr>
              </p:nvSpPr>
              <p:spPr>
                <a:xfrm>
                  <a:off x="9867" y="6126"/>
                  <a:ext cx="1474" cy="919"/>
                </a:xfrm>
                <a:prstGeom prst="rect">
                  <a:avLst/>
                </a:prstGeom>
                <a:noFill/>
              </p:spPr>
              <p:txBody>
                <a:bodyPr wrap="square" rtlCol="0"/>
                <a:lstStyle/>
                <a:p>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04.</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31" name="文本框 30"/>
                <p:cNvSpPr txBox="1"/>
                <p:nvPr>
                  <p:custDataLst>
                    <p:tags r:id="rId20"/>
                  </p:custDataLst>
                </p:nvPr>
              </p:nvSpPr>
              <p:spPr>
                <a:xfrm>
                  <a:off x="11405" y="6218"/>
                  <a:ext cx="3654" cy="735"/>
                </a:xfrm>
                <a:prstGeom prst="rect">
                  <a:avLst/>
                </a:prstGeom>
                <a:noFill/>
              </p:spPr>
              <p:txBody>
                <a:bodyPr wrap="square" tIns="0" bIns="0" rtlCol="0" anchor="ctr">
                  <a:normAutofit/>
                </a:bodyPr>
                <a:lstStyle/>
                <a:p>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部门履职效果</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grpSp>
          <p:nvGrpSpPr>
            <p:cNvPr id="35" name="组合 34"/>
            <p:cNvGrpSpPr/>
            <p:nvPr/>
          </p:nvGrpSpPr>
          <p:grpSpPr>
            <a:xfrm>
              <a:off x="2083" y="6762"/>
              <a:ext cx="12977" cy="918"/>
              <a:chOff x="2083" y="6897"/>
              <a:chExt cx="12977" cy="918"/>
            </a:xfrm>
          </p:grpSpPr>
          <p:grpSp>
            <p:nvGrpSpPr>
              <p:cNvPr id="26" name="组合 25"/>
              <p:cNvGrpSpPr/>
              <p:nvPr/>
            </p:nvGrpSpPr>
            <p:grpSpPr>
              <a:xfrm>
                <a:off x="2083" y="6897"/>
                <a:ext cx="5192" cy="918"/>
                <a:chOff x="2650" y="6310"/>
                <a:chExt cx="5192" cy="918"/>
              </a:xfrm>
            </p:grpSpPr>
            <p:sp>
              <p:nvSpPr>
                <p:cNvPr id="20" name="文本框 19"/>
                <p:cNvSpPr txBox="1"/>
                <p:nvPr>
                  <p:custDataLst>
                    <p:tags r:id="rId21"/>
                  </p:custDataLst>
                </p:nvPr>
              </p:nvSpPr>
              <p:spPr>
                <a:xfrm>
                  <a:off x="2650" y="6310"/>
                  <a:ext cx="1474" cy="919"/>
                </a:xfrm>
                <a:prstGeom prst="rect">
                  <a:avLst/>
                </a:prstGeom>
                <a:noFill/>
              </p:spPr>
              <p:txBody>
                <a:bodyPr wrap="square" rtlCol="0"/>
                <a:lstStyle/>
                <a:p>
                  <a:pPr algn="l"/>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05.</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1" name="文本框 20"/>
                <p:cNvSpPr txBox="1"/>
                <p:nvPr>
                  <p:custDataLst>
                    <p:tags r:id="rId22"/>
                  </p:custDataLst>
                </p:nvPr>
              </p:nvSpPr>
              <p:spPr>
                <a:xfrm>
                  <a:off x="4188" y="6402"/>
                  <a:ext cx="3654" cy="735"/>
                </a:xfrm>
                <a:prstGeom prst="rect">
                  <a:avLst/>
                </a:prstGeom>
                <a:noFill/>
              </p:spPr>
              <p:txBody>
                <a:bodyPr wrap="square" tIns="0" bIns="0" rtlCol="0" anchor="ctr">
                  <a:normAutofit/>
                </a:bodyPr>
                <a:lstStyle/>
                <a:p>
                  <a:pPr algn="l"/>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评价</a:t>
                  </a:r>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结论</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nvGrpSpPr>
              <p:cNvPr id="27" name="组合 26"/>
              <p:cNvGrpSpPr/>
              <p:nvPr/>
            </p:nvGrpSpPr>
            <p:grpSpPr>
              <a:xfrm>
                <a:off x="9868" y="6897"/>
                <a:ext cx="5192" cy="918"/>
                <a:chOff x="10067" y="6326"/>
                <a:chExt cx="5192" cy="918"/>
              </a:xfrm>
            </p:grpSpPr>
            <p:sp>
              <p:nvSpPr>
                <p:cNvPr id="22" name="文本框 21"/>
                <p:cNvSpPr txBox="1"/>
                <p:nvPr>
                  <p:custDataLst>
                    <p:tags r:id="rId23"/>
                  </p:custDataLst>
                </p:nvPr>
              </p:nvSpPr>
              <p:spPr>
                <a:xfrm>
                  <a:off x="10067" y="6326"/>
                  <a:ext cx="1474" cy="919"/>
                </a:xfrm>
                <a:prstGeom prst="rect">
                  <a:avLst/>
                </a:prstGeom>
                <a:noFill/>
              </p:spPr>
              <p:txBody>
                <a:bodyPr wrap="square" rtlCol="0"/>
                <a:lstStyle/>
                <a:p>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06.</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4" name="文本框 23"/>
                <p:cNvSpPr txBox="1"/>
                <p:nvPr>
                  <p:custDataLst>
                    <p:tags r:id="rId24"/>
                  </p:custDataLst>
                </p:nvPr>
              </p:nvSpPr>
              <p:spPr>
                <a:xfrm>
                  <a:off x="11605" y="6418"/>
                  <a:ext cx="3654" cy="735"/>
                </a:xfrm>
                <a:prstGeom prst="rect">
                  <a:avLst/>
                </a:prstGeom>
                <a:noFill/>
              </p:spPr>
              <p:txBody>
                <a:bodyPr wrap="square" tIns="0" bIns="0" rtlCol="0" anchor="ctr">
                  <a:normAutofit/>
                </a:bodyPr>
                <a:lstStyle/>
                <a:p>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存在的</a:t>
                  </a:r>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问题</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grpSp>
          <p:nvGrpSpPr>
            <p:cNvPr id="28" name="组合 27"/>
            <p:cNvGrpSpPr/>
            <p:nvPr/>
          </p:nvGrpSpPr>
          <p:grpSpPr>
            <a:xfrm>
              <a:off x="2083" y="8336"/>
              <a:ext cx="5192" cy="918"/>
              <a:chOff x="10067" y="6326"/>
              <a:chExt cx="5192" cy="918"/>
            </a:xfrm>
          </p:grpSpPr>
          <p:sp>
            <p:nvSpPr>
              <p:cNvPr id="30" name="文本框 29"/>
              <p:cNvSpPr txBox="1"/>
              <p:nvPr>
                <p:custDataLst>
                  <p:tags r:id="rId25"/>
                </p:custDataLst>
              </p:nvPr>
            </p:nvSpPr>
            <p:spPr>
              <a:xfrm>
                <a:off x="10067" y="6326"/>
                <a:ext cx="1474" cy="919"/>
              </a:xfrm>
              <a:prstGeom prst="rect">
                <a:avLst/>
              </a:prstGeom>
              <a:noFill/>
            </p:spPr>
            <p:txBody>
              <a:bodyPr wrap="square" rtlCol="0"/>
              <a:p>
                <a:pPr algn="l"/>
                <a:r>
                  <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rPr>
                  <a:t>07.</a:t>
                </a:r>
                <a:endParaRPr lang="en-US" altLang="zh-CN" sz="44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32" name="文本框 31"/>
              <p:cNvSpPr txBox="1"/>
              <p:nvPr>
                <p:custDataLst>
                  <p:tags r:id="rId26"/>
                </p:custDataLst>
              </p:nvPr>
            </p:nvSpPr>
            <p:spPr>
              <a:xfrm>
                <a:off x="11605" y="6418"/>
                <a:ext cx="3654" cy="735"/>
              </a:xfrm>
              <a:prstGeom prst="rect">
                <a:avLst/>
              </a:prstGeom>
              <a:noFill/>
            </p:spPr>
            <p:txBody>
              <a:bodyPr wrap="square" tIns="0" bIns="0" rtlCol="0" anchor="ctr">
                <a:normAutofit/>
              </a:bodyPr>
              <a:p>
                <a:pPr algn="l"/>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相关</a:t>
                </a:r>
                <a:r>
                  <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建议</a:t>
                </a:r>
                <a:endParaRPr lang="zh-CN" altLang="en-US" sz="24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grpSp>
    </p:spTree>
    <p:custDataLst>
      <p:tags r:id="rId27"/>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65150" y="1079500"/>
            <a:ext cx="11083925" cy="544195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项目8</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2023年公安机关政法纪检监察转移支付资金（第二批）项目，预算资金587万元，支付587万元，为公安机关办案提供了资金保障；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项目9</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2023年教育转化及案件侦破省级以奖代补经费项目，预算金额7万元，支出7万元；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项目10</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2023年政法经费保障绩效考核奖励资金项目，预算金额20万元，支出10万元，为公安机关办案提供了资金保障；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案件办理服务费（运转）项目，非税收入预算金额500万元，非税收入未到位，项目未实施；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公安机关运转工作经费项目，非税收入预算金额300万元，非税收入未到位，未实施；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全市公安机关从优待警保障奖励费项目，预算金额47.9万元，支出26.52万元，用于民警表彰、奖励，提高了民警工作积极性；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社会治安防控体系信息化建设项目建设经费（特定类），非税收入预算金额700万元，非税收入未到位，项目未实施；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提前下达2023年度公安政法转移支付资金项目，预算金额1437万元，支出1145万元，为公安机关办案提供了资金保障。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65150" y="1079500"/>
            <a:ext cx="11083925" cy="544195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20000"/>
              </a:lnSpc>
              <a:spcAft>
                <a:spcPts val="80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（三）产出质量</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2023年全市公安机关刑侦、经侦、出入境管理部门紧扣党的二十大安保维稳主线，忠诚担当、加压奋进，常态化扫黑除恶斗争取得新胜利，生态打击电信诈骗实现新突破，严打突出刑事犯罪彰显新声威，护航经济社会发展展现新作为，出入境管理工作迈出新步伐，刑事技术服务实战焕发新活力，刑事案件、电诈案件、盗窃案件发案率同比下降，挽回经济损失同比上升，有力维护了全市政治社会大局持续稳定，年度工作达到了预期的绩效目标及质量要求。</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just" fontAlgn="auto">
              <a:lnSpc>
                <a:spcPct val="12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（四）产出时效</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公安局2023年度预算支出项目15个，其中公安机关运转工作经费项目、社会治安防控体系信息化建设项目建设经费、案件办理服务费（运转）项目，预算资金来源为非税收入，因资金未到位，未实施，其余项目预算资金到位及时、拨付及时，有效保障了公安机关正常运转，为案件及时办理提供了资金保障，2023年度内预算项目目标完成及时率为80%。</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l" fontAlgn="auto">
              <a:lnSpc>
                <a:spcPct val="120000"/>
              </a:lnSpc>
              <a:spcAft>
                <a:spcPts val="800"/>
              </a:spcAft>
              <a:extLst>
                <a:ext uri="{35155182-B16C-46BC-9424-99874614C6A1}">
                  <wpsdc:indentchars xmlns:wpsdc="http://www.wps.cn/officeDocument/2017/drawingmlCustomData" val="200" checksum="488862714"/>
                </a:ext>
              </a:extLs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04</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fontScale="90000"/>
          </a:bodyPr>
          <a:lstStyle/>
          <a:p>
            <a:r>
              <a:rPr lang="zh-CN" altLang="en-US" sz="4780">
                <a:solidFill>
                  <a:schemeClr val="dk1">
                    <a:lumMod val="85000"/>
                    <a:lumOff val="15000"/>
                  </a:schemeClr>
                </a:solidFill>
              </a:rPr>
              <a:t>部门履职效果</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部门履职效果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1585071" y="1837436"/>
            <a:ext cx="9021857" cy="4097528"/>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pPr>
            <a:r>
              <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（一）经济效益
（二）社会效益
（三）行政效能
（四）公众或服务对象满意度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部门履职效果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3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（一）经济效益</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优化营商环境，保障经济平稳运行。根据甘肃省警务综合平台（涉密）反馈数据，结合市公安局年度工作总结、天水公安局公众号发布数据，市公安局通过履行部门职责，优化了营商环境、规范了金融秩序，保障了经济安全运行。第一，严厉打击假企业、假出口、假申报“三假”涉税犯罪，为国家纾困减负政策落地落稳保驾护航，侦破涉税案件30起，挽回经济损失7096万元。第二，严打涉企涉品牌领域经济犯罪，严厉打击破坏经济秩序、危害企业发展等突出经济犯罪，全力为保障经济安全“排雷拔钉”，侦办涉企涉品牌案件122起，破案86起，挽回经济损失1.36亿元。第三，严打涉众涉民生领域经济犯罪，守好老百姓钱袋子，重点打击非法集资、传销等案件，实施全链条打击，全力保障经济金融安全，移送起诉涉众涉民生案件42起，挽回经济损失8372万元。第四，全力抓好优化营商环境的落实，服务保障经济高质量发展，走访辖区企业36家，开展“点对点”精准服务132次，提供法律咨询219次，发送公安提示函57份，引导企业合规经营，营造公平正义的良好营商环境。第五，依托“5.15”打击和防范经济犯罪宣传日活动，常态化开展防范宣传和源头治理工作，市、县两级同步开展“线上+线下”宣传活动，发放宣传资料5万余份、宣传手册6万余册，悬挂横幅标语35条、展板76块，以喜闻乐见的方式向群众传授防范知识，在强化源头治理方面取得良好效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部门履职效果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3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（二）社会效益</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降低发案率，减少群众经济损失。根据甘肃省警务综合平台（涉密）反馈数据，结合市公安局年度工作总结、天水公安局公众号发布数据，2023年度，市公安局坚持雷霆出击、重拳整治，打掉恶势力组织2个、破获涉黑涉恶刑事案件13起、抓获犯罪嫌疑人45名，攻破命案积案5起，现行命案100%全破，破获电诈案件692起、抓获电诈及关联犯罪嫌疑人2581人、挽回经济损失1848.51万元，刑事案件发案率同比下降4.79%，电诈案件发案率同比下降16.45%，经济损失同比下降5.24%，抓获犯罪嫌疑人、挽回经济损失同比上升39.69%、392.25%；破获盗窃案件382起，挽回经济损失1,686.77万元，盗窃案件同比下降4.8%；查处吸毒人员122人，完成省目标任务的122%，破获毒品案件9起，完成省目标任务的150%，破获各类毒品13167.54克，缴获制毒物品445.975公斤；破获文物案件23起、追缴文物1512件；缉捕网上在逃人员500余名；坚持市县联动、靶向发力，查处各类交通违法行为89.3万起、排查治理隐患18处，道路交通事故预防“减量控大”考核连续3年位居全省前列。市公安局通过履行部门职责，在破获刑事案件、诈骗案件，打击犯罪团伙，保障社会稳定，维护社会安全方面取得了一定成效，但与全省公安机关特别是兰州、张掖、酒泉相比，还存在差距和不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部门履职效果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just" fontAlgn="auto">
              <a:lnSpc>
                <a:spcPct val="13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三）行政效能</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公安局牢固树立“以人民为中心”发展思想，推动高频政务服务事项“一地、一窗、一次”办理，“互联网+出入境”服务提档升级，全面推行延时服务、错时服务、预约服务，设立金牌引导员，在办证高峰期以及节假日开展受理申请服务，全年受理审批出入境证件2万余件，为老年人等特殊人群开通“绿色通道”办证216件，警务服务评价系统好评率100%，持续保持全省第一；持续深化“放管服”改革，全面实现身份证办理、户口迁移、开具户籍类证明、新生儿入户“跨省通办”业务线上办理，打破数据壁垒，实现了数据多跑路，群众少跑腿的目的，累计办理各类“跨省通办”业务8000余笔，提高了行政效率，降低了行政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just" fontAlgn="auto">
              <a:lnSpc>
                <a:spcPct val="13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（四）公众或服务对象满意度</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三方针对市公安局履职效果设计了单位职工及社会公众调查问卷，采用“公众评判法”以线上+线下形式采集数据，共收集调查问卷174份，调查结果显示，对公安局履职效果表示非常满意人数占比为75.29%，满意人数占比为18.39%，一般人数占比为4.02%，不满意人数占比为2.30%，经加权平均，综合满意度为94.66%。</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05</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a:bodyPr>
          <a:lstStyle/>
          <a:p>
            <a:r>
              <a:rPr lang="zh-CN" altLang="en-US" sz="4780">
                <a:solidFill>
                  <a:schemeClr val="dk1">
                    <a:lumMod val="85000"/>
                    <a:lumOff val="15000"/>
                  </a:schemeClr>
                </a:solidFill>
              </a:rPr>
              <a:t>评价</a:t>
            </a:r>
            <a:r>
              <a:rPr lang="zh-CN" altLang="en-US" sz="4780">
                <a:solidFill>
                  <a:schemeClr val="dk1">
                    <a:lumMod val="85000"/>
                    <a:lumOff val="15000"/>
                  </a:schemeClr>
                </a:solidFill>
              </a:rPr>
              <a:t>结论</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评价</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结论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533400" algn="just" fontAlgn="auto">
              <a:lnSpc>
                <a:spcPct val="130000"/>
              </a:lnSpc>
              <a:spcAft>
                <a:spcPts val="800"/>
              </a:spcAft>
              <a:extLst>
                <a:ext uri="{35155182-B16C-46BC-9424-99874614C6A1}">
                  <wpsdc:indentchars xmlns:wpsdc="http://www.wps.cn/officeDocument/2017/drawingmlCustomData" val="200" checksum="171596010"/>
                </a:ext>
              </a:extLs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财政部《项目支出绩效评价管理办法》（财预〔2020〕10号）和财政部《关于规范绩效评价结果登记划分的通知》（财预便〔2017〕44号）规定，总分设置为100分，等级划分为四档：90（含）-100分为优、80（含）-90分为良、60（含）-80分为中、60分以下为差。评价组根据设计的评价指标体系及评分标准，通过数据采集、访谈、问卷调查等方式，对天水市公安局</a:t>
            </a: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年部门整体绩效管理总体表现及部门整体支出进行客观评价，</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最终得分为87.15分，绩效等级为“良”。</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06</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a:bodyPr>
          <a:lstStyle/>
          <a:p>
            <a:r>
              <a:rPr lang="zh-CN" altLang="en-US" sz="4780">
                <a:solidFill>
                  <a:schemeClr val="dk1">
                    <a:lumMod val="85000"/>
                    <a:lumOff val="15000"/>
                  </a:schemeClr>
                </a:solidFill>
              </a:rPr>
              <a:t>存在的</a:t>
            </a:r>
            <a:r>
              <a:rPr lang="zh-CN" altLang="en-US" sz="4780">
                <a:solidFill>
                  <a:schemeClr val="dk1">
                    <a:lumMod val="85000"/>
                    <a:lumOff val="15000"/>
                  </a:schemeClr>
                </a:solidFill>
              </a:rPr>
              <a:t>问题</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01</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fontScale="90000"/>
          </a:bodyPr>
          <a:lstStyle/>
          <a:p>
            <a:r>
              <a:rPr lang="zh-CN" altLang="en-US" sz="4780">
                <a:solidFill>
                  <a:schemeClr val="dk1">
                    <a:lumMod val="85000"/>
                    <a:lumOff val="15000"/>
                  </a:schemeClr>
                </a:solidFill>
              </a:rPr>
              <a:t>部门基本情况</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存在的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问题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just" fontAlgn="auto">
              <a:lnSpc>
                <a:spcPct val="130000"/>
              </a:lnSpc>
              <a:spcAft>
                <a:spcPts val="800"/>
              </a:spcAft>
              <a:buClrTx/>
              <a:buSzTx/>
              <a:buFontTx/>
            </a:pPr>
            <a:r>
              <a:rPr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（一）绩效管理方面</a:t>
            </a:r>
            <a:endParaRPr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800"/>
              </a:spcAft>
              <a:buClrTx/>
              <a:buSzTx/>
              <a:buFontTx/>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市公安局预算绩效管理制度不健全，未制定预算绩效管理制度和实施细则。    </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（二）资产管理方面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1.固定资产未盘点，资产安全性不足。</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2.固定资产入账不完整。</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30000"/>
              </a:lnSpc>
              <a:spcAft>
                <a:spcPts val="800"/>
              </a:spcAft>
              <a:buClrTx/>
              <a:buSzTx/>
              <a:buFontTx/>
            </a:pPr>
            <a:r>
              <a:rPr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（三）财务管理方面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1.超标准/多报销住宿费</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2.财务入账原始凭证不完整</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3.发票开具不规范</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4.应付职工薪酬核算不规范</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5.项目资金使用不规范</a:t>
            </a:r>
            <a:r>
              <a:rPr lang="zh-CN" altLang="en-US"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extLst>
                <a:ext uri="{35155182-B16C-46BC-9424-99874614C6A1}">
                  <wpsdc:indentchars xmlns:wpsdc="http://www.wps.cn/officeDocument/2017/drawingmlCustomData" val="200" checksum="488862714"/>
                </a:ext>
              </a:extLst>
            </a:pP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存在的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问题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（四）内控管理方面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1.合同签订不严谨，法条引用不规范</a:t>
            </a: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2.临聘人员未签订合同</a:t>
            </a: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（五）履职效能方面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1.重大战果不突出、特色亮点不鲜明。</a:t>
            </a:r>
            <a:endPar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2.推动法治公安建设整体工作方面存在不足，需进一步加强。</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3.在推进公安工作改革方面还需持续加强。</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07</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a:bodyPr>
          <a:lstStyle/>
          <a:p>
            <a:r>
              <a:rPr lang="zh-CN" altLang="en-US" sz="4780">
                <a:solidFill>
                  <a:schemeClr val="dk1">
                    <a:lumMod val="85000"/>
                    <a:lumOff val="15000"/>
                  </a:schemeClr>
                </a:solidFill>
              </a:rPr>
              <a:t>相关</a:t>
            </a:r>
            <a:r>
              <a:rPr lang="zh-CN" altLang="en-US" sz="4780">
                <a:solidFill>
                  <a:schemeClr val="dk1">
                    <a:lumMod val="85000"/>
                    <a:lumOff val="15000"/>
                  </a:schemeClr>
                </a:solidFill>
              </a:rPr>
              <a:t>建议</a:t>
            </a:r>
            <a:endParaRPr lang="zh-CN" altLang="en-US" sz="4780">
              <a:solidFill>
                <a:schemeClr val="dk1">
                  <a:lumMod val="85000"/>
                  <a:lumOff val="15000"/>
                </a:schemeClr>
              </a:solidFill>
            </a:endParaRPr>
          </a:p>
        </p:txBody>
      </p:sp>
    </p:spTree>
    <p:custDataLst>
      <p:tags r:id="rId5"/>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相关</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建议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（一）预算绩效管理方面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公安局认真学习中共中央、国务院《关于全面实施预算绩效管理的意见》文件精神，全局树立绩效管理的思想意识，尽快建立健全部门预算绩效管理机制，以结果为导向，将预算绩效管理融入单位日常工作中去，切实发挥预算绩效管理的作用。</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（二）资产管理方面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1.针对固定资产未盘点，资产安全性不足</a:t>
            </a: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一是完善固定资产管理制度，确保固定资产管理制度化、精细化，确保责任可查，并指派专人对固定资产进行管理，二是部门主要领导应提高对固定资产管理重要性的认识，分管领导要增强监管责任意识，日常管理中，严格做好资产管理的验收登记、核算入账、领用移交、维修保管、清查盘点、回收处置等工作，为年度资产清查高效开展奠定良好基础。</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di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2.针对固定资产入账不完整</a:t>
            </a: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一是完善内控管理制度，明确固定资产入账标准，确保固定资产的采购、验收、入账等环节都有明确的流程和责任人，可以有效防止固定资产未及时入账的情况发生，二是固定资产管理人员定期与财务人员进行固定资产卡片账和财务账的核对，确保固定资</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相关</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建议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just" fontAlgn="auto">
              <a:lnSpc>
                <a:spcPct val="130000"/>
              </a:lnSpc>
              <a:spcAft>
                <a:spcPts val="800"/>
              </a:spcAft>
              <a:buClrTx/>
              <a:buSzTx/>
              <a:buFontTx/>
            </a:pP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产账卡相符，三是定期对会计人员进行培训，提高专业素养，会计人员应熟悉并掌握相关会计制度，能够准确地进行固定资产的入账处理‌，并对未入账的固定资产进行核查，及时补录登记，确保账账、账实相符。</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（三）财务管理方面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1.针对超标准/多报销住宿费问题，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加强员工培训和宣传，提高员工对差旅费报销政策的认知和理解，确保员工明确了解报销标准；‌加强内部审批和监管，确保每一笔报销都经过严格的审核，同时，定期对差旅费报销情况进行检查和审计，发现问题及时整改。</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2.针对财务入账原始凭证不完整问题，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开展定期培训，提高员工对凭证完整性和准确性的认识，确保所有员工都了解凭证管理的规范和要求；建立有效的内部沟通机制，通过定期的部门会议或座谈会加强部门之间的沟通和协作，确保凭证相关的信息能够及时传达给相关人员；建立定期检查机制‌，每月或每季度进行一次全面的凭证检查，以便及时发现并纠正凭证不齐全的问题‌，确保所有的凭证都完整、准确地记录了相应的业务事项；建立严格的审核和复核制度，确保每一笔业务都经过严谨的审核和复核程序。‌</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相关</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建议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3.针对发票开具不规范问题，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完善发票管理制度，规范发票的开具、传递、审核流程；‌加强内部培训‌，提高员工对发票规范的认识，减少因操作失误导致的不规范发票；定期对发票入账情况进行审核，及时发现并纠正不规范发票的问题，确保所有入账发票都符合相关规定。‌‌</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4.针对应付职工薪酬核算不规范问题，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加强对《政府会计制度》等相关法规的学习力度，加强财务人员培训，提高财务人员的业务能力和单位财务管理水平，同时，重视对财务人员的继续教育；强化内部监督和审计，定期对会计核算进行审查和核对，通过内部审计，及时发现和纠正核算中的错误，防止因人为因素导致的核算问题。</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5.针对项目资金使用不规范问题，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加强资金使用监管机制建设，加强对专项资金的预算执行监督，按月或按季度对项目资金使用情况进行监督检查；建立专项资金支出的审批制度，规范会计核算管理，做到专款专用，确保专项资金用到相应的项目中去，保障项目经费充足。</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（四）内控管理方面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1.针对合同签订不严谨，法条引用不规范问题，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加强内控管理，梳理内控管理中存在的风险及缺陷，完善合同审查制度，加强项目合同制管理，确保合同内容准确、要件齐全且合法合规，严格按照《中华人民共和国民法典》规定，在今后项目中规范签订合同。</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303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lnSpcReduction="2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just" fontAlgn="auto">
              <a:lnSpc>
                <a:spcPct val="130000"/>
              </a:lnSpc>
              <a:spcAft>
                <a:spcPts val="800"/>
              </a:spcAft>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相关</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建议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543560" y="1078865"/>
            <a:ext cx="11104880" cy="547306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2.针对临聘人员未签订合同问题，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定期检查劳动合同的签订和执行情况，确保所有员工都能按照法律规定签订劳动合同，及时与临聘人员签订劳动合同，明确双方权利和义务，确保用人单位与劳动者之间的劳动关系得到法律保护，避免因未签订劳动合同而引发的法律风险和经济损失‌。</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just" fontAlgn="auto">
              <a:lnSpc>
                <a:spcPct val="130000"/>
              </a:lnSpc>
              <a:spcAft>
                <a:spcPts val="800"/>
              </a:spcAft>
              <a:buClrTx/>
              <a:buSzTx/>
              <a:buFontTx/>
            </a:pPr>
            <a:r>
              <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（五）履职效能方面</a:t>
            </a:r>
            <a:endParaRPr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1.针对重大战果不突出、特色亮点不鲜明问题，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建议市公安局主动创稳，进一步靠实责任，聚焦短板弱项，细化完善措施，加强与其他部门信息互通、资源共享，构建纵横联动、多元共治的工作格局，着力推动天水公安工作争创一流、走在前列。</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2.针对推动法治公安建设整体工作方面存在不足，</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进一步加强问题，建议市公安局全面加强执法办案管理中心监督使用工作，切实发挥基础性保障、信息化支撑、全流程服务作用，确保执法活动安全规范高效，全面分析法治公安建设面临的新形势新任务，健全完善推动提质增效的新体系新模式。</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30000"/>
              </a:lnSpc>
              <a:spcAft>
                <a:spcPts val="800"/>
              </a:spcAft>
              <a:buClrTx/>
              <a:buSzTx/>
              <a:buFontTx/>
              <a:extLst>
                <a:ext uri="{35155182-B16C-46BC-9424-99874614C6A1}">
                  <wpsdc:indentchars xmlns:wpsdc="http://www.wps.cn/officeDocument/2017/drawingmlCustomData" val="200" checksum="488862714"/>
                </a:ext>
              </a:extLst>
            </a:pPr>
            <a:r>
              <a:rPr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3.针对在推进公安工作改革方面还需持续加强问题，</a:t>
            </a:r>
            <a:r>
              <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建议市公安局深化“情指行”一体化运行，逐步建立完善“专业+机制+大数据”新型警务运行模式，进一步优化警力布局，持续推动重心下移、警力下沉、保障下倾，完善落实经费、装备、基础设施保障标准。</a:t>
            </a:r>
            <a:endParaRPr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13"/>
            <p:custDataLst>
              <p:tags r:id="rId1"/>
            </p:custDataLst>
          </p:nvPr>
        </p:nvSpPr>
        <p:spPr/>
        <p:txBody>
          <a:bodyPr/>
          <a:lstStyle/>
          <a:p>
            <a:r>
              <a:rPr lang="zh-CN" altLang="en-US">
                <a:solidFill>
                  <a:schemeClr val="dk1">
                    <a:lumMod val="85000"/>
                    <a:lumOff val="15000"/>
                  </a:schemeClr>
                </a:solidFill>
              </a:rPr>
              <a:t>谢谢</a:t>
            </a:r>
            <a:endParaRPr lang="zh-CN" altLang="en-US">
              <a:solidFill>
                <a:schemeClr val="dk1">
                  <a:lumMod val="85000"/>
                  <a:lumOff val="15000"/>
                </a:schemeClr>
              </a:solidFill>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部门基本情况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883" y="195078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单位名称：天水市公安局</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统一社会信用代码：1162050001391475XD</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地址：甘肃省天水市秦州区罗玉小区</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负责人：郭庆祥</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机构性质：机关</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内设机构：32个（18个副处、14个正科）</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2292350" y="2983230"/>
            <a:ext cx="1659890" cy="1106805"/>
          </a:xfrm>
          <a:prstGeom prst="rect">
            <a:avLst/>
          </a:prstGeom>
          <a:noFill/>
        </p:spPr>
        <p:txBody>
          <a:bodyPr wrap="square" rtlCol="0" anchor="ctr" anchorCtr="0">
            <a:normAutofit/>
          </a:bodyPr>
          <a:lstStyle/>
          <a:p>
            <a:pPr algn="ctr"/>
            <a:r>
              <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rPr>
              <a:t>02</a:t>
            </a:r>
            <a:endParaRPr lang="en-US" altLang="zh-CN" sz="6600" b="1" spc="200">
              <a:solidFill>
                <a:schemeClr val="accent1">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7" name="文本框 6"/>
          <p:cNvSpPr txBox="1"/>
          <p:nvPr>
            <p:custDataLst>
              <p:tags r:id="rId2"/>
            </p:custDataLst>
          </p:nvPr>
        </p:nvSpPr>
        <p:spPr>
          <a:xfrm>
            <a:off x="2292350" y="2712085"/>
            <a:ext cx="1659890" cy="338455"/>
          </a:xfrm>
          <a:prstGeom prst="rect">
            <a:avLst/>
          </a:prstGeom>
          <a:noFill/>
        </p:spPr>
        <p:txBody>
          <a:bodyPr wrap="square" lIns="91440" tIns="45720" rIns="91440" bIns="45720" rtlCol="0" anchor="b" anchorCtr="0">
            <a:normAutofit fontScale="90000"/>
          </a:bodyPr>
          <a:lstStyle/>
          <a:p>
            <a:pPr algn="ctr"/>
            <a:r>
              <a:rPr lang="en-US" altLang="zh-CN" b="1" spc="200" dirty="0">
                <a:solidFill>
                  <a:schemeClr val="accent1">
                    <a:lumMod val="75000"/>
                  </a:schemeClr>
                </a:solidFill>
                <a:latin typeface="Arial" panose="020B0604020202020204" pitchFamily="34" charset="0"/>
                <a:ea typeface="微软雅黑" panose="020B0503020204020204" charset="-122"/>
                <a:sym typeface="+mn-ea"/>
              </a:rPr>
              <a:t>PART ONE</a:t>
            </a:r>
            <a:endParaRPr lang="en-US" altLang="zh-CN" b="1" spc="200" dirty="0">
              <a:solidFill>
                <a:schemeClr val="accent1">
                  <a:lumMod val="75000"/>
                </a:schemeClr>
              </a:solidFill>
              <a:latin typeface="Arial" panose="020B0604020202020204" pitchFamily="34" charset="0"/>
              <a:ea typeface="微软雅黑" panose="020B0503020204020204" charset="-122"/>
              <a:sym typeface="+mn-ea"/>
            </a:endParaRPr>
          </a:p>
        </p:txBody>
      </p:sp>
      <p:cxnSp>
        <p:nvCxnSpPr>
          <p:cNvPr id="12" name="直接连接符 11"/>
          <p:cNvCxnSpPr/>
          <p:nvPr>
            <p:custDataLst>
              <p:tags r:id="rId3"/>
            </p:custDataLst>
          </p:nvPr>
        </p:nvCxnSpPr>
        <p:spPr>
          <a:xfrm>
            <a:off x="2438400" y="4088765"/>
            <a:ext cx="1367790" cy="0"/>
          </a:xfrm>
          <a:prstGeom prst="line">
            <a:avLst/>
          </a:prstGeom>
          <a:noFill/>
          <a:ln w="19050" cap="flat" cmpd="sng" algn="ctr">
            <a:solidFill>
              <a:schemeClr val="accent1"/>
            </a:solidFill>
            <a:prstDash val="solid"/>
            <a:miter lim="800000"/>
          </a:ln>
          <a:effectLst/>
        </p:spPr>
      </p:cxnSp>
      <p:sp>
        <p:nvSpPr>
          <p:cNvPr id="3" name="标题 2"/>
          <p:cNvSpPr>
            <a:spLocks noGrp="1"/>
          </p:cNvSpPr>
          <p:nvPr>
            <p:ph type="ctrTitle" idx="14"/>
            <p:custDataLst>
              <p:tags r:id="rId4"/>
            </p:custDataLst>
          </p:nvPr>
        </p:nvSpPr>
        <p:spPr/>
        <p:txBody>
          <a:bodyPr>
            <a:normAutofit fontScale="80000"/>
          </a:bodyPr>
          <a:lstStyle/>
          <a:p>
            <a:r>
              <a:rPr lang="zh-CN" altLang="en-US" sz="4750">
                <a:solidFill>
                  <a:schemeClr val="dk1">
                    <a:lumMod val="85000"/>
                    <a:lumOff val="15000"/>
                  </a:schemeClr>
                </a:solidFill>
              </a:rPr>
              <a:t>部门整体资金支出情况</a:t>
            </a:r>
            <a:endParaRPr lang="zh-CN" altLang="en-US" sz="4750">
              <a:solidFill>
                <a:schemeClr val="dk1">
                  <a:lumMod val="85000"/>
                  <a:lumOff val="15000"/>
                </a:schemeClr>
              </a:solidFill>
            </a:endParaRPr>
          </a:p>
        </p:txBody>
      </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883" y="195078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（一）部门整体支出全年预算</a:t>
            </a:r>
            <a:endPar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（二）部门整体实际支出</a:t>
            </a:r>
            <a:endPar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3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5" name="等腰三角形 4"/>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6" name="等腰三角形 15"/>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8"/>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3"/>
            </p:custDataLst>
          </p:nvPr>
        </p:nvSpPr>
        <p:spPr>
          <a:xfrm>
            <a:off x="1892883" y="1950782"/>
            <a:ext cx="8382634" cy="3816983"/>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（一）部门整体支出全年预算</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482600" algn="just" fontAlgn="auto">
              <a:lnSpc>
                <a:spcPct val="120000"/>
              </a:lnSpc>
              <a:spcAft>
                <a:spcPts val="800"/>
              </a:spcAft>
              <a:extLst>
                <a:ext uri="{35155182-B16C-46BC-9424-99874614C6A1}">
                  <wpsdc:indentchars xmlns:wpsdc="http://www.wps.cn/officeDocument/2017/drawingmlCustomData" val="200" checksum="488862714"/>
                </a:ext>
              </a:extLs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天水市财政局《关于2023年部门预算的批复》（天财预〔2023〕1号），2023年天水市公安局预算资金10,248.25万元，按预算支出功能用途分类，其中：一般公共服务支出720.00万元，占部门预算总支出7.03%，公共安全支出8,513.70万元，占部门预算总支出83.07%，社会保障和就业支出521.42万元，占部门预算总支出5.09%，卫生健康支出221.68万元，占部门预算总支出2.16%，住房保障支出271.45万元，占部门预算总支出2.65%；按预算支出性质划分，其中：基本支出预算7,658.25万元，占部门预算总支出74.73%，项目支出预算2,590.00万元，占部门预算总支出25.27%。具体支出预算情况详见表1-1、1-2。</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226060" y="1225550"/>
            <a:ext cx="11777345" cy="546163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ctr"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表1-1 天水市公安局2023年度部门支出经济用途预算情况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p:nvPr>
            <p:custDataLst>
              <p:tags r:id="rId9"/>
            </p:custDataLst>
          </p:nvPr>
        </p:nvGraphicFramePr>
        <p:xfrm>
          <a:off x="1693545" y="2023745"/>
          <a:ext cx="8804910" cy="4051935"/>
        </p:xfrm>
        <a:graphic>
          <a:graphicData uri="http://schemas.openxmlformats.org/drawingml/2006/table">
            <a:tbl>
              <a:tblPr firstRow="1" bandRow="1">
                <a:tableStyleId>{5C22544A-7EE6-4342-B048-85BDC9FD1C3A}</a:tableStyleId>
              </a:tblPr>
              <a:tblGrid>
                <a:gridCol w="2934970"/>
                <a:gridCol w="2934970"/>
                <a:gridCol w="2934970"/>
              </a:tblGrid>
              <a:tr h="450215">
                <a:tc>
                  <a:txBody>
                    <a:bodyPr/>
                    <a:p>
                      <a:pPr algn="ctr">
                        <a:buNone/>
                      </a:pPr>
                      <a:r>
                        <a:rPr lang="zh-CN" altLang="en-US">
                          <a:solidFill>
                            <a:schemeClr val="tx1"/>
                          </a:solidFill>
                          <a:latin typeface="微软雅黑" panose="020B0503020204020204" charset="-122"/>
                          <a:ea typeface="微软雅黑" panose="020B0503020204020204" charset="-122"/>
                        </a:rPr>
                        <a:t>序号</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预算内容</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预算资金（万元）</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1</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基本支出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7,658.25</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1.1</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工资福利支出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5,853.84</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1.2</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商品服务支出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1,700.35</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1.3</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对个人和家庭的补助</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104.06</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2</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项目支出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2,590.00</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2.1</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一般公共服务支出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720.00</a:t>
                      </a:r>
                      <a:endParaRPr lang="zh-CN" altLang="en-US">
                        <a:solidFill>
                          <a:schemeClr val="tx1"/>
                        </a:solidFill>
                        <a:latin typeface="微软雅黑" panose="020B0503020204020204" charset="-122"/>
                        <a:ea typeface="微软雅黑" panose="020B0503020204020204" charset="-122"/>
                      </a:endParaRPr>
                    </a:p>
                  </a:txBody>
                  <a:tcPr/>
                </a:tc>
              </a:tr>
              <a:tr h="450215">
                <a:tc>
                  <a:txBody>
                    <a:bodyPr/>
                    <a:p>
                      <a:pPr algn="ctr">
                        <a:buNone/>
                      </a:pPr>
                      <a:r>
                        <a:rPr lang="en-US" altLang="zh-CN">
                          <a:solidFill>
                            <a:schemeClr val="tx1"/>
                          </a:solidFill>
                          <a:latin typeface="微软雅黑" panose="020B0503020204020204" charset="-122"/>
                          <a:ea typeface="微软雅黑" panose="020B0503020204020204" charset="-122"/>
                        </a:rPr>
                        <a:t>2.2</a:t>
                      </a:r>
                      <a:endParaRPr lang="en-US" altLang="zh-CN">
                        <a:solidFill>
                          <a:schemeClr val="tx1"/>
                        </a:solidFill>
                        <a:latin typeface="微软雅黑" panose="020B0503020204020204" charset="-122"/>
                        <a:ea typeface="微软雅黑" panose="020B0503020204020204" charset="-122"/>
                      </a:endParaRPr>
                    </a:p>
                  </a:txBody>
                  <a:tcPr/>
                </a:tc>
                <a:tc>
                  <a:txBody>
                    <a:bodyPr/>
                    <a:p>
                      <a:pPr>
                        <a:buNone/>
                      </a:pPr>
                      <a:r>
                        <a:rPr lang="zh-CN" altLang="en-US">
                          <a:solidFill>
                            <a:schemeClr val="tx1"/>
                          </a:solidFill>
                          <a:latin typeface="微软雅黑" panose="020B0503020204020204" charset="-122"/>
                          <a:ea typeface="微软雅黑" panose="020B0503020204020204" charset="-122"/>
                        </a:rPr>
                        <a:t>公共安全支出</a:t>
                      </a:r>
                      <a:endParaRPr lang="zh-CN" altLang="en-US">
                        <a:solidFill>
                          <a:schemeClr val="tx1"/>
                        </a:solidFill>
                        <a:latin typeface="微软雅黑" panose="020B0503020204020204" charset="-122"/>
                        <a:ea typeface="微软雅黑" panose="020B0503020204020204" charset="-122"/>
                      </a:endParaRPr>
                    </a:p>
                  </a:txBody>
                  <a:tcPr/>
                </a:tc>
                <a:tc>
                  <a:txBody>
                    <a:bodyPr/>
                    <a:p>
                      <a:pPr algn="ctr">
                        <a:buNone/>
                      </a:pPr>
                      <a:r>
                        <a:rPr lang="zh-CN" altLang="en-US">
                          <a:solidFill>
                            <a:schemeClr val="tx1"/>
                          </a:solidFill>
                          <a:latin typeface="微软雅黑" panose="020B0503020204020204" charset="-122"/>
                          <a:ea typeface="微软雅黑" panose="020B0503020204020204" charset="-122"/>
                        </a:rPr>
                        <a:t>1,870.00</a:t>
                      </a:r>
                      <a:endParaRPr lang="zh-CN" altLang="en-US">
                        <a:solidFill>
                          <a:schemeClr val="tx1"/>
                        </a:solidFill>
                        <a:latin typeface="微软雅黑" panose="020B0503020204020204" charset="-122"/>
                        <a:ea typeface="微软雅黑" panose="020B0503020204020204" charset="-122"/>
                      </a:endParaRPr>
                    </a:p>
                  </a:txBody>
                  <a:tcPr/>
                </a:tc>
              </a:tr>
              <a:tr h="450215">
                <a:tc gridSpan="2">
                  <a:txBody>
                    <a:bodyPr/>
                    <a:p>
                      <a:pPr algn="ctr">
                        <a:buNone/>
                      </a:pPr>
                      <a:r>
                        <a:rPr lang="zh-CN" altLang="en-US">
                          <a:solidFill>
                            <a:schemeClr val="tx1"/>
                          </a:solidFill>
                          <a:latin typeface="微软雅黑" panose="020B0503020204020204" charset="-122"/>
                          <a:ea typeface="微软雅黑" panose="020B0503020204020204" charset="-122"/>
                        </a:rPr>
                        <a:t>合计</a:t>
                      </a:r>
                      <a:endParaRPr lang="zh-CN" altLang="en-US">
                        <a:solidFill>
                          <a:schemeClr val="tx1"/>
                        </a:solidFill>
                        <a:latin typeface="微软雅黑" panose="020B0503020204020204" charset="-122"/>
                        <a:ea typeface="微软雅黑" panose="020B0503020204020204" charset="-122"/>
                      </a:endParaRPr>
                    </a:p>
                  </a:txBody>
                  <a:tcPr anchor="ctr" anchorCtr="0"/>
                </a:tc>
                <a:tc hMerge="1">
                  <a:tcPr anchor="ctr" anchorCtr="0"/>
                </a:tc>
                <a:tc>
                  <a:txBody>
                    <a:bodyPr/>
                    <a:p>
                      <a:pPr algn="ctr">
                        <a:buNone/>
                      </a:pPr>
                      <a:r>
                        <a:rPr lang="zh-CN" altLang="en-US">
                          <a:solidFill>
                            <a:schemeClr val="tx1"/>
                          </a:solidFill>
                          <a:latin typeface="微软雅黑" panose="020B0503020204020204" charset="-122"/>
                          <a:ea typeface="微软雅黑" panose="020B0503020204020204" charset="-122"/>
                        </a:rPr>
                        <a:t>10,248.25</a:t>
                      </a:r>
                      <a:endParaRPr lang="zh-CN" altLang="en-US">
                        <a:solidFill>
                          <a:schemeClr val="tx1"/>
                        </a:solidFill>
                        <a:latin typeface="微软雅黑" panose="020B0503020204020204" charset="-122"/>
                        <a:ea typeface="微软雅黑" panose="020B0503020204020204" charset="-122"/>
                      </a:endParaRPr>
                    </a:p>
                  </a:txBody>
                  <a:tcPr/>
                </a:tc>
              </a:tr>
            </a:tbl>
          </a:graphicData>
        </a:graphic>
      </p:graphicFrame>
    </p:spTree>
    <p:custDataLst>
      <p:tags r:id="rId10"/>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152827" y="104775"/>
            <a:ext cx="11901060" cy="268446"/>
            <a:chOff x="152827" y="104775"/>
            <a:chExt cx="11901060" cy="268446"/>
          </a:xfrm>
        </p:grpSpPr>
        <p:sp>
          <p:nvSpPr>
            <p:cNvPr id="2" name="等腰三角形 1"/>
            <p:cNvSpPr/>
            <p:nvPr userDrawn="1">
              <p:custDataLst>
                <p:tags r:id="rId2"/>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userDrawn="1">
              <p:custDataLst>
                <p:tags r:id="rId3"/>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userDrawn="1">
              <p:custDataLst>
                <p:tags r:id="rId4"/>
              </p:custDataLst>
            </p:nvPr>
          </p:nvSpPr>
          <p:spPr>
            <a:xfrm flipH="1">
              <a:off x="11606211" y="114300"/>
              <a:ext cx="447676" cy="250030"/>
            </a:xfrm>
            <a:prstGeom prst="triangle">
              <a:avLst>
                <a:gd name="adj" fmla="val 73825"/>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sp>
          <p:nvSpPr>
            <p:cNvPr id="12" name="等腰三角形 11"/>
            <p:cNvSpPr/>
            <p:nvPr userDrawn="1">
              <p:custDataLst>
                <p:tags r:id="rId5"/>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dirty="0">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部门整体资金支出情况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8"/>
            </p:custDataLst>
          </p:nvPr>
        </p:nvSpPr>
        <p:spPr>
          <a:xfrm>
            <a:off x="664210" y="955675"/>
            <a:ext cx="11339195" cy="546163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ctr"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表1-2  天水市公安局2023年度部门支出功能用途预算情况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p:nvPr/>
        </p:nvGraphicFramePr>
        <p:xfrm>
          <a:off x="1665605" y="1412240"/>
          <a:ext cx="8532495" cy="5334000"/>
        </p:xfrm>
        <a:graphic>
          <a:graphicData uri="http://schemas.openxmlformats.org/drawingml/2006/table">
            <a:tbl>
              <a:tblPr firstRow="1" bandRow="1">
                <a:tableStyleId>{5C22544A-7EE6-4342-B048-85BDC9FD1C3A}</a:tableStyleId>
              </a:tblPr>
              <a:tblGrid>
                <a:gridCol w="2844165"/>
                <a:gridCol w="2844165"/>
                <a:gridCol w="2844165"/>
              </a:tblGrid>
              <a:tr h="360000">
                <a:tc>
                  <a:txBody>
                    <a:bodyPr/>
                    <a:p>
                      <a:pPr marL="22606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序号</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226060" indent="0" algn="ctr">
                        <a:spcBef>
                          <a:spcPct val="0"/>
                        </a:spcBef>
                        <a:spcAft>
                          <a:spcPct val="0"/>
                        </a:spcAft>
                      </a:pPr>
                      <a:r>
                        <a:rPr lang="zh-CN" sz="1600" b="1">
                          <a:solidFill>
                            <a:schemeClr val="tx1"/>
                          </a:solidFill>
                          <a:latin typeface="微软雅黑" panose="020B0503020204020204" charset="-122"/>
                          <a:ea typeface="微软雅黑" panose="020B0503020204020204" charset="-122"/>
                        </a:rPr>
                        <a:t>预算内容</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203835" algn="ctr">
                        <a:spcBef>
                          <a:spcPct val="0"/>
                        </a:spcBef>
                        <a:spcAft>
                          <a:spcPct val="0"/>
                        </a:spcAft>
                      </a:pPr>
                      <a:r>
                        <a:rPr lang="zh-CN" sz="1600" b="1">
                          <a:solidFill>
                            <a:schemeClr val="tx1"/>
                          </a:solidFill>
                          <a:latin typeface="微软雅黑" panose="020B0503020204020204" charset="-122"/>
                          <a:ea typeface="微软雅黑" panose="020B0503020204020204" charset="-122"/>
                        </a:rPr>
                        <a:t>预算资金（万元）</a:t>
                      </a:r>
                      <a:endParaRPr lang="zh-CN" sz="1600" b="1">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一般公共服务支出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720.00</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纪检监察事务</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720.00</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公共安全支出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8,513.70</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公安</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8,333.70</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强制隔离戒毒</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180.00</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社会保障和就业支出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521.42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行政事业单位养老支出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516.66</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3.2</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0"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其他社会保障和就业支出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4.76</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4</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卫生健康支出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221.68</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4.1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行政事业单位医疗</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221.68</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住房保障支出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271.45</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5.1</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marL="85725" indent="0" algn="l">
                        <a:spcBef>
                          <a:spcPct val="0"/>
                        </a:spcBef>
                        <a:spcAft>
                          <a:spcPct val="0"/>
                        </a:spcAft>
                      </a:pPr>
                      <a:r>
                        <a:rPr lang="zh-CN" sz="1600" b="0">
                          <a:solidFill>
                            <a:schemeClr val="tx1"/>
                          </a:solidFill>
                          <a:latin typeface="微软雅黑" panose="020B0503020204020204" charset="-122"/>
                          <a:ea typeface="微软雅黑" panose="020B0503020204020204" charset="-122"/>
                        </a:rPr>
                        <a:t>住房改革支出</a:t>
                      </a:r>
                      <a:endParaRPr lang="zh-CN" sz="1600" b="0">
                        <a:solidFill>
                          <a:schemeClr val="tx1"/>
                        </a:solidFill>
                        <a:latin typeface="微软雅黑" panose="020B0503020204020204" charset="-122"/>
                        <a:ea typeface="微软雅黑" panose="020B0503020204020204" charset="-122"/>
                      </a:endParaRPr>
                    </a:p>
                  </a:txBody>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271.45</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r h="360000">
                <a:tc gridSpan="2">
                  <a:txBody>
                    <a:bodyPr/>
                    <a:p>
                      <a:pPr marL="226060" indent="0" algn="ctr">
                        <a:spcBef>
                          <a:spcPct val="0"/>
                        </a:spcBef>
                        <a:spcAft>
                          <a:spcPct val="0"/>
                        </a:spcAft>
                      </a:pPr>
                      <a:r>
                        <a:rPr lang="zh-CN" sz="1600" b="0">
                          <a:solidFill>
                            <a:schemeClr val="tx1"/>
                          </a:solidFill>
                          <a:latin typeface="微软雅黑" panose="020B0503020204020204" charset="-122"/>
                          <a:ea typeface="微软雅黑" panose="020B0503020204020204" charset="-122"/>
                          <a:cs typeface="微软雅黑" panose="020B0503020204020204" charset="-122"/>
                        </a:rPr>
                        <a:t>合</a:t>
                      </a:r>
                      <a:r>
                        <a:rPr lang="zh-CN" altLang="en-US" sz="1600" b="0">
                          <a:solidFill>
                            <a:schemeClr val="tx1"/>
                          </a:solidFill>
                          <a:latin typeface="微软雅黑" panose="020B0503020204020204" charset="-122"/>
                          <a:ea typeface="微软雅黑" panose="020B0503020204020204" charset="-122"/>
                          <a:cs typeface="微软雅黑" panose="020B0503020204020204" charset="-122"/>
                        </a:rPr>
                        <a:t>  </a:t>
                      </a:r>
                      <a:r>
                        <a:rPr lang="zh-CN" sz="1600" b="0">
                          <a:solidFill>
                            <a:schemeClr val="tx1"/>
                          </a:solidFill>
                          <a:latin typeface="微软雅黑" panose="020B0503020204020204" charset="-122"/>
                          <a:ea typeface="微软雅黑" panose="020B0503020204020204" charset="-122"/>
                          <a:cs typeface="微软雅黑" panose="020B0503020204020204" charset="-122"/>
                        </a:rPr>
                        <a:t>计</a:t>
                      </a:r>
                      <a:endParaRPr lang="zh-CN" sz="1600" b="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tc>
                <a:tc hMerge="1">
                  <a:tcPr marL="0" marR="0" marT="0" marB="0" anchor="ctr" anchorCtr="0"/>
                </a:tc>
                <a:tc>
                  <a:txBody>
                    <a:bodyPr/>
                    <a:p>
                      <a:pPr indent="0" algn="ctr" fontAlgn="auto">
                        <a:spcBef>
                          <a:spcPct val="0"/>
                        </a:spcBef>
                        <a:spcAft>
                          <a:spcPct val="0"/>
                        </a:spcAft>
                      </a:pPr>
                      <a:r>
                        <a:rPr lang="en-US" altLang="zh-CN" sz="1600" b="0">
                          <a:solidFill>
                            <a:schemeClr val="tx1"/>
                          </a:solidFill>
                          <a:latin typeface="微软雅黑" panose="020B0503020204020204" charset="-122"/>
                          <a:ea typeface="微软雅黑" panose="020B0503020204020204" charset="-122"/>
                        </a:rPr>
                        <a:t>10,248.25</a:t>
                      </a:r>
                      <a:endParaRPr lang="en-US" altLang="zh-CN" sz="1600" b="0">
                        <a:solidFill>
                          <a:schemeClr val="tx1"/>
                        </a:solidFill>
                        <a:latin typeface="微软雅黑" panose="020B0503020204020204" charset="-122"/>
                        <a:ea typeface="微软雅黑" panose="020B0503020204020204" charset="-122"/>
                      </a:endParaRPr>
                    </a:p>
                  </a:txBody>
                  <a:tcPr marL="0" marR="0" marT="0" marB="0" anchor="ctr" anchorCtr="0"/>
                </a:tc>
              </a:tr>
            </a:tbl>
          </a:graphicData>
        </a:graphic>
      </p:graphicFrame>
    </p:spTree>
    <p:custDataLst>
      <p:tags r:id="rId9"/>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3*i*0"/>
  <p:tag name="KSO_WM_UNIT_BK_DARK_LIGHT" val="2"/>
  <p:tag name="KSO_WM_UNIT_LAYERLEVEL" val="1"/>
  <p:tag name="KSO_WM_TAG_VERSION" val="1.0"/>
  <p:tag name="KSO_WM_BEAUTIFY_FLAG" val="#wm#"/>
</p:tagLst>
</file>

<file path=ppt/tags/tag14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4*i*0"/>
  <p:tag name="KSO_WM_UNIT_BK_DARK_LIGHT" val="2"/>
  <p:tag name="KSO_WM_UNIT_LAYERLEVEL" val="1"/>
  <p:tag name="KSO_WM_TAG_VERSION" val="1.0"/>
  <p:tag name="KSO_WM_BEAUTIFY_FLAG" val="#wm#"/>
</p:tagLst>
</file>

<file path=ppt/tags/tag15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5*i*0"/>
  <p:tag name="KSO_WM_UNIT_BK_DARK_LIGHT" val="2"/>
  <p:tag name="KSO_WM_UNIT_LAYERLEVEL" val="1"/>
  <p:tag name="KSO_WM_TAG_VERSION" val="1.0"/>
  <p:tag name="KSO_WM_BEAUTIFY_FLAG" val="#wm#"/>
</p:tagLst>
</file>

<file path=ppt/tags/tag16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6*i*0"/>
  <p:tag name="KSO_WM_UNIT_BK_DARK_LIGHT" val="2"/>
  <p:tag name="KSO_WM_UNIT_LAYERLEVEL" val="1"/>
  <p:tag name="KSO_WM_TAG_VERSION" val="1.0"/>
  <p:tag name="KSO_WM_BEAUTIFY_FLAG" val="#wm#"/>
</p:tagLst>
</file>

<file path=ppt/tags/tag17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7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7*i*0"/>
  <p:tag name="KSO_WM_UNIT_BK_DARK_LIGHT" val="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8*i*0"/>
  <p:tag name="KSO_WM_UNIT_BK_DARK_LIGHT" val="2"/>
  <p:tag name="KSO_WM_UNIT_LAYERLEVEL" val="1"/>
  <p:tag name="KSO_WM_TAG_VERSION" val="1.0"/>
  <p:tag name="KSO_WM_BEAUTIFY_FLAG" val="#wm#"/>
</p:tagLst>
</file>

<file path=ppt/tags/tag20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9.xml><?xml version="1.0" encoding="utf-8"?>
<p:tagLst xmlns:p="http://schemas.openxmlformats.org/presentationml/2006/main">
  <p:tag name="KSO_WM_TEMPLATE_THUMBS_INDEX" val="1、4、7、9、12、16、21、24、25、26、27、30、35、39、42、43"/>
  <p:tag name="KSO_WM_TEMPLATE_SUBCATEGORY" val="0"/>
  <p:tag name="KSO_WM_TEMPLATE_COLOR_TYPE" val="1"/>
  <p:tag name="KSO_WM_TEMPLATE_MASTER_THUMB_INDEX" val="12"/>
  <p:tag name="KSO_WM_TAG_VERSION" val="1.0"/>
  <p:tag name="KSO_WM_BEAUTIFY_FLAG" val="#wm#"/>
  <p:tag name="KSO_WM_TEMPLATE_CATEGORY" val="custom"/>
  <p:tag name="KSO_WM_TEMPLATE_INDEX" val="20204411"/>
  <p:tag name="KSO_WM_TEMPLATE_MASTER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p="http://schemas.openxmlformats.org/presentationml/2006/main">
  <p:tag name="KSO_WM_UNIT_ISCONTENTSTITLE" val="0"/>
  <p:tag name="KSO_WM_UNIT_ISNUMDGMTITLE" val="0"/>
  <p:tag name="KSO_WM_UNIT_PRESET_TEXT" val="工作汇报"/>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4411_1*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21.xml><?xml version="1.0" encoding="utf-8"?>
<p:tagLst xmlns:p="http://schemas.openxmlformats.org/presentationml/2006/main">
  <p:tag name="KSO_WM_UNIT_ISCONTENTSTITLE" val="0"/>
  <p:tag name="KSO_WM_UNIT_ISNUMDGMTITLE" val="0"/>
  <p:tag name="KSO_WM_UNIT_PRESET_TEXT" val="汇报人姓名"/>
  <p:tag name="KSO_WM_UNIT_NOCLEAR" val="0"/>
  <p:tag name="KSO_WM_UNIT_VALUE" val="9"/>
  <p:tag name="KSO_WM_UNIT_HIGHLIGHT" val="0"/>
  <p:tag name="KSO_WM_UNIT_COMPATIBLE" val="0"/>
  <p:tag name="KSO_WM_UNIT_DIAGRAM_ISNUMVISUAL" val="0"/>
  <p:tag name="KSO_WM_UNIT_DIAGRAM_ISREFERUNIT" val="0"/>
  <p:tag name="KSO_WM_UNIT_TYPE" val="b"/>
  <p:tag name="KSO_WM_UNIT_INDEX" val="2"/>
  <p:tag name="KSO_WM_UNIT_ID" val="custom20204411_1*b*2"/>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22.xml><?xml version="1.0" encoding="utf-8"?>
<p:tagLst xmlns:p="http://schemas.openxmlformats.org/presentationml/2006/main">
  <p:tag name="KSO_WM_UNIT_ISCONTENTSTITLE" val="0"/>
  <p:tag name="KSO_WM_UNIT_ISNUMDGMTITLE" val="0"/>
  <p:tag name="KSO_WM_UNIT_PRESET_TEXT" val="汇报日期"/>
  <p:tag name="KSO_WM_UNIT_NOCLEAR" val="0"/>
  <p:tag name="KSO_WM_UNIT_VALUE" val="9"/>
  <p:tag name="KSO_WM_UNIT_HIGHLIGHT" val="0"/>
  <p:tag name="KSO_WM_UNIT_COMPATIBLE" val="0"/>
  <p:tag name="KSO_WM_UNIT_DIAGRAM_ISNUMVISUAL" val="0"/>
  <p:tag name="KSO_WM_UNIT_DIAGRAM_ISREFERUNIT" val="0"/>
  <p:tag name="KSO_WM_UNIT_TYPE" val="b"/>
  <p:tag name="KSO_WM_UNIT_INDEX" val="3"/>
  <p:tag name="KSO_WM_UNIT_ID" val="custom20204411_1*b*3"/>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23.xml><?xml version="1.0" encoding="utf-8"?>
<p:tagLst xmlns:p="http://schemas.openxmlformats.org/presentationml/2006/main">
  <p:tag name="KSO_WM_TEMPLATE_THUMBS_INDEX" val="1、4、7、9、12、16、21、24、25、26、27、30、35、39、42、43"/>
  <p:tag name="KSO_WM_SLIDE_ID" val="custom2020441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4411"/>
  <p:tag name="KSO_WM_SLIDE_LAYOUT" val="a_b"/>
  <p:tag name="KSO_WM_SLIDE_LAYOUT_CNT" val="1_3"/>
</p:tagLst>
</file>

<file path=ppt/tags/tag2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2990_6*i*1"/>
  <p:tag name="KSO_WM_TEMPLATE_CATEGORY" val="custom"/>
  <p:tag name="KSO_WM_TEMPLATE_INDEX" val="20202990"/>
  <p:tag name="KSO_WM_UNIT_LAYERLEVEL" val="1"/>
  <p:tag name="KSO_WM_TAG_VERSION" val="1.0"/>
  <p:tag name="KSO_WM_BEAUTIFY_FLAG" val="#wm#"/>
  <p:tag name="KSO_WM_UNIT_FILL_FORE_SCHEMECOLOR_INDEX_BRIGHTNESS" val="0.25"/>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p="http://schemas.openxmlformats.org/presentationml/2006/main">
  <p:tag name="KSO_WM_UNIT_ISCONTENTSTITLE" val="1"/>
  <p:tag name="KSO_WM_UNIT_ISNUMDGMTITLE" val="0"/>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990_6*a*1"/>
  <p:tag name="KSO_WM_TEMPLATE_CATEGORY" val="custom"/>
  <p:tag name="KSO_WM_TEMPLATE_INDEX" val="20202990"/>
  <p:tag name="KSO_WM_UNIT_LAYERLEVEL" val="1"/>
  <p:tag name="KSO_WM_TAG_VERSION" val="1.0"/>
  <p:tag name="KSO_WM_BEAUTIFY_FLAG" val="#wm#"/>
  <p:tag name="KSO_WM_UNIT_PRESET_TEXT" val="目录"/>
  <p:tag name="KSO_WM_UNIT_TEXT_FILL_FORE_SCHEMECOLOR_INDEX_BRIGHTNESS" val="0.15"/>
  <p:tag name="KSO_WM_UNIT_TEXT_FILL_FORE_SCHEMECOLOR_INDEX" val="13"/>
  <p:tag name="KSO_WM_UNIT_TEXT_FILL_TYPE" val="1"/>
</p:tagLst>
</file>

<file path=ppt/tags/tag231.xml><?xml version="1.0" encoding="utf-8"?>
<p:tagLst xmlns:p="http://schemas.openxmlformats.org/presentationml/2006/main">
  <p:tag name="KSO_WM_DIAGRAM_VIRTUALLY_FRAME" val="{&quot;height&quot;:282,&quot;left&quot;:114.65,&quot;top&quot;:180.7,&quot;width&quot;:745.1}"/>
</p:tagLst>
</file>

<file path=ppt/tags/tag232.xml><?xml version="1.0" encoding="utf-8"?>
<p:tagLst xmlns:p="http://schemas.openxmlformats.org/presentationml/2006/main">
  <p:tag name="KSO_WM_DIAGRAM_VIRTUALLY_FRAME" val="{&quot;height&quot;:262.3430708661417,&quot;left&quot;:60.9748031496063,&quot;top&quot;:154.3,&quot;width&quot;:833.286456692913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custom20202990_6*l_h_i*1_3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82,&quot;left&quot;:114.65,&quot;top&quot;:180.7,&quot;width&quot;:745.1}"/>
</p:tagLst>
</file>

<file path=ppt/tags/tag234.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2990_6*l_h_f*1_3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82,&quot;left&quot;:114.65,&quot;top&quot;:180.7,&quot;width&quot;:745.1}"/>
</p:tagLst>
</file>

<file path=ppt/tags/tag235.xml><?xml version="1.0" encoding="utf-8"?>
<p:tagLst xmlns:p="http://schemas.openxmlformats.org/presentationml/2006/main">
  <p:tag name="KSO_WM_DIAGRAM_VIRTUALLY_FRAME" val="{&quot;height&quot;:262.3430708661417,&quot;left&quot;:60.9748031496063,&quot;top&quot;:154.3,&quot;width&quot;:833.286456692913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custom20202990_6*l_h_i*1_4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82,&quot;left&quot;:114.65,&quot;top&quot;:180.7,&quot;width&quot;:745.1}"/>
</p:tagLst>
</file>

<file path=ppt/tags/tag237.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2990_6*l_h_f*1_4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82,&quot;left&quot;:114.65,&quot;top&quot;:180.7,&quot;width&quot;:745.1}"/>
</p:tagLst>
</file>

<file path=ppt/tags/tag238.xml><?xml version="1.0" encoding="utf-8"?>
<p:tagLst xmlns:p="http://schemas.openxmlformats.org/presentationml/2006/main">
  <p:tag name="KSO_WM_DIAGRAM_VIRTUALLY_FRAME" val="{&quot;height&quot;:262.3430708661417,&quot;left&quot;:60.9748031496063,&quot;top&quot;:154.3,&quot;width&quot;:833.286456692913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custom20202990_6*l_h_i*1_5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82,&quot;left&quot;:114.65,&quot;top&quot;:180.7,&quot;width&quot;:745.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2990_6*l_h_f*1_5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82,&quot;left&quot;:114.65,&quot;top&quot;:180.7,&quot;width&quot;:745.1}"/>
</p:tagLst>
</file>

<file path=ppt/tags/tag241.xml><?xml version="1.0" encoding="utf-8"?>
<p:tagLst xmlns:p="http://schemas.openxmlformats.org/presentationml/2006/main">
  <p:tag name="KSO_WM_DIAGRAM_VIRTUALLY_FRAME" val="{&quot;height&quot;:262.3430708661417,&quot;left&quot;:60.9748031496063,&quot;top&quot;:154.3,&quot;width&quot;:833.286456692913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custom20202990_6*l_h_i*1_6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82,&quot;left&quot;:114.65,&quot;top&quot;:180.7,&quot;width&quot;:745.1}"/>
</p:tagLst>
</file>

<file path=ppt/tags/tag243.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custom20202990_6*l_h_f*1_6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82,&quot;left&quot;:114.65,&quot;top&quot;:180.7,&quot;width&quot;:745.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custom20202990_6*l_h_i*1_5_1"/>
  <p:tag name="KSO_WM_TEMPLATE_CATEGORY" val="custom"/>
  <p:tag name="KSO_WM_TEMPLATE_INDEX" val="20202990"/>
  <p:tag name="KSO_WM_UNIT_LAYERLEVEL" val="1_1_1"/>
  <p:tag name="KSO_WM_TAG_VERSION" val="1.0"/>
  <p:tag name="KSO_WM_UNIT_TEXT_FILL_FORE_SCHEMECOLOR_INDEX_BRIGHTNESS" val="0"/>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45.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2990_6*l_h_f*1_5_1"/>
  <p:tag name="KSO_WM_TEMPLATE_CATEGORY" val="custom"/>
  <p:tag name="KSO_WM_TEMPLATE_INDEX" val="20202990"/>
  <p:tag name="KSO_WM_UNIT_LAYERLEVEL" val="1_1_1"/>
  <p:tag name="KSO_WM_TAG_VERSION" val="1.0"/>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custom20202990_6*l_h_i*1_6_1"/>
  <p:tag name="KSO_WM_TEMPLATE_CATEGORY" val="custom"/>
  <p:tag name="KSO_WM_TEMPLATE_INDEX" val="20202990"/>
  <p:tag name="KSO_WM_UNIT_LAYERLEVEL" val="1_1_1"/>
  <p:tag name="KSO_WM_TAG_VERSION" val="1.0"/>
  <p:tag name="KSO_WM_UNIT_TEXT_FILL_FORE_SCHEMECOLOR_INDEX_BRIGHTNESS" val="0"/>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47.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custom20202990_6*l_h_f*1_6_1"/>
  <p:tag name="KSO_WM_TEMPLATE_CATEGORY" val="custom"/>
  <p:tag name="KSO_WM_TEMPLATE_INDEX" val="20202990"/>
  <p:tag name="KSO_WM_UNIT_LAYERLEVEL" val="1_1_1"/>
  <p:tag name="KSO_WM_TAG_VERSION" val="1.0"/>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custom20202990_6*l_h_i*1_6_1"/>
  <p:tag name="KSO_WM_TEMPLATE_CATEGORY" val="custom"/>
  <p:tag name="KSO_WM_TEMPLATE_INDEX" val="20202990"/>
  <p:tag name="KSO_WM_UNIT_LAYERLEVEL" val="1_1_1"/>
  <p:tag name="KSO_WM_TAG_VERSION" val="1.0"/>
  <p:tag name="KSO_WM_UNIT_TEXT_FILL_FORE_SCHEMECOLOR_INDEX_BRIGHTNESS" val="0"/>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49.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custom20202990_6*l_h_f*1_6_1"/>
  <p:tag name="KSO_WM_TEMPLATE_CATEGORY" val="custom"/>
  <p:tag name="KSO_WM_TEMPLATE_INDEX" val="20202990"/>
  <p:tag name="KSO_WM_UNIT_LAYERLEVEL" val="1_1_1"/>
  <p:tag name="KSO_WM_TAG_VERSION" val="1.0"/>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62.3430708661417,&quot;left&quot;:60.9748031496063,&quot;top&quot;:154.3,&quot;width&quot;:833.286456692913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0.xml><?xml version="1.0" encoding="utf-8"?>
<p:tagLst xmlns:p="http://schemas.openxmlformats.org/presentationml/2006/main">
  <p:tag name="KSO_WM_SLIDE_ID" val="custom20202990_6"/>
  <p:tag name="KSO_WM_TEMPLATE_SUBCATEGORY" val="17"/>
  <p:tag name="KSO_WM_TEMPLATE_MASTER_TYPE" val="1"/>
  <p:tag name="KSO_WM_TEMPLATE_COLOR_TYPE" val="1"/>
  <p:tag name="KSO_WM_SLIDE_TYPE" val="contents"/>
  <p:tag name="KSO_WM_SLIDE_SUBTYPE" val="diag"/>
  <p:tag name="KSO_WM_SLIDE_ITEM_CNT" val="6"/>
  <p:tag name="KSO_WM_SLIDE_INDEX" val="6"/>
  <p:tag name="KSO_WM_DIAGRAM_GROUP_CODE" val="l1-1"/>
  <p:tag name="KSO_WM_SLIDE_DIAGTYPE" val="l"/>
  <p:tag name="KSO_WM_TAG_VERSION" val="1.0"/>
  <p:tag name="KSO_WM_BEAUTIFY_FLAG" val="#wm#"/>
  <p:tag name="KSO_WM_TEMPLATE_CATEGORY" val="custom"/>
  <p:tag name="KSO_WM_TEMPLATE_INDEX" val="20202990"/>
  <p:tag name="KSO_WM_SLIDE_LAYOUT" val="a_l"/>
  <p:tag name="KSO_WM_SLIDE_LAYOUT_CNT" val="1_1"/>
  <p:tag name="KSO_WM_SLIDE_BACKGROUND_TYPE" val="general"/>
</p:tagLst>
</file>

<file path=ppt/tags/tag251.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52.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54.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55.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6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6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6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6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71.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73.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74.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8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8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8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8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8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9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9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9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0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11.xml><?xml version="1.0" encoding="utf-8"?>
<p:tagLst xmlns:p="http://schemas.openxmlformats.org/presentationml/2006/main">
  <p:tag name="TABLE_ENDDRAG_ORIGIN_RECT" val="693*319"/>
  <p:tag name="TABLE_ENDDRAG_RECT" val="144*150*693*319"/>
</p:tagLst>
</file>

<file path=ppt/tags/tag31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3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3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3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3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4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4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4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4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4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5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5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6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6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64.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65.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367.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68.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7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7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7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8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9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9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9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9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9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0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1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2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3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4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8&quot;,&quot;maxSize&quot;:{&quot;size1&quot;:20},&quot;minSize&quot;:{&quot;size1&quot;:11.2},&quot;normalSize&quot;:{&quot;size1&quot;:11.2},&quot;subLayout&quot;:[{&quot;id&quot;:&quot;2024-09-11T18:03:38&quot;,&quot;margin&quot;:{&quot;bottom&quot;:0.025999998673796654,&quot;left&quot;:1.2699999809265137,&quot;right&quot;:1.2699999809265137,&quot;top&quot;:0.4230000376701355},&quot;type&quot;:0},{&quot;id&quot;:&quot;2024-09-11T18:03: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51.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52.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54.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455.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6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7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8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9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92.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93.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95.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496.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0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06.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07.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509.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0.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1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2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29.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30.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532.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533.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4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1T18:03:39&quot;,&quot;maxSize&quot;:{&quot;size1&quot;:20},&quot;minSize&quot;:{&quot;size1&quot;:11.2},&quot;normalSize&quot;:{&quot;size1&quot;:11.2},&quot;subLayout&quot;:[{&quot;id&quot;:&quot;2024-09-11T18:03:39&quot;,&quot;margin&quot;:{&quot;bottom&quot;:0.025999998673796654,&quot;left&quot;:1.2699999809265137,&quot;right&quot;:1.2699999809265137,&quot;top&quot;:0.4230000376701355},&quot;type&quot;:0},{&quot;id&quot;:&quot;2024-09-11T18:03: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0.xml><?xml version="1.0" encoding="utf-8"?>
<p:tagLst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4411_43*a*1"/>
  <p:tag name="KSO_WM_TEMPLATE_CATEGORY" val="custom"/>
  <p:tag name="KSO_WM_TEMPLATE_INDEX" val="20204411"/>
  <p:tag name="KSO_WM_UNIT_LAYERLEVEL" val="1"/>
  <p:tag name="KSO_WM_TAG_VERSION" val="1.0"/>
  <p:tag name="KSO_WM_BEAUTIFY_FLAG" val="#wm#"/>
  <p:tag name="KSO_WM_UNIT_PRESET_TEXT" val="谢谢聆听"/>
  <p:tag name="KSO_WM_UNIT_TEXT_FILL_FORE_SCHEMECOLOR_INDEX_BRIGHTNESS" val="0.15"/>
  <p:tag name="KSO_WM_UNIT_TEXT_FILL_FORE_SCHEMECOLOR_INDEX" val="13"/>
  <p:tag name="KSO_WM_UNIT_TEXT_FILL_TYPE" val="1"/>
</p:tagLst>
</file>

<file path=ppt/tags/tag571.xml><?xml version="1.0" encoding="utf-8"?>
<p:tagLst xmlns:p="http://schemas.openxmlformats.org/presentationml/2006/main">
  <p:tag name="KSO_WM_SLIDE_ID" val="custom20204411_43"/>
  <p:tag name="KSO_WM_TEMPLATE_SUBCATEGORY" val="0"/>
  <p:tag name="KSO_WM_TEMPLATE_MASTER_TYPE" val="1"/>
  <p:tag name="KSO_WM_TEMPLATE_COLOR_TYPE" val="1"/>
  <p:tag name="KSO_WM_SLIDE_TYPE" val="endPage"/>
  <p:tag name="KSO_WM_SLIDE_SUBTYPE" val="pureTxt"/>
  <p:tag name="KSO_WM_SLIDE_ITEM_CNT" val="0"/>
  <p:tag name="KSO_WM_SLIDE_INDEX" val="43"/>
  <p:tag name="KSO_WM_TAG_VERSION" val="1.0"/>
  <p:tag name="KSO_WM_BEAUTIFY_FLAG" val="#wm#"/>
  <p:tag name="KSO_WM_TEMPLATE_CATEGORY" val="custom"/>
  <p:tag name="KSO_WM_TEMPLATE_INDEX" val="20204411"/>
  <p:tag name="KSO_WM_SLIDE_LAYOUT" val="a_b"/>
  <p:tag name="KSO_WM_SLIDE_LAYOUT_CNT" val="1_1"/>
</p:tagLst>
</file>

<file path=ppt/tags/tag572.xml><?xml version="1.0" encoding="utf-8"?>
<p:tagLst xmlns:p="http://schemas.openxmlformats.org/presentationml/2006/main">
  <p:tag name="commondata" val="eyJoZGlkIjoiYzQ0MDgwZjAyZWJmYzc5MDQ2ODNkY2FlN2Q1NDk3NjAifQ=="/>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CEDEF"/>
      </a:dk2>
      <a:lt2>
        <a:srgbClr val="FFFFFF"/>
      </a:lt2>
      <a:accent1>
        <a:srgbClr val="79B1E3"/>
      </a:accent1>
      <a:accent2>
        <a:srgbClr val="8EA6D9"/>
      </a:accent2>
      <a:accent3>
        <a:srgbClr val="A39BCF"/>
      </a:accent3>
      <a:accent4>
        <a:srgbClr val="B98FC5"/>
      </a:accent4>
      <a:accent5>
        <a:srgbClr val="CE84BB"/>
      </a:accent5>
      <a:accent6>
        <a:srgbClr val="E379B1"/>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9410</Words>
  <Application>WPS 演示</Application>
  <PresentationFormat>宽屏</PresentationFormat>
  <Paragraphs>638</Paragraphs>
  <Slides>37</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37</vt:i4>
      </vt:variant>
    </vt:vector>
  </HeadingPairs>
  <TitlesOfParts>
    <vt:vector size="50" baseType="lpstr">
      <vt:lpstr>Arial</vt:lpstr>
      <vt:lpstr>宋体</vt:lpstr>
      <vt:lpstr>Wingdings</vt:lpstr>
      <vt:lpstr>微软雅黑</vt:lpstr>
      <vt:lpstr>汉仪旗黑-85S</vt:lpstr>
      <vt:lpstr>黑体</vt:lpstr>
      <vt:lpstr>汉仪旗黑-85S</vt:lpstr>
      <vt:lpstr>Segoe UI</vt:lpstr>
      <vt:lpstr>Arial Unicode MS</vt:lpstr>
      <vt:lpstr>Arial Black</vt:lpstr>
      <vt:lpstr>Calibri</vt:lpstr>
      <vt:lpstr>Office 主题​​</vt:lpstr>
      <vt:lpstr>1_Office 主题​​</vt:lpstr>
      <vt:lpstr>天水市公安局2023年部门整体支出绩效评价报告</vt:lpstr>
      <vt:lpstr>PowerPoint 演示文稿</vt:lpstr>
      <vt:lpstr>部门基本情况</vt:lpstr>
      <vt:lpstr>PowerPoint 演示文稿</vt:lpstr>
      <vt:lpstr>部门整体资金支出情况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部门产出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部门履职效果</vt:lpstr>
      <vt:lpstr>PowerPoint 演示文稿</vt:lpstr>
      <vt:lpstr>PowerPoint 演示文稿</vt:lpstr>
      <vt:lpstr>PowerPoint 演示文稿</vt:lpstr>
      <vt:lpstr>PowerPoint 演示文稿</vt:lpstr>
      <vt:lpstr>评价结论</vt:lpstr>
      <vt:lpstr>PowerPoint 演示文稿</vt:lpstr>
      <vt:lpstr>存在的问题</vt:lpstr>
      <vt:lpstr>PowerPoint 演示文稿</vt:lpstr>
      <vt:lpstr>PowerPoint 演示文稿</vt:lpstr>
      <vt:lpstr>相关建议</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鲲</cp:lastModifiedBy>
  <cp:revision>8</cp:revision>
  <dcterms:created xsi:type="dcterms:W3CDTF">2024-09-11T10:04:00Z</dcterms:created>
  <dcterms:modified xsi:type="dcterms:W3CDTF">2024-09-12T07:58:40Z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2052-12.1.0.17827</vt:lpwstr>
  </property>
  <property fmtid="{D5CDD505-2E9C-101B-9397-08002B2CF9AE}" pid="3" name="ICV">
    <vt:lpwstr/>
  </property>
</Properties>
</file>