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457" r:id="rId3"/>
    <p:sldId id="450" r:id="rId5"/>
    <p:sldId id="405" r:id="rId6"/>
    <p:sldId id="506" r:id="rId7"/>
    <p:sldId id="505" r:id="rId8"/>
    <p:sldId id="480" r:id="rId9"/>
    <p:sldId id="485" r:id="rId10"/>
    <p:sldId id="530" r:id="rId11"/>
    <p:sldId id="509" r:id="rId12"/>
    <p:sldId id="531" r:id="rId13"/>
    <p:sldId id="508" r:id="rId14"/>
    <p:sldId id="532" r:id="rId15"/>
    <p:sldId id="489" r:id="rId16"/>
    <p:sldId id="510" r:id="rId17"/>
    <p:sldId id="533" r:id="rId18"/>
    <p:sldId id="512" r:id="rId19"/>
    <p:sldId id="535" r:id="rId20"/>
    <p:sldId id="504" r:id="rId21"/>
  </p:sldIdLst>
  <p:sldSz cx="12193270" cy="6858000"/>
  <p:notesSz cx="6858000" cy="9144000"/>
  <p:embeddedFontLst>
    <p:embeddedFont>
      <p:font typeface="微软雅黑" panose="020B0503020204020204" pitchFamily="34" charset="-122"/>
      <p:regular r:id="rId25"/>
    </p:embeddedFont>
    <p:embeddedFont>
      <p:font typeface="黑体" panose="02010609060101010101" pitchFamily="49" charset="-122"/>
      <p:regular r:id="rId26"/>
    </p:embeddedFont>
    <p:embeddedFont>
      <p:font typeface="Impact" panose="020B0806030902050204" pitchFamily="34" charset="0"/>
      <p:regular r:id="rId27"/>
    </p:embeddedFont>
    <p:embeddedFont>
      <p:font typeface="Calibri" panose="020F0502020204030204" pitchFamily="34" charset="0"/>
      <p:regular r:id="rId28"/>
      <p:bold r:id="rId29"/>
      <p:italic r:id="rId30"/>
      <p:boldItalic r:id="rId31"/>
    </p:embeddedFont>
    <p:embeddedFont>
      <p:font typeface="DFGothic-EB" panose="020B0600070205080204" pitchFamily="1" charset="-128"/>
      <p:regular r:id="rId32"/>
    </p:embeddedFont>
  </p:embeddedFontLst>
  <p:custDataLst>
    <p:tags r:id="rId33"/>
  </p:custDataLst>
  <p:defaultText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6C9A"/>
    <a:srgbClr val="3574A0"/>
    <a:srgbClr val="F1F1F1"/>
    <a:srgbClr val="E9E9E9"/>
    <a:srgbClr val="E93F30"/>
    <a:srgbClr val="626262"/>
    <a:srgbClr val="00BBFE"/>
    <a:srgbClr val="14CFB0"/>
    <a:srgbClr val="DCDCDC"/>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56" autoAdjust="0"/>
    <p:restoredTop sz="94660"/>
  </p:normalViewPr>
  <p:slideViewPr>
    <p:cSldViewPr showGuides="1">
      <p:cViewPr varScale="1">
        <p:scale>
          <a:sx n="86" d="100"/>
          <a:sy n="86" d="100"/>
        </p:scale>
        <p:origin x="489" y="45"/>
      </p:cViewPr>
      <p:guideLst>
        <p:guide orient="horz" pos="2160"/>
        <p:guide pos="384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1.xml"/><Relationship Id="rId32" Type="http://schemas.openxmlformats.org/officeDocument/2006/relationships/font" Target="fonts/font8.fntdata"/><Relationship Id="rId31" Type="http://schemas.openxmlformats.org/officeDocument/2006/relationships/font" Target="fonts/font7.fntdata"/><Relationship Id="rId30" Type="http://schemas.openxmlformats.org/officeDocument/2006/relationships/font" Target="fonts/font6.fntdata"/><Relationship Id="rId3" Type="http://schemas.openxmlformats.org/officeDocument/2006/relationships/slide" Target="slides/slide1.xml"/><Relationship Id="rId29" Type="http://schemas.openxmlformats.org/officeDocument/2006/relationships/font" Target="fonts/font5.fntdata"/><Relationship Id="rId28" Type="http://schemas.openxmlformats.org/officeDocument/2006/relationships/font" Target="fonts/font4.fntdata"/><Relationship Id="rId27" Type="http://schemas.openxmlformats.org/officeDocument/2006/relationships/font" Target="fonts/font3.fntdata"/><Relationship Id="rId26" Type="http://schemas.openxmlformats.org/officeDocument/2006/relationships/font" Target="fonts/font2.fntdata"/><Relationship Id="rId25" Type="http://schemas.openxmlformats.org/officeDocument/2006/relationships/font" Target="fonts/font1.fntdata"/><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5AC2B-765E-4D76-BEFC-1DFA59EE77C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92A23D-2E84-40F3-83EC-A04ED12AC24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800" algn="l" defTabSz="1219200" rtl="0" eaLnBrk="1" latinLnBrk="0" hangingPunct="1">
      <a:defRPr sz="1600" kern="1200">
        <a:solidFill>
          <a:schemeClr val="tx1"/>
        </a:solidFill>
        <a:latin typeface="+mn-lt"/>
        <a:ea typeface="+mn-ea"/>
        <a:cs typeface="+mn-cs"/>
      </a:defRPr>
    </a:lvl4pPr>
    <a:lvl5pPr marL="2438400" algn="l" defTabSz="1219200" rtl="0" eaLnBrk="1" latinLnBrk="0" hangingPunct="1">
      <a:defRPr sz="1600" kern="1200">
        <a:solidFill>
          <a:schemeClr val="tx1"/>
        </a:solidFill>
        <a:latin typeface="+mn-lt"/>
        <a:ea typeface="+mn-ea"/>
        <a:cs typeface="+mn-cs"/>
      </a:defRPr>
    </a:lvl5pPr>
    <a:lvl6pPr marL="3048000" algn="l" defTabSz="1219200" rtl="0" eaLnBrk="1" latinLnBrk="0" hangingPunct="1">
      <a:defRPr sz="1600" kern="1200">
        <a:solidFill>
          <a:schemeClr val="tx1"/>
        </a:solidFill>
        <a:latin typeface="+mn-lt"/>
        <a:ea typeface="+mn-ea"/>
        <a:cs typeface="+mn-cs"/>
      </a:defRPr>
    </a:lvl6pPr>
    <a:lvl7pPr marL="3657600" algn="l" defTabSz="1219200" rtl="0" eaLnBrk="1" latinLnBrk="0" hangingPunct="1">
      <a:defRPr sz="1600" kern="1200">
        <a:solidFill>
          <a:schemeClr val="tx1"/>
        </a:solidFill>
        <a:latin typeface="+mn-lt"/>
        <a:ea typeface="+mn-ea"/>
        <a:cs typeface="+mn-cs"/>
      </a:defRPr>
    </a:lvl7pPr>
    <a:lvl8pPr marL="4267200" algn="l" defTabSz="1219200" rtl="0" eaLnBrk="1" latinLnBrk="0" hangingPunct="1">
      <a:defRPr sz="1600" kern="1200">
        <a:solidFill>
          <a:schemeClr val="tx1"/>
        </a:solidFill>
        <a:latin typeface="+mn-lt"/>
        <a:ea typeface="+mn-ea"/>
        <a:cs typeface="+mn-cs"/>
      </a:defRPr>
    </a:lvl8pPr>
    <a:lvl9pPr marL="4876800"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519" y="2130426"/>
            <a:ext cx="1036455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9038" y="3886200"/>
            <a:ext cx="8535512"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52176E8-6A48-4E97-9525-644DD04CCE4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427728-8E1F-439A-92FD-E286EC42A1EE}" type="slidenum">
              <a:rPr lang="zh-CN" altLang="en-US" smtClean="0"/>
            </a:fld>
            <a:endParaRPr lang="zh-CN" alt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image" Target="../media/image1.png"/><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t="-83000" b="-8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80" y="274639"/>
            <a:ext cx="10974229" cy="1143000"/>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09680" y="1600201"/>
            <a:ext cx="10974229"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79" y="6356351"/>
            <a:ext cx="2845171"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C52176E8-6A48-4E97-9525-644DD04CCE4C}" type="datetimeFigureOut">
              <a:rPr lang="zh-CN" altLang="en-US" smtClean="0"/>
            </a:fld>
            <a:endParaRPr lang="zh-CN" altLang="en-US"/>
          </a:p>
        </p:txBody>
      </p:sp>
      <p:sp>
        <p:nvSpPr>
          <p:cNvPr id="5" name="页脚占位符 4"/>
          <p:cNvSpPr>
            <a:spLocks noGrp="1"/>
          </p:cNvSpPr>
          <p:nvPr>
            <p:ph type="ftr" sz="quarter" idx="3"/>
          </p:nvPr>
        </p:nvSpPr>
        <p:spPr>
          <a:xfrm>
            <a:off x="4166143" y="6356351"/>
            <a:ext cx="3861303"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8738" y="6356351"/>
            <a:ext cx="2845171"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24427728-8E1F-439A-92FD-E286EC42A1E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slow">
    <p:push dir="u"/>
  </p:transition>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96" y="0"/>
            <a:ext cx="7536159" cy="6858000"/>
          </a:xfrm>
          <a:custGeom>
            <a:avLst/>
            <a:gdLst/>
            <a:ahLst/>
            <a:cxnLst/>
            <a:rect l="l" t="t" r="r" b="b"/>
            <a:pathLst>
              <a:path w="4539899" h="5143500">
                <a:moveTo>
                  <a:pt x="0" y="0"/>
                </a:moveTo>
                <a:lnTo>
                  <a:pt x="4539899" y="0"/>
                </a:lnTo>
                <a:lnTo>
                  <a:pt x="2848703" y="5143500"/>
                </a:lnTo>
                <a:lnTo>
                  <a:pt x="0" y="5143500"/>
                </a:lnTo>
                <a:close/>
              </a:path>
            </a:pathLst>
          </a:cu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t>  </a:t>
            </a:r>
            <a:endParaRPr lang="en-US" altLang="zh-CN" sz="3200"/>
          </a:p>
        </p:txBody>
      </p:sp>
      <p:sp>
        <p:nvSpPr>
          <p:cNvPr id="7" name="矩形 6"/>
          <p:cNvSpPr/>
          <p:nvPr/>
        </p:nvSpPr>
        <p:spPr>
          <a:xfrm rot="17544677">
            <a:off x="2872217" y="4421981"/>
            <a:ext cx="5238243" cy="60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0" name="矩形 9"/>
          <p:cNvSpPr/>
          <p:nvPr/>
        </p:nvSpPr>
        <p:spPr>
          <a:xfrm rot="17544677">
            <a:off x="3928334" y="2885811"/>
            <a:ext cx="5238243" cy="60960"/>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 name="TextBox 7"/>
          <p:cNvSpPr txBox="1"/>
          <p:nvPr/>
        </p:nvSpPr>
        <p:spPr>
          <a:xfrm>
            <a:off x="264160" y="764540"/>
            <a:ext cx="7681595" cy="1076325"/>
          </a:xfrm>
          <a:prstGeom prst="rect">
            <a:avLst/>
          </a:prstGeom>
          <a:noFill/>
        </p:spPr>
        <p:txBody>
          <a:bodyPr wrap="square" rtlCol="0">
            <a:spAutoFit/>
          </a:bodyPr>
          <a:lstStyle/>
          <a:p>
            <a:pPr algn="just"/>
            <a:r>
              <a:rPr sz="3200" b="1" dirty="0">
                <a:solidFill>
                  <a:schemeClr val="bg1"/>
                </a:solidFill>
                <a:latin typeface="微软雅黑" panose="020B0503020204020204" pitchFamily="34" charset="-122"/>
                <a:ea typeface="微软雅黑" panose="020B0503020204020204" pitchFamily="34" charset="-122"/>
              </a:rPr>
              <a:t>天水市2023年度</a:t>
            </a:r>
            <a:endParaRPr sz="3200" b="1" dirty="0">
              <a:solidFill>
                <a:schemeClr val="bg1"/>
              </a:solidFill>
              <a:latin typeface="微软雅黑" panose="020B0503020204020204" pitchFamily="34" charset="-122"/>
              <a:ea typeface="微软雅黑" panose="020B0503020204020204" pitchFamily="34" charset="-122"/>
            </a:endParaRPr>
          </a:p>
          <a:p>
            <a:pPr algn="just"/>
            <a:r>
              <a:rPr sz="3200" b="1" dirty="0">
                <a:solidFill>
                  <a:schemeClr val="bg1"/>
                </a:solidFill>
                <a:latin typeface="微软雅黑" panose="020B0503020204020204" pitchFamily="34" charset="-122"/>
                <a:ea typeface="微软雅黑" panose="020B0503020204020204" pitchFamily="34" charset="-122"/>
              </a:rPr>
              <a:t>市级国有资本经营预算支出绩效</a:t>
            </a:r>
            <a:endParaRPr sz="3200" b="1"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8157852" y="3844363"/>
            <a:ext cx="3344043" cy="995209"/>
          </a:xfrm>
          <a:prstGeom prst="rect">
            <a:avLst/>
          </a:prstGeom>
          <a:noFill/>
        </p:spPr>
        <p:txBody>
          <a:bodyPr wrap="square" rtlCol="0">
            <a:spAutoFit/>
          </a:bodyPr>
          <a:lstStyle/>
          <a:p>
            <a:r>
              <a:rPr lang="zh-CN" altLang="en-US" sz="5865" b="1" dirty="0">
                <a:blipFill>
                  <a:blip r:embed="rId1"/>
                  <a:stretch>
                    <a:fillRect/>
                  </a:stretch>
                </a:blipFill>
                <a:latin typeface="微软雅黑" panose="020B0503020204020204" pitchFamily="34" charset="-122"/>
                <a:ea typeface="微软雅黑" panose="020B0503020204020204" pitchFamily="34" charset="-122"/>
              </a:rPr>
              <a:t>评价报告</a:t>
            </a:r>
            <a:endParaRPr lang="zh-CN" altLang="en-US" sz="5865" b="1" dirty="0">
              <a:blipFill>
                <a:blip r:embed="rId1"/>
                <a:stretch>
                  <a:fillRect/>
                </a:stretch>
              </a:blip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015094" y="2115745"/>
            <a:ext cx="2293467" cy="2293467"/>
            <a:chOff x="5015094" y="2115745"/>
            <a:chExt cx="2293467" cy="2293467"/>
          </a:xfrm>
        </p:grpSpPr>
        <p:sp>
          <p:nvSpPr>
            <p:cNvPr id="9" name="椭圆 8"/>
            <p:cNvSpPr/>
            <p:nvPr/>
          </p:nvSpPr>
          <p:spPr>
            <a:xfrm>
              <a:off x="5015094" y="2115745"/>
              <a:ext cx="2293467" cy="2293467"/>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sp>
          <p:nvSpPr>
            <p:cNvPr id="11" name="椭圆 10"/>
            <p:cNvSpPr/>
            <p:nvPr/>
          </p:nvSpPr>
          <p:spPr>
            <a:xfrm>
              <a:off x="5221919" y="2329409"/>
              <a:ext cx="1879816" cy="1879816"/>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15" name="文本框 14"/>
          <p:cNvSpPr txBox="1"/>
          <p:nvPr/>
        </p:nvSpPr>
        <p:spPr>
          <a:xfrm>
            <a:off x="9131059" y="5626308"/>
            <a:ext cx="1319592" cy="369332"/>
          </a:xfrm>
          <a:prstGeom prst="rect">
            <a:avLst/>
          </a:prstGeom>
          <a:noFill/>
        </p:spPr>
        <p:txBody>
          <a:bodyPr wrap="none" rtlCol="0">
            <a:spAutoFit/>
          </a:bodyPr>
          <a:lstStyle/>
          <a:p>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2024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9</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月</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 Box 65"/>
          <p:cNvSpPr txBox="1">
            <a:spLocks noChangeArrowheads="1"/>
          </p:cNvSpPr>
          <p:nvPr/>
        </p:nvSpPr>
        <p:spPr bwMode="auto">
          <a:xfrm>
            <a:off x="8079817" y="5048274"/>
            <a:ext cx="3422077" cy="369332"/>
          </a:xfrm>
          <a:prstGeom prst="rect">
            <a:avLst/>
          </a:prstGeom>
          <a:noFill/>
          <a:ln w="9525">
            <a:noFill/>
            <a:miter lim="800000"/>
          </a:ln>
        </p:spPr>
        <p:txBody>
          <a:bodyPr wrap="square">
            <a:spAutoFit/>
          </a:bodyPr>
          <a:lstStyle/>
          <a:p>
            <a:pPr defTabSz="914400" fontAlgn="base">
              <a:spcBef>
                <a:spcPct val="0"/>
              </a:spcBef>
              <a:spcAft>
                <a:spcPct val="0"/>
              </a:spcAft>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甘肃天一会计师事务有限公司</a:t>
            </a:r>
            <a:endPar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000"/>
                            </p:stCondLst>
                            <p:childTnLst>
                              <p:par>
                                <p:cTn id="17" presetID="35"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2000"/>
                                        <p:tgtEl>
                                          <p:spTgt spid="2"/>
                                        </p:tgtEl>
                                      </p:cBhvr>
                                    </p:animEffect>
                                    <p:anim calcmode="lin" valueType="num">
                                      <p:cBhvr>
                                        <p:cTn id="20" dur="2000" fill="hold"/>
                                        <p:tgtEl>
                                          <p:spTgt spid="2"/>
                                        </p:tgtEl>
                                        <p:attrNameLst>
                                          <p:attrName>style.rotation</p:attrName>
                                        </p:attrNameLst>
                                      </p:cBhvr>
                                      <p:tavLst>
                                        <p:tav tm="0">
                                          <p:val>
                                            <p:fltVal val="720"/>
                                          </p:val>
                                        </p:tav>
                                        <p:tav tm="100000">
                                          <p:val>
                                            <p:fltVal val="0"/>
                                          </p:val>
                                        </p:tav>
                                      </p:tavLst>
                                    </p:anim>
                                    <p:anim calcmode="lin" valueType="num">
                                      <p:cBhvr>
                                        <p:cTn id="21" dur="2000" fill="hold"/>
                                        <p:tgtEl>
                                          <p:spTgt spid="2"/>
                                        </p:tgtEl>
                                        <p:attrNameLst>
                                          <p:attrName>ppt_h</p:attrName>
                                        </p:attrNameLst>
                                      </p:cBhvr>
                                      <p:tavLst>
                                        <p:tav tm="0">
                                          <p:val>
                                            <p:fltVal val="0"/>
                                          </p:val>
                                        </p:tav>
                                        <p:tav tm="100000">
                                          <p:val>
                                            <p:strVal val="#ppt_h"/>
                                          </p:val>
                                        </p:tav>
                                      </p:tavLst>
                                    </p:anim>
                                    <p:anim calcmode="lin" valueType="num">
                                      <p:cBhvr>
                                        <p:cTn id="22" dur="2000" fill="hold"/>
                                        <p:tgtEl>
                                          <p:spTgt spid="2"/>
                                        </p:tgtEl>
                                        <p:attrNameLst>
                                          <p:attrName>ppt_w</p:attrName>
                                        </p:attrNameLst>
                                      </p:cBhvr>
                                      <p:tavLst>
                                        <p:tav tm="0">
                                          <p:val>
                                            <p:fltVal val="0"/>
                                          </p:val>
                                        </p:tav>
                                        <p:tav tm="100000">
                                          <p:val>
                                            <p:strVal val="#ppt_w"/>
                                          </p:val>
                                        </p:tav>
                                      </p:tavLst>
                                    </p:anim>
                                  </p:childTnLst>
                                </p:cTn>
                              </p:par>
                            </p:childTnLst>
                          </p:cTn>
                        </p:par>
                        <p:par>
                          <p:cTn id="23" fill="hold">
                            <p:stCondLst>
                              <p:cond delay="3000"/>
                            </p:stCondLst>
                            <p:childTnLst>
                              <p:par>
                                <p:cTn id="24" presetID="2" presetClass="entr" presetSubtype="1" fill="hold" grpId="0" nodeType="afterEffect">
                                  <p:stCondLst>
                                    <p:cond delay="0"/>
                                  </p:stCondLst>
                                  <p:iterate type="lt">
                                    <p:tmPct val="10000"/>
                                  </p:iterate>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0-#ppt_h/2"/>
                                          </p:val>
                                        </p:tav>
                                        <p:tav tm="100000">
                                          <p:val>
                                            <p:strVal val="#ppt_y"/>
                                          </p:val>
                                        </p:tav>
                                      </p:tavLst>
                                    </p:anim>
                                  </p:childTnLst>
                                </p:cTn>
                              </p:par>
                            </p:childTnLst>
                          </p:cTn>
                        </p:par>
                        <p:par>
                          <p:cTn id="28" fill="hold">
                            <p:stCondLst>
                              <p:cond delay="4599"/>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par>
                          <p:cTn id="33" fill="hold">
                            <p:stCondLst>
                              <p:cond delay="5250"/>
                            </p:stCondLst>
                            <p:childTnLst>
                              <p:par>
                                <p:cTn id="34" presetID="2" presetClass="entr" presetSubtype="12" fill="hold" grpId="0" nodeType="afterEffect">
                                  <p:stCondLst>
                                    <p:cond delay="0"/>
                                  </p:stCondLst>
                                  <p:iterate type="lt">
                                    <p:tmPct val="10000"/>
                                  </p:iterate>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P spid="8" grpId="0"/>
      <p:bldP spid="12"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318103" y="376330"/>
            <a:ext cx="3057247"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存在的主要问题</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5" y="188820"/>
            <a:ext cx="709466" cy="892175"/>
            <a:chOff x="5614910" y="618964"/>
            <a:chExt cx="860050" cy="1081540"/>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71708" y="618964"/>
              <a:ext cx="756124" cy="1081540"/>
              <a:chOff x="5573699" y="588936"/>
              <a:chExt cx="756124"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73699" y="588936"/>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四</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40" name="对角圆角矩形 39"/>
          <p:cNvSpPr/>
          <p:nvPr/>
        </p:nvSpPr>
        <p:spPr>
          <a:xfrm>
            <a:off x="2352040" y="1772920"/>
            <a:ext cx="8839835" cy="3668395"/>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dirty="0"/>
          </a:p>
        </p:txBody>
      </p:sp>
      <p:grpSp>
        <p:nvGrpSpPr>
          <p:cNvPr id="41" name="组合 40"/>
          <p:cNvGrpSpPr/>
          <p:nvPr/>
        </p:nvGrpSpPr>
        <p:grpSpPr>
          <a:xfrm>
            <a:off x="615760" y="2846075"/>
            <a:ext cx="1603489" cy="1360959"/>
            <a:chOff x="7109111" y="2548965"/>
            <a:chExt cx="2397222" cy="2093640"/>
          </a:xfrm>
        </p:grpSpPr>
        <p:grpSp>
          <p:nvGrpSpPr>
            <p:cNvPr id="42" name="组合 41"/>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45"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46"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43" name="Freeform 7"/>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a:innerShdw blurRad="152400">
                <a:schemeClr val="tx1">
                  <a:lumMod val="65000"/>
                  <a:lumOff val="35000"/>
                  <a:alpha val="41000"/>
                </a:schemeClr>
              </a:innerShdw>
            </a:effectLst>
          </p:spPr>
          <p:txBody>
            <a:bodyPr vert="horz" wrap="square" lIns="91440" tIns="45720" rIns="91440" bIns="45720" numCol="1" anchor="t" anchorCtr="0" compatLnSpc="1"/>
            <a:lstStyle/>
            <a:p>
              <a:endParaRPr lang="zh-CN" altLang="en-US"/>
            </a:p>
          </p:txBody>
        </p:sp>
      </p:grpSp>
      <p:sp>
        <p:nvSpPr>
          <p:cNvPr id="47" name="矩形 30"/>
          <p:cNvSpPr>
            <a:spLocks noChangeArrowheads="1"/>
          </p:cNvSpPr>
          <p:nvPr/>
        </p:nvSpPr>
        <p:spPr bwMode="auto">
          <a:xfrm>
            <a:off x="2681605" y="1988820"/>
            <a:ext cx="8208645" cy="3434715"/>
          </a:xfrm>
          <a:prstGeom prst="rect">
            <a:avLst/>
          </a:prstGeom>
          <a:noFill/>
          <a:ln w="9525">
            <a:noFill/>
            <a:miter lim="800000"/>
          </a:ln>
        </p:spPr>
        <p:txBody>
          <a:bodyPr wrap="square" lIns="137153" tIns="68577" rIns="137153" bIns="68577">
            <a:noAutofit/>
          </a:bodyPr>
          <a:lstStyle/>
          <a:p>
            <a:pPr lvl="0" algn="l">
              <a:lnSpc>
                <a:spcPct val="130000"/>
              </a:lnSpc>
            </a:pPr>
            <a:r>
              <a:rPr sz="18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（二）国有资本经营预算绩效管理制度不够健全</a:t>
            </a:r>
            <a:endParaRPr sz="1800" b="1"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indent="406400" algn="just" fontAlgn="auto">
              <a:lnSpc>
                <a:spcPct val="130000"/>
              </a:lnSpc>
              <a:extLst>
                <a:ext uri="{35155182-B16C-46BC-9424-99874614C6A1}">
                  <wpsdc:indentchars xmlns:wpsdc="http://www.wps.cn/officeDocument/2017/drawingmlCustomData" val="200" checksum="1740828767"/>
                </a:ext>
              </a:extLst>
            </a:pPr>
            <a:r>
              <a:rPr 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ea"/>
              </a:rPr>
              <a:t> </a:t>
            </a:r>
            <a:r>
              <a:rPr sz="1600" dirty="0">
                <a:solidFill>
                  <a:schemeClr val="tx1">
                    <a:lumMod val="75000"/>
                    <a:lumOff val="25000"/>
                  </a:schemeClr>
                </a:solidFill>
                <a:latin typeface="微软雅黑" panose="020B0503020204020204" pitchFamily="34" charset="-122"/>
                <a:ea typeface="微软雅黑" panose="020B0503020204020204" pitchFamily="34" charset="-122"/>
                <a:sym typeface="+mn-ea"/>
              </a:rPr>
              <a:t>一是国有资本经营预算相关绩效管理目标设置不尽合理。2023年预算安排国有资本经营预算支出627.45万元，其中：注入国有企业资本金232万元，拨付县（区）国有企业退休人员社会化管理市级补助资金276.45万元，拨付市国资委市属国有企业财务审计评估费用、政策业务培训费等119万元，编制上报的绩效目标合理性、科学性有待提高；</a:t>
            </a:r>
            <a:endParaRPr sz="16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indent="406400" algn="just"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sym typeface="+mn-ea"/>
              </a:rPr>
              <a:t>二是市政府国资委组织开展的国有资本经营预算支出相关项目绩效自评，评价结论过于笼统，不能有效应用于改进管理、安排预算以及提高资金使用效益。</a:t>
            </a:r>
            <a:endParaRPr sz="16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indent="406400" algn="just"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sym typeface="+mn-ea"/>
              </a:rPr>
              <a:t>三是市政府国资委未制定相关政策，执行相关流程，有效组织市属国有企业进行绩效目标申报、监控、评价等工作，不利于财政资金绩效管理、预算管理以及效益发挥。</a:t>
            </a:r>
            <a:endParaRPr sz="16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p:tgtEl>
                                          <p:spTgt spid="40"/>
                                        </p:tgtEl>
                                        <p:attrNameLst>
                                          <p:attrName>ppt_x</p:attrName>
                                        </p:attrNameLst>
                                      </p:cBhvr>
                                      <p:tavLst>
                                        <p:tav tm="0">
                                          <p:val>
                                            <p:strVal val="#ppt_x-#ppt_w*1.125000"/>
                                          </p:val>
                                        </p:tav>
                                        <p:tav tm="100000">
                                          <p:val>
                                            <p:strVal val="#ppt_x"/>
                                          </p:val>
                                        </p:tav>
                                      </p:tavLst>
                                    </p:anim>
                                    <p:animEffect transition="in" filter="wipe(right)">
                                      <p:cBhvr>
                                        <p:cTn id="23" dur="500"/>
                                        <p:tgtEl>
                                          <p:spTgt spid="40"/>
                                        </p:tgtEl>
                                      </p:cBhvr>
                                    </p:animEffect>
                                  </p:childTnLst>
                                </p:cTn>
                              </p:par>
                            </p:childTnLst>
                          </p:cTn>
                        </p:par>
                        <p:par>
                          <p:cTn id="24" fill="hold">
                            <p:stCondLst>
                              <p:cond delay="1500"/>
                            </p:stCondLst>
                            <p:childTnLst>
                              <p:par>
                                <p:cTn id="25" presetID="12" presetClass="entr" presetSubtype="1"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p:tgtEl>
                                          <p:spTgt spid="47"/>
                                        </p:tgtEl>
                                        <p:attrNameLst>
                                          <p:attrName>ppt_y</p:attrName>
                                        </p:attrNameLst>
                                      </p:cBhvr>
                                      <p:tavLst>
                                        <p:tav tm="0">
                                          <p:val>
                                            <p:strVal val="#ppt_y-#ppt_h*1.125000"/>
                                          </p:val>
                                        </p:tav>
                                        <p:tav tm="100000">
                                          <p:val>
                                            <p:strVal val="#ppt_y"/>
                                          </p:val>
                                        </p:tav>
                                      </p:tavLst>
                                    </p:anim>
                                    <p:animEffect transition="in" filter="wipe(down)">
                                      <p:cBhvr>
                                        <p:cTn id="28"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bldLvl="0" animBg="1"/>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3057247"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存在的主要问题</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5" y="198433"/>
            <a:ext cx="709466" cy="892175"/>
            <a:chOff x="5614910" y="630617"/>
            <a:chExt cx="860050" cy="1081540"/>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73077" y="630617"/>
              <a:ext cx="755923" cy="1081540"/>
              <a:chOff x="5575068" y="600589"/>
              <a:chExt cx="755923"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75068" y="600589"/>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四</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40" name="对角圆角矩形 39"/>
          <p:cNvSpPr/>
          <p:nvPr/>
        </p:nvSpPr>
        <p:spPr>
          <a:xfrm>
            <a:off x="2567940" y="1181100"/>
            <a:ext cx="8641080" cy="2734310"/>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a:p>
        </p:txBody>
      </p:sp>
      <p:grpSp>
        <p:nvGrpSpPr>
          <p:cNvPr id="41" name="组合 40"/>
          <p:cNvGrpSpPr/>
          <p:nvPr/>
        </p:nvGrpSpPr>
        <p:grpSpPr>
          <a:xfrm>
            <a:off x="891699" y="1844521"/>
            <a:ext cx="1603489" cy="1360959"/>
            <a:chOff x="7109111" y="2548965"/>
            <a:chExt cx="2397222" cy="2093640"/>
          </a:xfrm>
        </p:grpSpPr>
        <p:grpSp>
          <p:nvGrpSpPr>
            <p:cNvPr id="42" name="组合 41"/>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45"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46"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43" name="Freeform 7"/>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a:innerShdw blurRad="152400">
                <a:schemeClr val="tx1">
                  <a:lumMod val="65000"/>
                  <a:lumOff val="35000"/>
                  <a:alpha val="41000"/>
                </a:schemeClr>
              </a:innerShdw>
            </a:effectLst>
          </p:spPr>
          <p:txBody>
            <a:bodyPr vert="horz" wrap="square" lIns="91440" tIns="45720" rIns="91440" bIns="45720" numCol="1" anchor="t" anchorCtr="0" compatLnSpc="1"/>
            <a:lstStyle/>
            <a:p>
              <a:endParaRPr lang="zh-CN" altLang="en-US"/>
            </a:p>
          </p:txBody>
        </p:sp>
      </p:grpSp>
      <p:sp>
        <p:nvSpPr>
          <p:cNvPr id="47" name="矩形 30"/>
          <p:cNvSpPr>
            <a:spLocks noChangeArrowheads="1"/>
          </p:cNvSpPr>
          <p:nvPr/>
        </p:nvSpPr>
        <p:spPr bwMode="auto">
          <a:xfrm>
            <a:off x="2856143" y="1180879"/>
            <a:ext cx="7975538" cy="2734945"/>
          </a:xfrm>
          <a:prstGeom prst="rect">
            <a:avLst/>
          </a:prstGeom>
          <a:noFill/>
          <a:ln w="9525">
            <a:noFill/>
            <a:miter lim="800000"/>
          </a:ln>
        </p:spPr>
        <p:txBody>
          <a:bodyPr wrap="square" lIns="137153" tIns="68577" rIns="137153" bIns="68577">
            <a:spAutoFit/>
          </a:bodyPr>
          <a:lstStyle/>
          <a:p>
            <a:pPr lvl="0">
              <a:lnSpc>
                <a:spcPct val="130000"/>
              </a:lnSpc>
            </a:pPr>
            <a:r>
              <a:rPr sz="1800" b="1" dirty="0">
                <a:solidFill>
                  <a:schemeClr val="tx1">
                    <a:lumMod val="75000"/>
                    <a:lumOff val="25000"/>
                  </a:schemeClr>
                </a:solidFill>
                <a:latin typeface="微软雅黑" panose="020B0503020204020204" pitchFamily="34" charset="-122"/>
                <a:ea typeface="微软雅黑" panose="020B0503020204020204" pitchFamily="34" charset="-122"/>
              </a:rPr>
              <a:t>（三）企业整体盈利水平较低</a:t>
            </a:r>
            <a:endParaRPr sz="1800" b="1"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一是亏损企业占比较高。2023年国资监管部门监督的38户企业，其中2023年盈利企业27户，占71.05%；亏损企业8户，占21.05%；无营收企业3户，占7.90%。2022年实际盈利实际上交利润企业22户，占企业总数57.89%；</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二是整体盈利能力较弱。纳入国有资本经营预算的企业，利润总额500万元以上的3户，占7.89%、100万元至500万的9户，占23.68%。上交国有资经营收益的企业22户，占企业总数的57.89%。国有企业整体盈利能力较弱，上交收益企业占比低，经营状况不佳、业绩不理想。</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对角圆角矩形 47"/>
          <p:cNvSpPr/>
          <p:nvPr/>
        </p:nvSpPr>
        <p:spPr>
          <a:xfrm>
            <a:off x="1558290" y="4406265"/>
            <a:ext cx="8408670" cy="1810385"/>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dirty="0"/>
          </a:p>
        </p:txBody>
      </p:sp>
      <p:grpSp>
        <p:nvGrpSpPr>
          <p:cNvPr id="50" name="组合 49"/>
          <p:cNvGrpSpPr/>
          <p:nvPr/>
        </p:nvGrpSpPr>
        <p:grpSpPr>
          <a:xfrm>
            <a:off x="10064861" y="4616911"/>
            <a:ext cx="1603489" cy="1360959"/>
            <a:chOff x="7109111" y="2548965"/>
            <a:chExt cx="2397222" cy="2093640"/>
          </a:xfrm>
        </p:grpSpPr>
        <p:grpSp>
          <p:nvGrpSpPr>
            <p:cNvPr id="51" name="组合 50"/>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54"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55"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52" name="Freeform 7"/>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a:innerShdw blurRad="152400">
                <a:schemeClr val="tx1">
                  <a:lumMod val="65000"/>
                  <a:lumOff val="35000"/>
                  <a:alpha val="41000"/>
                </a:schemeClr>
              </a:innerShdw>
            </a:effectLst>
          </p:spPr>
          <p:txBody>
            <a:bodyPr vert="horz" wrap="square" lIns="91440" tIns="45720" rIns="91440" bIns="45720" numCol="1" anchor="t" anchorCtr="0" compatLnSpc="1"/>
            <a:lstStyle/>
            <a:p>
              <a:endParaRPr lang="zh-CN" altLang="en-US"/>
            </a:p>
          </p:txBody>
        </p:sp>
      </p:grpSp>
      <p:sp>
        <p:nvSpPr>
          <p:cNvPr id="2" name="矩形 30"/>
          <p:cNvSpPr>
            <a:spLocks noChangeArrowheads="1"/>
          </p:cNvSpPr>
          <p:nvPr/>
        </p:nvSpPr>
        <p:spPr bwMode="auto">
          <a:xfrm>
            <a:off x="1774815" y="4398466"/>
            <a:ext cx="7975538" cy="1775460"/>
          </a:xfrm>
          <a:prstGeom prst="rect">
            <a:avLst/>
          </a:prstGeom>
          <a:noFill/>
          <a:ln w="9525">
            <a:noFill/>
            <a:miter lim="800000"/>
          </a:ln>
        </p:spPr>
        <p:txBody>
          <a:bodyPr wrap="square" lIns="137153" tIns="68577" rIns="137153" bIns="68577">
            <a:spAutoFit/>
          </a:bodyPr>
          <a:lstStyle/>
          <a:p>
            <a:pPr lvl="0">
              <a:lnSpc>
                <a:spcPct val="130000"/>
              </a:lnSpc>
            </a:pPr>
            <a:r>
              <a:rPr sz="1800" b="1" dirty="0">
                <a:solidFill>
                  <a:schemeClr val="tx1">
                    <a:lumMod val="75000"/>
                    <a:lumOff val="25000"/>
                  </a:schemeClr>
                </a:solidFill>
                <a:latin typeface="微软雅黑" panose="020B0503020204020204" pitchFamily="34" charset="-122"/>
                <a:ea typeface="微软雅黑" panose="020B0503020204020204" pitchFamily="34" charset="-122"/>
              </a:rPr>
              <a:t>（四）部分企业资产负债率较高</a:t>
            </a:r>
            <a:endParaRPr sz="1800" b="1"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一是部分企业资产负债率较高。根据市政府国资委提供的2023年度审计年报，38户监管企业中有22户企业资产负债率较高（超过50%），占企业总额的57.89%；</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二是个别企业资产负债率接近或超过资产负债率红线。有17户企业资产负债率超过70%，有2户企业接近70%。</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p:tgtEl>
                                          <p:spTgt spid="40"/>
                                        </p:tgtEl>
                                        <p:attrNameLst>
                                          <p:attrName>ppt_x</p:attrName>
                                        </p:attrNameLst>
                                      </p:cBhvr>
                                      <p:tavLst>
                                        <p:tav tm="0">
                                          <p:val>
                                            <p:strVal val="#ppt_x-#ppt_w*1.125000"/>
                                          </p:val>
                                        </p:tav>
                                        <p:tav tm="100000">
                                          <p:val>
                                            <p:strVal val="#ppt_x"/>
                                          </p:val>
                                        </p:tav>
                                      </p:tavLst>
                                    </p:anim>
                                    <p:animEffect transition="in" filter="wipe(right)">
                                      <p:cBhvr>
                                        <p:cTn id="23" dur="500"/>
                                        <p:tgtEl>
                                          <p:spTgt spid="40"/>
                                        </p:tgtEl>
                                      </p:cBhvr>
                                    </p:animEffect>
                                  </p:childTnLst>
                                </p:cTn>
                              </p:par>
                            </p:childTnLst>
                          </p:cTn>
                        </p:par>
                        <p:par>
                          <p:cTn id="24" fill="hold">
                            <p:stCondLst>
                              <p:cond delay="1500"/>
                            </p:stCondLst>
                            <p:childTnLst>
                              <p:par>
                                <p:cTn id="25" presetID="12" presetClass="entr" presetSubtype="1"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p:tgtEl>
                                          <p:spTgt spid="47"/>
                                        </p:tgtEl>
                                        <p:attrNameLst>
                                          <p:attrName>ppt_y</p:attrName>
                                        </p:attrNameLst>
                                      </p:cBhvr>
                                      <p:tavLst>
                                        <p:tav tm="0">
                                          <p:val>
                                            <p:strVal val="#ppt_y-#ppt_h*1.125000"/>
                                          </p:val>
                                        </p:tav>
                                        <p:tav tm="100000">
                                          <p:val>
                                            <p:strVal val="#ppt_y"/>
                                          </p:val>
                                        </p:tav>
                                      </p:tavLst>
                                    </p:anim>
                                    <p:animEffect transition="in" filter="wipe(down)">
                                      <p:cBhvr>
                                        <p:cTn id="28" dur="1000"/>
                                        <p:tgtEl>
                                          <p:spTgt spid="47"/>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par>
                          <p:cTn id="33" fill="hold">
                            <p:stCondLst>
                              <p:cond delay="3000"/>
                            </p:stCondLst>
                            <p:childTnLst>
                              <p:par>
                                <p:cTn id="34" presetID="12" presetClass="entr" presetSubtype="2"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p:tgtEl>
                                          <p:spTgt spid="48"/>
                                        </p:tgtEl>
                                        <p:attrNameLst>
                                          <p:attrName>ppt_x</p:attrName>
                                        </p:attrNameLst>
                                      </p:cBhvr>
                                      <p:tavLst>
                                        <p:tav tm="0">
                                          <p:val>
                                            <p:strVal val="#ppt_x+#ppt_w*1.125000"/>
                                          </p:val>
                                        </p:tav>
                                        <p:tav tm="100000">
                                          <p:val>
                                            <p:strVal val="#ppt_x"/>
                                          </p:val>
                                        </p:tav>
                                      </p:tavLst>
                                    </p:anim>
                                    <p:animEffect transition="in" filter="wipe(left)">
                                      <p:cBhvr>
                                        <p:cTn id="37" dur="500"/>
                                        <p:tgtEl>
                                          <p:spTgt spid="48"/>
                                        </p:tgtEl>
                                      </p:cBhvr>
                                    </p:animEffect>
                                  </p:childTnLst>
                                </p:cTn>
                              </p:par>
                            </p:childTnLst>
                          </p:cTn>
                        </p:par>
                        <p:par>
                          <p:cTn id="38" fill="hold">
                            <p:stCondLst>
                              <p:cond delay="3500"/>
                            </p:stCondLst>
                            <p:childTnLst>
                              <p:par>
                                <p:cTn id="39" presetID="12" presetClass="entr" presetSubtype="1"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p:tgtEl>
                                          <p:spTgt spid="2"/>
                                        </p:tgtEl>
                                        <p:attrNameLst>
                                          <p:attrName>ppt_y</p:attrName>
                                        </p:attrNameLst>
                                      </p:cBhvr>
                                      <p:tavLst>
                                        <p:tav tm="0">
                                          <p:val>
                                            <p:strVal val="#ppt_y-#ppt_h*1.125000"/>
                                          </p:val>
                                        </p:tav>
                                        <p:tav tm="100000">
                                          <p:val>
                                            <p:strVal val="#ppt_y"/>
                                          </p:val>
                                        </p:tav>
                                      </p:tavLst>
                                    </p:anim>
                                    <p:animEffect transition="in" filter="wipe(down)">
                                      <p:cBhvr>
                                        <p:cTn id="4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bldLvl="0" animBg="1"/>
      <p:bldP spid="47" grpId="0"/>
      <p:bldP spid="48" grpId="0" bldLvl="0" animBg="1"/>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3057247"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存在的主要问题</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5" y="198433"/>
            <a:ext cx="709466" cy="892175"/>
            <a:chOff x="5614910" y="630617"/>
            <a:chExt cx="860050" cy="1081540"/>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73077" y="630617"/>
              <a:ext cx="755923" cy="1081540"/>
              <a:chOff x="5575068" y="600589"/>
              <a:chExt cx="755923"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75068" y="600589"/>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四</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40" name="对角圆角矩形 39"/>
          <p:cNvSpPr/>
          <p:nvPr/>
        </p:nvSpPr>
        <p:spPr>
          <a:xfrm>
            <a:off x="2599055" y="1637030"/>
            <a:ext cx="8641080" cy="1776095"/>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a:p>
        </p:txBody>
      </p:sp>
      <p:grpSp>
        <p:nvGrpSpPr>
          <p:cNvPr id="41" name="组合 40"/>
          <p:cNvGrpSpPr/>
          <p:nvPr/>
        </p:nvGrpSpPr>
        <p:grpSpPr>
          <a:xfrm>
            <a:off x="840264" y="1976601"/>
            <a:ext cx="1603489" cy="1360959"/>
            <a:chOff x="7109111" y="2548965"/>
            <a:chExt cx="2397222" cy="2093640"/>
          </a:xfrm>
        </p:grpSpPr>
        <p:grpSp>
          <p:nvGrpSpPr>
            <p:cNvPr id="42" name="组合 41"/>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45"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46"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43" name="Freeform 7"/>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a:innerShdw blurRad="152400">
                <a:schemeClr val="tx1">
                  <a:lumMod val="65000"/>
                  <a:lumOff val="35000"/>
                  <a:alpha val="41000"/>
                </a:schemeClr>
              </a:innerShdw>
            </a:effectLst>
          </p:spPr>
          <p:txBody>
            <a:bodyPr vert="horz" wrap="square" lIns="91440" tIns="45720" rIns="91440" bIns="45720" numCol="1" anchor="t" anchorCtr="0" compatLnSpc="1"/>
            <a:lstStyle/>
            <a:p>
              <a:endParaRPr lang="zh-CN" altLang="en-US"/>
            </a:p>
          </p:txBody>
        </p:sp>
      </p:grpSp>
      <p:sp>
        <p:nvSpPr>
          <p:cNvPr id="47" name="矩形 30"/>
          <p:cNvSpPr>
            <a:spLocks noChangeArrowheads="1"/>
          </p:cNvSpPr>
          <p:nvPr/>
        </p:nvSpPr>
        <p:spPr bwMode="auto">
          <a:xfrm>
            <a:off x="2751368" y="1637444"/>
            <a:ext cx="7975538" cy="1775460"/>
          </a:xfrm>
          <a:prstGeom prst="rect">
            <a:avLst/>
          </a:prstGeom>
          <a:noFill/>
          <a:ln w="9525">
            <a:noFill/>
            <a:miter lim="800000"/>
          </a:ln>
        </p:spPr>
        <p:txBody>
          <a:bodyPr wrap="square" lIns="137153" tIns="68577" rIns="137153" bIns="68577">
            <a:spAutoFit/>
          </a:bodyPr>
          <a:lstStyle/>
          <a:p>
            <a:pPr lvl="0">
              <a:lnSpc>
                <a:spcPct val="130000"/>
              </a:lnSpc>
            </a:pPr>
            <a:r>
              <a:rPr sz="1800" b="1" dirty="0">
                <a:solidFill>
                  <a:schemeClr val="tx1">
                    <a:lumMod val="75000"/>
                    <a:lumOff val="25000"/>
                  </a:schemeClr>
                </a:solidFill>
                <a:latin typeface="微软雅黑" panose="020B0503020204020204" pitchFamily="34" charset="-122"/>
                <a:ea typeface="微软雅黑" panose="020B0503020204020204" pitchFamily="34" charset="-122"/>
              </a:rPr>
              <a:t>（五）企业科技创新能力不强</a:t>
            </a:r>
            <a:endParaRPr sz="1800" b="1"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一是同质化竞争现象仍然存在。部分“事改企”企业仍对原主管部门表现出比较强的依赖性，资源的优化配置、业务的同质化整合推进缓慢；</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二是科技性、前沿性、战略引领性企业少，创新能力不够，发现前景不够乐观；</a:t>
            </a:r>
            <a:r>
              <a:rPr lang="en-US" sz="1600" dirty="0">
                <a:solidFill>
                  <a:schemeClr val="tx1">
                    <a:lumMod val="75000"/>
                    <a:lumOff val="25000"/>
                  </a:schemeClr>
                </a:solidFill>
                <a:latin typeface="微软雅黑" panose="020B0503020204020204" pitchFamily="34" charset="-122"/>
                <a:ea typeface="微软雅黑" panose="020B0503020204020204" pitchFamily="34" charset="-122"/>
              </a:rPr>
              <a:t>  </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三是人才短板比较突出，企业发展遭遇人才困境，创新发展缺乏智力支撑。</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对角圆角矩形 47"/>
          <p:cNvSpPr/>
          <p:nvPr/>
        </p:nvSpPr>
        <p:spPr>
          <a:xfrm>
            <a:off x="1560195" y="4224020"/>
            <a:ext cx="8408670" cy="1810385"/>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dirty="0"/>
          </a:p>
        </p:txBody>
      </p:sp>
      <p:grpSp>
        <p:nvGrpSpPr>
          <p:cNvPr id="50" name="组合 49"/>
          <p:cNvGrpSpPr/>
          <p:nvPr/>
        </p:nvGrpSpPr>
        <p:grpSpPr>
          <a:xfrm>
            <a:off x="10066766" y="4434666"/>
            <a:ext cx="1603489" cy="1360959"/>
            <a:chOff x="7109111" y="2548965"/>
            <a:chExt cx="2397222" cy="2093640"/>
          </a:xfrm>
        </p:grpSpPr>
        <p:grpSp>
          <p:nvGrpSpPr>
            <p:cNvPr id="51" name="组合 50"/>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54"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55"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52" name="Freeform 7"/>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a:innerShdw blurRad="152400">
                <a:schemeClr val="tx1">
                  <a:lumMod val="65000"/>
                  <a:lumOff val="35000"/>
                  <a:alpha val="41000"/>
                </a:schemeClr>
              </a:innerShdw>
            </a:effectLst>
          </p:spPr>
          <p:txBody>
            <a:bodyPr vert="horz" wrap="square" lIns="91440" tIns="45720" rIns="91440" bIns="45720" numCol="1" anchor="t" anchorCtr="0" compatLnSpc="1"/>
            <a:lstStyle/>
            <a:p>
              <a:endParaRPr lang="zh-CN" altLang="en-US"/>
            </a:p>
          </p:txBody>
        </p:sp>
      </p:grpSp>
      <p:sp>
        <p:nvSpPr>
          <p:cNvPr id="2" name="矩形 30"/>
          <p:cNvSpPr>
            <a:spLocks noChangeArrowheads="1"/>
          </p:cNvSpPr>
          <p:nvPr/>
        </p:nvSpPr>
        <p:spPr bwMode="auto">
          <a:xfrm>
            <a:off x="1776720" y="4216221"/>
            <a:ext cx="7975538" cy="1775460"/>
          </a:xfrm>
          <a:prstGeom prst="rect">
            <a:avLst/>
          </a:prstGeom>
          <a:noFill/>
          <a:ln w="9525">
            <a:noFill/>
            <a:miter lim="800000"/>
          </a:ln>
        </p:spPr>
        <p:txBody>
          <a:bodyPr wrap="square" lIns="137153" tIns="68577" rIns="137153" bIns="68577">
            <a:spAutoFit/>
          </a:bodyPr>
          <a:lstStyle/>
          <a:p>
            <a:pPr lvl="0">
              <a:lnSpc>
                <a:spcPct val="130000"/>
              </a:lnSpc>
            </a:pPr>
            <a:r>
              <a:rPr sz="1800" b="1" dirty="0">
                <a:solidFill>
                  <a:schemeClr val="tx1">
                    <a:lumMod val="75000"/>
                    <a:lumOff val="25000"/>
                  </a:schemeClr>
                </a:solidFill>
                <a:latin typeface="微软雅黑" panose="020B0503020204020204" pitchFamily="34" charset="-122"/>
                <a:ea typeface="微软雅黑" panose="020B0503020204020204" pitchFamily="34" charset="-122"/>
              </a:rPr>
              <a:t>（六）对企业的监管不够到位</a:t>
            </a:r>
            <a:endParaRPr sz="1800" b="1"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一是对国有资本经营预算执行情况监督检查不力。资金拨付企业后，未对资金管理使用情况进行督促检查；</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二是市属企业绩效管理工作有待提高；</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三是业绩考核不够严格规范，考核结果应用不够充分有效。</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p:tgtEl>
                                          <p:spTgt spid="40"/>
                                        </p:tgtEl>
                                        <p:attrNameLst>
                                          <p:attrName>ppt_x</p:attrName>
                                        </p:attrNameLst>
                                      </p:cBhvr>
                                      <p:tavLst>
                                        <p:tav tm="0">
                                          <p:val>
                                            <p:strVal val="#ppt_x-#ppt_w*1.125000"/>
                                          </p:val>
                                        </p:tav>
                                        <p:tav tm="100000">
                                          <p:val>
                                            <p:strVal val="#ppt_x"/>
                                          </p:val>
                                        </p:tav>
                                      </p:tavLst>
                                    </p:anim>
                                    <p:animEffect transition="in" filter="wipe(right)">
                                      <p:cBhvr>
                                        <p:cTn id="23" dur="500"/>
                                        <p:tgtEl>
                                          <p:spTgt spid="40"/>
                                        </p:tgtEl>
                                      </p:cBhvr>
                                    </p:animEffect>
                                  </p:childTnLst>
                                </p:cTn>
                              </p:par>
                            </p:childTnLst>
                          </p:cTn>
                        </p:par>
                        <p:par>
                          <p:cTn id="24" fill="hold">
                            <p:stCondLst>
                              <p:cond delay="1500"/>
                            </p:stCondLst>
                            <p:childTnLst>
                              <p:par>
                                <p:cTn id="25" presetID="12" presetClass="entr" presetSubtype="1"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p:tgtEl>
                                          <p:spTgt spid="47"/>
                                        </p:tgtEl>
                                        <p:attrNameLst>
                                          <p:attrName>ppt_y</p:attrName>
                                        </p:attrNameLst>
                                      </p:cBhvr>
                                      <p:tavLst>
                                        <p:tav tm="0">
                                          <p:val>
                                            <p:strVal val="#ppt_y-#ppt_h*1.125000"/>
                                          </p:val>
                                        </p:tav>
                                        <p:tav tm="100000">
                                          <p:val>
                                            <p:strVal val="#ppt_y"/>
                                          </p:val>
                                        </p:tav>
                                      </p:tavLst>
                                    </p:anim>
                                    <p:animEffect transition="in" filter="wipe(down)">
                                      <p:cBhvr>
                                        <p:cTn id="28" dur="1000"/>
                                        <p:tgtEl>
                                          <p:spTgt spid="47"/>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par>
                          <p:cTn id="33" fill="hold">
                            <p:stCondLst>
                              <p:cond delay="3000"/>
                            </p:stCondLst>
                            <p:childTnLst>
                              <p:par>
                                <p:cTn id="34" presetID="12" presetClass="entr" presetSubtype="2"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p:tgtEl>
                                          <p:spTgt spid="48"/>
                                        </p:tgtEl>
                                        <p:attrNameLst>
                                          <p:attrName>ppt_x</p:attrName>
                                        </p:attrNameLst>
                                      </p:cBhvr>
                                      <p:tavLst>
                                        <p:tav tm="0">
                                          <p:val>
                                            <p:strVal val="#ppt_x+#ppt_w*1.125000"/>
                                          </p:val>
                                        </p:tav>
                                        <p:tav tm="100000">
                                          <p:val>
                                            <p:strVal val="#ppt_x"/>
                                          </p:val>
                                        </p:tav>
                                      </p:tavLst>
                                    </p:anim>
                                    <p:animEffect transition="in" filter="wipe(left)">
                                      <p:cBhvr>
                                        <p:cTn id="37" dur="500"/>
                                        <p:tgtEl>
                                          <p:spTgt spid="48"/>
                                        </p:tgtEl>
                                      </p:cBhvr>
                                    </p:animEffect>
                                  </p:childTnLst>
                                </p:cTn>
                              </p:par>
                            </p:childTnLst>
                          </p:cTn>
                        </p:par>
                        <p:par>
                          <p:cTn id="38" fill="hold">
                            <p:stCondLst>
                              <p:cond delay="3500"/>
                            </p:stCondLst>
                            <p:childTnLst>
                              <p:par>
                                <p:cTn id="39" presetID="12" presetClass="entr" presetSubtype="1"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p:tgtEl>
                                          <p:spTgt spid="2"/>
                                        </p:tgtEl>
                                        <p:attrNameLst>
                                          <p:attrName>ppt_y</p:attrName>
                                        </p:attrNameLst>
                                      </p:cBhvr>
                                      <p:tavLst>
                                        <p:tav tm="0">
                                          <p:val>
                                            <p:strVal val="#ppt_y-#ppt_h*1.125000"/>
                                          </p:val>
                                        </p:tav>
                                        <p:tav tm="100000">
                                          <p:val>
                                            <p:strVal val="#ppt_y"/>
                                          </p:val>
                                        </p:tav>
                                      </p:tavLst>
                                    </p:anim>
                                    <p:animEffect transition="in" filter="wipe(down)">
                                      <p:cBhvr>
                                        <p:cTn id="4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bldLvl="0" animBg="1"/>
      <p:bldP spid="47" grpId="0"/>
      <p:bldP spid="48" grpId="0" bldLvl="0" animBg="1"/>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318103" y="376330"/>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意见建议</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5" y="178305"/>
            <a:ext cx="709466" cy="892175"/>
            <a:chOff x="5614910" y="606217"/>
            <a:chExt cx="860050" cy="1081540"/>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81087" y="606217"/>
              <a:ext cx="760400" cy="1081540"/>
              <a:chOff x="5583078" y="576189"/>
              <a:chExt cx="760400"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87555" y="576189"/>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五</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9" name="原创设计师QQ598969553          _3"/>
          <p:cNvSpPr/>
          <p:nvPr/>
        </p:nvSpPr>
        <p:spPr>
          <a:xfrm>
            <a:off x="697913" y="1844824"/>
            <a:ext cx="2590569" cy="3858793"/>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90">
              <a:solidFill>
                <a:srgbClr val="FFFFFF"/>
              </a:solidFill>
              <a:latin typeface="Calibri" panose="020F0502020204030204"/>
              <a:ea typeface="宋体" panose="02010600030101010101" pitchFamily="2" charset="-122"/>
            </a:endParaRPr>
          </a:p>
        </p:txBody>
      </p:sp>
      <p:grpSp>
        <p:nvGrpSpPr>
          <p:cNvPr id="10" name="原创设计师QQ598969553          _4"/>
          <p:cNvGrpSpPr/>
          <p:nvPr/>
        </p:nvGrpSpPr>
        <p:grpSpPr>
          <a:xfrm>
            <a:off x="1056175" y="3827393"/>
            <a:ext cx="1876516" cy="1876517"/>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nvGrpSpPr>
            <p:cNvPr id="14" name="组合 13"/>
            <p:cNvGrpSpPr/>
            <p:nvPr/>
          </p:nvGrpSpPr>
          <p:grpSpPr>
            <a:xfrm>
              <a:off x="4710169" y="3478269"/>
              <a:ext cx="2771663" cy="2771663"/>
              <a:chOff x="2193191" y="1899415"/>
              <a:chExt cx="2421376" cy="2421376"/>
            </a:xfrm>
            <a:effectLst/>
          </p:grpSpPr>
          <p:sp>
            <p:nvSpPr>
              <p:cNvPr id="15" name="椭圆 14"/>
              <p:cNvSpPr/>
              <p:nvPr/>
            </p:nvSpPr>
            <p:spPr>
              <a:xfrm>
                <a:off x="2193191" y="1899415"/>
                <a:ext cx="2421376" cy="2421376"/>
              </a:xfrm>
              <a:prstGeom prst="ellipse">
                <a:avLst/>
              </a:prstGeom>
              <a:solidFill>
                <a:srgbClr val="3574A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grpSp>
      <p:sp>
        <p:nvSpPr>
          <p:cNvPr id="19" name="文本框 11"/>
          <p:cNvSpPr txBox="1"/>
          <p:nvPr/>
        </p:nvSpPr>
        <p:spPr bwMode="auto">
          <a:xfrm>
            <a:off x="647700" y="2865755"/>
            <a:ext cx="2644140" cy="851535"/>
          </a:xfrm>
          <a:prstGeom prst="rect">
            <a:avLst/>
          </a:prstGeom>
          <a:noFill/>
        </p:spPr>
        <p:txBody>
          <a:bodyPr wrap="square">
            <a:noAutofit/>
          </a:bodyPr>
          <a:lstStyle/>
          <a:p>
            <a:pPr algn="ctr">
              <a:defRPr/>
            </a:pPr>
            <a:r>
              <a:rPr lang="zh-CN" altLang="en-US" sz="1800" b="1" spc="100" dirty="0">
                <a:solidFill>
                  <a:srgbClr val="3574A0"/>
                </a:solidFill>
                <a:latin typeface="微软雅黑" panose="020B0503020204020204" pitchFamily="34" charset="-122"/>
                <a:ea typeface="微软雅黑" panose="020B0503020204020204" pitchFamily="34" charset="-122"/>
              </a:rPr>
              <a:t>完善国有资本收益上交机制</a:t>
            </a:r>
            <a:endParaRPr lang="zh-CN" altLang="en-US" sz="1800" b="1" spc="100" dirty="0">
              <a:solidFill>
                <a:srgbClr val="3574A0"/>
              </a:solidFill>
              <a:latin typeface="微软雅黑" panose="020B0503020204020204" pitchFamily="34" charset="-122"/>
              <a:ea typeface="微软雅黑" panose="020B0503020204020204" pitchFamily="34" charset="-122"/>
            </a:endParaRPr>
          </a:p>
        </p:txBody>
      </p:sp>
      <p:cxnSp>
        <p:nvCxnSpPr>
          <p:cNvPr id="20" name="原创设计师QQ598969553          _6"/>
          <p:cNvCxnSpPr/>
          <p:nvPr/>
        </p:nvCxnSpPr>
        <p:spPr>
          <a:xfrm>
            <a:off x="1417935" y="3717032"/>
            <a:ext cx="131505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文本框 37"/>
          <p:cNvSpPr txBox="1"/>
          <p:nvPr/>
        </p:nvSpPr>
        <p:spPr>
          <a:xfrm>
            <a:off x="1357275" y="4413292"/>
            <a:ext cx="1262885" cy="646331"/>
          </a:xfrm>
          <a:prstGeom prst="rect">
            <a:avLst/>
          </a:prstGeom>
          <a:noFill/>
        </p:spPr>
        <p:txBody>
          <a:bodyPr wrap="square" rtlCol="0">
            <a:spAutoFit/>
          </a:bodyPr>
          <a:lstStyle/>
          <a:p>
            <a:pPr algn="ct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（一）</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原创设计师QQ598969553          _14"/>
          <p:cNvSpPr txBox="1"/>
          <p:nvPr/>
        </p:nvSpPr>
        <p:spPr bwMode="auto">
          <a:xfrm>
            <a:off x="3431899" y="1700501"/>
            <a:ext cx="7848872" cy="3784600"/>
          </a:xfrm>
          <a:prstGeom prst="rect">
            <a:avLst/>
          </a:prstGeom>
          <a:noFill/>
        </p:spPr>
        <p:txBody>
          <a:bodyPr wrap="square" lIns="91440" tIns="45720" rIns="91440" bIns="45720">
            <a:spAutoFit/>
          </a:bodyPr>
          <a:lstStyle/>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一要扩大国有资本经营预算覆盖范围。切实将国有独资企业和国有独资公司应交利润、国有控股和参股企业应交国有股股息红利、国有产权转让收入、企业清算收入全部纳入预算管理范围；</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二要健全国有资本收益上交机制。综合参考行业、企业类型，完善国有独资企业和国有独资公司上交收益比例分类分档规则，健全动态调整机制。要统筹考虑国有经济布局优化和结构调整总体要求，以及企业所处行业特点、发展阶段、财务状况、发展规划以及股东意见等，研究提出国有控股、参股企业利润分配意见，维护国有资本权益；</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三要加强监督检查，确保纳入国有资本经营预算覆盖范围的企业，利润数据真实可靠，国有资本收益收取测算合理、符合政策要求，收益上交足额及时。</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 presetClass="entr" presetSubtype="4" accel="62000" fill="hold" grpId="0" nodeType="withEffect" p14:presetBounceEnd="4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40000">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1"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500"/>
                                            <p:tgtEl>
                                              <p:spTgt spid="10"/>
                                            </p:tgtEl>
                                          </p:cBhvr>
                                        </p:animEffect>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outVertical)">
                                          <p:cBhvr>
                                            <p:cTn id="26" dur="500"/>
                                            <p:tgtEl>
                                              <p:spTgt spid="20"/>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arn(outVertical)">
                                          <p:cBhvr>
                                            <p:cTn id="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P spid="3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 presetClass="entr" presetSubtype="4" accel="6200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1"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500"/>
                                            <p:tgtEl>
                                              <p:spTgt spid="10"/>
                                            </p:tgtEl>
                                          </p:cBhvr>
                                        </p:animEffect>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outVertical)">
                                          <p:cBhvr>
                                            <p:cTn id="26" dur="500"/>
                                            <p:tgtEl>
                                              <p:spTgt spid="20"/>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arn(outVertical)">
                                          <p:cBhvr>
                                            <p:cTn id="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P spid="3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原创设计师QQ598969553          _7"/>
          <p:cNvSpPr/>
          <p:nvPr/>
        </p:nvSpPr>
        <p:spPr>
          <a:xfrm>
            <a:off x="9353926" y="1709614"/>
            <a:ext cx="1918635" cy="3595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90">
              <a:solidFill>
                <a:srgbClr val="FFFFFF"/>
              </a:solidFill>
              <a:latin typeface="Calibri" panose="020F0502020204030204"/>
              <a:ea typeface="宋体" panose="02010600030101010101" pitchFamily="2" charset="-122"/>
            </a:endParaRPr>
          </a:p>
        </p:txBody>
      </p:sp>
      <p:grpSp>
        <p:nvGrpSpPr>
          <p:cNvPr id="22" name="原创设计师QQ598969553          _8"/>
          <p:cNvGrpSpPr/>
          <p:nvPr/>
        </p:nvGrpSpPr>
        <p:grpSpPr>
          <a:xfrm>
            <a:off x="9374983" y="1785027"/>
            <a:ext cx="1876516" cy="1876517"/>
            <a:chOff x="4184106" y="2952206"/>
            <a:chExt cx="3823790" cy="3823790"/>
          </a:xfrm>
        </p:grpSpPr>
        <p:sp>
          <p:nvSpPr>
            <p:cNvPr id="23" name="椭圆 2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nvGrpSpPr>
            <p:cNvPr id="24" name="组合 23"/>
            <p:cNvGrpSpPr/>
            <p:nvPr/>
          </p:nvGrpSpPr>
          <p:grpSpPr>
            <a:xfrm>
              <a:off x="4710164" y="3478267"/>
              <a:ext cx="2771663" cy="2771663"/>
              <a:chOff x="2193186" y="1899414"/>
              <a:chExt cx="2421376" cy="2421376"/>
            </a:xfrm>
            <a:effectLst/>
          </p:grpSpPr>
          <p:sp>
            <p:nvSpPr>
              <p:cNvPr id="25" name="椭圆 24"/>
              <p:cNvSpPr/>
              <p:nvPr/>
            </p:nvSpPr>
            <p:spPr>
              <a:xfrm>
                <a:off x="2193186" y="1899414"/>
                <a:ext cx="2421376" cy="2421376"/>
              </a:xfrm>
              <a:prstGeom prst="ellipse">
                <a:avLst/>
              </a:prstGeom>
              <a:solidFill>
                <a:srgbClr val="076C9A"/>
              </a:solidFill>
              <a:ln w="31750">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sp>
            <p:nvSpPr>
              <p:cNvPr id="26" name="椭圆 25"/>
              <p:cNvSpPr/>
              <p:nvPr/>
            </p:nvSpPr>
            <p:spPr>
              <a:xfrm>
                <a:off x="2386802" y="2093026"/>
                <a:ext cx="2034160" cy="2034160"/>
              </a:xfrm>
              <a:prstGeom prst="ellipse">
                <a:avLst/>
              </a:prstGeom>
              <a:solidFill>
                <a:schemeClr val="bg1">
                  <a:lumMod val="95000"/>
                </a:schemeClr>
              </a:solidFill>
              <a:ln w="50800">
                <a:noFill/>
              </a:ln>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grpSp>
      <p:sp>
        <p:nvSpPr>
          <p:cNvPr id="29" name="文本框 30"/>
          <p:cNvSpPr txBox="1"/>
          <p:nvPr/>
        </p:nvSpPr>
        <p:spPr bwMode="auto">
          <a:xfrm>
            <a:off x="9481170" y="3933261"/>
            <a:ext cx="1676752" cy="922020"/>
          </a:xfrm>
          <a:prstGeom prst="rect">
            <a:avLst/>
          </a:prstGeom>
          <a:noFill/>
        </p:spPr>
        <p:txBody>
          <a:bodyPr wrap="square">
            <a:spAutoFit/>
          </a:bodyPr>
          <a:lstStyle/>
          <a:p>
            <a:pPr algn="ctr">
              <a:defRPr/>
            </a:pPr>
            <a:r>
              <a:rPr lang="zh-CN" altLang="en-US" sz="1800" b="1" spc="100" dirty="0">
                <a:solidFill>
                  <a:srgbClr val="3574A0"/>
                </a:solidFill>
                <a:latin typeface="微软雅黑" panose="020B0503020204020204" pitchFamily="34" charset="-122"/>
                <a:ea typeface="微软雅黑" panose="020B0503020204020204" pitchFamily="34" charset="-122"/>
              </a:rPr>
              <a:t>提升国有资本经营预算支出效能</a:t>
            </a:r>
            <a:endParaRPr lang="zh-CN" altLang="en-US" sz="1800" b="1" spc="100" dirty="0">
              <a:solidFill>
                <a:srgbClr val="3574A0"/>
              </a:solidFill>
              <a:latin typeface="微软雅黑" panose="020B0503020204020204" pitchFamily="34" charset="-122"/>
              <a:ea typeface="微软雅黑" panose="020B0503020204020204" pitchFamily="34" charset="-122"/>
            </a:endParaRPr>
          </a:p>
        </p:txBody>
      </p:sp>
      <p:cxnSp>
        <p:nvCxnSpPr>
          <p:cNvPr id="30" name="原创设计师QQ598969553          _10"/>
          <p:cNvCxnSpPr/>
          <p:nvPr/>
        </p:nvCxnSpPr>
        <p:spPr>
          <a:xfrm>
            <a:off x="9655714" y="3797402"/>
            <a:ext cx="131505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文本框 41"/>
          <p:cNvSpPr txBox="1"/>
          <p:nvPr/>
        </p:nvSpPr>
        <p:spPr>
          <a:xfrm>
            <a:off x="9681566" y="2393056"/>
            <a:ext cx="1262885" cy="646331"/>
          </a:xfrm>
          <a:prstGeom prst="rect">
            <a:avLst/>
          </a:prstGeom>
          <a:noFill/>
        </p:spPr>
        <p:txBody>
          <a:bodyPr wrap="square" rtlCol="0">
            <a:spAutoFit/>
          </a:bodyPr>
          <a:lstStyle/>
          <a:p>
            <a:pPr algn="ct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（二）</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原创设计师QQ598969553          _13"/>
          <p:cNvSpPr txBox="1"/>
          <p:nvPr/>
        </p:nvSpPr>
        <p:spPr bwMode="auto">
          <a:xfrm>
            <a:off x="911804" y="2060417"/>
            <a:ext cx="8223991" cy="3046095"/>
          </a:xfrm>
          <a:prstGeom prst="rect">
            <a:avLst/>
          </a:prstGeom>
          <a:noFill/>
        </p:spPr>
        <p:txBody>
          <a:bodyPr wrap="square" lIns="91440" tIns="45720" rIns="91440" bIns="45720">
            <a:spAutoFit/>
          </a:bodyPr>
          <a:lstStyle/>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一要优化支出结构。预算安排要聚焦关键领域和薄弱环节，加强对市委、市政府决策部署的财力保障，强化资本金注入，提高资金配置效率，有效促进国有经济布局优化和结构调整，推动高质量发展；</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二要加强支出管理。强化预算支出审核和审批管理，坚持政策导向，区分轻重缓急，提升资金安排使用的科学性、有效性和精准性。要严格预算约束，严禁超预算或无预算安排支出。要加强企业资本金管理，资本性支出要及时按程序用于增加资本金，落实国有资本权益。要加强费用性支出管理，严格资金用途，切实把有限的资金用刀刃上，充分发挥资金使用效益。</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490077" y="548456"/>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意见建议</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808349" y="377101"/>
            <a:ext cx="709466" cy="892175"/>
            <a:chOff x="5614910" y="606217"/>
            <a:chExt cx="860050" cy="1081540"/>
          </a:xfrm>
        </p:grpSpPr>
        <p:sp>
          <p:nvSpPr>
            <p:cNvPr id="4" name="椭圆 3"/>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5" name="组合 4"/>
            <p:cNvGrpSpPr/>
            <p:nvPr/>
          </p:nvGrpSpPr>
          <p:grpSpPr>
            <a:xfrm>
              <a:off x="5681087" y="606217"/>
              <a:ext cx="760400" cy="1081540"/>
              <a:chOff x="5583078" y="576189"/>
              <a:chExt cx="760400" cy="1081540"/>
            </a:xfrm>
          </p:grpSpPr>
          <p:sp>
            <p:nvSpPr>
              <p:cNvPr id="6" name="椭圆 5"/>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 name="矩形 6"/>
              <p:cNvSpPr/>
              <p:nvPr/>
            </p:nvSpPr>
            <p:spPr>
              <a:xfrm>
                <a:off x="5587555" y="576189"/>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五</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Tree>
  </p:cSld>
  <p:clrMapOvr>
    <a:masterClrMapping/>
  </p:clrMapOvr>
  <p:transition spd="slow" advClick="0"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grpId="0" nodeType="withEffect" p14:presetBounceEnd="40000">
                                      <p:stCondLst>
                                        <p:cond delay="200"/>
                                      </p:stCondLst>
                                      <p:childTnLst>
                                        <p:set>
                                          <p:cBhvr>
                                            <p:cTn id="6" dur="1" fill="hold">
                                              <p:stCondLst>
                                                <p:cond delay="0"/>
                                              </p:stCondLst>
                                            </p:cTn>
                                            <p:tgtEl>
                                              <p:spTgt spid="21"/>
                                            </p:tgtEl>
                                            <p:attrNameLst>
                                              <p:attrName>style.visibility</p:attrName>
                                            </p:attrNameLst>
                                          </p:cBhvr>
                                          <p:to>
                                            <p:strVal val="visible"/>
                                          </p:to>
                                        </p:set>
                                        <p:anim calcmode="lin" valueType="num" p14:bounceEnd="40000">
                                          <p:cBhvr additive="base">
                                            <p:cTn id="7"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700"/>
                                </p:stCondLst>
                                <p:childTnLst>
                                  <p:par>
                                    <p:cTn id="10" presetID="21" presetClass="entr" presetSubtype="1"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heel(1)">
                                          <p:cBhvr>
                                            <p:cTn id="12" dur="500"/>
                                            <p:tgtEl>
                                              <p:spTgt spid="22"/>
                                            </p:tgtEl>
                                          </p:cBhvr>
                                        </p:animEffect>
                                      </p:childTnLst>
                                    </p:cTn>
                                  </p:par>
                                </p:childTnLst>
                              </p:cTn>
                            </p:par>
                            <p:par>
                              <p:cTn id="13" fill="hold">
                                <p:stCondLst>
                                  <p:cond delay="1200"/>
                                </p:stCondLst>
                                <p:childTnLst>
                                  <p:par>
                                    <p:cTn id="14" presetID="16" presetClass="entr" presetSubtype="37"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arn(outVertical)">
                                          <p:cBhvr>
                                            <p:cTn id="16" dur="500"/>
                                            <p:tgtEl>
                                              <p:spTgt spid="30"/>
                                            </p:tgtEl>
                                          </p:cBhvr>
                                        </p:animEffect>
                                      </p:childTnLst>
                                    </p:cTn>
                                  </p:par>
                                </p:childTnLst>
                              </p:cTn>
                            </p:par>
                            <p:par>
                              <p:cTn id="17" fill="hold">
                                <p:stCondLst>
                                  <p:cond delay="1700"/>
                                </p:stCondLst>
                                <p:childTnLst>
                                  <p:par>
                                    <p:cTn id="18" presetID="16" presetClass="entr" presetSubtype="37"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barn(outVertical)">
                                          <p:cBhvr>
                                            <p:cTn id="20" dur="50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7" grpId="0"/>
          <p:bldP spid="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grpId="0" nodeType="withEffect">
                                      <p:stCondLst>
                                        <p:cond delay="20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700"/>
                                </p:stCondLst>
                                <p:childTnLst>
                                  <p:par>
                                    <p:cTn id="10" presetID="21" presetClass="entr" presetSubtype="1"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heel(1)">
                                          <p:cBhvr>
                                            <p:cTn id="12" dur="500"/>
                                            <p:tgtEl>
                                              <p:spTgt spid="22"/>
                                            </p:tgtEl>
                                          </p:cBhvr>
                                        </p:animEffect>
                                      </p:childTnLst>
                                    </p:cTn>
                                  </p:par>
                                </p:childTnLst>
                              </p:cTn>
                            </p:par>
                            <p:par>
                              <p:cTn id="13" fill="hold">
                                <p:stCondLst>
                                  <p:cond delay="1200"/>
                                </p:stCondLst>
                                <p:childTnLst>
                                  <p:par>
                                    <p:cTn id="14" presetID="16" presetClass="entr" presetSubtype="37"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arn(outVertical)">
                                          <p:cBhvr>
                                            <p:cTn id="16" dur="500"/>
                                            <p:tgtEl>
                                              <p:spTgt spid="30"/>
                                            </p:tgtEl>
                                          </p:cBhvr>
                                        </p:animEffect>
                                      </p:childTnLst>
                                    </p:cTn>
                                  </p:par>
                                </p:childTnLst>
                              </p:cTn>
                            </p:par>
                            <p:par>
                              <p:cTn id="17" fill="hold">
                                <p:stCondLst>
                                  <p:cond delay="1700"/>
                                </p:stCondLst>
                                <p:childTnLst>
                                  <p:par>
                                    <p:cTn id="18" presetID="16" presetClass="entr" presetSubtype="37"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barn(outVertical)">
                                          <p:cBhvr>
                                            <p:cTn id="20" dur="50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7" grpId="0"/>
          <p:bldP spid="2"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318103" y="376330"/>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意见建议</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5" y="178305"/>
            <a:ext cx="709466" cy="892175"/>
            <a:chOff x="5614910" y="606217"/>
            <a:chExt cx="860050" cy="1081540"/>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81087" y="606217"/>
              <a:ext cx="760400" cy="1081540"/>
              <a:chOff x="5583078" y="576189"/>
              <a:chExt cx="760400"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87555" y="576189"/>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五</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9" name="原创设计师QQ598969553          _3"/>
          <p:cNvSpPr/>
          <p:nvPr/>
        </p:nvSpPr>
        <p:spPr>
          <a:xfrm>
            <a:off x="697913" y="1844824"/>
            <a:ext cx="2590569" cy="3858793"/>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90">
              <a:solidFill>
                <a:srgbClr val="FFFFFF"/>
              </a:solidFill>
              <a:latin typeface="Calibri" panose="020F0502020204030204"/>
              <a:ea typeface="宋体" panose="02010600030101010101" pitchFamily="2" charset="-122"/>
            </a:endParaRPr>
          </a:p>
        </p:txBody>
      </p:sp>
      <p:grpSp>
        <p:nvGrpSpPr>
          <p:cNvPr id="10" name="原创设计师QQ598969553          _4"/>
          <p:cNvGrpSpPr/>
          <p:nvPr/>
        </p:nvGrpSpPr>
        <p:grpSpPr>
          <a:xfrm>
            <a:off x="1056175" y="3827393"/>
            <a:ext cx="1876516" cy="1876517"/>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nvGrpSpPr>
            <p:cNvPr id="14" name="组合 13"/>
            <p:cNvGrpSpPr/>
            <p:nvPr/>
          </p:nvGrpSpPr>
          <p:grpSpPr>
            <a:xfrm>
              <a:off x="4710169" y="3478269"/>
              <a:ext cx="2771663" cy="2771663"/>
              <a:chOff x="2193191" y="1899415"/>
              <a:chExt cx="2421376" cy="2421376"/>
            </a:xfrm>
            <a:effectLst/>
          </p:grpSpPr>
          <p:sp>
            <p:nvSpPr>
              <p:cNvPr id="15" name="椭圆 14"/>
              <p:cNvSpPr/>
              <p:nvPr/>
            </p:nvSpPr>
            <p:spPr>
              <a:xfrm>
                <a:off x="2193191" y="1899415"/>
                <a:ext cx="2421376" cy="2421376"/>
              </a:xfrm>
              <a:prstGeom prst="ellipse">
                <a:avLst/>
              </a:prstGeom>
              <a:solidFill>
                <a:srgbClr val="3574A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grpSp>
      <p:sp>
        <p:nvSpPr>
          <p:cNvPr id="19" name="文本框 11"/>
          <p:cNvSpPr txBox="1"/>
          <p:nvPr/>
        </p:nvSpPr>
        <p:spPr bwMode="auto">
          <a:xfrm>
            <a:off x="647700" y="2865755"/>
            <a:ext cx="2644140" cy="851535"/>
          </a:xfrm>
          <a:prstGeom prst="rect">
            <a:avLst/>
          </a:prstGeom>
          <a:noFill/>
        </p:spPr>
        <p:txBody>
          <a:bodyPr wrap="square">
            <a:noAutofit/>
          </a:bodyPr>
          <a:lstStyle/>
          <a:p>
            <a:pPr algn="ctr">
              <a:defRPr/>
            </a:pPr>
            <a:r>
              <a:rPr lang="zh-CN" altLang="en-US" sz="1800" b="1" spc="100" dirty="0">
                <a:solidFill>
                  <a:srgbClr val="3574A0"/>
                </a:solidFill>
                <a:latin typeface="微软雅黑" panose="020B0503020204020204" pitchFamily="34" charset="-122"/>
                <a:ea typeface="微软雅黑" panose="020B0503020204020204" pitchFamily="34" charset="-122"/>
              </a:rPr>
              <a:t>加强国有资本经营预算绩效管理</a:t>
            </a:r>
            <a:endParaRPr lang="zh-CN" altLang="en-US" sz="1800" b="1" spc="100" dirty="0">
              <a:solidFill>
                <a:srgbClr val="3574A0"/>
              </a:solidFill>
              <a:latin typeface="微软雅黑" panose="020B0503020204020204" pitchFamily="34" charset="-122"/>
              <a:ea typeface="微软雅黑" panose="020B0503020204020204" pitchFamily="34" charset="-122"/>
            </a:endParaRPr>
          </a:p>
        </p:txBody>
      </p:sp>
      <p:cxnSp>
        <p:nvCxnSpPr>
          <p:cNvPr id="20" name="原创设计师QQ598969553          _6"/>
          <p:cNvCxnSpPr/>
          <p:nvPr/>
        </p:nvCxnSpPr>
        <p:spPr>
          <a:xfrm>
            <a:off x="1417935" y="3717032"/>
            <a:ext cx="131505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文本框 37"/>
          <p:cNvSpPr txBox="1"/>
          <p:nvPr/>
        </p:nvSpPr>
        <p:spPr>
          <a:xfrm>
            <a:off x="1357275" y="4413292"/>
            <a:ext cx="1262885" cy="645160"/>
          </a:xfrm>
          <a:prstGeom prst="rect">
            <a:avLst/>
          </a:prstGeom>
          <a:noFill/>
        </p:spPr>
        <p:txBody>
          <a:bodyPr wrap="square" rtlCol="0">
            <a:spAutoFit/>
          </a:bodyPr>
          <a:lstStyle/>
          <a:p>
            <a:pPr algn="ct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（三）</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原创设计师QQ598969553          _14"/>
          <p:cNvSpPr txBox="1"/>
          <p:nvPr/>
        </p:nvSpPr>
        <p:spPr bwMode="auto">
          <a:xfrm>
            <a:off x="3431899" y="1304896"/>
            <a:ext cx="7848872" cy="4892675"/>
          </a:xfrm>
          <a:prstGeom prst="rect">
            <a:avLst/>
          </a:prstGeom>
          <a:noFill/>
        </p:spPr>
        <p:txBody>
          <a:bodyPr wrap="square" lIns="91440" tIns="45720" rIns="91440" bIns="45720">
            <a:spAutoFit/>
          </a:bodyPr>
          <a:lstStyle/>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一要健全完善国有资本经营预算资金绩效评价制度。建立重大支出政策事前绩效评估机制，强化绩效目标管理，做好绩效运行监控，加强绩效评价和结果应用。要积极探索开展国有资本经营预算整体绩效评价的思路和方法，全面提升政策效能和资金效益；</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二要健全完善预算管理程序。预算部门要按照国有资本经营预算绩效管理的要求，申请年度预算时要一并报送绩效目标，及时组织开展年度绩效自评，进一步夯实预算部门的预算绩效主体责任，提高预算绩效水平；</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三要健全完善资金申请审批制度。市属国有企业申请使用国有资本收益资金时，要以绩效目标为导向，明确资金使用的绩效目标，切实把“花钱必问效，无效必问责”的预算绩效管理理念落到实处。使用国有资本经营预算资金的企业，要不断完善绩效自评工作，确保资金管理使用达到预期目标；</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四要健全完善财政绩效评价结果与预算安排和政策调整挂钩机制，将评价结果作为下一年度编制预算支出草案的参考依据，提高财政资源配置效率和使用效益。</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 presetClass="entr" presetSubtype="4" accel="62000" fill="hold" grpId="0" nodeType="withEffect" p14:presetBounceEnd="4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40000">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1"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500"/>
                                            <p:tgtEl>
                                              <p:spTgt spid="10"/>
                                            </p:tgtEl>
                                          </p:cBhvr>
                                        </p:animEffect>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outVertical)">
                                          <p:cBhvr>
                                            <p:cTn id="26" dur="500"/>
                                            <p:tgtEl>
                                              <p:spTgt spid="20"/>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arn(outVertical)">
                                          <p:cBhvr>
                                            <p:cTn id="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bldLvl="0" animBg="1"/>
          <p:bldP spid="3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 presetClass="entr" presetSubtype="4" accel="6200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1"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500"/>
                                            <p:tgtEl>
                                              <p:spTgt spid="10"/>
                                            </p:tgtEl>
                                          </p:cBhvr>
                                        </p:animEffect>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outVertical)">
                                          <p:cBhvr>
                                            <p:cTn id="26" dur="500"/>
                                            <p:tgtEl>
                                              <p:spTgt spid="20"/>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arn(outVertical)">
                                          <p:cBhvr>
                                            <p:cTn id="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bldLvl="0" animBg="1"/>
          <p:bldP spid="3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48484" y="597636"/>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意见建议</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原创设计师QQ598969553          _7"/>
          <p:cNvSpPr/>
          <p:nvPr/>
        </p:nvSpPr>
        <p:spPr>
          <a:xfrm>
            <a:off x="9353926" y="1709614"/>
            <a:ext cx="1918635" cy="3595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90">
              <a:solidFill>
                <a:srgbClr val="FFFFFF"/>
              </a:solidFill>
              <a:latin typeface="Calibri" panose="020F0502020204030204"/>
              <a:ea typeface="宋体" panose="02010600030101010101" pitchFamily="2" charset="-122"/>
            </a:endParaRPr>
          </a:p>
        </p:txBody>
      </p:sp>
      <p:grpSp>
        <p:nvGrpSpPr>
          <p:cNvPr id="22" name="原创设计师QQ598969553          _8"/>
          <p:cNvGrpSpPr/>
          <p:nvPr/>
        </p:nvGrpSpPr>
        <p:grpSpPr>
          <a:xfrm>
            <a:off x="9374983" y="1785027"/>
            <a:ext cx="1876516" cy="1876517"/>
            <a:chOff x="4184106" y="2952206"/>
            <a:chExt cx="3823790" cy="3823790"/>
          </a:xfrm>
        </p:grpSpPr>
        <p:sp>
          <p:nvSpPr>
            <p:cNvPr id="23" name="椭圆 2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nvGrpSpPr>
            <p:cNvPr id="24" name="组合 23"/>
            <p:cNvGrpSpPr/>
            <p:nvPr/>
          </p:nvGrpSpPr>
          <p:grpSpPr>
            <a:xfrm>
              <a:off x="4710164" y="3478267"/>
              <a:ext cx="2771663" cy="2771663"/>
              <a:chOff x="2193186" y="1899414"/>
              <a:chExt cx="2421376" cy="2421376"/>
            </a:xfrm>
            <a:effectLst/>
          </p:grpSpPr>
          <p:sp>
            <p:nvSpPr>
              <p:cNvPr id="25" name="椭圆 24"/>
              <p:cNvSpPr/>
              <p:nvPr/>
            </p:nvSpPr>
            <p:spPr>
              <a:xfrm>
                <a:off x="2193186" y="1899414"/>
                <a:ext cx="2421376" cy="2421376"/>
              </a:xfrm>
              <a:prstGeom prst="ellipse">
                <a:avLst/>
              </a:prstGeom>
              <a:solidFill>
                <a:srgbClr val="076C9A"/>
              </a:solidFill>
              <a:ln w="31750">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sp>
            <p:nvSpPr>
              <p:cNvPr id="26" name="椭圆 25"/>
              <p:cNvSpPr/>
              <p:nvPr/>
            </p:nvSpPr>
            <p:spPr>
              <a:xfrm>
                <a:off x="2386802" y="2093026"/>
                <a:ext cx="2034160" cy="2034160"/>
              </a:xfrm>
              <a:prstGeom prst="ellipse">
                <a:avLst/>
              </a:prstGeom>
              <a:solidFill>
                <a:schemeClr val="bg1">
                  <a:lumMod val="95000"/>
                </a:schemeClr>
              </a:solidFill>
              <a:ln w="50800">
                <a:noFill/>
              </a:ln>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grpSp>
      <p:sp>
        <p:nvSpPr>
          <p:cNvPr id="29" name="文本框 30"/>
          <p:cNvSpPr txBox="1"/>
          <p:nvPr/>
        </p:nvSpPr>
        <p:spPr bwMode="auto">
          <a:xfrm>
            <a:off x="9343607" y="3933261"/>
            <a:ext cx="1892776" cy="645160"/>
          </a:xfrm>
          <a:prstGeom prst="rect">
            <a:avLst/>
          </a:prstGeom>
          <a:noFill/>
        </p:spPr>
        <p:txBody>
          <a:bodyPr wrap="square">
            <a:spAutoFit/>
          </a:bodyPr>
          <a:lstStyle/>
          <a:p>
            <a:pPr algn="ctr">
              <a:defRPr/>
            </a:pPr>
            <a:r>
              <a:rPr lang="zh-CN" altLang="en-US" sz="1800" b="1" spc="100" dirty="0">
                <a:solidFill>
                  <a:srgbClr val="3574A0"/>
                </a:solidFill>
                <a:latin typeface="微软雅黑" panose="020B0503020204020204" pitchFamily="34" charset="-122"/>
                <a:ea typeface="微软雅黑" panose="020B0503020204020204" pitchFamily="34" charset="-122"/>
              </a:rPr>
              <a:t>加强对企业债务风险的管控</a:t>
            </a:r>
            <a:endParaRPr lang="zh-CN" altLang="en-US" sz="1800" b="1" spc="100" dirty="0">
              <a:solidFill>
                <a:srgbClr val="3574A0"/>
              </a:solidFill>
              <a:latin typeface="微软雅黑" panose="020B0503020204020204" pitchFamily="34" charset="-122"/>
              <a:ea typeface="微软雅黑" panose="020B0503020204020204" pitchFamily="34" charset="-122"/>
            </a:endParaRPr>
          </a:p>
        </p:txBody>
      </p:sp>
      <p:cxnSp>
        <p:nvCxnSpPr>
          <p:cNvPr id="30" name="原创设计师QQ598969553          _10"/>
          <p:cNvCxnSpPr/>
          <p:nvPr/>
        </p:nvCxnSpPr>
        <p:spPr>
          <a:xfrm>
            <a:off x="9655714" y="3797402"/>
            <a:ext cx="131505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文本框 41"/>
          <p:cNvSpPr txBox="1"/>
          <p:nvPr/>
        </p:nvSpPr>
        <p:spPr>
          <a:xfrm>
            <a:off x="9681566" y="2393056"/>
            <a:ext cx="1262885" cy="646331"/>
          </a:xfrm>
          <a:prstGeom prst="rect">
            <a:avLst/>
          </a:prstGeom>
          <a:noFill/>
        </p:spPr>
        <p:txBody>
          <a:bodyPr wrap="square" rtlCol="0">
            <a:spAutoFit/>
          </a:bodyPr>
          <a:lstStyle/>
          <a:p>
            <a:pPr algn="ct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（四）</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原创设计师QQ598969553          _13"/>
          <p:cNvSpPr txBox="1"/>
          <p:nvPr/>
        </p:nvSpPr>
        <p:spPr bwMode="auto">
          <a:xfrm>
            <a:off x="767803" y="2636496"/>
            <a:ext cx="8223991" cy="1938020"/>
          </a:xfrm>
          <a:prstGeom prst="rect">
            <a:avLst/>
          </a:prstGeom>
          <a:noFill/>
        </p:spPr>
        <p:txBody>
          <a:bodyPr wrap="square" lIns="91440" tIns="45720" rIns="91440" bIns="45720">
            <a:spAutoFit/>
          </a:bodyPr>
          <a:lstStyle/>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一要充分利用各种金融手段和政策措施，帮助企业降减财务成本。要采取积极有效措施，帮助支持企业承接置换高息短债，拓展融资渠道、降低资金成本，缓释债务风险；</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二要持续加大投资监管力度，防范和管控投资风险。要采取加大投资、注入特许经营权、盘活资产等多种行之有效的形式，帮助企业摆脱债务困境，降低财务成本，实现扭亏为盈。</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808349" y="404406"/>
            <a:ext cx="709466" cy="892175"/>
            <a:chOff x="5614910" y="639317"/>
            <a:chExt cx="860050" cy="1081540"/>
          </a:xfrm>
        </p:grpSpPr>
        <p:sp>
          <p:nvSpPr>
            <p:cNvPr id="3" name="椭圆 2"/>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4" name="组合 3"/>
            <p:cNvGrpSpPr/>
            <p:nvPr/>
          </p:nvGrpSpPr>
          <p:grpSpPr>
            <a:xfrm>
              <a:off x="5681087" y="639317"/>
              <a:ext cx="760400" cy="1081540"/>
              <a:chOff x="5583078" y="609289"/>
              <a:chExt cx="760400" cy="1081540"/>
            </a:xfrm>
          </p:grpSpPr>
          <p:sp>
            <p:nvSpPr>
              <p:cNvPr id="5" name="椭圆 4"/>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6" name="矩形 5"/>
              <p:cNvSpPr/>
              <p:nvPr/>
            </p:nvSpPr>
            <p:spPr>
              <a:xfrm>
                <a:off x="5587555" y="609289"/>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五</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Tree>
  </p:cSld>
  <p:clrMapOvr>
    <a:masterClrMapping/>
  </p:clrMapOvr>
  <p:transition spd="slow" advClick="0"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accel="62000" fill="hold" grpId="0" nodeType="withEffect" p14:presetBounceEnd="40000">
                                      <p:stCondLst>
                                        <p:cond delay="200"/>
                                      </p:stCondLst>
                                      <p:childTnLst>
                                        <p:set>
                                          <p:cBhvr>
                                            <p:cTn id="9" dur="1" fill="hold">
                                              <p:stCondLst>
                                                <p:cond delay="0"/>
                                              </p:stCondLst>
                                            </p:cTn>
                                            <p:tgtEl>
                                              <p:spTgt spid="21"/>
                                            </p:tgtEl>
                                            <p:attrNameLst>
                                              <p:attrName>style.visibility</p:attrName>
                                            </p:attrNameLst>
                                          </p:cBhvr>
                                          <p:to>
                                            <p:strVal val="visible"/>
                                          </p:to>
                                        </p:set>
                                        <p:anim calcmode="lin" valueType="num" p14:bounceEnd="40000">
                                          <p:cBhvr additive="base">
                                            <p:cTn id="10"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21"/>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1" presetClass="entr" presetSubtype="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heel(1)">
                                          <p:cBhvr>
                                            <p:cTn id="15" dur="500"/>
                                            <p:tgtEl>
                                              <p:spTgt spid="22"/>
                                            </p:tgtEl>
                                          </p:cBhvr>
                                        </p:animEffect>
                                      </p:childTnLst>
                                    </p:cTn>
                                  </p:par>
                                </p:childTnLst>
                              </p:cTn>
                            </p:par>
                            <p:par>
                              <p:cTn id="16" fill="hold">
                                <p:stCondLst>
                                  <p:cond delay="1000"/>
                                </p:stCondLst>
                                <p:childTnLst>
                                  <p:par>
                                    <p:cTn id="17" presetID="16" presetClass="entr" presetSubtype="37"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1500"/>
                                </p:stCondLst>
                                <p:childTnLst>
                                  <p:par>
                                    <p:cTn id="21" presetID="16" presetClass="entr" presetSubtype="37"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barn(outVertical)">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37"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accel="62000" fill="hold" grpId="0" nodeType="withEffect">
                                      <p:stCondLst>
                                        <p:cond delay="200"/>
                                      </p:stCondLst>
                                      <p:childTnLst>
                                        <p:set>
                                          <p:cBhvr>
                                            <p:cTn id="9" dur="1" fill="hold">
                                              <p:stCondLst>
                                                <p:cond delay="0"/>
                                              </p:stCondLst>
                                            </p:cTn>
                                            <p:tgtEl>
                                              <p:spTgt spid="21"/>
                                            </p:tgtEl>
                                            <p:attrNameLst>
                                              <p:attrName>style.visibility</p:attrName>
                                            </p:attrNameLst>
                                          </p:cBhvr>
                                          <p:to>
                                            <p:strVal val="visible"/>
                                          </p:to>
                                        </p:set>
                                        <p:anim calcmode="lin" valueType="num">
                                          <p:cBhvr additive="base">
                                            <p:cTn id="10" dur="500" fill="hold"/>
                                            <p:tgtEl>
                                              <p:spTgt spid="21"/>
                                            </p:tgtEl>
                                            <p:attrNameLst>
                                              <p:attrName>ppt_x</p:attrName>
                                            </p:attrNameLst>
                                          </p:cBhvr>
                                          <p:tavLst>
                                            <p:tav tm="0">
                                              <p:val>
                                                <p:strVal val="#ppt_x"/>
                                              </p:val>
                                            </p:tav>
                                            <p:tav tm="100000">
                                              <p:val>
                                                <p:strVal val="#ppt_x"/>
                                              </p:val>
                                            </p:tav>
                                          </p:tavLst>
                                        </p:anim>
                                        <p:anim calcmode="lin" valueType="num">
                                          <p:cBhvr additive="base">
                                            <p:cTn id="11" dur="500" fill="hold"/>
                                            <p:tgtEl>
                                              <p:spTgt spid="21"/>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1" presetClass="entr" presetSubtype="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heel(1)">
                                          <p:cBhvr>
                                            <p:cTn id="15" dur="500"/>
                                            <p:tgtEl>
                                              <p:spTgt spid="22"/>
                                            </p:tgtEl>
                                          </p:cBhvr>
                                        </p:animEffect>
                                      </p:childTnLst>
                                    </p:cTn>
                                  </p:par>
                                </p:childTnLst>
                              </p:cTn>
                            </p:par>
                            <p:par>
                              <p:cTn id="16" fill="hold">
                                <p:stCondLst>
                                  <p:cond delay="1000"/>
                                </p:stCondLst>
                                <p:childTnLst>
                                  <p:par>
                                    <p:cTn id="17" presetID="16" presetClass="entr" presetSubtype="37"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1500"/>
                                </p:stCondLst>
                                <p:childTnLst>
                                  <p:par>
                                    <p:cTn id="21" presetID="16" presetClass="entr" presetSubtype="37"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barn(outVertical)">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3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318103" y="376330"/>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意见建议</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5" y="178305"/>
            <a:ext cx="709466" cy="892175"/>
            <a:chOff x="5614910" y="606217"/>
            <a:chExt cx="860050" cy="1081540"/>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81087" y="606217"/>
              <a:ext cx="760400" cy="1081540"/>
              <a:chOff x="5583078" y="576189"/>
              <a:chExt cx="760400"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87555" y="576189"/>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五</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9" name="原创设计师QQ598969553          _3"/>
          <p:cNvSpPr/>
          <p:nvPr/>
        </p:nvSpPr>
        <p:spPr>
          <a:xfrm>
            <a:off x="697913" y="1844824"/>
            <a:ext cx="2590569" cy="3858793"/>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90">
              <a:solidFill>
                <a:srgbClr val="FFFFFF"/>
              </a:solidFill>
              <a:latin typeface="Calibri" panose="020F0502020204030204"/>
              <a:ea typeface="宋体" panose="02010600030101010101" pitchFamily="2" charset="-122"/>
            </a:endParaRPr>
          </a:p>
        </p:txBody>
      </p:sp>
      <p:grpSp>
        <p:nvGrpSpPr>
          <p:cNvPr id="10" name="原创设计师QQ598969553          _4"/>
          <p:cNvGrpSpPr/>
          <p:nvPr/>
        </p:nvGrpSpPr>
        <p:grpSpPr>
          <a:xfrm>
            <a:off x="1056175" y="3827393"/>
            <a:ext cx="1876516" cy="1876517"/>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nvGrpSpPr>
            <p:cNvPr id="14" name="组合 13"/>
            <p:cNvGrpSpPr/>
            <p:nvPr/>
          </p:nvGrpSpPr>
          <p:grpSpPr>
            <a:xfrm>
              <a:off x="4710169" y="3478269"/>
              <a:ext cx="2771663" cy="2771663"/>
              <a:chOff x="2193191" y="1899415"/>
              <a:chExt cx="2421376" cy="2421376"/>
            </a:xfrm>
            <a:effectLst/>
          </p:grpSpPr>
          <p:sp>
            <p:nvSpPr>
              <p:cNvPr id="15" name="椭圆 14"/>
              <p:cNvSpPr/>
              <p:nvPr/>
            </p:nvSpPr>
            <p:spPr>
              <a:xfrm>
                <a:off x="2193191" y="1899415"/>
                <a:ext cx="2421376" cy="2421376"/>
              </a:xfrm>
              <a:prstGeom prst="ellipse">
                <a:avLst/>
              </a:prstGeom>
              <a:solidFill>
                <a:srgbClr val="3574A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90">
                  <a:solidFill>
                    <a:srgbClr val="FFFFFF"/>
                  </a:solidFill>
                  <a:latin typeface="Calibri" panose="020F0502020204030204"/>
                  <a:ea typeface="宋体" panose="02010600030101010101" pitchFamily="2" charset="-122"/>
                </a:endParaRPr>
              </a:p>
            </p:txBody>
          </p:sp>
        </p:grpSp>
      </p:grpSp>
      <p:sp>
        <p:nvSpPr>
          <p:cNvPr id="19" name="文本框 11"/>
          <p:cNvSpPr txBox="1"/>
          <p:nvPr/>
        </p:nvSpPr>
        <p:spPr bwMode="auto">
          <a:xfrm>
            <a:off x="647700" y="3003550"/>
            <a:ext cx="2644140" cy="851535"/>
          </a:xfrm>
          <a:prstGeom prst="rect">
            <a:avLst/>
          </a:prstGeom>
          <a:noFill/>
        </p:spPr>
        <p:txBody>
          <a:bodyPr wrap="square">
            <a:noAutofit/>
          </a:bodyPr>
          <a:lstStyle/>
          <a:p>
            <a:pPr algn="ctr">
              <a:defRPr/>
            </a:pPr>
            <a:r>
              <a:rPr lang="zh-CN" altLang="en-US" sz="1800" b="1" spc="100" dirty="0">
                <a:solidFill>
                  <a:srgbClr val="3574A0"/>
                </a:solidFill>
                <a:latin typeface="微软雅黑" panose="020B0503020204020204" pitchFamily="34" charset="-122"/>
                <a:ea typeface="微软雅黑" panose="020B0503020204020204" pitchFamily="34" charset="-122"/>
              </a:rPr>
              <a:t>完善企业绩效考核制度</a:t>
            </a:r>
            <a:endParaRPr lang="zh-CN" altLang="en-US" sz="1800" b="1" spc="100" dirty="0">
              <a:solidFill>
                <a:srgbClr val="3574A0"/>
              </a:solidFill>
              <a:latin typeface="微软雅黑" panose="020B0503020204020204" pitchFamily="34" charset="-122"/>
              <a:ea typeface="微软雅黑" panose="020B0503020204020204" pitchFamily="34" charset="-122"/>
            </a:endParaRPr>
          </a:p>
        </p:txBody>
      </p:sp>
      <p:cxnSp>
        <p:nvCxnSpPr>
          <p:cNvPr id="20" name="原创设计师QQ598969553          _6"/>
          <p:cNvCxnSpPr/>
          <p:nvPr/>
        </p:nvCxnSpPr>
        <p:spPr>
          <a:xfrm>
            <a:off x="1417935" y="3717032"/>
            <a:ext cx="131505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文本框 37"/>
          <p:cNvSpPr txBox="1"/>
          <p:nvPr/>
        </p:nvSpPr>
        <p:spPr>
          <a:xfrm>
            <a:off x="1357275" y="4413292"/>
            <a:ext cx="1262885" cy="645160"/>
          </a:xfrm>
          <a:prstGeom prst="rect">
            <a:avLst/>
          </a:prstGeom>
          <a:noFill/>
        </p:spPr>
        <p:txBody>
          <a:bodyPr wrap="square" rtlCol="0">
            <a:spAutoFit/>
          </a:bodyPr>
          <a:lstStyle/>
          <a:p>
            <a:pPr algn="ct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（五）</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原创设计师QQ598969553          _14"/>
          <p:cNvSpPr txBox="1"/>
          <p:nvPr/>
        </p:nvSpPr>
        <p:spPr bwMode="auto">
          <a:xfrm>
            <a:off x="3431899" y="2636491"/>
            <a:ext cx="7848872" cy="1568450"/>
          </a:xfrm>
          <a:prstGeom prst="rect">
            <a:avLst/>
          </a:prstGeom>
          <a:noFill/>
        </p:spPr>
        <p:txBody>
          <a:bodyPr wrap="square" lIns="91440" tIns="45720" rIns="91440" bIns="45720">
            <a:spAutoFit/>
          </a:bodyPr>
          <a:lstStyle/>
          <a:p>
            <a:pPr indent="406400" algn="just" fontAlgn="auto">
              <a:lnSpc>
                <a:spcPct val="150000"/>
              </a:lnSpc>
              <a:defRPr/>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全面贯彻落实国务院国资委“一利五率”、“一增一稳四提升”年度经营目标考核基础上，结合国有资本经营预算管理，进一步丰富考核内容，做到业绩考核有标准、有指标、有特色，更加注重质的有效提升和量的合理增长，全面提升国有企业核心竞争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 presetClass="entr" presetSubtype="4" accel="62000" fill="hold" grpId="0" nodeType="withEffect" p14:presetBounceEnd="4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40000">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1"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500"/>
                                            <p:tgtEl>
                                              <p:spTgt spid="10"/>
                                            </p:tgtEl>
                                          </p:cBhvr>
                                        </p:animEffect>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outVertical)">
                                          <p:cBhvr>
                                            <p:cTn id="26" dur="500"/>
                                            <p:tgtEl>
                                              <p:spTgt spid="20"/>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arn(outVertical)">
                                          <p:cBhvr>
                                            <p:cTn id="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bldLvl="0" animBg="1"/>
          <p:bldP spid="3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 presetClass="entr" presetSubtype="4" accel="6200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1"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500"/>
                                            <p:tgtEl>
                                              <p:spTgt spid="10"/>
                                            </p:tgtEl>
                                          </p:cBhvr>
                                        </p:animEffect>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outVertical)">
                                          <p:cBhvr>
                                            <p:cTn id="26" dur="500"/>
                                            <p:tgtEl>
                                              <p:spTgt spid="20"/>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arn(outVertical)">
                                          <p:cBhvr>
                                            <p:cTn id="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bldLvl="0" animBg="1"/>
          <p:bldP spid="3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a:grpSpLocks noChangeAspect="1"/>
          </p:cNvGrpSpPr>
          <p:nvPr/>
        </p:nvGrpSpPr>
        <p:grpSpPr>
          <a:xfrm>
            <a:off x="4276933" y="2155840"/>
            <a:ext cx="1746060" cy="1481431"/>
            <a:chOff x="5553262" y="2638733"/>
            <a:chExt cx="2397222" cy="2093640"/>
          </a:xfrm>
        </p:grpSpPr>
        <p:grpSp>
          <p:nvGrpSpPr>
            <p:cNvPr id="102" name="组合 101"/>
            <p:cNvGrpSpPr/>
            <p:nvPr/>
          </p:nvGrpSpPr>
          <p:grpSpPr>
            <a:xfrm>
              <a:off x="5553262" y="2638733"/>
              <a:ext cx="2397222" cy="2093640"/>
              <a:chOff x="5553262" y="2638733"/>
              <a:chExt cx="2397222" cy="2093640"/>
            </a:xfrm>
          </p:grpSpPr>
          <p:grpSp>
            <p:nvGrpSpPr>
              <p:cNvPr id="104" name="组合 103"/>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06"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1920" tIns="60960" rIns="121920" bIns="60960" numCol="1" anchor="t" anchorCtr="0" compatLnSpc="1"/>
                <a:lstStyle/>
                <a:p>
                  <a:endParaRPr lang="zh-CN" altLang="en-US" sz="6600"/>
                </a:p>
              </p:txBody>
            </p:sp>
            <p:sp>
              <p:nvSpPr>
                <p:cNvPr id="107"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1920" tIns="60960" rIns="121920" bIns="60960" numCol="1" anchor="t" anchorCtr="0" compatLnSpc="1"/>
                <a:lstStyle/>
                <a:p>
                  <a:endParaRPr lang="zh-CN" altLang="en-US" sz="6600"/>
                </a:p>
              </p:txBody>
            </p:sp>
          </p:grpSp>
          <p:sp>
            <p:nvSpPr>
              <p:cNvPr id="105" name="Freeform 7"/>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p:spPr>
            <p:txBody>
              <a:bodyPr vert="horz" wrap="square" lIns="121920" tIns="60960" rIns="121920" bIns="60960" numCol="1" anchor="t" anchorCtr="0" compatLnSpc="1"/>
              <a:lstStyle/>
              <a:p>
                <a:endParaRPr lang="zh-CN" altLang="en-US" sz="6600"/>
              </a:p>
            </p:txBody>
          </p:sp>
        </p:grpSp>
        <p:sp>
          <p:nvSpPr>
            <p:cNvPr id="103" name="TextBox 85"/>
            <p:cNvSpPr txBox="1"/>
            <p:nvPr/>
          </p:nvSpPr>
          <p:spPr>
            <a:xfrm>
              <a:off x="6052849" y="2822541"/>
              <a:ext cx="1010289" cy="1565881"/>
            </a:xfrm>
            <a:prstGeom prst="rect">
              <a:avLst/>
            </a:prstGeom>
            <a:noFill/>
          </p:spPr>
          <p:txBody>
            <a:bodyPr wrap="square" rtlCol="0">
              <a:spAutoFit/>
            </a:bodyPr>
            <a:lstStyle/>
            <a:p>
              <a:r>
                <a:rPr lang="zh-CN" altLang="en-US" sz="6600" dirty="0">
                  <a:solidFill>
                    <a:schemeClr val="bg1"/>
                  </a:solidFill>
                  <a:latin typeface="DFGothic-EB" panose="020B0600070205080204" pitchFamily="1" charset="-128"/>
                  <a:ea typeface="DFGothic-EB" panose="020B0600070205080204" pitchFamily="1" charset="-128"/>
                </a:rPr>
                <a:t>报</a:t>
              </a:r>
              <a:endParaRPr lang="zh-CN" altLang="en-US" sz="6600" dirty="0">
                <a:solidFill>
                  <a:schemeClr val="bg1"/>
                </a:solidFill>
                <a:latin typeface="DFGothic-EB" panose="020B0600070205080204" pitchFamily="1" charset="-128"/>
                <a:ea typeface="DFGothic-EB" panose="020B0600070205080204" pitchFamily="1" charset="-128"/>
              </a:endParaRPr>
            </a:p>
          </p:txBody>
        </p:sp>
      </p:grpSp>
      <p:grpSp>
        <p:nvGrpSpPr>
          <p:cNvPr id="108" name="组合 107"/>
          <p:cNvGrpSpPr>
            <a:grpSpLocks noChangeAspect="1"/>
          </p:cNvGrpSpPr>
          <p:nvPr/>
        </p:nvGrpSpPr>
        <p:grpSpPr>
          <a:xfrm>
            <a:off x="2640410" y="2180544"/>
            <a:ext cx="1764440" cy="1497025"/>
            <a:chOff x="5553262" y="2638733"/>
            <a:chExt cx="2397222" cy="2093640"/>
          </a:xfrm>
        </p:grpSpPr>
        <p:grpSp>
          <p:nvGrpSpPr>
            <p:cNvPr id="109" name="组合 108"/>
            <p:cNvGrpSpPr/>
            <p:nvPr/>
          </p:nvGrpSpPr>
          <p:grpSpPr>
            <a:xfrm>
              <a:off x="5553262" y="2638733"/>
              <a:ext cx="2397222" cy="2093640"/>
              <a:chOff x="5553262" y="2638733"/>
              <a:chExt cx="2397222" cy="2093640"/>
            </a:xfrm>
          </p:grpSpPr>
          <p:grpSp>
            <p:nvGrpSpPr>
              <p:cNvPr id="111" name="组合 110"/>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1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1920" tIns="60960" rIns="121920" bIns="60960" numCol="1" anchor="t" anchorCtr="0" compatLnSpc="1"/>
                <a:lstStyle/>
                <a:p>
                  <a:endParaRPr lang="zh-CN" altLang="en-US" sz="6600"/>
                </a:p>
              </p:txBody>
            </p:sp>
            <p:sp>
              <p:nvSpPr>
                <p:cNvPr id="11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1920" tIns="60960" rIns="121920" bIns="60960" numCol="1" anchor="t" anchorCtr="0" compatLnSpc="1"/>
                <a:lstStyle/>
                <a:p>
                  <a:endParaRPr lang="zh-CN" altLang="en-US" sz="6600"/>
                </a:p>
              </p:txBody>
            </p:sp>
          </p:grpSp>
          <p:sp>
            <p:nvSpPr>
              <p:cNvPr id="112" name="Freeform 7"/>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p:spPr>
            <p:txBody>
              <a:bodyPr vert="horz" wrap="square" lIns="121920" tIns="60960" rIns="121920" bIns="60960" numCol="1" anchor="t" anchorCtr="0" compatLnSpc="1"/>
              <a:lstStyle/>
              <a:p>
                <a:endParaRPr lang="zh-CN" altLang="en-US" sz="6600"/>
              </a:p>
            </p:txBody>
          </p:sp>
        </p:grpSp>
        <p:sp>
          <p:nvSpPr>
            <p:cNvPr id="110" name="TextBox 85"/>
            <p:cNvSpPr txBox="1"/>
            <p:nvPr/>
          </p:nvSpPr>
          <p:spPr>
            <a:xfrm>
              <a:off x="6119039" y="2734602"/>
              <a:ext cx="1010287" cy="1549570"/>
            </a:xfrm>
            <a:prstGeom prst="rect">
              <a:avLst/>
            </a:prstGeom>
            <a:noFill/>
          </p:spPr>
          <p:txBody>
            <a:bodyPr wrap="square" rtlCol="0">
              <a:spAutoFit/>
            </a:bodyPr>
            <a:lstStyle/>
            <a:p>
              <a:r>
                <a:rPr lang="zh-CN" altLang="en-US" sz="6600" dirty="0">
                  <a:solidFill>
                    <a:schemeClr val="bg1"/>
                  </a:solidFill>
                  <a:latin typeface="DFGothic-EB" panose="020B0600070205080204" pitchFamily="1" charset="-128"/>
                  <a:ea typeface="DFGothic-EB" panose="020B0600070205080204" pitchFamily="1" charset="-128"/>
                </a:rPr>
                <a:t>汇</a:t>
              </a:r>
              <a:endParaRPr lang="zh-CN" altLang="en-US" sz="6600" dirty="0">
                <a:solidFill>
                  <a:schemeClr val="bg1"/>
                </a:solidFill>
                <a:latin typeface="DFGothic-EB" panose="020B0600070205080204" pitchFamily="1" charset="-128"/>
                <a:ea typeface="DFGothic-EB" panose="020B0600070205080204" pitchFamily="1" charset="-128"/>
              </a:endParaRPr>
            </a:p>
          </p:txBody>
        </p:sp>
      </p:grpSp>
      <p:grpSp>
        <p:nvGrpSpPr>
          <p:cNvPr id="115" name="组合 114"/>
          <p:cNvGrpSpPr>
            <a:grpSpLocks noChangeAspect="1"/>
          </p:cNvGrpSpPr>
          <p:nvPr/>
        </p:nvGrpSpPr>
        <p:grpSpPr>
          <a:xfrm>
            <a:off x="5974769" y="2118425"/>
            <a:ext cx="1746060" cy="1481430"/>
            <a:chOff x="5553262" y="2638733"/>
            <a:chExt cx="2397222" cy="2093640"/>
          </a:xfrm>
        </p:grpSpPr>
        <p:grpSp>
          <p:nvGrpSpPr>
            <p:cNvPr id="116" name="组合 115"/>
            <p:cNvGrpSpPr/>
            <p:nvPr/>
          </p:nvGrpSpPr>
          <p:grpSpPr>
            <a:xfrm>
              <a:off x="5553262" y="2638733"/>
              <a:ext cx="2397222" cy="2093640"/>
              <a:chOff x="5553262" y="2638733"/>
              <a:chExt cx="2397222" cy="2093640"/>
            </a:xfrm>
          </p:grpSpPr>
          <p:grpSp>
            <p:nvGrpSpPr>
              <p:cNvPr id="118" name="组合 117"/>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20"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1920" tIns="60960" rIns="121920" bIns="60960" numCol="1" anchor="t" anchorCtr="0" compatLnSpc="1"/>
                <a:lstStyle/>
                <a:p>
                  <a:endParaRPr lang="zh-CN" altLang="en-US" sz="6600"/>
                </a:p>
              </p:txBody>
            </p:sp>
            <p:sp>
              <p:nvSpPr>
                <p:cNvPr id="121"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1920" tIns="60960" rIns="121920" bIns="60960" numCol="1" anchor="t" anchorCtr="0" compatLnSpc="1"/>
                <a:lstStyle/>
                <a:p>
                  <a:endParaRPr lang="zh-CN" altLang="en-US" sz="6600"/>
                </a:p>
              </p:txBody>
            </p:sp>
          </p:grpSp>
          <p:sp>
            <p:nvSpPr>
              <p:cNvPr id="119" name="Freeform 7"/>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p:spPr>
            <p:txBody>
              <a:bodyPr vert="horz" wrap="square" lIns="121920" tIns="60960" rIns="121920" bIns="60960" numCol="1" anchor="t" anchorCtr="0" compatLnSpc="1"/>
              <a:lstStyle/>
              <a:p>
                <a:endParaRPr lang="zh-CN" altLang="en-US" sz="6600"/>
              </a:p>
            </p:txBody>
          </p:sp>
        </p:grpSp>
        <p:sp>
          <p:nvSpPr>
            <p:cNvPr id="117" name="TextBox 85"/>
            <p:cNvSpPr txBox="1"/>
            <p:nvPr/>
          </p:nvSpPr>
          <p:spPr>
            <a:xfrm>
              <a:off x="6089697" y="2718217"/>
              <a:ext cx="1010289" cy="1565882"/>
            </a:xfrm>
            <a:prstGeom prst="rect">
              <a:avLst/>
            </a:prstGeom>
            <a:noFill/>
          </p:spPr>
          <p:txBody>
            <a:bodyPr wrap="square" rtlCol="0">
              <a:spAutoFit/>
            </a:bodyPr>
            <a:lstStyle/>
            <a:p>
              <a:r>
                <a:rPr lang="zh-CN" altLang="en-US" sz="6600" dirty="0">
                  <a:solidFill>
                    <a:schemeClr val="bg1"/>
                  </a:solidFill>
                  <a:latin typeface="DFGothic-EB" panose="020B0600070205080204" pitchFamily="1" charset="-128"/>
                  <a:ea typeface="DFGothic-EB" panose="020B0600070205080204" pitchFamily="1" charset="-128"/>
                </a:rPr>
                <a:t>完</a:t>
              </a:r>
              <a:endParaRPr lang="zh-CN" altLang="en-US" sz="6600" dirty="0">
                <a:solidFill>
                  <a:schemeClr val="bg1"/>
                </a:solidFill>
                <a:latin typeface="DFGothic-EB" panose="020B0600070205080204" pitchFamily="1" charset="-128"/>
                <a:ea typeface="DFGothic-EB" panose="020B0600070205080204" pitchFamily="1" charset="-128"/>
              </a:endParaRPr>
            </a:p>
          </p:txBody>
        </p:sp>
      </p:grpSp>
      <p:grpSp>
        <p:nvGrpSpPr>
          <p:cNvPr id="122" name="组合 121"/>
          <p:cNvGrpSpPr>
            <a:grpSpLocks noChangeAspect="1"/>
          </p:cNvGrpSpPr>
          <p:nvPr/>
        </p:nvGrpSpPr>
        <p:grpSpPr>
          <a:xfrm>
            <a:off x="7594983" y="2152826"/>
            <a:ext cx="1709043" cy="1450024"/>
            <a:chOff x="5553262" y="2638733"/>
            <a:chExt cx="2397222" cy="2093640"/>
          </a:xfrm>
        </p:grpSpPr>
        <p:grpSp>
          <p:nvGrpSpPr>
            <p:cNvPr id="123" name="组合 122"/>
            <p:cNvGrpSpPr/>
            <p:nvPr/>
          </p:nvGrpSpPr>
          <p:grpSpPr>
            <a:xfrm>
              <a:off x="5553262" y="2638733"/>
              <a:ext cx="2397222" cy="2093640"/>
              <a:chOff x="5553262" y="2638733"/>
              <a:chExt cx="2397222" cy="2093640"/>
            </a:xfrm>
          </p:grpSpPr>
          <p:grpSp>
            <p:nvGrpSpPr>
              <p:cNvPr id="125" name="组合 124"/>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2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1920" tIns="60960" rIns="121920" bIns="60960" numCol="1" anchor="t" anchorCtr="0" compatLnSpc="1"/>
                <a:lstStyle/>
                <a:p>
                  <a:endParaRPr lang="zh-CN" altLang="en-US" sz="6600"/>
                </a:p>
              </p:txBody>
            </p:sp>
            <p:sp>
              <p:nvSpPr>
                <p:cNvPr id="12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1920" tIns="60960" rIns="121920" bIns="60960" numCol="1" anchor="t" anchorCtr="0" compatLnSpc="1"/>
                <a:lstStyle/>
                <a:p>
                  <a:endParaRPr lang="zh-CN" altLang="en-US" sz="6600"/>
                </a:p>
              </p:txBody>
            </p:sp>
          </p:grpSp>
          <p:sp>
            <p:nvSpPr>
              <p:cNvPr id="126" name="Freeform 7"/>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p:spPr>
            <p:txBody>
              <a:bodyPr vert="horz" wrap="square" lIns="121920" tIns="60960" rIns="121920" bIns="60960" numCol="1" anchor="t" anchorCtr="0" compatLnSpc="1"/>
              <a:lstStyle/>
              <a:p>
                <a:endParaRPr lang="zh-CN" altLang="en-US" sz="6600"/>
              </a:p>
            </p:txBody>
          </p:sp>
        </p:grpSp>
        <p:sp>
          <p:nvSpPr>
            <p:cNvPr id="124" name="TextBox 85"/>
            <p:cNvSpPr txBox="1"/>
            <p:nvPr/>
          </p:nvSpPr>
          <p:spPr>
            <a:xfrm>
              <a:off x="6063563" y="2782389"/>
              <a:ext cx="1010287" cy="1599798"/>
            </a:xfrm>
            <a:prstGeom prst="rect">
              <a:avLst/>
            </a:prstGeom>
            <a:noFill/>
          </p:spPr>
          <p:txBody>
            <a:bodyPr wrap="square" rtlCol="0">
              <a:spAutoFit/>
            </a:bodyPr>
            <a:lstStyle/>
            <a:p>
              <a:r>
                <a:rPr lang="zh-CN" altLang="en-US" sz="6600" dirty="0">
                  <a:solidFill>
                    <a:schemeClr val="bg1"/>
                  </a:solidFill>
                  <a:latin typeface="DFGothic-EB" panose="020B0600070205080204" pitchFamily="1" charset="-128"/>
                  <a:ea typeface="DFGothic-EB" panose="020B0600070205080204" pitchFamily="1" charset="-128"/>
                </a:rPr>
                <a:t>毕</a:t>
              </a:r>
              <a:endParaRPr lang="zh-CN" altLang="en-US" sz="6600" dirty="0">
                <a:solidFill>
                  <a:schemeClr val="bg1"/>
                </a:solidFill>
                <a:latin typeface="DFGothic-EB" panose="020B0600070205080204" pitchFamily="1" charset="-128"/>
                <a:ea typeface="DFGothic-EB" panose="020B0600070205080204" pitchFamily="1" charset="-128"/>
              </a:endParaRPr>
            </a:p>
          </p:txBody>
        </p:sp>
      </p:grpSp>
      <p:sp>
        <p:nvSpPr>
          <p:cNvPr id="129" name="椭圆 128"/>
          <p:cNvSpPr/>
          <p:nvPr/>
        </p:nvSpPr>
        <p:spPr>
          <a:xfrm>
            <a:off x="3923159" y="4119065"/>
            <a:ext cx="366369" cy="366369"/>
          </a:xfrm>
          <a:prstGeom prst="ellipse">
            <a:avLst/>
          </a:prstGeom>
          <a:solidFill>
            <a:srgbClr val="076C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0" name="组合 129"/>
          <p:cNvGrpSpPr/>
          <p:nvPr/>
        </p:nvGrpSpPr>
        <p:grpSpPr>
          <a:xfrm>
            <a:off x="7918855" y="3628700"/>
            <a:ext cx="831871" cy="831871"/>
            <a:chOff x="304800" y="673100"/>
            <a:chExt cx="4000500" cy="4000500"/>
          </a:xfrm>
          <a:effectLst>
            <a:outerShdw blurRad="317500" dist="1905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2" name="椭圆 1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3" name="椭圆 132"/>
          <p:cNvSpPr/>
          <p:nvPr/>
        </p:nvSpPr>
        <p:spPr>
          <a:xfrm>
            <a:off x="6857270" y="3721086"/>
            <a:ext cx="366369" cy="366369"/>
          </a:xfrm>
          <a:prstGeom prst="ellipse">
            <a:avLst/>
          </a:prstGeom>
          <a:solidFill>
            <a:srgbClr val="076C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4" name="组合 133"/>
          <p:cNvGrpSpPr/>
          <p:nvPr/>
        </p:nvGrpSpPr>
        <p:grpSpPr>
          <a:xfrm>
            <a:off x="5881089" y="1902794"/>
            <a:ext cx="293036" cy="293036"/>
            <a:chOff x="304800" y="673100"/>
            <a:chExt cx="4000500" cy="4000500"/>
          </a:xfrm>
          <a:effectLst>
            <a:outerShdw blurRad="381000" dist="152400" dir="8100000" algn="tr" rotWithShape="0">
              <a:prstClr val="black">
                <a:alpha val="70000"/>
              </a:prstClr>
            </a:outerShdw>
          </a:effectLst>
        </p:grpSpPr>
        <p:sp>
          <p:nvSpPr>
            <p:cNvPr id="135" name="同心圆 1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6" name="椭圆 13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a:off x="3027236" y="3537136"/>
            <a:ext cx="383892" cy="383892"/>
            <a:chOff x="304800" y="673100"/>
            <a:chExt cx="4000500" cy="4000500"/>
          </a:xfrm>
          <a:effectLst>
            <a:outerShdw blurRad="381000" dist="152400" dir="8100000" algn="tr" rotWithShape="0">
              <a:prstClr val="black">
                <a:alpha val="70000"/>
              </a:prstClr>
            </a:outerShdw>
          </a:effectLst>
        </p:grpSpPr>
        <p:sp>
          <p:nvSpPr>
            <p:cNvPr id="138" name="同心圆 1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9" name="椭圆 13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0" name="椭圆 139"/>
          <p:cNvSpPr/>
          <p:nvPr/>
        </p:nvSpPr>
        <p:spPr>
          <a:xfrm>
            <a:off x="4163895" y="1871568"/>
            <a:ext cx="183185" cy="183185"/>
          </a:xfrm>
          <a:prstGeom prst="ellipse">
            <a:avLst/>
          </a:prstGeom>
          <a:solidFill>
            <a:srgbClr val="076C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1" name="组合 140"/>
          <p:cNvGrpSpPr/>
          <p:nvPr/>
        </p:nvGrpSpPr>
        <p:grpSpPr>
          <a:xfrm>
            <a:off x="5748650" y="3337494"/>
            <a:ext cx="383892" cy="383892"/>
            <a:chOff x="304800" y="673100"/>
            <a:chExt cx="4000500" cy="4000500"/>
          </a:xfrm>
          <a:effectLst>
            <a:outerShdw blurRad="381000" dist="152400" dir="8100000" algn="tr" rotWithShape="0">
              <a:prstClr val="black">
                <a:alpha val="70000"/>
              </a:prstClr>
            </a:outerShdw>
          </a:effectLst>
        </p:grpSpPr>
        <p:sp>
          <p:nvSpPr>
            <p:cNvPr id="142" name="同心圆 1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3" name="椭圆 14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Text Box 65"/>
          <p:cNvSpPr txBox="1">
            <a:spLocks noChangeArrowheads="1"/>
          </p:cNvSpPr>
          <p:nvPr/>
        </p:nvSpPr>
        <p:spPr bwMode="auto">
          <a:xfrm>
            <a:off x="4126095" y="4921777"/>
            <a:ext cx="3629001" cy="400203"/>
          </a:xfrm>
          <a:prstGeom prst="rect">
            <a:avLst/>
          </a:prstGeom>
          <a:noFill/>
          <a:ln w="9525">
            <a:noFill/>
            <a:miter lim="800000"/>
          </a:ln>
        </p:spPr>
        <p:txBody>
          <a:bodyPr wrap="square">
            <a:spAutoFit/>
          </a:bodyPr>
          <a:lstStyle/>
          <a:p>
            <a:pPr defTabSz="914400" fontAlgn="base">
              <a:spcBef>
                <a:spcPct val="0"/>
              </a:spcBef>
              <a:spcAft>
                <a:spcPct val="0"/>
              </a:spcAft>
            </a:pPr>
            <a:r>
              <a:rPr lang="zh-CN" altLang="en-US" sz="2000" b="1" dirty="0">
                <a:solidFill>
                  <a:srgbClr val="000000"/>
                </a:solidFill>
                <a:latin typeface="微软雅黑" panose="020B0503020204020204" pitchFamily="34" charset="-122"/>
                <a:ea typeface="微软雅黑" panose="020B0503020204020204" pitchFamily="34" charset="-122"/>
              </a:rPr>
              <a:t>甘肃天一会计师事务有限公司</a:t>
            </a:r>
            <a:endParaRPr lang="zh-CN" altLang="en-US" sz="2000" b="1"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52000" fill="hold" nodeType="withEffect" p14:presetBounceEnd="38000">
                                      <p:stCondLst>
                                        <p:cond delay="200"/>
                                      </p:stCondLst>
                                      <p:childTnLst>
                                        <p:set>
                                          <p:cBhvr>
                                            <p:cTn id="6" dur="1" fill="hold">
                                              <p:stCondLst>
                                                <p:cond delay="0"/>
                                              </p:stCondLst>
                                            </p:cTn>
                                            <p:tgtEl>
                                              <p:spTgt spid="101"/>
                                            </p:tgtEl>
                                            <p:attrNameLst>
                                              <p:attrName>style.visibility</p:attrName>
                                            </p:attrNameLst>
                                          </p:cBhvr>
                                          <p:to>
                                            <p:strVal val="visible"/>
                                          </p:to>
                                        </p:set>
                                        <p:anim calcmode="lin" valueType="num" p14:bounceEnd="38000">
                                          <p:cBhvr additive="base">
                                            <p:cTn id="7" dur="2000" fill="hold"/>
                                            <p:tgtEl>
                                              <p:spTgt spid="101"/>
                                            </p:tgtEl>
                                            <p:attrNameLst>
                                              <p:attrName>ppt_x</p:attrName>
                                            </p:attrNameLst>
                                          </p:cBhvr>
                                          <p:tavLst>
                                            <p:tav tm="0">
                                              <p:val>
                                                <p:strVal val="1+#ppt_w/2"/>
                                              </p:val>
                                            </p:tav>
                                            <p:tav tm="100000">
                                              <p:val>
                                                <p:strVal val="#ppt_x"/>
                                              </p:val>
                                            </p:tav>
                                          </p:tavLst>
                                        </p:anim>
                                        <p:anim calcmode="lin" valueType="num" p14:bounceEnd="38000">
                                          <p:cBhvr additive="base">
                                            <p:cTn id="8" dur="2000" fill="hold"/>
                                            <p:tgtEl>
                                              <p:spTgt spid="101"/>
                                            </p:tgtEl>
                                            <p:attrNameLst>
                                              <p:attrName>ppt_y</p:attrName>
                                            </p:attrNameLst>
                                          </p:cBhvr>
                                          <p:tavLst>
                                            <p:tav tm="0">
                                              <p:val>
                                                <p:strVal val="0-#ppt_h/2"/>
                                              </p:val>
                                            </p:tav>
                                            <p:tav tm="100000">
                                              <p:val>
                                                <p:strVal val="#ppt_y"/>
                                              </p:val>
                                            </p:tav>
                                          </p:tavLst>
                                        </p:anim>
                                      </p:childTnLst>
                                    </p:cTn>
                                  </p:par>
                                  <p:par>
                                    <p:cTn id="9" presetID="2" presetClass="entr" presetSubtype="3" accel="52000" fill="hold" nodeType="withEffect" p14:presetBounceEnd="38000">
                                      <p:stCondLst>
                                        <p:cond delay="200"/>
                                      </p:stCondLst>
                                      <p:childTnLst>
                                        <p:set>
                                          <p:cBhvr>
                                            <p:cTn id="10" dur="1" fill="hold">
                                              <p:stCondLst>
                                                <p:cond delay="0"/>
                                              </p:stCondLst>
                                            </p:cTn>
                                            <p:tgtEl>
                                              <p:spTgt spid="108"/>
                                            </p:tgtEl>
                                            <p:attrNameLst>
                                              <p:attrName>style.visibility</p:attrName>
                                            </p:attrNameLst>
                                          </p:cBhvr>
                                          <p:to>
                                            <p:strVal val="visible"/>
                                          </p:to>
                                        </p:set>
                                        <p:anim calcmode="lin" valueType="num" p14:bounceEnd="38000">
                                          <p:cBhvr additive="base">
                                            <p:cTn id="11" dur="2000" fill="hold"/>
                                            <p:tgtEl>
                                              <p:spTgt spid="108"/>
                                            </p:tgtEl>
                                            <p:attrNameLst>
                                              <p:attrName>ppt_x</p:attrName>
                                            </p:attrNameLst>
                                          </p:cBhvr>
                                          <p:tavLst>
                                            <p:tav tm="0">
                                              <p:val>
                                                <p:strVal val="1+#ppt_w/2"/>
                                              </p:val>
                                            </p:tav>
                                            <p:tav tm="100000">
                                              <p:val>
                                                <p:strVal val="#ppt_x"/>
                                              </p:val>
                                            </p:tav>
                                          </p:tavLst>
                                        </p:anim>
                                        <p:anim calcmode="lin" valueType="num" p14:bounceEnd="38000">
                                          <p:cBhvr additive="base">
                                            <p:cTn id="12" dur="2000" fill="hold"/>
                                            <p:tgtEl>
                                              <p:spTgt spid="108"/>
                                            </p:tgtEl>
                                            <p:attrNameLst>
                                              <p:attrName>ppt_y</p:attrName>
                                            </p:attrNameLst>
                                          </p:cBhvr>
                                          <p:tavLst>
                                            <p:tav tm="0">
                                              <p:val>
                                                <p:strVal val="0-#ppt_h/2"/>
                                              </p:val>
                                            </p:tav>
                                            <p:tav tm="100000">
                                              <p:val>
                                                <p:strVal val="#ppt_y"/>
                                              </p:val>
                                            </p:tav>
                                          </p:tavLst>
                                        </p:anim>
                                      </p:childTnLst>
                                    </p:cTn>
                                  </p:par>
                                  <p:par>
                                    <p:cTn id="13" presetID="2" presetClass="entr" presetSubtype="3" accel="52000" fill="hold" nodeType="withEffect" p14:presetBounceEnd="38000">
                                      <p:stCondLst>
                                        <p:cond delay="200"/>
                                      </p:stCondLst>
                                      <p:childTnLst>
                                        <p:set>
                                          <p:cBhvr>
                                            <p:cTn id="14" dur="1" fill="hold">
                                              <p:stCondLst>
                                                <p:cond delay="0"/>
                                              </p:stCondLst>
                                            </p:cTn>
                                            <p:tgtEl>
                                              <p:spTgt spid="115"/>
                                            </p:tgtEl>
                                            <p:attrNameLst>
                                              <p:attrName>style.visibility</p:attrName>
                                            </p:attrNameLst>
                                          </p:cBhvr>
                                          <p:to>
                                            <p:strVal val="visible"/>
                                          </p:to>
                                        </p:set>
                                        <p:anim calcmode="lin" valueType="num" p14:bounceEnd="38000">
                                          <p:cBhvr additive="base">
                                            <p:cTn id="15" dur="2000" fill="hold"/>
                                            <p:tgtEl>
                                              <p:spTgt spid="115"/>
                                            </p:tgtEl>
                                            <p:attrNameLst>
                                              <p:attrName>ppt_x</p:attrName>
                                            </p:attrNameLst>
                                          </p:cBhvr>
                                          <p:tavLst>
                                            <p:tav tm="0">
                                              <p:val>
                                                <p:strVal val="1+#ppt_w/2"/>
                                              </p:val>
                                            </p:tav>
                                            <p:tav tm="100000">
                                              <p:val>
                                                <p:strVal val="#ppt_x"/>
                                              </p:val>
                                            </p:tav>
                                          </p:tavLst>
                                        </p:anim>
                                        <p:anim calcmode="lin" valueType="num" p14:bounceEnd="38000">
                                          <p:cBhvr additive="base">
                                            <p:cTn id="16" dur="20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3" accel="52000" fill="hold" nodeType="withEffect" p14:presetBounceEnd="38000">
                                      <p:stCondLst>
                                        <p:cond delay="200"/>
                                      </p:stCondLst>
                                      <p:childTnLst>
                                        <p:set>
                                          <p:cBhvr>
                                            <p:cTn id="18" dur="1" fill="hold">
                                              <p:stCondLst>
                                                <p:cond delay="0"/>
                                              </p:stCondLst>
                                            </p:cTn>
                                            <p:tgtEl>
                                              <p:spTgt spid="122"/>
                                            </p:tgtEl>
                                            <p:attrNameLst>
                                              <p:attrName>style.visibility</p:attrName>
                                            </p:attrNameLst>
                                          </p:cBhvr>
                                          <p:to>
                                            <p:strVal val="visible"/>
                                          </p:to>
                                        </p:set>
                                        <p:anim calcmode="lin" valueType="num" p14:bounceEnd="38000">
                                          <p:cBhvr additive="base">
                                            <p:cTn id="19" dur="2000" fill="hold"/>
                                            <p:tgtEl>
                                              <p:spTgt spid="122"/>
                                            </p:tgtEl>
                                            <p:attrNameLst>
                                              <p:attrName>ppt_x</p:attrName>
                                            </p:attrNameLst>
                                          </p:cBhvr>
                                          <p:tavLst>
                                            <p:tav tm="0">
                                              <p:val>
                                                <p:strVal val="1+#ppt_w/2"/>
                                              </p:val>
                                            </p:tav>
                                            <p:tav tm="100000">
                                              <p:val>
                                                <p:strVal val="#ppt_x"/>
                                              </p:val>
                                            </p:tav>
                                          </p:tavLst>
                                        </p:anim>
                                        <p:anim calcmode="lin" valueType="num" p14:bounceEnd="38000">
                                          <p:cBhvr additive="base">
                                            <p:cTn id="20" dur="2000" fill="hold"/>
                                            <p:tgtEl>
                                              <p:spTgt spid="122"/>
                                            </p:tgtEl>
                                            <p:attrNameLst>
                                              <p:attrName>ppt_y</p:attrName>
                                            </p:attrNameLst>
                                          </p:cBhvr>
                                          <p:tavLst>
                                            <p:tav tm="0">
                                              <p:val>
                                                <p:strVal val="0-#ppt_h/2"/>
                                              </p:val>
                                            </p:tav>
                                            <p:tav tm="100000">
                                              <p:val>
                                                <p:strVal val="#ppt_y"/>
                                              </p:val>
                                            </p:tav>
                                          </p:tavLst>
                                        </p:anim>
                                      </p:childTnLst>
                                    </p:cTn>
                                  </p:par>
                                  <p:par>
                                    <p:cTn id="21" presetID="1" presetClass="entr" presetSubtype="0" fill="hold" nodeType="withEffect">
                                      <p:stCondLst>
                                        <p:cond delay="600"/>
                                      </p:stCondLst>
                                      <p:childTnLst>
                                        <p:set>
                                          <p:cBhvr>
                                            <p:cTn id="22" dur="1" fill="hold">
                                              <p:stCondLst>
                                                <p:cond delay="0"/>
                                              </p:stCondLst>
                                            </p:cTn>
                                            <p:tgtEl>
                                              <p:spTgt spid="137"/>
                                            </p:tgtEl>
                                            <p:attrNameLst>
                                              <p:attrName>style.visibility</p:attrName>
                                            </p:attrNameLst>
                                          </p:cBhvr>
                                          <p:to>
                                            <p:strVal val="visible"/>
                                          </p:to>
                                        </p:set>
                                      </p:childTnLst>
                                    </p:cTn>
                                  </p:par>
                                  <p:par>
                                    <p:cTn id="23" presetID="53" presetClass="entr" presetSubtype="16" fill="hold" nodeType="withEffect">
                                      <p:stCondLst>
                                        <p:cond delay="600"/>
                                      </p:stCondLst>
                                      <p:childTnLst>
                                        <p:set>
                                          <p:cBhvr>
                                            <p:cTn id="24" dur="1" fill="hold">
                                              <p:stCondLst>
                                                <p:cond delay="0"/>
                                              </p:stCondLst>
                                            </p:cTn>
                                            <p:tgtEl>
                                              <p:spTgt spid="137"/>
                                            </p:tgtEl>
                                            <p:attrNameLst>
                                              <p:attrName>style.visibility</p:attrName>
                                            </p:attrNameLst>
                                          </p:cBhvr>
                                          <p:to>
                                            <p:strVal val="visible"/>
                                          </p:to>
                                        </p:set>
                                        <p:anim calcmode="lin" valueType="num">
                                          <p:cBhvr>
                                            <p:cTn id="25" dur="500" fill="hold"/>
                                            <p:tgtEl>
                                              <p:spTgt spid="137"/>
                                            </p:tgtEl>
                                            <p:attrNameLst>
                                              <p:attrName>ppt_w</p:attrName>
                                            </p:attrNameLst>
                                          </p:cBhvr>
                                          <p:tavLst>
                                            <p:tav tm="0">
                                              <p:val>
                                                <p:fltVal val="0"/>
                                              </p:val>
                                            </p:tav>
                                            <p:tav tm="100000">
                                              <p:val>
                                                <p:strVal val="#ppt_w"/>
                                              </p:val>
                                            </p:tav>
                                          </p:tavLst>
                                        </p:anim>
                                        <p:anim calcmode="lin" valueType="num">
                                          <p:cBhvr>
                                            <p:cTn id="26" dur="500" fill="hold"/>
                                            <p:tgtEl>
                                              <p:spTgt spid="137"/>
                                            </p:tgtEl>
                                            <p:attrNameLst>
                                              <p:attrName>ppt_h</p:attrName>
                                            </p:attrNameLst>
                                          </p:cBhvr>
                                          <p:tavLst>
                                            <p:tav tm="0">
                                              <p:val>
                                                <p:fltVal val="0"/>
                                              </p:val>
                                            </p:tav>
                                            <p:tav tm="100000">
                                              <p:val>
                                                <p:strVal val="#ppt_h"/>
                                              </p:val>
                                            </p:tav>
                                          </p:tavLst>
                                        </p:anim>
                                        <p:animEffect transition="in" filter="fade">
                                          <p:cBhvr>
                                            <p:cTn id="27" dur="500"/>
                                            <p:tgtEl>
                                              <p:spTgt spid="137"/>
                                            </p:tgtEl>
                                          </p:cBhvr>
                                        </p:animEffect>
                                      </p:childTnLst>
                                    </p:cTn>
                                  </p:par>
                                  <p:par>
                                    <p:cTn id="28" presetID="42" presetClass="path" presetSubtype="0" fill="hold" nodeType="withEffect">
                                      <p:stCondLst>
                                        <p:cond delay="600"/>
                                      </p:stCondLst>
                                      <p:childTnLst>
                                        <p:animMotion origin="layout" path="M 1.87866E-6 0 L 0.13501 0.28333 " pathEditMode="relative" rAng="0" ptsTypes="AA">
                                          <p:cBhvr>
                                            <p:cTn id="29" dur="500" spd="-100000" fill="hold"/>
                                            <p:tgtEl>
                                              <p:spTgt spid="137"/>
                                            </p:tgtEl>
                                            <p:attrNameLst>
                                              <p:attrName>ppt_x</p:attrName>
                                              <p:attrName>ppt_y</p:attrName>
                                            </p:attrNameLst>
                                          </p:cBhvr>
                                          <p:rCtr x="6744" y="14167"/>
                                        </p:animMotion>
                                      </p:childTnLst>
                                    </p:cTn>
                                  </p:par>
                                  <p:par>
                                    <p:cTn id="30" presetID="1" presetClass="entr" presetSubtype="0" fill="hold" grpId="0" nodeType="withEffect">
                                      <p:stCondLst>
                                        <p:cond delay="400"/>
                                      </p:stCondLst>
                                      <p:childTnLst>
                                        <p:set>
                                          <p:cBhvr>
                                            <p:cTn id="31" dur="1" fill="hold">
                                              <p:stCondLst>
                                                <p:cond delay="0"/>
                                              </p:stCondLst>
                                            </p:cTn>
                                            <p:tgtEl>
                                              <p:spTgt spid="129"/>
                                            </p:tgtEl>
                                            <p:attrNameLst>
                                              <p:attrName>style.visibility</p:attrName>
                                            </p:attrNameLst>
                                          </p:cBhvr>
                                          <p:to>
                                            <p:strVal val="visible"/>
                                          </p:to>
                                        </p:set>
                                      </p:childTnLst>
                                    </p:cTn>
                                  </p:par>
                                  <p:par>
                                    <p:cTn id="32" presetID="53" presetClass="entr" presetSubtype="16" fill="hold" grpId="1" nodeType="withEffect">
                                      <p:stCondLst>
                                        <p:cond delay="400"/>
                                      </p:stCondLst>
                                      <p:childTnLst>
                                        <p:set>
                                          <p:cBhvr>
                                            <p:cTn id="33" dur="1" fill="hold">
                                              <p:stCondLst>
                                                <p:cond delay="0"/>
                                              </p:stCondLst>
                                            </p:cTn>
                                            <p:tgtEl>
                                              <p:spTgt spid="129"/>
                                            </p:tgtEl>
                                            <p:attrNameLst>
                                              <p:attrName>style.visibility</p:attrName>
                                            </p:attrNameLst>
                                          </p:cBhvr>
                                          <p:to>
                                            <p:strVal val="visible"/>
                                          </p:to>
                                        </p:set>
                                        <p:anim calcmode="lin" valueType="num">
                                          <p:cBhvr>
                                            <p:cTn id="34" dur="500" fill="hold"/>
                                            <p:tgtEl>
                                              <p:spTgt spid="129"/>
                                            </p:tgtEl>
                                            <p:attrNameLst>
                                              <p:attrName>ppt_w</p:attrName>
                                            </p:attrNameLst>
                                          </p:cBhvr>
                                          <p:tavLst>
                                            <p:tav tm="0">
                                              <p:val>
                                                <p:fltVal val="0"/>
                                              </p:val>
                                            </p:tav>
                                            <p:tav tm="100000">
                                              <p:val>
                                                <p:strVal val="#ppt_w"/>
                                              </p:val>
                                            </p:tav>
                                          </p:tavLst>
                                        </p:anim>
                                        <p:anim calcmode="lin" valueType="num">
                                          <p:cBhvr>
                                            <p:cTn id="35" dur="500" fill="hold"/>
                                            <p:tgtEl>
                                              <p:spTgt spid="129"/>
                                            </p:tgtEl>
                                            <p:attrNameLst>
                                              <p:attrName>ppt_h</p:attrName>
                                            </p:attrNameLst>
                                          </p:cBhvr>
                                          <p:tavLst>
                                            <p:tav tm="0">
                                              <p:val>
                                                <p:fltVal val="0"/>
                                              </p:val>
                                            </p:tav>
                                            <p:tav tm="100000">
                                              <p:val>
                                                <p:strVal val="#ppt_h"/>
                                              </p:val>
                                            </p:tav>
                                          </p:tavLst>
                                        </p:anim>
                                        <p:animEffect transition="in" filter="fade">
                                          <p:cBhvr>
                                            <p:cTn id="36" dur="500"/>
                                            <p:tgtEl>
                                              <p:spTgt spid="129"/>
                                            </p:tgtEl>
                                          </p:cBhvr>
                                        </p:animEffect>
                                      </p:childTnLst>
                                    </p:cTn>
                                  </p:par>
                                  <p:par>
                                    <p:cTn id="37" presetID="42" presetClass="path" presetSubtype="0" fill="hold" grpId="2" nodeType="withEffect">
                                      <p:stCondLst>
                                        <p:cond delay="400"/>
                                      </p:stCondLst>
                                      <p:childTnLst>
                                        <p:animMotion origin="layout" path="M -4.91212E-6 -4.81481E-6 L 0.0625 0.20556 " pathEditMode="relative" rAng="0" ptsTypes="AA">
                                          <p:cBhvr>
                                            <p:cTn id="38" dur="500" spd="-100000" fill="hold"/>
                                            <p:tgtEl>
                                              <p:spTgt spid="129"/>
                                            </p:tgtEl>
                                            <p:attrNameLst>
                                              <p:attrName>ppt_x</p:attrName>
                                              <p:attrName>ppt_y</p:attrName>
                                            </p:attrNameLst>
                                          </p:cBhvr>
                                          <p:rCtr x="3125" y="10278"/>
                                        </p:animMotion>
                                      </p:childTnLst>
                                    </p:cTn>
                                  </p:par>
                                  <p:par>
                                    <p:cTn id="39" presetID="1" presetClass="entr" presetSubtype="0" fill="hold" grpId="0" nodeType="withEffect">
                                      <p:stCondLst>
                                        <p:cond delay="200"/>
                                      </p:stCondLst>
                                      <p:childTnLst>
                                        <p:set>
                                          <p:cBhvr>
                                            <p:cTn id="40" dur="1" fill="hold">
                                              <p:stCondLst>
                                                <p:cond delay="0"/>
                                              </p:stCondLst>
                                            </p:cTn>
                                            <p:tgtEl>
                                              <p:spTgt spid="140"/>
                                            </p:tgtEl>
                                            <p:attrNameLst>
                                              <p:attrName>style.visibility</p:attrName>
                                            </p:attrNameLst>
                                          </p:cBhvr>
                                          <p:to>
                                            <p:strVal val="visible"/>
                                          </p:to>
                                        </p:set>
                                      </p:childTnLst>
                                    </p:cTn>
                                  </p:par>
                                  <p:par>
                                    <p:cTn id="41" presetID="53" presetClass="entr" presetSubtype="16" fill="hold" grpId="1" nodeType="withEffect">
                                      <p:stCondLst>
                                        <p:cond delay="200"/>
                                      </p:stCondLst>
                                      <p:childTnLst>
                                        <p:set>
                                          <p:cBhvr>
                                            <p:cTn id="42" dur="1" fill="hold">
                                              <p:stCondLst>
                                                <p:cond delay="0"/>
                                              </p:stCondLst>
                                            </p:cTn>
                                            <p:tgtEl>
                                              <p:spTgt spid="140"/>
                                            </p:tgtEl>
                                            <p:attrNameLst>
                                              <p:attrName>style.visibility</p:attrName>
                                            </p:attrNameLst>
                                          </p:cBhvr>
                                          <p:to>
                                            <p:strVal val="visible"/>
                                          </p:to>
                                        </p:set>
                                        <p:anim calcmode="lin" valueType="num">
                                          <p:cBhvr>
                                            <p:cTn id="43" dur="500" fill="hold"/>
                                            <p:tgtEl>
                                              <p:spTgt spid="140"/>
                                            </p:tgtEl>
                                            <p:attrNameLst>
                                              <p:attrName>ppt_w</p:attrName>
                                            </p:attrNameLst>
                                          </p:cBhvr>
                                          <p:tavLst>
                                            <p:tav tm="0">
                                              <p:val>
                                                <p:fltVal val="0"/>
                                              </p:val>
                                            </p:tav>
                                            <p:tav tm="100000">
                                              <p:val>
                                                <p:strVal val="#ppt_w"/>
                                              </p:val>
                                            </p:tav>
                                          </p:tavLst>
                                        </p:anim>
                                        <p:anim calcmode="lin" valueType="num">
                                          <p:cBhvr>
                                            <p:cTn id="44" dur="500" fill="hold"/>
                                            <p:tgtEl>
                                              <p:spTgt spid="140"/>
                                            </p:tgtEl>
                                            <p:attrNameLst>
                                              <p:attrName>ppt_h</p:attrName>
                                            </p:attrNameLst>
                                          </p:cBhvr>
                                          <p:tavLst>
                                            <p:tav tm="0">
                                              <p:val>
                                                <p:fltVal val="0"/>
                                              </p:val>
                                            </p:tav>
                                            <p:tav tm="100000">
                                              <p:val>
                                                <p:strVal val="#ppt_h"/>
                                              </p:val>
                                            </p:tav>
                                          </p:tavLst>
                                        </p:anim>
                                        <p:animEffect transition="in" filter="fade">
                                          <p:cBhvr>
                                            <p:cTn id="45" dur="500"/>
                                            <p:tgtEl>
                                              <p:spTgt spid="140"/>
                                            </p:tgtEl>
                                          </p:cBhvr>
                                        </p:animEffect>
                                      </p:childTnLst>
                                    </p:cTn>
                                  </p:par>
                                  <p:par>
                                    <p:cTn id="46" presetID="42" presetClass="path" presetSubtype="0" fill="hold" grpId="2" nodeType="withEffect">
                                      <p:stCondLst>
                                        <p:cond delay="200"/>
                                      </p:stCondLst>
                                      <p:childTnLst>
                                        <p:animMotion origin="layout" path="M -2.90197E-6 -1.11111E-6 L -0.01367 0.35 " pathEditMode="relative" rAng="0" ptsTypes="AA">
                                          <p:cBhvr>
                                            <p:cTn id="47" dur="500" spd="-100000" fill="hold"/>
                                            <p:tgtEl>
                                              <p:spTgt spid="140"/>
                                            </p:tgtEl>
                                            <p:attrNameLst>
                                              <p:attrName>ppt_x</p:attrName>
                                              <p:attrName>ppt_y</p:attrName>
                                            </p:attrNameLst>
                                          </p:cBhvr>
                                          <p:rCtr x="-690" y="17500"/>
                                        </p:animMotion>
                                      </p:childTnLst>
                                    </p:cTn>
                                  </p:par>
                                  <p:par>
                                    <p:cTn id="48" presetID="1" presetClass="entr" presetSubtype="0" fill="hold" nodeType="withEffect">
                                      <p:stCondLst>
                                        <p:cond delay="600"/>
                                      </p:stCondLst>
                                      <p:childTnLst>
                                        <p:set>
                                          <p:cBhvr>
                                            <p:cTn id="49" dur="1" fill="hold">
                                              <p:stCondLst>
                                                <p:cond delay="0"/>
                                              </p:stCondLst>
                                            </p:cTn>
                                            <p:tgtEl>
                                              <p:spTgt spid="134"/>
                                            </p:tgtEl>
                                            <p:attrNameLst>
                                              <p:attrName>style.visibility</p:attrName>
                                            </p:attrNameLst>
                                          </p:cBhvr>
                                          <p:to>
                                            <p:strVal val="visible"/>
                                          </p:to>
                                        </p:set>
                                      </p:childTnLst>
                                    </p:cTn>
                                  </p:par>
                                  <p:par>
                                    <p:cTn id="50" presetID="53" presetClass="entr" presetSubtype="16" fill="hold" nodeType="withEffect">
                                      <p:stCondLst>
                                        <p:cond delay="600"/>
                                      </p:stCondLst>
                                      <p:childTnLst>
                                        <p:set>
                                          <p:cBhvr>
                                            <p:cTn id="51" dur="1" fill="hold">
                                              <p:stCondLst>
                                                <p:cond delay="0"/>
                                              </p:stCondLst>
                                            </p:cTn>
                                            <p:tgtEl>
                                              <p:spTgt spid="134"/>
                                            </p:tgtEl>
                                            <p:attrNameLst>
                                              <p:attrName>style.visibility</p:attrName>
                                            </p:attrNameLst>
                                          </p:cBhvr>
                                          <p:to>
                                            <p:strVal val="visible"/>
                                          </p:to>
                                        </p:set>
                                        <p:anim calcmode="lin" valueType="num">
                                          <p:cBhvr>
                                            <p:cTn id="52" dur="500" fill="hold"/>
                                            <p:tgtEl>
                                              <p:spTgt spid="134"/>
                                            </p:tgtEl>
                                            <p:attrNameLst>
                                              <p:attrName>ppt_w</p:attrName>
                                            </p:attrNameLst>
                                          </p:cBhvr>
                                          <p:tavLst>
                                            <p:tav tm="0">
                                              <p:val>
                                                <p:fltVal val="0"/>
                                              </p:val>
                                            </p:tav>
                                            <p:tav tm="100000">
                                              <p:val>
                                                <p:strVal val="#ppt_w"/>
                                              </p:val>
                                            </p:tav>
                                          </p:tavLst>
                                        </p:anim>
                                        <p:anim calcmode="lin" valueType="num">
                                          <p:cBhvr>
                                            <p:cTn id="53" dur="500" fill="hold"/>
                                            <p:tgtEl>
                                              <p:spTgt spid="134"/>
                                            </p:tgtEl>
                                            <p:attrNameLst>
                                              <p:attrName>ppt_h</p:attrName>
                                            </p:attrNameLst>
                                          </p:cBhvr>
                                          <p:tavLst>
                                            <p:tav tm="0">
                                              <p:val>
                                                <p:fltVal val="0"/>
                                              </p:val>
                                            </p:tav>
                                            <p:tav tm="100000">
                                              <p:val>
                                                <p:strVal val="#ppt_h"/>
                                              </p:val>
                                            </p:tav>
                                          </p:tavLst>
                                        </p:anim>
                                        <p:animEffect transition="in" filter="fade">
                                          <p:cBhvr>
                                            <p:cTn id="54" dur="500"/>
                                            <p:tgtEl>
                                              <p:spTgt spid="134"/>
                                            </p:tgtEl>
                                          </p:cBhvr>
                                        </p:animEffect>
                                      </p:childTnLst>
                                    </p:cTn>
                                  </p:par>
                                  <p:par>
                                    <p:cTn id="55" presetID="42" presetClass="path" presetSubtype="0" fill="hold" nodeType="withEffect">
                                      <p:stCondLst>
                                        <p:cond delay="600"/>
                                      </p:stCondLst>
                                      <p:childTnLst>
                                        <p:animMotion origin="layout" path="M 3.32509E-6 -2.59259E-6 L -0.04752 0.38542 " pathEditMode="relative" rAng="0" ptsTypes="AA">
                                          <p:cBhvr>
                                            <p:cTn id="56" dur="500" spd="-100000" fill="hold"/>
                                            <p:tgtEl>
                                              <p:spTgt spid="134"/>
                                            </p:tgtEl>
                                            <p:attrNameLst>
                                              <p:attrName>ppt_x</p:attrName>
                                              <p:attrName>ppt_y</p:attrName>
                                            </p:attrNameLst>
                                          </p:cBhvr>
                                          <p:rCtr x="-2383" y="19259"/>
                                        </p:animMotion>
                                      </p:childTnLst>
                                    </p:cTn>
                                  </p:par>
                                  <p:par>
                                    <p:cTn id="57" presetID="1" presetClass="entr" presetSubtype="0" fill="hold" nodeType="withEffect">
                                      <p:stCondLst>
                                        <p:cond delay="0"/>
                                      </p:stCondLst>
                                      <p:childTnLst>
                                        <p:set>
                                          <p:cBhvr>
                                            <p:cTn id="58" dur="1" fill="hold">
                                              <p:stCondLst>
                                                <p:cond delay="0"/>
                                              </p:stCondLst>
                                            </p:cTn>
                                            <p:tgtEl>
                                              <p:spTgt spid="130"/>
                                            </p:tgtEl>
                                            <p:attrNameLst>
                                              <p:attrName>style.visibility</p:attrName>
                                            </p:attrNameLst>
                                          </p:cBhvr>
                                          <p:to>
                                            <p:strVal val="visible"/>
                                          </p:to>
                                        </p:set>
                                      </p:childTnLst>
                                    </p:cTn>
                                  </p:par>
                                  <p:par>
                                    <p:cTn id="59" presetID="42" presetClass="path" presetSubtype="0" fill="hold" nodeType="withEffect">
                                      <p:stCondLst>
                                        <p:cond delay="0"/>
                                      </p:stCondLst>
                                      <p:childTnLst>
                                        <p:animMotion origin="layout" path="M -4.75199E-6 -4.81481E-6 L -0.08748 0.25903 " pathEditMode="relative" rAng="0" ptsTypes="AA">
                                          <p:cBhvr>
                                            <p:cTn id="60" dur="500" spd="-100000" fill="hold"/>
                                            <p:tgtEl>
                                              <p:spTgt spid="130"/>
                                            </p:tgtEl>
                                            <p:attrNameLst>
                                              <p:attrName>ppt_x</p:attrName>
                                              <p:attrName>ppt_y</p:attrName>
                                            </p:attrNameLst>
                                          </p:cBhvr>
                                          <p:rCtr x="-4374" y="12940"/>
                                        </p:animMotion>
                                      </p:childTnLst>
                                    </p:cTn>
                                  </p:par>
                                  <p:par>
                                    <p:cTn id="61" presetID="53" presetClass="entr" presetSubtype="16" fill="hold" nodeType="withEffect">
                                      <p:stCondLst>
                                        <p:cond delay="0"/>
                                      </p:stCondLst>
                                      <p:childTnLst>
                                        <p:set>
                                          <p:cBhvr>
                                            <p:cTn id="62" dur="1" fill="hold">
                                              <p:stCondLst>
                                                <p:cond delay="0"/>
                                              </p:stCondLst>
                                            </p:cTn>
                                            <p:tgtEl>
                                              <p:spTgt spid="130"/>
                                            </p:tgtEl>
                                            <p:attrNameLst>
                                              <p:attrName>style.visibility</p:attrName>
                                            </p:attrNameLst>
                                          </p:cBhvr>
                                          <p:to>
                                            <p:strVal val="visible"/>
                                          </p:to>
                                        </p:set>
                                        <p:anim calcmode="lin" valueType="num">
                                          <p:cBhvr>
                                            <p:cTn id="63" dur="500" fill="hold"/>
                                            <p:tgtEl>
                                              <p:spTgt spid="130"/>
                                            </p:tgtEl>
                                            <p:attrNameLst>
                                              <p:attrName>ppt_w</p:attrName>
                                            </p:attrNameLst>
                                          </p:cBhvr>
                                          <p:tavLst>
                                            <p:tav tm="0">
                                              <p:val>
                                                <p:fltVal val="0"/>
                                              </p:val>
                                            </p:tav>
                                            <p:tav tm="100000">
                                              <p:val>
                                                <p:strVal val="#ppt_w"/>
                                              </p:val>
                                            </p:tav>
                                          </p:tavLst>
                                        </p:anim>
                                        <p:anim calcmode="lin" valueType="num">
                                          <p:cBhvr>
                                            <p:cTn id="64" dur="500" fill="hold"/>
                                            <p:tgtEl>
                                              <p:spTgt spid="130"/>
                                            </p:tgtEl>
                                            <p:attrNameLst>
                                              <p:attrName>ppt_h</p:attrName>
                                            </p:attrNameLst>
                                          </p:cBhvr>
                                          <p:tavLst>
                                            <p:tav tm="0">
                                              <p:val>
                                                <p:fltVal val="0"/>
                                              </p:val>
                                            </p:tav>
                                            <p:tav tm="100000">
                                              <p:val>
                                                <p:strVal val="#ppt_h"/>
                                              </p:val>
                                            </p:tav>
                                          </p:tavLst>
                                        </p:anim>
                                        <p:animEffect transition="in" filter="fade">
                                          <p:cBhvr>
                                            <p:cTn id="65" dur="500"/>
                                            <p:tgtEl>
                                              <p:spTgt spid="130"/>
                                            </p:tgtEl>
                                          </p:cBhvr>
                                        </p:animEffect>
                                      </p:childTnLst>
                                    </p:cTn>
                                  </p:par>
                                  <p:par>
                                    <p:cTn id="66" presetID="1" presetClass="entr" presetSubtype="0" fill="hold" nodeType="withEffect">
                                      <p:stCondLst>
                                        <p:cond delay="400"/>
                                      </p:stCondLst>
                                      <p:childTnLst>
                                        <p:set>
                                          <p:cBhvr>
                                            <p:cTn id="67" dur="1" fill="hold">
                                              <p:stCondLst>
                                                <p:cond delay="0"/>
                                              </p:stCondLst>
                                            </p:cTn>
                                            <p:tgtEl>
                                              <p:spTgt spid="141"/>
                                            </p:tgtEl>
                                            <p:attrNameLst>
                                              <p:attrName>style.visibility</p:attrName>
                                            </p:attrNameLst>
                                          </p:cBhvr>
                                          <p:to>
                                            <p:strVal val="visible"/>
                                          </p:to>
                                        </p:set>
                                      </p:childTnLst>
                                    </p:cTn>
                                  </p:par>
                                  <p:par>
                                    <p:cTn id="68" presetID="53" presetClass="entr" presetSubtype="16" fill="hold" nodeType="withEffect">
                                      <p:stCondLst>
                                        <p:cond delay="400"/>
                                      </p:stCondLst>
                                      <p:childTnLst>
                                        <p:set>
                                          <p:cBhvr>
                                            <p:cTn id="69" dur="1" fill="hold">
                                              <p:stCondLst>
                                                <p:cond delay="0"/>
                                              </p:stCondLst>
                                            </p:cTn>
                                            <p:tgtEl>
                                              <p:spTgt spid="141"/>
                                            </p:tgtEl>
                                            <p:attrNameLst>
                                              <p:attrName>style.visibility</p:attrName>
                                            </p:attrNameLst>
                                          </p:cBhvr>
                                          <p:to>
                                            <p:strVal val="visible"/>
                                          </p:to>
                                        </p:set>
                                        <p:anim calcmode="lin" valueType="num">
                                          <p:cBhvr>
                                            <p:cTn id="70" dur="500" fill="hold"/>
                                            <p:tgtEl>
                                              <p:spTgt spid="141"/>
                                            </p:tgtEl>
                                            <p:attrNameLst>
                                              <p:attrName>ppt_w</p:attrName>
                                            </p:attrNameLst>
                                          </p:cBhvr>
                                          <p:tavLst>
                                            <p:tav tm="0">
                                              <p:val>
                                                <p:fltVal val="0"/>
                                              </p:val>
                                            </p:tav>
                                            <p:tav tm="100000">
                                              <p:val>
                                                <p:strVal val="#ppt_w"/>
                                              </p:val>
                                            </p:tav>
                                          </p:tavLst>
                                        </p:anim>
                                        <p:anim calcmode="lin" valueType="num">
                                          <p:cBhvr>
                                            <p:cTn id="71" dur="500" fill="hold"/>
                                            <p:tgtEl>
                                              <p:spTgt spid="141"/>
                                            </p:tgtEl>
                                            <p:attrNameLst>
                                              <p:attrName>ppt_h</p:attrName>
                                            </p:attrNameLst>
                                          </p:cBhvr>
                                          <p:tavLst>
                                            <p:tav tm="0">
                                              <p:val>
                                                <p:fltVal val="0"/>
                                              </p:val>
                                            </p:tav>
                                            <p:tav tm="100000">
                                              <p:val>
                                                <p:strVal val="#ppt_h"/>
                                              </p:val>
                                            </p:tav>
                                          </p:tavLst>
                                        </p:anim>
                                        <p:animEffect transition="in" filter="fade">
                                          <p:cBhvr>
                                            <p:cTn id="72" dur="500"/>
                                            <p:tgtEl>
                                              <p:spTgt spid="141"/>
                                            </p:tgtEl>
                                          </p:cBhvr>
                                        </p:animEffect>
                                      </p:childTnLst>
                                    </p:cTn>
                                  </p:par>
                                  <p:par>
                                    <p:cTn id="73" presetID="42" presetClass="path" presetSubtype="0" fill="hold" nodeType="withEffect">
                                      <p:stCondLst>
                                        <p:cond delay="400"/>
                                      </p:stCondLst>
                                      <p:childTnLst>
                                        <p:animMotion origin="layout" path="M 3.85106E-6 -3.33333E-6 L -0.1837 0.37431 " pathEditMode="relative" rAng="0" ptsTypes="AA">
                                          <p:cBhvr>
                                            <p:cTn id="74" dur="500" spd="-100000" fill="hold"/>
                                            <p:tgtEl>
                                              <p:spTgt spid="141"/>
                                            </p:tgtEl>
                                            <p:attrNameLst>
                                              <p:attrName>ppt_x</p:attrName>
                                              <p:attrName>ppt_y</p:attrName>
                                            </p:attrNameLst>
                                          </p:cBhvr>
                                          <p:rCtr x="-9192" y="18704"/>
                                        </p:animMotion>
                                      </p:childTnLst>
                                    </p:cTn>
                                  </p:par>
                                  <p:par>
                                    <p:cTn id="75" presetID="1" presetClass="entr" presetSubtype="0" fill="hold" grpId="0" nodeType="withEffect">
                                      <p:stCondLst>
                                        <p:cond delay="600"/>
                                      </p:stCondLst>
                                      <p:childTnLst>
                                        <p:set>
                                          <p:cBhvr>
                                            <p:cTn id="76" dur="1" fill="hold">
                                              <p:stCondLst>
                                                <p:cond delay="0"/>
                                              </p:stCondLst>
                                            </p:cTn>
                                            <p:tgtEl>
                                              <p:spTgt spid="133"/>
                                            </p:tgtEl>
                                            <p:attrNameLst>
                                              <p:attrName>style.visibility</p:attrName>
                                            </p:attrNameLst>
                                          </p:cBhvr>
                                          <p:to>
                                            <p:strVal val="visible"/>
                                          </p:to>
                                        </p:set>
                                      </p:childTnLst>
                                    </p:cTn>
                                  </p:par>
                                  <p:par>
                                    <p:cTn id="77" presetID="53" presetClass="entr" presetSubtype="16" fill="hold" grpId="1" nodeType="withEffect">
                                      <p:stCondLst>
                                        <p:cond delay="600"/>
                                      </p:stCondLst>
                                      <p:childTnLst>
                                        <p:set>
                                          <p:cBhvr>
                                            <p:cTn id="78" dur="1" fill="hold">
                                              <p:stCondLst>
                                                <p:cond delay="0"/>
                                              </p:stCondLst>
                                            </p:cTn>
                                            <p:tgtEl>
                                              <p:spTgt spid="133"/>
                                            </p:tgtEl>
                                            <p:attrNameLst>
                                              <p:attrName>style.visibility</p:attrName>
                                            </p:attrNameLst>
                                          </p:cBhvr>
                                          <p:to>
                                            <p:strVal val="visible"/>
                                          </p:to>
                                        </p:set>
                                        <p:anim calcmode="lin" valueType="num">
                                          <p:cBhvr>
                                            <p:cTn id="79" dur="500" fill="hold"/>
                                            <p:tgtEl>
                                              <p:spTgt spid="133"/>
                                            </p:tgtEl>
                                            <p:attrNameLst>
                                              <p:attrName>ppt_w</p:attrName>
                                            </p:attrNameLst>
                                          </p:cBhvr>
                                          <p:tavLst>
                                            <p:tav tm="0">
                                              <p:val>
                                                <p:fltVal val="0"/>
                                              </p:val>
                                            </p:tav>
                                            <p:tav tm="100000">
                                              <p:val>
                                                <p:strVal val="#ppt_w"/>
                                              </p:val>
                                            </p:tav>
                                          </p:tavLst>
                                        </p:anim>
                                        <p:anim calcmode="lin" valueType="num">
                                          <p:cBhvr>
                                            <p:cTn id="80" dur="500" fill="hold"/>
                                            <p:tgtEl>
                                              <p:spTgt spid="133"/>
                                            </p:tgtEl>
                                            <p:attrNameLst>
                                              <p:attrName>ppt_h</p:attrName>
                                            </p:attrNameLst>
                                          </p:cBhvr>
                                          <p:tavLst>
                                            <p:tav tm="0">
                                              <p:val>
                                                <p:fltVal val="0"/>
                                              </p:val>
                                            </p:tav>
                                            <p:tav tm="100000">
                                              <p:val>
                                                <p:strVal val="#ppt_h"/>
                                              </p:val>
                                            </p:tav>
                                          </p:tavLst>
                                        </p:anim>
                                        <p:animEffect transition="in" filter="fade">
                                          <p:cBhvr>
                                            <p:cTn id="81" dur="500"/>
                                            <p:tgtEl>
                                              <p:spTgt spid="133"/>
                                            </p:tgtEl>
                                          </p:cBhvr>
                                        </p:animEffect>
                                      </p:childTnLst>
                                    </p:cTn>
                                  </p:par>
                                  <p:par>
                                    <p:cTn id="82" presetID="42" presetClass="path" presetSubtype="0" fill="hold" grpId="2" nodeType="withEffect">
                                      <p:stCondLst>
                                        <p:cond delay="600"/>
                                      </p:stCondLst>
                                      <p:childTnLst>
                                        <p:animMotion origin="layout" path="M 1.2238E-6 -2.96296E-6 L -0.1988 0.28334 " pathEditMode="relative" rAng="0" ptsTypes="AA">
                                          <p:cBhvr>
                                            <p:cTn id="83" dur="500" spd="-100000" fill="hold"/>
                                            <p:tgtEl>
                                              <p:spTgt spid="133"/>
                                            </p:tgtEl>
                                            <p:attrNameLst>
                                              <p:attrName>ppt_x</p:attrName>
                                              <p:attrName>ppt_y</p:attrName>
                                            </p:attrNameLst>
                                          </p:cBhvr>
                                          <p:rCtr x="-9947" y="14167"/>
                                        </p:animMotion>
                                      </p:childTnLst>
                                    </p:cTn>
                                  </p:par>
                                </p:childTnLst>
                              </p:cTn>
                            </p:par>
                            <p:par>
                              <p:cTn id="84" fill="hold">
                                <p:stCondLst>
                                  <p:cond delay="2200"/>
                                </p:stCondLst>
                                <p:childTnLst>
                                  <p:par>
                                    <p:cTn id="85" presetID="2" presetClass="entr" presetSubtype="12" fill="hold" grpId="0" nodeType="afterEffect">
                                      <p:stCondLst>
                                        <p:cond delay="0"/>
                                      </p:stCondLst>
                                      <p:iterate type="lt">
                                        <p:tmPct val="10000"/>
                                      </p:iterate>
                                      <p:childTnLst>
                                        <p:set>
                                          <p:cBhvr>
                                            <p:cTn id="86" dur="1" fill="hold">
                                              <p:stCondLst>
                                                <p:cond delay="0"/>
                                              </p:stCondLst>
                                            </p:cTn>
                                            <p:tgtEl>
                                              <p:spTgt spid="144"/>
                                            </p:tgtEl>
                                            <p:attrNameLst>
                                              <p:attrName>style.visibility</p:attrName>
                                            </p:attrNameLst>
                                          </p:cBhvr>
                                          <p:to>
                                            <p:strVal val="visible"/>
                                          </p:to>
                                        </p:set>
                                        <p:anim calcmode="lin" valueType="num">
                                          <p:cBhvr additive="base">
                                            <p:cTn id="87" dur="500" fill="hold"/>
                                            <p:tgtEl>
                                              <p:spTgt spid="144"/>
                                            </p:tgtEl>
                                            <p:attrNameLst>
                                              <p:attrName>ppt_x</p:attrName>
                                            </p:attrNameLst>
                                          </p:cBhvr>
                                          <p:tavLst>
                                            <p:tav tm="0">
                                              <p:val>
                                                <p:strVal val="0-#ppt_w/2"/>
                                              </p:val>
                                            </p:tav>
                                            <p:tav tm="100000">
                                              <p:val>
                                                <p:strVal val="#ppt_x"/>
                                              </p:val>
                                            </p:tav>
                                          </p:tavLst>
                                        </p:anim>
                                        <p:anim calcmode="lin" valueType="num">
                                          <p:cBhvr additive="base">
                                            <p:cTn id="88" dur="500" fill="hold"/>
                                            <p:tgtEl>
                                              <p:spTgt spid="1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29" grpId="1" animBg="1"/>
          <p:bldP spid="129" grpId="2" animBg="1"/>
          <p:bldP spid="133" grpId="0" animBg="1"/>
          <p:bldP spid="133" grpId="1" animBg="1"/>
          <p:bldP spid="133" grpId="2" animBg="1"/>
          <p:bldP spid="140" grpId="0" animBg="1"/>
          <p:bldP spid="140" grpId="1" animBg="1"/>
          <p:bldP spid="140" grpId="2" animBg="1"/>
          <p:bldP spid="14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52000" fill="hold" nodeType="withEffect">
                                      <p:stCondLst>
                                        <p:cond delay="200"/>
                                      </p:stCondLst>
                                      <p:childTnLst>
                                        <p:set>
                                          <p:cBhvr>
                                            <p:cTn id="6" dur="1" fill="hold">
                                              <p:stCondLst>
                                                <p:cond delay="0"/>
                                              </p:stCondLst>
                                            </p:cTn>
                                            <p:tgtEl>
                                              <p:spTgt spid="101"/>
                                            </p:tgtEl>
                                            <p:attrNameLst>
                                              <p:attrName>style.visibility</p:attrName>
                                            </p:attrNameLst>
                                          </p:cBhvr>
                                          <p:to>
                                            <p:strVal val="visible"/>
                                          </p:to>
                                        </p:set>
                                        <p:anim calcmode="lin" valueType="num">
                                          <p:cBhvr additive="base">
                                            <p:cTn id="7" dur="2000" fill="hold"/>
                                            <p:tgtEl>
                                              <p:spTgt spid="101"/>
                                            </p:tgtEl>
                                            <p:attrNameLst>
                                              <p:attrName>ppt_x</p:attrName>
                                            </p:attrNameLst>
                                          </p:cBhvr>
                                          <p:tavLst>
                                            <p:tav tm="0">
                                              <p:val>
                                                <p:strVal val="1+#ppt_w/2"/>
                                              </p:val>
                                            </p:tav>
                                            <p:tav tm="100000">
                                              <p:val>
                                                <p:strVal val="#ppt_x"/>
                                              </p:val>
                                            </p:tav>
                                          </p:tavLst>
                                        </p:anim>
                                        <p:anim calcmode="lin" valueType="num">
                                          <p:cBhvr additive="base">
                                            <p:cTn id="8" dur="2000" fill="hold"/>
                                            <p:tgtEl>
                                              <p:spTgt spid="101"/>
                                            </p:tgtEl>
                                            <p:attrNameLst>
                                              <p:attrName>ppt_y</p:attrName>
                                            </p:attrNameLst>
                                          </p:cBhvr>
                                          <p:tavLst>
                                            <p:tav tm="0">
                                              <p:val>
                                                <p:strVal val="0-#ppt_h/2"/>
                                              </p:val>
                                            </p:tav>
                                            <p:tav tm="100000">
                                              <p:val>
                                                <p:strVal val="#ppt_y"/>
                                              </p:val>
                                            </p:tav>
                                          </p:tavLst>
                                        </p:anim>
                                      </p:childTnLst>
                                    </p:cTn>
                                  </p:par>
                                  <p:par>
                                    <p:cTn id="9" presetID="2" presetClass="entr" presetSubtype="3" accel="52000" fill="hold" nodeType="withEffect">
                                      <p:stCondLst>
                                        <p:cond delay="200"/>
                                      </p:stCondLst>
                                      <p:childTnLst>
                                        <p:set>
                                          <p:cBhvr>
                                            <p:cTn id="10" dur="1" fill="hold">
                                              <p:stCondLst>
                                                <p:cond delay="0"/>
                                              </p:stCondLst>
                                            </p:cTn>
                                            <p:tgtEl>
                                              <p:spTgt spid="108"/>
                                            </p:tgtEl>
                                            <p:attrNameLst>
                                              <p:attrName>style.visibility</p:attrName>
                                            </p:attrNameLst>
                                          </p:cBhvr>
                                          <p:to>
                                            <p:strVal val="visible"/>
                                          </p:to>
                                        </p:set>
                                        <p:anim calcmode="lin" valueType="num">
                                          <p:cBhvr additive="base">
                                            <p:cTn id="11" dur="2000" fill="hold"/>
                                            <p:tgtEl>
                                              <p:spTgt spid="108"/>
                                            </p:tgtEl>
                                            <p:attrNameLst>
                                              <p:attrName>ppt_x</p:attrName>
                                            </p:attrNameLst>
                                          </p:cBhvr>
                                          <p:tavLst>
                                            <p:tav tm="0">
                                              <p:val>
                                                <p:strVal val="1+#ppt_w/2"/>
                                              </p:val>
                                            </p:tav>
                                            <p:tav tm="100000">
                                              <p:val>
                                                <p:strVal val="#ppt_x"/>
                                              </p:val>
                                            </p:tav>
                                          </p:tavLst>
                                        </p:anim>
                                        <p:anim calcmode="lin" valueType="num">
                                          <p:cBhvr additive="base">
                                            <p:cTn id="12" dur="2000" fill="hold"/>
                                            <p:tgtEl>
                                              <p:spTgt spid="108"/>
                                            </p:tgtEl>
                                            <p:attrNameLst>
                                              <p:attrName>ppt_y</p:attrName>
                                            </p:attrNameLst>
                                          </p:cBhvr>
                                          <p:tavLst>
                                            <p:tav tm="0">
                                              <p:val>
                                                <p:strVal val="0-#ppt_h/2"/>
                                              </p:val>
                                            </p:tav>
                                            <p:tav tm="100000">
                                              <p:val>
                                                <p:strVal val="#ppt_y"/>
                                              </p:val>
                                            </p:tav>
                                          </p:tavLst>
                                        </p:anim>
                                      </p:childTnLst>
                                    </p:cTn>
                                  </p:par>
                                  <p:par>
                                    <p:cTn id="13" presetID="2" presetClass="entr" presetSubtype="3" accel="52000" fill="hold" nodeType="withEffect">
                                      <p:stCondLst>
                                        <p:cond delay="200"/>
                                      </p:stCondLst>
                                      <p:childTnLst>
                                        <p:set>
                                          <p:cBhvr>
                                            <p:cTn id="14" dur="1" fill="hold">
                                              <p:stCondLst>
                                                <p:cond delay="0"/>
                                              </p:stCondLst>
                                            </p:cTn>
                                            <p:tgtEl>
                                              <p:spTgt spid="115"/>
                                            </p:tgtEl>
                                            <p:attrNameLst>
                                              <p:attrName>style.visibility</p:attrName>
                                            </p:attrNameLst>
                                          </p:cBhvr>
                                          <p:to>
                                            <p:strVal val="visible"/>
                                          </p:to>
                                        </p:set>
                                        <p:anim calcmode="lin" valueType="num">
                                          <p:cBhvr additive="base">
                                            <p:cTn id="15" dur="2000" fill="hold"/>
                                            <p:tgtEl>
                                              <p:spTgt spid="115"/>
                                            </p:tgtEl>
                                            <p:attrNameLst>
                                              <p:attrName>ppt_x</p:attrName>
                                            </p:attrNameLst>
                                          </p:cBhvr>
                                          <p:tavLst>
                                            <p:tav tm="0">
                                              <p:val>
                                                <p:strVal val="1+#ppt_w/2"/>
                                              </p:val>
                                            </p:tav>
                                            <p:tav tm="100000">
                                              <p:val>
                                                <p:strVal val="#ppt_x"/>
                                              </p:val>
                                            </p:tav>
                                          </p:tavLst>
                                        </p:anim>
                                        <p:anim calcmode="lin" valueType="num">
                                          <p:cBhvr additive="base">
                                            <p:cTn id="16" dur="20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3" accel="52000" fill="hold" nodeType="withEffect">
                                      <p:stCondLst>
                                        <p:cond delay="200"/>
                                      </p:stCondLst>
                                      <p:childTnLst>
                                        <p:set>
                                          <p:cBhvr>
                                            <p:cTn id="18" dur="1" fill="hold">
                                              <p:stCondLst>
                                                <p:cond delay="0"/>
                                              </p:stCondLst>
                                            </p:cTn>
                                            <p:tgtEl>
                                              <p:spTgt spid="122"/>
                                            </p:tgtEl>
                                            <p:attrNameLst>
                                              <p:attrName>style.visibility</p:attrName>
                                            </p:attrNameLst>
                                          </p:cBhvr>
                                          <p:to>
                                            <p:strVal val="visible"/>
                                          </p:to>
                                        </p:set>
                                        <p:anim calcmode="lin" valueType="num">
                                          <p:cBhvr additive="base">
                                            <p:cTn id="19" dur="2000" fill="hold"/>
                                            <p:tgtEl>
                                              <p:spTgt spid="122"/>
                                            </p:tgtEl>
                                            <p:attrNameLst>
                                              <p:attrName>ppt_x</p:attrName>
                                            </p:attrNameLst>
                                          </p:cBhvr>
                                          <p:tavLst>
                                            <p:tav tm="0">
                                              <p:val>
                                                <p:strVal val="1+#ppt_w/2"/>
                                              </p:val>
                                            </p:tav>
                                            <p:tav tm="100000">
                                              <p:val>
                                                <p:strVal val="#ppt_x"/>
                                              </p:val>
                                            </p:tav>
                                          </p:tavLst>
                                        </p:anim>
                                        <p:anim calcmode="lin" valueType="num">
                                          <p:cBhvr additive="base">
                                            <p:cTn id="20" dur="2000" fill="hold"/>
                                            <p:tgtEl>
                                              <p:spTgt spid="122"/>
                                            </p:tgtEl>
                                            <p:attrNameLst>
                                              <p:attrName>ppt_y</p:attrName>
                                            </p:attrNameLst>
                                          </p:cBhvr>
                                          <p:tavLst>
                                            <p:tav tm="0">
                                              <p:val>
                                                <p:strVal val="0-#ppt_h/2"/>
                                              </p:val>
                                            </p:tav>
                                            <p:tav tm="100000">
                                              <p:val>
                                                <p:strVal val="#ppt_y"/>
                                              </p:val>
                                            </p:tav>
                                          </p:tavLst>
                                        </p:anim>
                                      </p:childTnLst>
                                    </p:cTn>
                                  </p:par>
                                  <p:par>
                                    <p:cTn id="21" presetID="1" presetClass="entr" presetSubtype="0" fill="hold" nodeType="withEffect">
                                      <p:stCondLst>
                                        <p:cond delay="600"/>
                                      </p:stCondLst>
                                      <p:childTnLst>
                                        <p:set>
                                          <p:cBhvr>
                                            <p:cTn id="22" dur="1" fill="hold">
                                              <p:stCondLst>
                                                <p:cond delay="0"/>
                                              </p:stCondLst>
                                            </p:cTn>
                                            <p:tgtEl>
                                              <p:spTgt spid="137"/>
                                            </p:tgtEl>
                                            <p:attrNameLst>
                                              <p:attrName>style.visibility</p:attrName>
                                            </p:attrNameLst>
                                          </p:cBhvr>
                                          <p:to>
                                            <p:strVal val="visible"/>
                                          </p:to>
                                        </p:set>
                                      </p:childTnLst>
                                    </p:cTn>
                                  </p:par>
                                  <p:par>
                                    <p:cTn id="23" presetID="53" presetClass="entr" presetSubtype="16" fill="hold" nodeType="withEffect">
                                      <p:stCondLst>
                                        <p:cond delay="600"/>
                                      </p:stCondLst>
                                      <p:childTnLst>
                                        <p:set>
                                          <p:cBhvr>
                                            <p:cTn id="24" dur="1" fill="hold">
                                              <p:stCondLst>
                                                <p:cond delay="0"/>
                                              </p:stCondLst>
                                            </p:cTn>
                                            <p:tgtEl>
                                              <p:spTgt spid="137"/>
                                            </p:tgtEl>
                                            <p:attrNameLst>
                                              <p:attrName>style.visibility</p:attrName>
                                            </p:attrNameLst>
                                          </p:cBhvr>
                                          <p:to>
                                            <p:strVal val="visible"/>
                                          </p:to>
                                        </p:set>
                                        <p:anim calcmode="lin" valueType="num">
                                          <p:cBhvr>
                                            <p:cTn id="25" dur="500" fill="hold"/>
                                            <p:tgtEl>
                                              <p:spTgt spid="137"/>
                                            </p:tgtEl>
                                            <p:attrNameLst>
                                              <p:attrName>ppt_w</p:attrName>
                                            </p:attrNameLst>
                                          </p:cBhvr>
                                          <p:tavLst>
                                            <p:tav tm="0">
                                              <p:val>
                                                <p:fltVal val="0"/>
                                              </p:val>
                                            </p:tav>
                                            <p:tav tm="100000">
                                              <p:val>
                                                <p:strVal val="#ppt_w"/>
                                              </p:val>
                                            </p:tav>
                                          </p:tavLst>
                                        </p:anim>
                                        <p:anim calcmode="lin" valueType="num">
                                          <p:cBhvr>
                                            <p:cTn id="26" dur="500" fill="hold"/>
                                            <p:tgtEl>
                                              <p:spTgt spid="137"/>
                                            </p:tgtEl>
                                            <p:attrNameLst>
                                              <p:attrName>ppt_h</p:attrName>
                                            </p:attrNameLst>
                                          </p:cBhvr>
                                          <p:tavLst>
                                            <p:tav tm="0">
                                              <p:val>
                                                <p:fltVal val="0"/>
                                              </p:val>
                                            </p:tav>
                                            <p:tav tm="100000">
                                              <p:val>
                                                <p:strVal val="#ppt_h"/>
                                              </p:val>
                                            </p:tav>
                                          </p:tavLst>
                                        </p:anim>
                                        <p:animEffect transition="in" filter="fade">
                                          <p:cBhvr>
                                            <p:cTn id="27" dur="500"/>
                                            <p:tgtEl>
                                              <p:spTgt spid="137"/>
                                            </p:tgtEl>
                                          </p:cBhvr>
                                        </p:animEffect>
                                      </p:childTnLst>
                                    </p:cTn>
                                  </p:par>
                                  <p:par>
                                    <p:cTn id="28" presetID="42" presetClass="path" presetSubtype="0" fill="hold" nodeType="withEffect">
                                      <p:stCondLst>
                                        <p:cond delay="600"/>
                                      </p:stCondLst>
                                      <p:childTnLst>
                                        <p:animMotion origin="layout" path="M 1.87866E-6 0 L 0.13501 0.28333 " pathEditMode="relative" rAng="0" ptsTypes="AA">
                                          <p:cBhvr>
                                            <p:cTn id="29" dur="500" spd="-100000" fill="hold"/>
                                            <p:tgtEl>
                                              <p:spTgt spid="137"/>
                                            </p:tgtEl>
                                            <p:attrNameLst>
                                              <p:attrName>ppt_x</p:attrName>
                                              <p:attrName>ppt_y</p:attrName>
                                            </p:attrNameLst>
                                          </p:cBhvr>
                                          <p:rCtr x="6744" y="14167"/>
                                        </p:animMotion>
                                      </p:childTnLst>
                                    </p:cTn>
                                  </p:par>
                                  <p:par>
                                    <p:cTn id="30" presetID="1" presetClass="entr" presetSubtype="0" fill="hold" grpId="0" nodeType="withEffect">
                                      <p:stCondLst>
                                        <p:cond delay="400"/>
                                      </p:stCondLst>
                                      <p:childTnLst>
                                        <p:set>
                                          <p:cBhvr>
                                            <p:cTn id="31" dur="1" fill="hold">
                                              <p:stCondLst>
                                                <p:cond delay="0"/>
                                              </p:stCondLst>
                                            </p:cTn>
                                            <p:tgtEl>
                                              <p:spTgt spid="129"/>
                                            </p:tgtEl>
                                            <p:attrNameLst>
                                              <p:attrName>style.visibility</p:attrName>
                                            </p:attrNameLst>
                                          </p:cBhvr>
                                          <p:to>
                                            <p:strVal val="visible"/>
                                          </p:to>
                                        </p:set>
                                      </p:childTnLst>
                                    </p:cTn>
                                  </p:par>
                                  <p:par>
                                    <p:cTn id="32" presetID="53" presetClass="entr" presetSubtype="16" fill="hold" grpId="1" nodeType="withEffect">
                                      <p:stCondLst>
                                        <p:cond delay="400"/>
                                      </p:stCondLst>
                                      <p:childTnLst>
                                        <p:set>
                                          <p:cBhvr>
                                            <p:cTn id="33" dur="1" fill="hold">
                                              <p:stCondLst>
                                                <p:cond delay="0"/>
                                              </p:stCondLst>
                                            </p:cTn>
                                            <p:tgtEl>
                                              <p:spTgt spid="129"/>
                                            </p:tgtEl>
                                            <p:attrNameLst>
                                              <p:attrName>style.visibility</p:attrName>
                                            </p:attrNameLst>
                                          </p:cBhvr>
                                          <p:to>
                                            <p:strVal val="visible"/>
                                          </p:to>
                                        </p:set>
                                        <p:anim calcmode="lin" valueType="num">
                                          <p:cBhvr>
                                            <p:cTn id="34" dur="500" fill="hold"/>
                                            <p:tgtEl>
                                              <p:spTgt spid="129"/>
                                            </p:tgtEl>
                                            <p:attrNameLst>
                                              <p:attrName>ppt_w</p:attrName>
                                            </p:attrNameLst>
                                          </p:cBhvr>
                                          <p:tavLst>
                                            <p:tav tm="0">
                                              <p:val>
                                                <p:fltVal val="0"/>
                                              </p:val>
                                            </p:tav>
                                            <p:tav tm="100000">
                                              <p:val>
                                                <p:strVal val="#ppt_w"/>
                                              </p:val>
                                            </p:tav>
                                          </p:tavLst>
                                        </p:anim>
                                        <p:anim calcmode="lin" valueType="num">
                                          <p:cBhvr>
                                            <p:cTn id="35" dur="500" fill="hold"/>
                                            <p:tgtEl>
                                              <p:spTgt spid="129"/>
                                            </p:tgtEl>
                                            <p:attrNameLst>
                                              <p:attrName>ppt_h</p:attrName>
                                            </p:attrNameLst>
                                          </p:cBhvr>
                                          <p:tavLst>
                                            <p:tav tm="0">
                                              <p:val>
                                                <p:fltVal val="0"/>
                                              </p:val>
                                            </p:tav>
                                            <p:tav tm="100000">
                                              <p:val>
                                                <p:strVal val="#ppt_h"/>
                                              </p:val>
                                            </p:tav>
                                          </p:tavLst>
                                        </p:anim>
                                        <p:animEffect transition="in" filter="fade">
                                          <p:cBhvr>
                                            <p:cTn id="36" dur="500"/>
                                            <p:tgtEl>
                                              <p:spTgt spid="129"/>
                                            </p:tgtEl>
                                          </p:cBhvr>
                                        </p:animEffect>
                                      </p:childTnLst>
                                    </p:cTn>
                                  </p:par>
                                  <p:par>
                                    <p:cTn id="37" presetID="42" presetClass="path" presetSubtype="0" fill="hold" grpId="2" nodeType="withEffect">
                                      <p:stCondLst>
                                        <p:cond delay="400"/>
                                      </p:stCondLst>
                                      <p:childTnLst>
                                        <p:animMotion origin="layout" path="M -4.91212E-6 -4.81481E-6 L 0.0625 0.20556 " pathEditMode="relative" rAng="0" ptsTypes="AA">
                                          <p:cBhvr>
                                            <p:cTn id="38" dur="500" spd="-100000" fill="hold"/>
                                            <p:tgtEl>
                                              <p:spTgt spid="129"/>
                                            </p:tgtEl>
                                            <p:attrNameLst>
                                              <p:attrName>ppt_x</p:attrName>
                                              <p:attrName>ppt_y</p:attrName>
                                            </p:attrNameLst>
                                          </p:cBhvr>
                                          <p:rCtr x="3125" y="10278"/>
                                        </p:animMotion>
                                      </p:childTnLst>
                                    </p:cTn>
                                  </p:par>
                                  <p:par>
                                    <p:cTn id="39" presetID="1" presetClass="entr" presetSubtype="0" fill="hold" grpId="0" nodeType="withEffect">
                                      <p:stCondLst>
                                        <p:cond delay="200"/>
                                      </p:stCondLst>
                                      <p:childTnLst>
                                        <p:set>
                                          <p:cBhvr>
                                            <p:cTn id="40" dur="1" fill="hold">
                                              <p:stCondLst>
                                                <p:cond delay="0"/>
                                              </p:stCondLst>
                                            </p:cTn>
                                            <p:tgtEl>
                                              <p:spTgt spid="140"/>
                                            </p:tgtEl>
                                            <p:attrNameLst>
                                              <p:attrName>style.visibility</p:attrName>
                                            </p:attrNameLst>
                                          </p:cBhvr>
                                          <p:to>
                                            <p:strVal val="visible"/>
                                          </p:to>
                                        </p:set>
                                      </p:childTnLst>
                                    </p:cTn>
                                  </p:par>
                                  <p:par>
                                    <p:cTn id="41" presetID="53" presetClass="entr" presetSubtype="16" fill="hold" grpId="1" nodeType="withEffect">
                                      <p:stCondLst>
                                        <p:cond delay="200"/>
                                      </p:stCondLst>
                                      <p:childTnLst>
                                        <p:set>
                                          <p:cBhvr>
                                            <p:cTn id="42" dur="1" fill="hold">
                                              <p:stCondLst>
                                                <p:cond delay="0"/>
                                              </p:stCondLst>
                                            </p:cTn>
                                            <p:tgtEl>
                                              <p:spTgt spid="140"/>
                                            </p:tgtEl>
                                            <p:attrNameLst>
                                              <p:attrName>style.visibility</p:attrName>
                                            </p:attrNameLst>
                                          </p:cBhvr>
                                          <p:to>
                                            <p:strVal val="visible"/>
                                          </p:to>
                                        </p:set>
                                        <p:anim calcmode="lin" valueType="num">
                                          <p:cBhvr>
                                            <p:cTn id="43" dur="500" fill="hold"/>
                                            <p:tgtEl>
                                              <p:spTgt spid="140"/>
                                            </p:tgtEl>
                                            <p:attrNameLst>
                                              <p:attrName>ppt_w</p:attrName>
                                            </p:attrNameLst>
                                          </p:cBhvr>
                                          <p:tavLst>
                                            <p:tav tm="0">
                                              <p:val>
                                                <p:fltVal val="0"/>
                                              </p:val>
                                            </p:tav>
                                            <p:tav tm="100000">
                                              <p:val>
                                                <p:strVal val="#ppt_w"/>
                                              </p:val>
                                            </p:tav>
                                          </p:tavLst>
                                        </p:anim>
                                        <p:anim calcmode="lin" valueType="num">
                                          <p:cBhvr>
                                            <p:cTn id="44" dur="500" fill="hold"/>
                                            <p:tgtEl>
                                              <p:spTgt spid="140"/>
                                            </p:tgtEl>
                                            <p:attrNameLst>
                                              <p:attrName>ppt_h</p:attrName>
                                            </p:attrNameLst>
                                          </p:cBhvr>
                                          <p:tavLst>
                                            <p:tav tm="0">
                                              <p:val>
                                                <p:fltVal val="0"/>
                                              </p:val>
                                            </p:tav>
                                            <p:tav tm="100000">
                                              <p:val>
                                                <p:strVal val="#ppt_h"/>
                                              </p:val>
                                            </p:tav>
                                          </p:tavLst>
                                        </p:anim>
                                        <p:animEffect transition="in" filter="fade">
                                          <p:cBhvr>
                                            <p:cTn id="45" dur="500"/>
                                            <p:tgtEl>
                                              <p:spTgt spid="140"/>
                                            </p:tgtEl>
                                          </p:cBhvr>
                                        </p:animEffect>
                                      </p:childTnLst>
                                    </p:cTn>
                                  </p:par>
                                  <p:par>
                                    <p:cTn id="46" presetID="42" presetClass="path" presetSubtype="0" fill="hold" grpId="2" nodeType="withEffect">
                                      <p:stCondLst>
                                        <p:cond delay="200"/>
                                      </p:stCondLst>
                                      <p:childTnLst>
                                        <p:animMotion origin="layout" path="M -2.90197E-6 -1.11111E-6 L -0.01367 0.35 " pathEditMode="relative" rAng="0" ptsTypes="AA">
                                          <p:cBhvr>
                                            <p:cTn id="47" dur="500" spd="-100000" fill="hold"/>
                                            <p:tgtEl>
                                              <p:spTgt spid="140"/>
                                            </p:tgtEl>
                                            <p:attrNameLst>
                                              <p:attrName>ppt_x</p:attrName>
                                              <p:attrName>ppt_y</p:attrName>
                                            </p:attrNameLst>
                                          </p:cBhvr>
                                          <p:rCtr x="-690" y="17500"/>
                                        </p:animMotion>
                                      </p:childTnLst>
                                    </p:cTn>
                                  </p:par>
                                  <p:par>
                                    <p:cTn id="48" presetID="1" presetClass="entr" presetSubtype="0" fill="hold" nodeType="withEffect">
                                      <p:stCondLst>
                                        <p:cond delay="600"/>
                                      </p:stCondLst>
                                      <p:childTnLst>
                                        <p:set>
                                          <p:cBhvr>
                                            <p:cTn id="49" dur="1" fill="hold">
                                              <p:stCondLst>
                                                <p:cond delay="0"/>
                                              </p:stCondLst>
                                            </p:cTn>
                                            <p:tgtEl>
                                              <p:spTgt spid="134"/>
                                            </p:tgtEl>
                                            <p:attrNameLst>
                                              <p:attrName>style.visibility</p:attrName>
                                            </p:attrNameLst>
                                          </p:cBhvr>
                                          <p:to>
                                            <p:strVal val="visible"/>
                                          </p:to>
                                        </p:set>
                                      </p:childTnLst>
                                    </p:cTn>
                                  </p:par>
                                  <p:par>
                                    <p:cTn id="50" presetID="53" presetClass="entr" presetSubtype="16" fill="hold" nodeType="withEffect">
                                      <p:stCondLst>
                                        <p:cond delay="600"/>
                                      </p:stCondLst>
                                      <p:childTnLst>
                                        <p:set>
                                          <p:cBhvr>
                                            <p:cTn id="51" dur="1" fill="hold">
                                              <p:stCondLst>
                                                <p:cond delay="0"/>
                                              </p:stCondLst>
                                            </p:cTn>
                                            <p:tgtEl>
                                              <p:spTgt spid="134"/>
                                            </p:tgtEl>
                                            <p:attrNameLst>
                                              <p:attrName>style.visibility</p:attrName>
                                            </p:attrNameLst>
                                          </p:cBhvr>
                                          <p:to>
                                            <p:strVal val="visible"/>
                                          </p:to>
                                        </p:set>
                                        <p:anim calcmode="lin" valueType="num">
                                          <p:cBhvr>
                                            <p:cTn id="52" dur="500" fill="hold"/>
                                            <p:tgtEl>
                                              <p:spTgt spid="134"/>
                                            </p:tgtEl>
                                            <p:attrNameLst>
                                              <p:attrName>ppt_w</p:attrName>
                                            </p:attrNameLst>
                                          </p:cBhvr>
                                          <p:tavLst>
                                            <p:tav tm="0">
                                              <p:val>
                                                <p:fltVal val="0"/>
                                              </p:val>
                                            </p:tav>
                                            <p:tav tm="100000">
                                              <p:val>
                                                <p:strVal val="#ppt_w"/>
                                              </p:val>
                                            </p:tav>
                                          </p:tavLst>
                                        </p:anim>
                                        <p:anim calcmode="lin" valueType="num">
                                          <p:cBhvr>
                                            <p:cTn id="53" dur="500" fill="hold"/>
                                            <p:tgtEl>
                                              <p:spTgt spid="134"/>
                                            </p:tgtEl>
                                            <p:attrNameLst>
                                              <p:attrName>ppt_h</p:attrName>
                                            </p:attrNameLst>
                                          </p:cBhvr>
                                          <p:tavLst>
                                            <p:tav tm="0">
                                              <p:val>
                                                <p:fltVal val="0"/>
                                              </p:val>
                                            </p:tav>
                                            <p:tav tm="100000">
                                              <p:val>
                                                <p:strVal val="#ppt_h"/>
                                              </p:val>
                                            </p:tav>
                                          </p:tavLst>
                                        </p:anim>
                                        <p:animEffect transition="in" filter="fade">
                                          <p:cBhvr>
                                            <p:cTn id="54" dur="500"/>
                                            <p:tgtEl>
                                              <p:spTgt spid="134"/>
                                            </p:tgtEl>
                                          </p:cBhvr>
                                        </p:animEffect>
                                      </p:childTnLst>
                                    </p:cTn>
                                  </p:par>
                                  <p:par>
                                    <p:cTn id="55" presetID="42" presetClass="path" presetSubtype="0" fill="hold" nodeType="withEffect">
                                      <p:stCondLst>
                                        <p:cond delay="600"/>
                                      </p:stCondLst>
                                      <p:childTnLst>
                                        <p:animMotion origin="layout" path="M 3.32509E-6 -2.59259E-6 L -0.04752 0.38542 " pathEditMode="relative" rAng="0" ptsTypes="AA">
                                          <p:cBhvr>
                                            <p:cTn id="56" dur="500" spd="-100000" fill="hold"/>
                                            <p:tgtEl>
                                              <p:spTgt spid="134"/>
                                            </p:tgtEl>
                                            <p:attrNameLst>
                                              <p:attrName>ppt_x</p:attrName>
                                              <p:attrName>ppt_y</p:attrName>
                                            </p:attrNameLst>
                                          </p:cBhvr>
                                          <p:rCtr x="-2383" y="19259"/>
                                        </p:animMotion>
                                      </p:childTnLst>
                                    </p:cTn>
                                  </p:par>
                                  <p:par>
                                    <p:cTn id="57" presetID="1" presetClass="entr" presetSubtype="0" fill="hold" nodeType="withEffect">
                                      <p:stCondLst>
                                        <p:cond delay="0"/>
                                      </p:stCondLst>
                                      <p:childTnLst>
                                        <p:set>
                                          <p:cBhvr>
                                            <p:cTn id="58" dur="1" fill="hold">
                                              <p:stCondLst>
                                                <p:cond delay="0"/>
                                              </p:stCondLst>
                                            </p:cTn>
                                            <p:tgtEl>
                                              <p:spTgt spid="130"/>
                                            </p:tgtEl>
                                            <p:attrNameLst>
                                              <p:attrName>style.visibility</p:attrName>
                                            </p:attrNameLst>
                                          </p:cBhvr>
                                          <p:to>
                                            <p:strVal val="visible"/>
                                          </p:to>
                                        </p:set>
                                      </p:childTnLst>
                                    </p:cTn>
                                  </p:par>
                                  <p:par>
                                    <p:cTn id="59" presetID="42" presetClass="path" presetSubtype="0" fill="hold" nodeType="withEffect">
                                      <p:stCondLst>
                                        <p:cond delay="0"/>
                                      </p:stCondLst>
                                      <p:childTnLst>
                                        <p:animMotion origin="layout" path="M -4.75199E-6 -4.81481E-6 L -0.08748 0.25903 " pathEditMode="relative" rAng="0" ptsTypes="AA">
                                          <p:cBhvr>
                                            <p:cTn id="60" dur="500" spd="-100000" fill="hold"/>
                                            <p:tgtEl>
                                              <p:spTgt spid="130"/>
                                            </p:tgtEl>
                                            <p:attrNameLst>
                                              <p:attrName>ppt_x</p:attrName>
                                              <p:attrName>ppt_y</p:attrName>
                                            </p:attrNameLst>
                                          </p:cBhvr>
                                          <p:rCtr x="-4374" y="12940"/>
                                        </p:animMotion>
                                      </p:childTnLst>
                                    </p:cTn>
                                  </p:par>
                                  <p:par>
                                    <p:cTn id="61" presetID="53" presetClass="entr" presetSubtype="16" fill="hold" nodeType="withEffect">
                                      <p:stCondLst>
                                        <p:cond delay="0"/>
                                      </p:stCondLst>
                                      <p:childTnLst>
                                        <p:set>
                                          <p:cBhvr>
                                            <p:cTn id="62" dur="1" fill="hold">
                                              <p:stCondLst>
                                                <p:cond delay="0"/>
                                              </p:stCondLst>
                                            </p:cTn>
                                            <p:tgtEl>
                                              <p:spTgt spid="130"/>
                                            </p:tgtEl>
                                            <p:attrNameLst>
                                              <p:attrName>style.visibility</p:attrName>
                                            </p:attrNameLst>
                                          </p:cBhvr>
                                          <p:to>
                                            <p:strVal val="visible"/>
                                          </p:to>
                                        </p:set>
                                        <p:anim calcmode="lin" valueType="num">
                                          <p:cBhvr>
                                            <p:cTn id="63" dur="500" fill="hold"/>
                                            <p:tgtEl>
                                              <p:spTgt spid="130"/>
                                            </p:tgtEl>
                                            <p:attrNameLst>
                                              <p:attrName>ppt_w</p:attrName>
                                            </p:attrNameLst>
                                          </p:cBhvr>
                                          <p:tavLst>
                                            <p:tav tm="0">
                                              <p:val>
                                                <p:fltVal val="0"/>
                                              </p:val>
                                            </p:tav>
                                            <p:tav tm="100000">
                                              <p:val>
                                                <p:strVal val="#ppt_w"/>
                                              </p:val>
                                            </p:tav>
                                          </p:tavLst>
                                        </p:anim>
                                        <p:anim calcmode="lin" valueType="num">
                                          <p:cBhvr>
                                            <p:cTn id="64" dur="500" fill="hold"/>
                                            <p:tgtEl>
                                              <p:spTgt spid="130"/>
                                            </p:tgtEl>
                                            <p:attrNameLst>
                                              <p:attrName>ppt_h</p:attrName>
                                            </p:attrNameLst>
                                          </p:cBhvr>
                                          <p:tavLst>
                                            <p:tav tm="0">
                                              <p:val>
                                                <p:fltVal val="0"/>
                                              </p:val>
                                            </p:tav>
                                            <p:tav tm="100000">
                                              <p:val>
                                                <p:strVal val="#ppt_h"/>
                                              </p:val>
                                            </p:tav>
                                          </p:tavLst>
                                        </p:anim>
                                        <p:animEffect transition="in" filter="fade">
                                          <p:cBhvr>
                                            <p:cTn id="65" dur="500"/>
                                            <p:tgtEl>
                                              <p:spTgt spid="130"/>
                                            </p:tgtEl>
                                          </p:cBhvr>
                                        </p:animEffect>
                                      </p:childTnLst>
                                    </p:cTn>
                                  </p:par>
                                  <p:par>
                                    <p:cTn id="66" presetID="1" presetClass="entr" presetSubtype="0" fill="hold" nodeType="withEffect">
                                      <p:stCondLst>
                                        <p:cond delay="400"/>
                                      </p:stCondLst>
                                      <p:childTnLst>
                                        <p:set>
                                          <p:cBhvr>
                                            <p:cTn id="67" dur="1" fill="hold">
                                              <p:stCondLst>
                                                <p:cond delay="0"/>
                                              </p:stCondLst>
                                            </p:cTn>
                                            <p:tgtEl>
                                              <p:spTgt spid="141"/>
                                            </p:tgtEl>
                                            <p:attrNameLst>
                                              <p:attrName>style.visibility</p:attrName>
                                            </p:attrNameLst>
                                          </p:cBhvr>
                                          <p:to>
                                            <p:strVal val="visible"/>
                                          </p:to>
                                        </p:set>
                                      </p:childTnLst>
                                    </p:cTn>
                                  </p:par>
                                  <p:par>
                                    <p:cTn id="68" presetID="53" presetClass="entr" presetSubtype="16" fill="hold" nodeType="withEffect">
                                      <p:stCondLst>
                                        <p:cond delay="400"/>
                                      </p:stCondLst>
                                      <p:childTnLst>
                                        <p:set>
                                          <p:cBhvr>
                                            <p:cTn id="69" dur="1" fill="hold">
                                              <p:stCondLst>
                                                <p:cond delay="0"/>
                                              </p:stCondLst>
                                            </p:cTn>
                                            <p:tgtEl>
                                              <p:spTgt spid="141"/>
                                            </p:tgtEl>
                                            <p:attrNameLst>
                                              <p:attrName>style.visibility</p:attrName>
                                            </p:attrNameLst>
                                          </p:cBhvr>
                                          <p:to>
                                            <p:strVal val="visible"/>
                                          </p:to>
                                        </p:set>
                                        <p:anim calcmode="lin" valueType="num">
                                          <p:cBhvr>
                                            <p:cTn id="70" dur="500" fill="hold"/>
                                            <p:tgtEl>
                                              <p:spTgt spid="141"/>
                                            </p:tgtEl>
                                            <p:attrNameLst>
                                              <p:attrName>ppt_w</p:attrName>
                                            </p:attrNameLst>
                                          </p:cBhvr>
                                          <p:tavLst>
                                            <p:tav tm="0">
                                              <p:val>
                                                <p:fltVal val="0"/>
                                              </p:val>
                                            </p:tav>
                                            <p:tav tm="100000">
                                              <p:val>
                                                <p:strVal val="#ppt_w"/>
                                              </p:val>
                                            </p:tav>
                                          </p:tavLst>
                                        </p:anim>
                                        <p:anim calcmode="lin" valueType="num">
                                          <p:cBhvr>
                                            <p:cTn id="71" dur="500" fill="hold"/>
                                            <p:tgtEl>
                                              <p:spTgt spid="141"/>
                                            </p:tgtEl>
                                            <p:attrNameLst>
                                              <p:attrName>ppt_h</p:attrName>
                                            </p:attrNameLst>
                                          </p:cBhvr>
                                          <p:tavLst>
                                            <p:tav tm="0">
                                              <p:val>
                                                <p:fltVal val="0"/>
                                              </p:val>
                                            </p:tav>
                                            <p:tav tm="100000">
                                              <p:val>
                                                <p:strVal val="#ppt_h"/>
                                              </p:val>
                                            </p:tav>
                                          </p:tavLst>
                                        </p:anim>
                                        <p:animEffect transition="in" filter="fade">
                                          <p:cBhvr>
                                            <p:cTn id="72" dur="500"/>
                                            <p:tgtEl>
                                              <p:spTgt spid="141"/>
                                            </p:tgtEl>
                                          </p:cBhvr>
                                        </p:animEffect>
                                      </p:childTnLst>
                                    </p:cTn>
                                  </p:par>
                                  <p:par>
                                    <p:cTn id="73" presetID="42" presetClass="path" presetSubtype="0" fill="hold" nodeType="withEffect">
                                      <p:stCondLst>
                                        <p:cond delay="400"/>
                                      </p:stCondLst>
                                      <p:childTnLst>
                                        <p:animMotion origin="layout" path="M 3.85106E-6 -3.33333E-6 L -0.1837 0.37431 " pathEditMode="relative" rAng="0" ptsTypes="AA">
                                          <p:cBhvr>
                                            <p:cTn id="74" dur="500" spd="-100000" fill="hold"/>
                                            <p:tgtEl>
                                              <p:spTgt spid="141"/>
                                            </p:tgtEl>
                                            <p:attrNameLst>
                                              <p:attrName>ppt_x</p:attrName>
                                              <p:attrName>ppt_y</p:attrName>
                                            </p:attrNameLst>
                                          </p:cBhvr>
                                          <p:rCtr x="-9192" y="18704"/>
                                        </p:animMotion>
                                      </p:childTnLst>
                                    </p:cTn>
                                  </p:par>
                                  <p:par>
                                    <p:cTn id="75" presetID="1" presetClass="entr" presetSubtype="0" fill="hold" grpId="0" nodeType="withEffect">
                                      <p:stCondLst>
                                        <p:cond delay="600"/>
                                      </p:stCondLst>
                                      <p:childTnLst>
                                        <p:set>
                                          <p:cBhvr>
                                            <p:cTn id="76" dur="1" fill="hold">
                                              <p:stCondLst>
                                                <p:cond delay="0"/>
                                              </p:stCondLst>
                                            </p:cTn>
                                            <p:tgtEl>
                                              <p:spTgt spid="133"/>
                                            </p:tgtEl>
                                            <p:attrNameLst>
                                              <p:attrName>style.visibility</p:attrName>
                                            </p:attrNameLst>
                                          </p:cBhvr>
                                          <p:to>
                                            <p:strVal val="visible"/>
                                          </p:to>
                                        </p:set>
                                      </p:childTnLst>
                                    </p:cTn>
                                  </p:par>
                                  <p:par>
                                    <p:cTn id="77" presetID="53" presetClass="entr" presetSubtype="16" fill="hold" grpId="1" nodeType="withEffect">
                                      <p:stCondLst>
                                        <p:cond delay="600"/>
                                      </p:stCondLst>
                                      <p:childTnLst>
                                        <p:set>
                                          <p:cBhvr>
                                            <p:cTn id="78" dur="1" fill="hold">
                                              <p:stCondLst>
                                                <p:cond delay="0"/>
                                              </p:stCondLst>
                                            </p:cTn>
                                            <p:tgtEl>
                                              <p:spTgt spid="133"/>
                                            </p:tgtEl>
                                            <p:attrNameLst>
                                              <p:attrName>style.visibility</p:attrName>
                                            </p:attrNameLst>
                                          </p:cBhvr>
                                          <p:to>
                                            <p:strVal val="visible"/>
                                          </p:to>
                                        </p:set>
                                        <p:anim calcmode="lin" valueType="num">
                                          <p:cBhvr>
                                            <p:cTn id="79" dur="500" fill="hold"/>
                                            <p:tgtEl>
                                              <p:spTgt spid="133"/>
                                            </p:tgtEl>
                                            <p:attrNameLst>
                                              <p:attrName>ppt_w</p:attrName>
                                            </p:attrNameLst>
                                          </p:cBhvr>
                                          <p:tavLst>
                                            <p:tav tm="0">
                                              <p:val>
                                                <p:fltVal val="0"/>
                                              </p:val>
                                            </p:tav>
                                            <p:tav tm="100000">
                                              <p:val>
                                                <p:strVal val="#ppt_w"/>
                                              </p:val>
                                            </p:tav>
                                          </p:tavLst>
                                        </p:anim>
                                        <p:anim calcmode="lin" valueType="num">
                                          <p:cBhvr>
                                            <p:cTn id="80" dur="500" fill="hold"/>
                                            <p:tgtEl>
                                              <p:spTgt spid="133"/>
                                            </p:tgtEl>
                                            <p:attrNameLst>
                                              <p:attrName>ppt_h</p:attrName>
                                            </p:attrNameLst>
                                          </p:cBhvr>
                                          <p:tavLst>
                                            <p:tav tm="0">
                                              <p:val>
                                                <p:fltVal val="0"/>
                                              </p:val>
                                            </p:tav>
                                            <p:tav tm="100000">
                                              <p:val>
                                                <p:strVal val="#ppt_h"/>
                                              </p:val>
                                            </p:tav>
                                          </p:tavLst>
                                        </p:anim>
                                        <p:animEffect transition="in" filter="fade">
                                          <p:cBhvr>
                                            <p:cTn id="81" dur="500"/>
                                            <p:tgtEl>
                                              <p:spTgt spid="133"/>
                                            </p:tgtEl>
                                          </p:cBhvr>
                                        </p:animEffect>
                                      </p:childTnLst>
                                    </p:cTn>
                                  </p:par>
                                  <p:par>
                                    <p:cTn id="82" presetID="42" presetClass="path" presetSubtype="0" fill="hold" grpId="2" nodeType="withEffect">
                                      <p:stCondLst>
                                        <p:cond delay="600"/>
                                      </p:stCondLst>
                                      <p:childTnLst>
                                        <p:animMotion origin="layout" path="M 1.2238E-6 -2.96296E-6 L -0.1988 0.28334 " pathEditMode="relative" rAng="0" ptsTypes="AA">
                                          <p:cBhvr>
                                            <p:cTn id="83" dur="500" spd="-100000" fill="hold"/>
                                            <p:tgtEl>
                                              <p:spTgt spid="133"/>
                                            </p:tgtEl>
                                            <p:attrNameLst>
                                              <p:attrName>ppt_x</p:attrName>
                                              <p:attrName>ppt_y</p:attrName>
                                            </p:attrNameLst>
                                          </p:cBhvr>
                                          <p:rCtr x="-9947" y="14167"/>
                                        </p:animMotion>
                                      </p:childTnLst>
                                    </p:cTn>
                                  </p:par>
                                </p:childTnLst>
                              </p:cTn>
                            </p:par>
                            <p:par>
                              <p:cTn id="84" fill="hold">
                                <p:stCondLst>
                                  <p:cond delay="2200"/>
                                </p:stCondLst>
                                <p:childTnLst>
                                  <p:par>
                                    <p:cTn id="85" presetID="2" presetClass="entr" presetSubtype="12" fill="hold" grpId="0" nodeType="afterEffect">
                                      <p:stCondLst>
                                        <p:cond delay="0"/>
                                      </p:stCondLst>
                                      <p:iterate type="lt">
                                        <p:tmPct val="10000"/>
                                      </p:iterate>
                                      <p:childTnLst>
                                        <p:set>
                                          <p:cBhvr>
                                            <p:cTn id="86" dur="1" fill="hold">
                                              <p:stCondLst>
                                                <p:cond delay="0"/>
                                              </p:stCondLst>
                                            </p:cTn>
                                            <p:tgtEl>
                                              <p:spTgt spid="144"/>
                                            </p:tgtEl>
                                            <p:attrNameLst>
                                              <p:attrName>style.visibility</p:attrName>
                                            </p:attrNameLst>
                                          </p:cBhvr>
                                          <p:to>
                                            <p:strVal val="visible"/>
                                          </p:to>
                                        </p:set>
                                        <p:anim calcmode="lin" valueType="num">
                                          <p:cBhvr additive="base">
                                            <p:cTn id="87" dur="500" fill="hold"/>
                                            <p:tgtEl>
                                              <p:spTgt spid="144"/>
                                            </p:tgtEl>
                                            <p:attrNameLst>
                                              <p:attrName>ppt_x</p:attrName>
                                            </p:attrNameLst>
                                          </p:cBhvr>
                                          <p:tavLst>
                                            <p:tav tm="0">
                                              <p:val>
                                                <p:strVal val="0-#ppt_w/2"/>
                                              </p:val>
                                            </p:tav>
                                            <p:tav tm="100000">
                                              <p:val>
                                                <p:strVal val="#ppt_x"/>
                                              </p:val>
                                            </p:tav>
                                          </p:tavLst>
                                        </p:anim>
                                        <p:anim calcmode="lin" valueType="num">
                                          <p:cBhvr additive="base">
                                            <p:cTn id="88" dur="500" fill="hold"/>
                                            <p:tgtEl>
                                              <p:spTgt spid="1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29" grpId="1" animBg="1"/>
          <p:bldP spid="129" grpId="2" animBg="1"/>
          <p:bldP spid="133" grpId="0" animBg="1"/>
          <p:bldP spid="133" grpId="1" animBg="1"/>
          <p:bldP spid="133" grpId="2" animBg="1"/>
          <p:bldP spid="140" grpId="0" animBg="1"/>
          <p:bldP spid="140" grpId="1" animBg="1"/>
          <p:bldP spid="140" grpId="2" animBg="1"/>
          <p:bldP spid="14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015094" y="2115745"/>
            <a:ext cx="2293467" cy="2293467"/>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sp>
        <p:nvSpPr>
          <p:cNvPr id="3" name="椭圆 2"/>
          <p:cNvSpPr/>
          <p:nvPr/>
        </p:nvSpPr>
        <p:spPr>
          <a:xfrm>
            <a:off x="5221919" y="2329409"/>
            <a:ext cx="1879816" cy="1879816"/>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5" name="TextBox 4"/>
          <p:cNvSpPr txBox="1"/>
          <p:nvPr/>
        </p:nvSpPr>
        <p:spPr>
          <a:xfrm>
            <a:off x="5333371" y="2642725"/>
            <a:ext cx="1553630" cy="1323439"/>
          </a:xfrm>
          <a:prstGeom prst="rect">
            <a:avLst/>
          </a:prstGeom>
          <a:noFill/>
        </p:spPr>
        <p:txBody>
          <a:bodyPr wrap="none" rtlCol="0" anchor="ctr">
            <a:spAutoFit/>
          </a:bodyPr>
          <a:lstStyle/>
          <a:p>
            <a:pPr algn="ctr">
              <a:lnSpc>
                <a:spcPct val="150000"/>
              </a:lnSpc>
            </a:pPr>
            <a:r>
              <a:rPr lang="zh-CN" altLang="en-US" sz="8000" b="1" baseline="12000" dirty="0">
                <a:solidFill>
                  <a:schemeClr val="bg1"/>
                </a:solidFill>
                <a:effectLst>
                  <a:innerShdw blurRad="63500" dist="50800" dir="18900000">
                    <a:prstClr val="black">
                      <a:alpha val="30000"/>
                    </a:prstClr>
                  </a:innerShdw>
                </a:effectLst>
                <a:latin typeface="微软雅黑" panose="020B0503020204020204" pitchFamily="34" charset="-122"/>
                <a:ea typeface="微软雅黑" panose="020B0503020204020204" pitchFamily="34" charset="-122"/>
              </a:rPr>
              <a:t>目录</a:t>
            </a:r>
            <a:endParaRPr lang="zh-CN" altLang="en-US" sz="8000" b="1" baseline="12000" dirty="0">
              <a:solidFill>
                <a:schemeClr val="bg1"/>
              </a:solidFill>
              <a:effectLst>
                <a:innerShdw blurRad="63500" dist="50800" dir="18900000">
                  <a:prstClr val="black">
                    <a:alpha val="30000"/>
                  </a:prstClr>
                </a:innerShdw>
              </a:effectLst>
              <a:latin typeface="微软雅黑" panose="020B0503020204020204" pitchFamily="34" charset="-122"/>
              <a:ea typeface="微软雅黑" panose="020B0503020204020204" pitchFamily="34" charset="-122"/>
            </a:endParaRPr>
          </a:p>
        </p:txBody>
      </p:sp>
      <p:sp>
        <p:nvSpPr>
          <p:cNvPr id="19" name="矩形 18"/>
          <p:cNvSpPr/>
          <p:nvPr/>
        </p:nvSpPr>
        <p:spPr>
          <a:xfrm>
            <a:off x="2250403" y="1590357"/>
            <a:ext cx="1550424" cy="502766"/>
          </a:xfrm>
          <a:prstGeom prst="rect">
            <a:avLst/>
          </a:prstGeom>
        </p:spPr>
        <p:txBody>
          <a:bodyPr wrap="none">
            <a:spAutoFit/>
          </a:bodyPr>
          <a:lstStyle/>
          <a:p>
            <a:r>
              <a:rPr lang="zh-CN" altLang="en-US" sz="2665" b="1" dirty="0">
                <a:solidFill>
                  <a:srgbClr val="3574A0"/>
                </a:solidFill>
                <a:latin typeface="微软雅黑" panose="020B0503020204020204" pitchFamily="34" charset="-122"/>
                <a:ea typeface="微软雅黑" panose="020B0503020204020204" pitchFamily="34" charset="-122"/>
              </a:rPr>
              <a:t>基本情况</a:t>
            </a:r>
            <a:endParaRPr lang="zh-CN" altLang="en-US" sz="2665" b="1" dirty="0">
              <a:solidFill>
                <a:srgbClr val="3574A0"/>
              </a:solidFill>
              <a:latin typeface="微软雅黑" panose="020B0503020204020204" pitchFamily="34" charset="-122"/>
              <a:ea typeface="微软雅黑" panose="020B0503020204020204" pitchFamily="34" charset="-122"/>
            </a:endParaRPr>
          </a:p>
        </p:txBody>
      </p:sp>
      <p:sp>
        <p:nvSpPr>
          <p:cNvPr id="20" name="矩形 19"/>
          <p:cNvSpPr/>
          <p:nvPr/>
        </p:nvSpPr>
        <p:spPr>
          <a:xfrm>
            <a:off x="8636067" y="1617771"/>
            <a:ext cx="2556510" cy="501650"/>
          </a:xfrm>
          <a:prstGeom prst="rect">
            <a:avLst/>
          </a:prstGeom>
        </p:spPr>
        <p:txBody>
          <a:bodyPr wrap="none">
            <a:spAutoFit/>
          </a:bodyPr>
          <a:lstStyle/>
          <a:p>
            <a:pPr algn="l"/>
            <a:r>
              <a:rPr lang="zh-CN" altLang="en-US" sz="2665" b="1" dirty="0">
                <a:solidFill>
                  <a:srgbClr val="3574A0"/>
                </a:solidFill>
                <a:latin typeface="微软雅黑" panose="020B0503020204020204" pitchFamily="34" charset="-122"/>
                <a:ea typeface="微软雅黑" panose="020B0503020204020204" pitchFamily="34" charset="-122"/>
              </a:rPr>
              <a:t>存在的主要问题</a:t>
            </a:r>
            <a:endParaRPr lang="zh-CN" altLang="en-US" sz="2665" b="1" dirty="0">
              <a:solidFill>
                <a:srgbClr val="3574A0"/>
              </a:solidFill>
              <a:latin typeface="微软雅黑" panose="020B0503020204020204" pitchFamily="34" charset="-122"/>
              <a:ea typeface="微软雅黑" panose="020B0503020204020204" pitchFamily="34" charset="-122"/>
            </a:endParaRPr>
          </a:p>
        </p:txBody>
      </p:sp>
      <p:sp>
        <p:nvSpPr>
          <p:cNvPr id="21" name="矩形 20"/>
          <p:cNvSpPr/>
          <p:nvPr/>
        </p:nvSpPr>
        <p:spPr>
          <a:xfrm>
            <a:off x="1703848" y="3107749"/>
            <a:ext cx="1539240" cy="501650"/>
          </a:xfrm>
          <a:prstGeom prst="rect">
            <a:avLst/>
          </a:prstGeom>
        </p:spPr>
        <p:txBody>
          <a:bodyPr wrap="none">
            <a:spAutoFit/>
          </a:bodyPr>
          <a:lstStyle/>
          <a:p>
            <a:pPr algn="l"/>
            <a:r>
              <a:rPr lang="zh-CN" altLang="en-US" sz="2665" b="1" dirty="0">
                <a:solidFill>
                  <a:srgbClr val="3574A0"/>
                </a:solidFill>
                <a:latin typeface="微软雅黑" panose="020B0503020204020204" pitchFamily="34" charset="-122"/>
                <a:ea typeface="微软雅黑" panose="020B0503020204020204" pitchFamily="34" charset="-122"/>
                <a:sym typeface="+mn-ea"/>
              </a:rPr>
              <a:t>评价结论</a:t>
            </a:r>
            <a:endParaRPr lang="zh-CN" altLang="en-US" sz="2665" b="1" dirty="0">
              <a:solidFill>
                <a:srgbClr val="3574A0"/>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4743908" y="1898569"/>
            <a:ext cx="2759639" cy="2749517"/>
            <a:chOff x="909662" y="1382264"/>
            <a:chExt cx="2069729" cy="2062138"/>
          </a:xfrm>
        </p:grpSpPr>
        <p:sp>
          <p:nvSpPr>
            <p:cNvPr id="27" name="弧形 26"/>
            <p:cNvSpPr/>
            <p:nvPr/>
          </p:nvSpPr>
          <p:spPr>
            <a:xfrm>
              <a:off x="917253" y="1382264"/>
              <a:ext cx="2062138" cy="2062138"/>
            </a:xfrm>
            <a:prstGeom prst="arc">
              <a:avLst>
                <a:gd name="adj1" fmla="val 16565820"/>
                <a:gd name="adj2" fmla="val 505695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8" name="弧形 27"/>
            <p:cNvSpPr/>
            <p:nvPr/>
          </p:nvSpPr>
          <p:spPr>
            <a:xfrm flipH="1">
              <a:off x="909662" y="1382264"/>
              <a:ext cx="2062138" cy="2062138"/>
            </a:xfrm>
            <a:prstGeom prst="arc">
              <a:avLst>
                <a:gd name="adj1" fmla="val 16451007"/>
                <a:gd name="adj2" fmla="val 4656997"/>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23" name="组合 22"/>
          <p:cNvGrpSpPr/>
          <p:nvPr/>
        </p:nvGrpSpPr>
        <p:grpSpPr>
          <a:xfrm>
            <a:off x="4152344" y="1325163"/>
            <a:ext cx="986453" cy="986453"/>
            <a:chOff x="3685832" y="623962"/>
            <a:chExt cx="739840" cy="739840"/>
          </a:xfrm>
        </p:grpSpPr>
        <p:sp>
          <p:nvSpPr>
            <p:cNvPr id="7" name="椭圆 6"/>
            <p:cNvSpPr/>
            <p:nvPr/>
          </p:nvSpPr>
          <p:spPr>
            <a:xfrm>
              <a:off x="3685832" y="623962"/>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rgbClr val="E93F30"/>
                </a:solidFill>
              </a:endParaRPr>
            </a:p>
          </p:txBody>
        </p:sp>
        <p:sp>
          <p:nvSpPr>
            <p:cNvPr id="8" name="TextBox 7"/>
            <p:cNvSpPr txBox="1"/>
            <p:nvPr/>
          </p:nvSpPr>
          <p:spPr>
            <a:xfrm>
              <a:off x="3806767" y="743838"/>
              <a:ext cx="497973" cy="500090"/>
            </a:xfrm>
            <a:prstGeom prst="rect">
              <a:avLst/>
            </a:prstGeom>
            <a:noFill/>
          </p:spPr>
          <p:txBody>
            <a:bodyPr wrap="none" rtlCol="0" anchor="ctr">
              <a:spAutoFit/>
            </a:bodyPr>
            <a:lstStyle/>
            <a:p>
              <a:pPr algn="ctr"/>
              <a:r>
                <a:rPr lang="zh-CN" altLang="en-US" sz="3735" b="1"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一</a:t>
              </a:r>
              <a:endParaRPr lang="zh-CN" altLang="en-US" sz="3735" b="1"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endParaRPr>
            </a:p>
          </p:txBody>
        </p:sp>
      </p:grpSp>
      <p:grpSp>
        <p:nvGrpSpPr>
          <p:cNvPr id="24" name="组合 23"/>
          <p:cNvGrpSpPr/>
          <p:nvPr/>
        </p:nvGrpSpPr>
        <p:grpSpPr>
          <a:xfrm>
            <a:off x="3561716" y="2865271"/>
            <a:ext cx="986453" cy="986453"/>
            <a:chOff x="3685832" y="1673493"/>
            <a:chExt cx="739840" cy="739840"/>
          </a:xfrm>
        </p:grpSpPr>
        <p:sp>
          <p:nvSpPr>
            <p:cNvPr id="10" name="椭圆 9"/>
            <p:cNvSpPr/>
            <p:nvPr/>
          </p:nvSpPr>
          <p:spPr>
            <a:xfrm>
              <a:off x="3685832" y="1673493"/>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rgbClr val="3574A0"/>
                </a:solidFill>
              </a:endParaRPr>
            </a:p>
          </p:txBody>
        </p:sp>
        <p:sp>
          <p:nvSpPr>
            <p:cNvPr id="11" name="TextBox 10"/>
            <p:cNvSpPr txBox="1"/>
            <p:nvPr/>
          </p:nvSpPr>
          <p:spPr>
            <a:xfrm>
              <a:off x="3800155" y="1793369"/>
              <a:ext cx="511198" cy="500090"/>
            </a:xfrm>
            <a:prstGeom prst="rect">
              <a:avLst/>
            </a:prstGeom>
            <a:noFill/>
          </p:spPr>
          <p:txBody>
            <a:bodyPr wrap="none" rtlCol="0" anchor="ctr">
              <a:spAutoFit/>
            </a:bodyPr>
            <a:lstStyle/>
            <a:p>
              <a:pPr algn="ctr"/>
              <a:r>
                <a:rPr lang="zh-CN" altLang="en-US" sz="3735" b="1"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二</a:t>
              </a:r>
              <a:endParaRPr lang="zh-CN" altLang="en-US" sz="3735" b="1"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endParaRPr>
            </a:p>
          </p:txBody>
        </p:sp>
      </p:grpSp>
      <p:grpSp>
        <p:nvGrpSpPr>
          <p:cNvPr id="25" name="组合 24"/>
          <p:cNvGrpSpPr/>
          <p:nvPr/>
        </p:nvGrpSpPr>
        <p:grpSpPr>
          <a:xfrm>
            <a:off x="4296410" y="4405934"/>
            <a:ext cx="986453" cy="986453"/>
            <a:chOff x="3685832" y="2723024"/>
            <a:chExt cx="739840" cy="739840"/>
          </a:xfrm>
        </p:grpSpPr>
        <p:sp>
          <p:nvSpPr>
            <p:cNvPr id="13" name="椭圆 12"/>
            <p:cNvSpPr/>
            <p:nvPr/>
          </p:nvSpPr>
          <p:spPr>
            <a:xfrm>
              <a:off x="3685832" y="2723024"/>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905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rgbClr val="3574A0"/>
                </a:solidFill>
              </a:endParaRPr>
            </a:p>
          </p:txBody>
        </p:sp>
        <p:sp>
          <p:nvSpPr>
            <p:cNvPr id="14" name="TextBox 13"/>
            <p:cNvSpPr txBox="1"/>
            <p:nvPr/>
          </p:nvSpPr>
          <p:spPr>
            <a:xfrm>
              <a:off x="3806767" y="2842900"/>
              <a:ext cx="497973" cy="500090"/>
            </a:xfrm>
            <a:prstGeom prst="rect">
              <a:avLst/>
            </a:prstGeom>
            <a:noFill/>
          </p:spPr>
          <p:txBody>
            <a:bodyPr wrap="none" rtlCol="0" anchor="ctr">
              <a:spAutoFit/>
            </a:bodyPr>
            <a:lstStyle/>
            <a:p>
              <a:pPr algn="ctr"/>
              <a:r>
                <a:rPr lang="zh-CN" altLang="en-US" sz="3735" b="1"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三</a:t>
              </a:r>
              <a:endParaRPr lang="zh-CN" altLang="en-US" sz="3735" b="1"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endParaRPr>
            </a:p>
          </p:txBody>
        </p:sp>
      </p:grpSp>
      <p:grpSp>
        <p:nvGrpSpPr>
          <p:cNvPr id="26" name="组合 25"/>
          <p:cNvGrpSpPr/>
          <p:nvPr/>
        </p:nvGrpSpPr>
        <p:grpSpPr>
          <a:xfrm>
            <a:off x="7270607" y="1342956"/>
            <a:ext cx="986453" cy="986453"/>
            <a:chOff x="3685832" y="3772554"/>
            <a:chExt cx="739840" cy="739840"/>
          </a:xfrm>
        </p:grpSpPr>
        <p:sp>
          <p:nvSpPr>
            <p:cNvPr id="16" name="椭圆 15"/>
            <p:cNvSpPr/>
            <p:nvPr/>
          </p:nvSpPr>
          <p:spPr>
            <a:xfrm>
              <a:off x="3685832" y="3772554"/>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905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rgbClr val="3574A0"/>
                </a:solidFill>
              </a:endParaRPr>
            </a:p>
          </p:txBody>
        </p:sp>
        <p:sp>
          <p:nvSpPr>
            <p:cNvPr id="17" name="TextBox 16"/>
            <p:cNvSpPr txBox="1"/>
            <p:nvPr/>
          </p:nvSpPr>
          <p:spPr>
            <a:xfrm>
              <a:off x="3800756" y="3892430"/>
              <a:ext cx="509995" cy="500090"/>
            </a:xfrm>
            <a:prstGeom prst="rect">
              <a:avLst/>
            </a:prstGeom>
            <a:noFill/>
          </p:spPr>
          <p:txBody>
            <a:bodyPr wrap="none" rtlCol="0" anchor="ctr">
              <a:spAutoFit/>
            </a:bodyPr>
            <a:lstStyle/>
            <a:p>
              <a:pPr algn="ctr"/>
              <a:r>
                <a:rPr lang="zh-CN" altLang="en-US" sz="3735"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四</a:t>
              </a:r>
              <a:endParaRPr lang="zh-CN" altLang="en-US" sz="3735"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endParaRPr>
            </a:p>
          </p:txBody>
        </p:sp>
      </p:grpSp>
      <p:grpSp>
        <p:nvGrpSpPr>
          <p:cNvPr id="4" name="组合 3"/>
          <p:cNvGrpSpPr/>
          <p:nvPr/>
        </p:nvGrpSpPr>
        <p:grpSpPr>
          <a:xfrm>
            <a:off x="7438181" y="4004967"/>
            <a:ext cx="986453" cy="986453"/>
            <a:chOff x="3685832" y="3772554"/>
            <a:chExt cx="739840" cy="739840"/>
          </a:xfrm>
        </p:grpSpPr>
        <p:sp>
          <p:nvSpPr>
            <p:cNvPr id="6" name="椭圆 5"/>
            <p:cNvSpPr/>
            <p:nvPr/>
          </p:nvSpPr>
          <p:spPr>
            <a:xfrm>
              <a:off x="3685832" y="3772554"/>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905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rgbClr val="3574A0"/>
                </a:solidFill>
              </a:endParaRPr>
            </a:p>
          </p:txBody>
        </p:sp>
        <p:sp>
          <p:nvSpPr>
            <p:cNvPr id="30" name="TextBox 16"/>
            <p:cNvSpPr txBox="1"/>
            <p:nvPr/>
          </p:nvSpPr>
          <p:spPr>
            <a:xfrm>
              <a:off x="3806767" y="3892430"/>
              <a:ext cx="497973" cy="500090"/>
            </a:xfrm>
            <a:prstGeom prst="rect">
              <a:avLst/>
            </a:prstGeom>
            <a:noFill/>
          </p:spPr>
          <p:txBody>
            <a:bodyPr wrap="none" rtlCol="0" anchor="ctr">
              <a:spAutoFit/>
            </a:bodyPr>
            <a:lstStyle/>
            <a:p>
              <a:pPr algn="ctr"/>
              <a:r>
                <a:rPr lang="zh-CN" altLang="en-US" sz="3735"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五</a:t>
              </a:r>
              <a:endParaRPr lang="zh-CN" altLang="en-US" sz="3735"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endParaRPr>
            </a:p>
          </p:txBody>
        </p:sp>
      </p:grpSp>
      <p:sp>
        <p:nvSpPr>
          <p:cNvPr id="34" name="矩形 33"/>
          <p:cNvSpPr/>
          <p:nvPr/>
        </p:nvSpPr>
        <p:spPr>
          <a:xfrm>
            <a:off x="1851272" y="4648100"/>
            <a:ext cx="2217420" cy="501650"/>
          </a:xfrm>
          <a:prstGeom prst="rect">
            <a:avLst/>
          </a:prstGeom>
        </p:spPr>
        <p:txBody>
          <a:bodyPr wrap="none">
            <a:spAutoFit/>
          </a:bodyPr>
          <a:lstStyle/>
          <a:p>
            <a:pPr algn="l"/>
            <a:r>
              <a:rPr lang="zh-CN" altLang="en-US" sz="2665" b="1" dirty="0">
                <a:solidFill>
                  <a:srgbClr val="3574A0"/>
                </a:solidFill>
                <a:latin typeface="微软雅黑" panose="020B0503020204020204" pitchFamily="34" charset="-122"/>
                <a:ea typeface="微软雅黑" panose="020B0503020204020204" pitchFamily="34" charset="-122"/>
              </a:rPr>
              <a:t>主要经验做法</a:t>
            </a:r>
            <a:endParaRPr lang="zh-CN" altLang="en-US" sz="2665" b="1" dirty="0">
              <a:solidFill>
                <a:srgbClr val="3574A0"/>
              </a:solidFill>
              <a:latin typeface="微软雅黑" panose="020B0503020204020204" pitchFamily="34" charset="-122"/>
              <a:ea typeface="微软雅黑" panose="020B0503020204020204" pitchFamily="34" charset="-122"/>
            </a:endParaRPr>
          </a:p>
        </p:txBody>
      </p:sp>
      <p:sp>
        <p:nvSpPr>
          <p:cNvPr id="35" name="矩形 34"/>
          <p:cNvSpPr/>
          <p:nvPr/>
        </p:nvSpPr>
        <p:spPr>
          <a:xfrm>
            <a:off x="8646282" y="4221461"/>
            <a:ext cx="1539240" cy="501650"/>
          </a:xfrm>
          <a:prstGeom prst="rect">
            <a:avLst/>
          </a:prstGeom>
        </p:spPr>
        <p:txBody>
          <a:bodyPr wrap="none">
            <a:spAutoFit/>
          </a:bodyPr>
          <a:lstStyle/>
          <a:p>
            <a:pPr algn="l"/>
            <a:r>
              <a:rPr lang="zh-CN" altLang="en-US" sz="2665" b="1" dirty="0">
                <a:solidFill>
                  <a:srgbClr val="3574A0"/>
                </a:solidFill>
                <a:latin typeface="微软雅黑" panose="020B0503020204020204" pitchFamily="34" charset="-122"/>
                <a:ea typeface="微软雅黑" panose="020B0503020204020204" pitchFamily="34" charset="-122"/>
              </a:rPr>
              <a:t>意见建议</a:t>
            </a:r>
            <a:endParaRPr lang="zh-CN" altLang="en-US" sz="2665" b="1" dirty="0">
              <a:solidFill>
                <a:srgbClr val="3574A0"/>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heel(1)">
                                      <p:cBhvr>
                                        <p:cTn id="25" dur="1000"/>
                                        <p:tgtEl>
                                          <p:spTgt spid="2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40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1+#ppt_w/2"/>
                                          </p:val>
                                        </p:tav>
                                        <p:tav tm="100000">
                                          <p:val>
                                            <p:strVal val="#ppt_x"/>
                                          </p:val>
                                        </p:tav>
                                      </p:tavLst>
                                    </p:anim>
                                    <p:anim calcmode="lin" valueType="num">
                                      <p:cBhvr additive="base">
                                        <p:cTn id="31" dur="500" fill="hold"/>
                                        <p:tgtEl>
                                          <p:spTgt spid="24"/>
                                        </p:tgtEl>
                                        <p:attrNameLst>
                                          <p:attrName>ppt_y</p:attrName>
                                        </p:attrNameLst>
                                      </p:cBhvr>
                                      <p:tavLst>
                                        <p:tav tm="0">
                                          <p:val>
                                            <p:strVal val="#ppt_y"/>
                                          </p:val>
                                        </p:tav>
                                        <p:tav tm="100000">
                                          <p:val>
                                            <p:strVal val="#ppt_y"/>
                                          </p:val>
                                        </p:tav>
                                      </p:tavLst>
                                    </p:anim>
                                  </p:childTnLst>
                                </p:cTn>
                              </p:par>
                              <p:par>
                                <p:cTn id="32" presetID="2" presetClass="entr" presetSubtype="4" fill="hold" nodeType="withEffect">
                                  <p:stCondLst>
                                    <p:cond delay="1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0-#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80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0-#ppt_w/2"/>
                                          </p:val>
                                        </p:tav>
                                        <p:tav tm="100000">
                                          <p:val>
                                            <p:strVal val="#ppt_x"/>
                                          </p:val>
                                        </p:tav>
                                      </p:tavLst>
                                    </p:anim>
                                    <p:anim calcmode="lin" valueType="num">
                                      <p:cBhvr additive="base">
                                        <p:cTn id="43" dur="50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900"/>
                            </p:stCondLst>
                            <p:childTnLst>
                              <p:par>
                                <p:cTn id="45" presetID="2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14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19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par>
                                <p:cTn id="56" presetID="2" presetClass="entr" presetSubtype="4" fill="hold" nodeType="withEffect">
                                  <p:stCondLst>
                                    <p:cond delay="1200"/>
                                  </p:stCondLst>
                                  <p:childTnLst>
                                    <p:set>
                                      <p:cBhvr>
                                        <p:cTn id="57" dur="1" fill="hold">
                                          <p:stCondLst>
                                            <p:cond delay="0"/>
                                          </p:stCondLst>
                                        </p:cTn>
                                        <p:tgtEl>
                                          <p:spTgt spid="4"/>
                                        </p:tgtEl>
                                        <p:attrNameLst>
                                          <p:attrName>style.visibility</p:attrName>
                                        </p:attrNameLst>
                                      </p:cBhvr>
                                      <p:to>
                                        <p:strVal val="visible"/>
                                      </p:to>
                                    </p:set>
                                    <p:anim calcmode="lin" valueType="num">
                                      <p:cBhvr additive="base">
                                        <p:cTn id="58" dur="500" fill="hold"/>
                                        <p:tgtEl>
                                          <p:spTgt spid="4"/>
                                        </p:tgtEl>
                                        <p:attrNameLst>
                                          <p:attrName>ppt_x</p:attrName>
                                        </p:attrNameLst>
                                      </p:cBhvr>
                                      <p:tavLst>
                                        <p:tav tm="0">
                                          <p:val>
                                            <p:strVal val="#ppt_x"/>
                                          </p:val>
                                        </p:tav>
                                        <p:tav tm="100000">
                                          <p:val>
                                            <p:strVal val="#ppt_x"/>
                                          </p:val>
                                        </p:tav>
                                      </p:tavLst>
                                    </p:anim>
                                    <p:anim calcmode="lin" valueType="num">
                                      <p:cBhvr additive="base">
                                        <p:cTn id="59" dur="500" fill="hold"/>
                                        <p:tgtEl>
                                          <p:spTgt spid="4"/>
                                        </p:tgtEl>
                                        <p:attrNameLst>
                                          <p:attrName>ppt_y</p:attrName>
                                        </p:attrNameLst>
                                      </p:cBhvr>
                                      <p:tavLst>
                                        <p:tav tm="0">
                                          <p:val>
                                            <p:strVal val="1+#ppt_h/2"/>
                                          </p:val>
                                        </p:tav>
                                        <p:tav tm="100000">
                                          <p:val>
                                            <p:strVal val="#ppt_y"/>
                                          </p:val>
                                        </p:tav>
                                      </p:tavLst>
                                    </p:anim>
                                  </p:childTnLst>
                                </p:cTn>
                              </p:par>
                            </p:childTnLst>
                          </p:cTn>
                        </p:par>
                        <p:par>
                          <p:cTn id="60" fill="hold">
                            <p:stCondLst>
                              <p:cond delay="2400"/>
                            </p:stCondLst>
                            <p:childTnLst>
                              <p:par>
                                <p:cTn id="61" presetID="22" presetClass="entr" presetSubtype="8"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childTnLst>
                          </p:cTn>
                        </p:par>
                        <p:par>
                          <p:cTn id="64" fill="hold">
                            <p:stCondLst>
                              <p:cond delay="29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19" grpId="0"/>
      <p:bldP spid="20" grpId="0"/>
      <p:bldP spid="21"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矩形 77"/>
          <p:cNvSpPr>
            <a:spLocks noChangeArrowheads="1"/>
          </p:cNvSpPr>
          <p:nvPr/>
        </p:nvSpPr>
        <p:spPr bwMode="auto">
          <a:xfrm rot="2700000">
            <a:off x="697480" y="2310572"/>
            <a:ext cx="1975974" cy="2044128"/>
          </a:xfrm>
          <a:prstGeom prst="rect">
            <a:avLst/>
          </a:prstGeom>
          <a:blipFill>
            <a:blip r:embed="rId1"/>
            <a:stretch>
              <a:fillRect/>
            </a:stretch>
          </a:blipFill>
          <a:ln>
            <a:noFill/>
          </a:ln>
          <a:effectLst>
            <a:outerShdw blurRad="50800" dist="38100" dir="5400000" algn="t" rotWithShape="0">
              <a:prstClr val="black">
                <a:alpha val="40000"/>
              </a:prstClr>
            </a:outerShdw>
          </a:effectLst>
        </p:spPr>
        <p:txBody>
          <a:bodyPr anchor="ctr"/>
          <a:lstStyle/>
          <a:p>
            <a:pPr algn="ctr" defTabSz="608965"/>
            <a:endParaRPr lang="zh-CN" altLang="zh-CN" sz="3200">
              <a:solidFill>
                <a:srgbClr val="FFFFFF"/>
              </a:solidFill>
              <a:latin typeface="宋体" panose="02010600030101010101" pitchFamily="2" charset="-122"/>
              <a:ea typeface="黑体" panose="02010609060101010101" pitchFamily="49" charset="-122"/>
              <a:sym typeface="宋体" panose="02010600030101010101" pitchFamily="2" charset="-122"/>
            </a:endParaRPr>
          </a:p>
        </p:txBody>
      </p:sp>
      <p:sp>
        <p:nvSpPr>
          <p:cNvPr id="11" name="矩形 10"/>
          <p:cNvSpPr/>
          <p:nvPr/>
        </p:nvSpPr>
        <p:spPr>
          <a:xfrm>
            <a:off x="1416145" y="392327"/>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基本情况</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264255" y="321550"/>
            <a:ext cx="2725420" cy="3258488"/>
            <a:chOff x="5149948" y="779869"/>
            <a:chExt cx="3303888" cy="3950113"/>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149948" y="846745"/>
              <a:ext cx="3303888" cy="3883237"/>
              <a:chOff x="5051939" y="816717"/>
              <a:chExt cx="3303888" cy="3883237"/>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黑体" panose="02010609060101010101" pitchFamily="49" charset="-122"/>
                    <a:ea typeface="黑体" panose="02010609060101010101" pitchFamily="49" charset="-122"/>
                  </a:rPr>
                  <a:t>一</a:t>
                </a:r>
                <a:endParaRPr lang="zh-CN" altLang="en-US" sz="3200" b="1" dirty="0">
                  <a:latin typeface="黑体" panose="02010609060101010101" pitchFamily="49" charset="-122"/>
                  <a:ea typeface="黑体" panose="02010609060101010101" pitchFamily="49" charset="-122"/>
                </a:endParaRPr>
              </a:p>
            </p:txBody>
          </p:sp>
          <p:sp>
            <p:nvSpPr>
              <p:cNvPr id="73" name="矩形 72"/>
              <p:cNvSpPr/>
              <p:nvPr/>
            </p:nvSpPr>
            <p:spPr>
              <a:xfrm>
                <a:off x="5051939" y="4080280"/>
                <a:ext cx="3303888" cy="619674"/>
              </a:xfrm>
              <a:prstGeom prst="rect">
                <a:avLst/>
              </a:prstGeom>
            </p:spPr>
            <p:txBody>
              <a:bodyPr wrap="none" anchor="ctr">
                <a:spAutoFit/>
              </a:bodyPr>
              <a:lstStyle/>
              <a:p>
                <a:pPr algn="ctr">
                  <a:lnSpc>
                    <a:spcPct val="150000"/>
                  </a:lnSpc>
                </a:pPr>
                <a:r>
                  <a:rPr lang="zh-CN" altLang="en-US" sz="2800" b="1"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（一）预算部门基本情况</a:t>
                </a:r>
                <a:endParaRPr lang="zh-CN" altLang="en-US" sz="2800" b="1"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95" name="矩形 94"/>
          <p:cNvSpPr/>
          <p:nvPr/>
        </p:nvSpPr>
        <p:spPr>
          <a:xfrm>
            <a:off x="3720530" y="1196117"/>
            <a:ext cx="7601656" cy="5262245"/>
          </a:xfrm>
          <a:prstGeom prst="rect">
            <a:avLst/>
          </a:prstGeom>
        </p:spPr>
        <p:txBody>
          <a:bodyPr wrap="square">
            <a:spAutoFit/>
          </a:bodyPr>
          <a:lstStyle/>
          <a:p>
            <a:pPr indent="406400" defTabSz="608965" fontAlgn="auto">
              <a:lnSpc>
                <a:spcPct val="15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天水市财政局为市级国有资本经营预算的主管部门，主要职责是商国资监管机构编制国有资本经营预算草案，报经本级人民政府批准后，经市人民代表大会审批同意后下达执行。</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defTabSz="608965" fontAlgn="auto">
              <a:lnSpc>
                <a:spcPct val="150000"/>
              </a:lnSpc>
              <a:extLst>
                <a:ext uri="{35155182-B16C-46BC-9424-99874614C6A1}">
                  <wpsdc:indentchars xmlns:wpsdc="http://www.wps.cn/officeDocument/2017/drawingmlCustomData" val="200" checksum="1740828767"/>
                </a:ext>
              </a:extLst>
            </a:pPr>
            <a:r>
              <a:rPr lang="en-US" sz="1600" dirty="0">
                <a:solidFill>
                  <a:schemeClr val="tx1">
                    <a:lumMod val="75000"/>
                    <a:lumOff val="25000"/>
                  </a:schemeClr>
                </a:solidFill>
                <a:latin typeface="微软雅黑" panose="020B0503020204020204" pitchFamily="34" charset="-122"/>
                <a:ea typeface="微软雅黑" panose="020B0503020204020204" pitchFamily="34" charset="-122"/>
              </a:rPr>
              <a:t> </a:t>
            </a:r>
            <a:r>
              <a:rPr sz="1600" dirty="0">
                <a:solidFill>
                  <a:schemeClr val="tx1">
                    <a:lumMod val="75000"/>
                    <a:lumOff val="25000"/>
                  </a:schemeClr>
                </a:solidFill>
                <a:latin typeface="微软雅黑" panose="020B0503020204020204" pitchFamily="34" charset="-122"/>
                <a:ea typeface="微软雅黑" panose="020B0503020204020204" pitchFamily="34" charset="-122"/>
              </a:rPr>
              <a:t>天水市政府国有资产监督管理委员会（以下简称：市政府国资委）为国有资本经营预算单位，主要职责是负责研究制订市级国有经济布局和结构调整政策措施，参与制订国有资本经营预算有关管理制度；提出年度国有资本经营预算建议草案；组织和监督国有资本经营预算的执行；编报年度国有资本经营决算草案；负责组织所监管（或所属）企业上交国有资本收益。</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defTabSz="608965" fontAlgn="auto">
              <a:lnSpc>
                <a:spcPct val="15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市属国有（控股、参股）企业为国有资本经营预算单位，主要职责是做好年度预算执行，按规定将应上交的国有资本收益，及时、足额上交财政，其中：第一类企业（资源性行业）上缴比例为30%，第二类企业（一般竞争性行业）上缴比例为 20%，第三类企业（其他行业）上缴比例为15%。根据国有资本经营预算重点支持方向和企业发展需要，向出资人单位申报资金需求，加强资金和项目管理，提高财政资金的使用效益。</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4" presetClass="entr" presetSubtype="10" fill="hold" grpId="0" nodeType="after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randombar(horizontal)">
                                      <p:cBhvr>
                                        <p:cTn id="1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3833" y="555400"/>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基本情况</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矩形 94"/>
          <p:cNvSpPr/>
          <p:nvPr/>
        </p:nvSpPr>
        <p:spPr>
          <a:xfrm>
            <a:off x="3863911" y="1539092"/>
            <a:ext cx="7416824" cy="3415030"/>
          </a:xfrm>
          <a:prstGeom prst="rect">
            <a:avLst/>
          </a:prstGeom>
        </p:spPr>
        <p:txBody>
          <a:bodyPr wrap="square">
            <a:spAutoFit/>
          </a:bodyPr>
          <a:lstStyle/>
          <a:p>
            <a:pPr indent="406400" defTabSz="608965" fontAlgn="auto">
              <a:lnSpc>
                <a:spcPct val="15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市政府国资委负责监管的市属企业共计38户，其中：国有独资企业29户，国有控股企业3户，国有参股企业6户。2023年盈利企业27户，占71.05%；亏损企业8户，占21.05%；无营收企业3户，占7.90%。纳入国有资本经营预算编制范围的企业38户，其中：2022年盈利并上缴收益的企业22户，累计上缴利润745万元；盈利按政策不需要缴纳收益的企业1户，主要为利润弥补以前年度亏损。</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defTabSz="608965" fontAlgn="auto">
              <a:lnSpc>
                <a:spcPct val="15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截至2023年12月31日，38户企业资产总额820.66亿元，同比增长3.11%；负债总额537.27亿元，同比降低1.49%；所有者权益总额283.38亿元，同比增长13.13%；整体资产负债率65.47%，同比降低3.06个百分点。全年实现营业收入28.65亿元，同比增长12.43%；利润总额0.38亿元，同比增长2.17倍。</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矩形 77"/>
          <p:cNvSpPr>
            <a:spLocks noChangeArrowheads="1"/>
          </p:cNvSpPr>
          <p:nvPr/>
        </p:nvSpPr>
        <p:spPr bwMode="auto">
          <a:xfrm rot="2700000">
            <a:off x="980980" y="2319980"/>
            <a:ext cx="2096493" cy="2218039"/>
          </a:xfrm>
          <a:prstGeom prst="rect">
            <a:avLst/>
          </a:prstGeom>
          <a:blipFill>
            <a:blip r:embed="rId1"/>
            <a:stretch>
              <a:fillRect/>
            </a:stretch>
          </a:blipFill>
          <a:ln>
            <a:noFill/>
          </a:ln>
          <a:effectLst>
            <a:outerShdw blurRad="50800" dist="38100" dir="5400000" algn="t" rotWithShape="0">
              <a:prstClr val="black">
                <a:alpha val="40000"/>
              </a:prstClr>
            </a:outerShdw>
          </a:effectLst>
        </p:spPr>
        <p:txBody>
          <a:bodyPr anchor="ctr"/>
          <a:lstStyle/>
          <a:p>
            <a:pPr algn="ctr" defTabSz="608965"/>
            <a:endParaRPr lang="zh-CN" altLang="zh-CN" sz="3200">
              <a:solidFill>
                <a:srgbClr val="FFFFFF"/>
              </a:solidFill>
              <a:latin typeface="宋体" panose="02010600030101010101" pitchFamily="2" charset="-122"/>
              <a:ea typeface="黑体" panose="02010609060101010101" pitchFamily="49" charset="-122"/>
              <a:sym typeface="宋体" panose="02010600030101010101" pitchFamily="2" charset="-122"/>
            </a:endParaRPr>
          </a:p>
        </p:txBody>
      </p:sp>
      <p:grpSp>
        <p:nvGrpSpPr>
          <p:cNvPr id="3" name="组合 2"/>
          <p:cNvGrpSpPr/>
          <p:nvPr/>
        </p:nvGrpSpPr>
        <p:grpSpPr>
          <a:xfrm>
            <a:off x="734835" y="469204"/>
            <a:ext cx="2368209" cy="3214845"/>
            <a:chOff x="5614910" y="779869"/>
            <a:chExt cx="2870860" cy="3897207"/>
          </a:xfrm>
        </p:grpSpPr>
        <p:sp>
          <p:nvSpPr>
            <p:cNvPr id="4" name="椭圆 3"/>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5" name="组合 4"/>
            <p:cNvGrpSpPr/>
            <p:nvPr/>
          </p:nvGrpSpPr>
          <p:grpSpPr>
            <a:xfrm>
              <a:off x="5681087" y="846745"/>
              <a:ext cx="2804683" cy="3830331"/>
              <a:chOff x="5583078" y="816717"/>
              <a:chExt cx="2804683" cy="3830331"/>
            </a:xfrm>
          </p:grpSpPr>
          <p:sp>
            <p:nvSpPr>
              <p:cNvPr id="6" name="椭圆 5"/>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黑体" panose="02010609060101010101" pitchFamily="49" charset="-122"/>
                    <a:ea typeface="黑体" panose="02010609060101010101" pitchFamily="49" charset="-122"/>
                  </a:rPr>
                  <a:t>一</a:t>
                </a:r>
                <a:endParaRPr lang="zh-CN" altLang="en-US" sz="3200" b="1" dirty="0">
                  <a:latin typeface="黑体" panose="02010609060101010101" pitchFamily="49" charset="-122"/>
                  <a:ea typeface="黑体" panose="02010609060101010101" pitchFamily="49" charset="-122"/>
                </a:endParaRPr>
              </a:p>
            </p:txBody>
          </p:sp>
          <p:sp>
            <p:nvSpPr>
              <p:cNvPr id="7" name="矩形 6"/>
              <p:cNvSpPr/>
              <p:nvPr/>
            </p:nvSpPr>
            <p:spPr>
              <a:xfrm>
                <a:off x="5644271" y="4027374"/>
                <a:ext cx="2743490" cy="619674"/>
              </a:xfrm>
              <a:prstGeom prst="rect">
                <a:avLst/>
              </a:prstGeom>
            </p:spPr>
            <p:txBody>
              <a:bodyPr wrap="none" anchor="ctr">
                <a:spAutoFit/>
              </a:bodyPr>
              <a:lstStyle/>
              <a:p>
                <a:pPr algn="ctr">
                  <a:lnSpc>
                    <a:spcPct val="150000"/>
                  </a:lnSpc>
                </a:pPr>
                <a:r>
                  <a:rPr lang="zh-CN" altLang="en-US" sz="2800" b="1"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（二）企业基本情况</a:t>
                </a:r>
                <a:endParaRPr lang="zh-CN" altLang="en-US" sz="2800" b="1"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Tree>
  </p:cSld>
  <p:clrMapOvr>
    <a:masterClrMapping/>
  </p:clrMapOvr>
  <p:transition spd="slow" advClick="0"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5"/>
                                        </p:tgtEl>
                                        <p:attrNameLst>
                                          <p:attrName>style.visibility</p:attrName>
                                        </p:attrNameLst>
                                      </p:cBhvr>
                                      <p:to>
                                        <p:strVal val="visible"/>
                                      </p:to>
                                    </p:set>
                                    <p:animEffect transition="in" filter="randombar(horizontal)">
                                      <p:cBhvr>
                                        <p:cTn id="11" dur="500"/>
                                        <p:tgtEl>
                                          <p:spTgt spid="95"/>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矩形 77"/>
          <p:cNvSpPr>
            <a:spLocks noChangeArrowheads="1"/>
          </p:cNvSpPr>
          <p:nvPr/>
        </p:nvSpPr>
        <p:spPr bwMode="auto">
          <a:xfrm rot="2700000">
            <a:off x="1056089" y="2168115"/>
            <a:ext cx="2304548" cy="2372702"/>
          </a:xfrm>
          <a:prstGeom prst="rect">
            <a:avLst/>
          </a:prstGeom>
          <a:blipFill>
            <a:blip r:embed="rId1"/>
            <a:stretch>
              <a:fillRect/>
            </a:stretch>
          </a:blipFill>
          <a:ln>
            <a:noFill/>
          </a:ln>
          <a:effectLst>
            <a:outerShdw blurRad="50800" dist="38100" dir="5400000" algn="t" rotWithShape="0">
              <a:prstClr val="black">
                <a:alpha val="40000"/>
              </a:prstClr>
            </a:outerShdw>
          </a:effectLst>
        </p:spPr>
        <p:txBody>
          <a:bodyPr anchor="ctr"/>
          <a:lstStyle/>
          <a:p>
            <a:pPr algn="ctr" defTabSz="608965"/>
            <a:endParaRPr lang="zh-CN" altLang="zh-CN" sz="3200">
              <a:solidFill>
                <a:srgbClr val="FFFFFF"/>
              </a:solidFill>
              <a:latin typeface="宋体" panose="02010600030101010101" pitchFamily="2" charset="-122"/>
              <a:ea typeface="黑体" panose="02010609060101010101" pitchFamily="49" charset="-122"/>
              <a:sym typeface="宋体" panose="02010600030101010101" pitchFamily="2" charset="-122"/>
            </a:endParaRPr>
          </a:p>
        </p:txBody>
      </p:sp>
      <p:sp>
        <p:nvSpPr>
          <p:cNvPr id="11" name="矩形 10"/>
          <p:cNvSpPr/>
          <p:nvPr/>
        </p:nvSpPr>
        <p:spPr>
          <a:xfrm>
            <a:off x="1356838" y="376330"/>
            <a:ext cx="1826141"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rPr>
              <a:t>基本情况</a:t>
            </a:r>
            <a:endParaRPr lang="zh-CN" altLang="en-US" sz="32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554793" y="321551"/>
            <a:ext cx="3204210" cy="3671809"/>
            <a:chOff x="5502153" y="779869"/>
            <a:chExt cx="3884300" cy="4451158"/>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502153" y="846745"/>
              <a:ext cx="3884300" cy="4384282"/>
              <a:chOff x="5404144" y="816717"/>
              <a:chExt cx="3884300" cy="4384282"/>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黑体" panose="02010609060101010101" pitchFamily="49" charset="-122"/>
                    <a:ea typeface="黑体" panose="02010609060101010101" pitchFamily="49" charset="-122"/>
                  </a:rPr>
                  <a:t>一</a:t>
                </a:r>
                <a:endParaRPr lang="zh-CN" altLang="en-US" sz="3200" b="1" dirty="0">
                  <a:latin typeface="黑体" panose="02010609060101010101" pitchFamily="49" charset="-122"/>
                  <a:ea typeface="黑体" panose="02010609060101010101" pitchFamily="49" charset="-122"/>
                </a:endParaRPr>
              </a:p>
            </p:txBody>
          </p:sp>
          <p:sp>
            <p:nvSpPr>
              <p:cNvPr id="73" name="矩形 72"/>
              <p:cNvSpPr/>
              <p:nvPr/>
            </p:nvSpPr>
            <p:spPr>
              <a:xfrm>
                <a:off x="5404144" y="4072501"/>
                <a:ext cx="3884300" cy="1128498"/>
              </a:xfrm>
              <a:prstGeom prst="rect">
                <a:avLst/>
              </a:prstGeom>
            </p:spPr>
            <p:txBody>
              <a:bodyPr wrap="none" anchor="ctr">
                <a:spAutoFit/>
              </a:bodyPr>
              <a:lstStyle/>
              <a:p>
                <a:pPr algn="ctr">
                  <a:lnSpc>
                    <a:spcPct val="150000"/>
                  </a:lnSpc>
                </a:pPr>
                <a:r>
                  <a:rPr sz="28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（三）2023年度国有资本经营</a:t>
                </a:r>
                <a:endParaRPr sz="28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a:p>
                <a:pPr algn="ctr">
                  <a:lnSpc>
                    <a:spcPct val="150000"/>
                  </a:lnSpc>
                </a:pPr>
                <a:r>
                  <a:rPr sz="28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预决算情况</a:t>
                </a:r>
                <a:endParaRPr sz="28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95" name="矩形 94"/>
          <p:cNvSpPr/>
          <p:nvPr/>
        </p:nvSpPr>
        <p:spPr>
          <a:xfrm>
            <a:off x="4296207" y="1628924"/>
            <a:ext cx="6408712" cy="3415030"/>
          </a:xfrm>
          <a:prstGeom prst="rect">
            <a:avLst/>
          </a:prstGeom>
        </p:spPr>
        <p:txBody>
          <a:bodyPr wrap="square">
            <a:spAutoFit/>
          </a:bodyPr>
          <a:lstStyle/>
          <a:p>
            <a:pPr indent="406400" defTabSz="608965" fontAlgn="auto">
              <a:lnSpc>
                <a:spcPct val="15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2023年天水市本级国有资本经营收入预算总计1318万元，其中：利润收入333万元、上年预计结转收入985万元。支出预算总计1318万元，其中：国有企业资本金注入78万元、其他预算支出275万元、下级补助277万元、调出资金688万元。</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indent="406400" defTabSz="608965" fontAlgn="auto">
              <a:lnSpc>
                <a:spcPct val="15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rPr>
              <a:t>2023年天水市本级实现国有资本经营预算收入总计1456万元，其中：利润收入745万元、上级补助收入-273万元（补助下级支出）、上年结转收入984万元。预算支出总计1456万元，其中：国有企业资本金注入232万元、其他预算支出119万元、上解上级支出3万元（补助下级支出）、调出资金1059万元、年终结转43万元。</a:t>
            </a:r>
            <a:endParaRPr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4" presetClass="entr" presetSubtype="10" fill="hold" grpId="0" nodeType="after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randombar(horizontal)">
                                      <p:cBhvr>
                                        <p:cTn id="1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356838" y="376330"/>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评价结论</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5" y="178305"/>
            <a:ext cx="709466" cy="892175"/>
            <a:chOff x="5614910" y="606218"/>
            <a:chExt cx="860050" cy="1081540"/>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61745" y="606218"/>
              <a:ext cx="766087" cy="1081540"/>
              <a:chOff x="5563736" y="576190"/>
              <a:chExt cx="766087"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63736" y="576190"/>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二</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9" name="原创设计师QQ598969553      _5"/>
          <p:cNvSpPr/>
          <p:nvPr/>
        </p:nvSpPr>
        <p:spPr>
          <a:xfrm>
            <a:off x="3183255" y="1412875"/>
            <a:ext cx="7620635" cy="4902200"/>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effectLst/>
              <a:uLnTx/>
              <a:uFillTx/>
              <a:latin typeface="Agency FB" panose="020B0503020202020204"/>
              <a:ea typeface="造字工房悦黑（非商用）常规体"/>
              <a:cs typeface="+mn-cs"/>
            </a:endParaRPr>
          </a:p>
        </p:txBody>
      </p:sp>
      <p:sp>
        <p:nvSpPr>
          <p:cNvPr id="13" name="TextBox 106"/>
          <p:cNvSpPr txBox="1"/>
          <p:nvPr/>
        </p:nvSpPr>
        <p:spPr>
          <a:xfrm>
            <a:off x="3831655" y="1535683"/>
            <a:ext cx="6624736" cy="4521835"/>
          </a:xfrm>
          <a:prstGeom prst="rect">
            <a:avLst/>
          </a:prstGeom>
          <a:noFill/>
        </p:spPr>
        <p:txBody>
          <a:bodyPr wrap="square" lIns="91431" tIns="45715" rIns="91431" bIns="45715" rtlCol="0">
            <a:spAutoFit/>
          </a:bodyPr>
          <a:lstStyle/>
          <a:p>
            <a:pPr indent="406400" defTabSz="1218565" fontAlgn="auto">
              <a:lnSpc>
                <a:spcPct val="150000"/>
              </a:lnSpc>
              <a:defRPr/>
              <a:extLst>
                <a:ext uri="{35155182-B16C-46BC-9424-99874614C6A1}">
                  <wpsdc:indentchars xmlns:wpsdc="http://www.wps.cn/officeDocument/2017/drawingmlCustomData" val="200" checksum="1740828767"/>
                </a:ext>
              </a:extLst>
            </a:pPr>
            <a:r>
              <a:rPr sz="1600" kern="0" dirty="0">
                <a:solidFill>
                  <a:srgbClr val="757170"/>
                </a:solidFill>
                <a:latin typeface="微软雅黑" panose="020B0503020204020204" pitchFamily="34" charset="-122"/>
                <a:ea typeface="微软雅黑" panose="020B0503020204020204" pitchFamily="34" charset="-122"/>
                <a:sym typeface="+mn-ea"/>
              </a:rPr>
              <a:t>2023年，天水市的国有资本经营预算管理工作坚持以习近平新时代中国特色社会主义思想为指导，全面贯彻党中央、省、市重大决策部署和各项政策要求，按照深化预算管理制度改革以及健全以管资本为主的国有资产监管体制的要求，进一步完善国有资本经营预算制度，扩大实施范围，强化功能作用，健全收支管理，提升资金效能，支持国有资本和国有企业做强做优做大，提升企业核心竞争力，较好地发挥了对经济运行、经济布局结构的调控作用。但在预算管理、资金管理和项目管理等方面还存在一些需要弥补的短板弱项和亟需解决的困难矛盾，主要是预算规模小、支出不够细化、企业整体亏损面较大、个别企业债务负担沉重等，需要引起高度重视，切实采取强有力措施，认真加以解决。</a:t>
            </a:r>
            <a:endParaRPr sz="1600" kern="0" dirty="0">
              <a:solidFill>
                <a:srgbClr val="757170"/>
              </a:solidFill>
              <a:latin typeface="微软雅黑" panose="020B0503020204020204" pitchFamily="34" charset="-122"/>
              <a:ea typeface="微软雅黑" panose="020B0503020204020204" pitchFamily="34" charset="-122"/>
            </a:endParaRPr>
          </a:p>
          <a:p>
            <a:pPr indent="406400" defTabSz="1218565" fontAlgn="auto">
              <a:lnSpc>
                <a:spcPct val="150000"/>
              </a:lnSpc>
              <a:defRPr/>
              <a:extLst>
                <a:ext uri="{35155182-B16C-46BC-9424-99874614C6A1}">
                  <wpsdc:indentchars xmlns:wpsdc="http://www.wps.cn/officeDocument/2017/drawingmlCustomData" val="200" checksum="1740828767"/>
                </a:ext>
              </a:extLst>
            </a:pPr>
            <a:r>
              <a:rPr sz="1600" kern="0" dirty="0">
                <a:solidFill>
                  <a:srgbClr val="757170"/>
                </a:solidFill>
                <a:latin typeface="微软雅黑" panose="020B0503020204020204" pitchFamily="34" charset="-122"/>
                <a:ea typeface="微软雅黑" panose="020B0503020204020204" pitchFamily="34" charset="-122"/>
                <a:sym typeface="+mn-ea"/>
              </a:rPr>
              <a:t>经评议，本次天水市2023年度市级国有资本经营预算支出绩效评价得分81.69分，按照评价等级的规定，综合评价等级为“良”。</a:t>
            </a:r>
            <a:endParaRPr lang="zh-CN" altLang="en-US" sz="1600" kern="0" dirty="0">
              <a:solidFill>
                <a:srgbClr val="757170"/>
              </a:solidFill>
              <a:latin typeface="微软雅黑" panose="020B0503020204020204" pitchFamily="34" charset="-122"/>
              <a:ea typeface="微软雅黑" panose="020B0503020204020204" pitchFamily="34" charset="-122"/>
              <a:sym typeface="+mn-ea"/>
            </a:endParaRPr>
          </a:p>
        </p:txBody>
      </p:sp>
      <p:grpSp>
        <p:nvGrpSpPr>
          <p:cNvPr id="19" name="组合 18"/>
          <p:cNvGrpSpPr/>
          <p:nvPr/>
        </p:nvGrpSpPr>
        <p:grpSpPr>
          <a:xfrm>
            <a:off x="1128242" y="2852807"/>
            <a:ext cx="1608586" cy="1563819"/>
            <a:chOff x="4345444" y="2542859"/>
            <a:chExt cx="1810550" cy="1811205"/>
          </a:xfrm>
        </p:grpSpPr>
        <p:grpSp>
          <p:nvGrpSpPr>
            <p:cNvPr id="21" name="组合 2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3"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椭圆 21"/>
            <p:cNvSpPr/>
            <p:nvPr/>
          </p:nvSpPr>
          <p:spPr>
            <a:xfrm>
              <a:off x="4565570" y="2763062"/>
              <a:ext cx="1370298" cy="1370793"/>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325723" y="374425"/>
            <a:ext cx="2646878"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主要经验做法</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8" y="188465"/>
            <a:ext cx="709466" cy="892175"/>
            <a:chOff x="5614907" y="618533"/>
            <a:chExt cx="860049" cy="1081540"/>
          </a:xfrm>
        </p:grpSpPr>
        <p:sp>
          <p:nvSpPr>
            <p:cNvPr id="70" name="椭圆 69"/>
            <p:cNvSpPr/>
            <p:nvPr/>
          </p:nvSpPr>
          <p:spPr>
            <a:xfrm>
              <a:off x="5614907" y="779869"/>
              <a:ext cx="860049"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81087" y="618533"/>
              <a:ext cx="755952" cy="1081540"/>
              <a:chOff x="5583078" y="588505"/>
              <a:chExt cx="755952"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83108" y="588505"/>
                <a:ext cx="755922"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三</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82" name="文本框 24"/>
          <p:cNvSpPr txBox="1">
            <a:spLocks noChangeArrowheads="1"/>
          </p:cNvSpPr>
          <p:nvPr/>
        </p:nvSpPr>
        <p:spPr bwMode="auto">
          <a:xfrm>
            <a:off x="2063750" y="1073785"/>
            <a:ext cx="529336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sz="1800" b="1" dirty="0">
                <a:solidFill>
                  <a:srgbClr val="25262A"/>
                </a:solidFill>
                <a:latin typeface="微软雅黑" panose="020B0503020204020204" pitchFamily="34" charset="-122"/>
                <a:ea typeface="微软雅黑" panose="020B0503020204020204" pitchFamily="34" charset="-122"/>
              </a:rPr>
              <a:t>（一）落实国有资本权益，不断增强财政保障能力</a:t>
            </a:r>
            <a:endParaRPr sz="1800" b="1" dirty="0">
              <a:solidFill>
                <a:srgbClr val="25262A"/>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2095660" y="1412588"/>
            <a:ext cx="9690401" cy="2971165"/>
          </a:xfrm>
          <a:prstGeom prst="rect">
            <a:avLst/>
          </a:prstGeom>
          <a:noFill/>
        </p:spPr>
        <p:txBody>
          <a:bodyPr wrap="square">
            <a:spAutoFit/>
          </a:bodyPr>
          <a:lstStyle/>
          <a:p>
            <a:pPr indent="406400" algn="just" fontAlgn="auto">
              <a:lnSpc>
                <a:spcPct val="130000"/>
              </a:lnSpc>
              <a:defRPr/>
              <a:extLst>
                <a:ext uri="{35155182-B16C-46BC-9424-99874614C6A1}">
                  <wpsdc:indentchars xmlns:wpsdc="http://www.wps.cn/officeDocument/2017/drawingmlCustomData" val="200" checksum="1740828767"/>
                </a:ext>
              </a:extLst>
            </a:pPr>
            <a:r>
              <a:rPr sz="1600" dirty="0">
                <a:latin typeface="微软雅黑" panose="020B0503020204020204" pitchFamily="34" charset="-122"/>
                <a:ea typeface="微软雅黑" panose="020B0503020204020204" pitchFamily="34" charset="-122"/>
              </a:rPr>
              <a:t>近年来，天水市财政局、市政府国资委及所监管企业，能够认真贯彻落实党中央和省、市重大决策部署，强化国有资本经营预算对落实党和国家重大政策的保障能力，有序扩大国有资本经营预算覆盖范围，建立健全国有独资企业、国有独资公司收益上交和国有控股、参股企业国有股权收益上交机制。天水市国资委监管的市属38户国有及国有控股、参股企业，全部纳入预算管理；严格落实预算法及其实施条例、公司法、企业国有资产法等法律法规规定，完善国有资本经营预算管理工作，督促企业依法依规交纳国有资本收益。2023年22户企业上缴利润745万元，同比增长8.28%；建立健全企业发展和收益分配机制，按规定安排1059万元调入一般公共预算，统筹用于保障和改善民生，全民共享机制进一步健全完善；深入落实党中央、省市关于全面实施预算绩效管理的决策部署，将国有资本经营预算支出纳入绩效管理，推动预算与绩效深度融合，促进全面提升资金效能。</a:t>
            </a:r>
            <a:endParaRPr sz="1600" dirty="0">
              <a:latin typeface="微软雅黑" panose="020B0503020204020204" pitchFamily="34" charset="-122"/>
              <a:ea typeface="微软雅黑" panose="020B0503020204020204" pitchFamily="34" charset="-122"/>
            </a:endParaRPr>
          </a:p>
        </p:txBody>
      </p:sp>
      <p:grpSp>
        <p:nvGrpSpPr>
          <p:cNvPr id="84" name="组合 83"/>
          <p:cNvGrpSpPr/>
          <p:nvPr/>
        </p:nvGrpSpPr>
        <p:grpSpPr>
          <a:xfrm>
            <a:off x="968886" y="2075634"/>
            <a:ext cx="833437" cy="966788"/>
            <a:chOff x="6662738" y="1924050"/>
            <a:chExt cx="833437" cy="966788"/>
          </a:xfrm>
        </p:grpSpPr>
        <p:sp>
          <p:nvSpPr>
            <p:cNvPr id="85" name="六边形 84"/>
            <p:cNvSpPr/>
            <p:nvPr/>
          </p:nvSpPr>
          <p:spPr>
            <a:xfrm rot="5400000">
              <a:off x="6596063" y="1990725"/>
              <a:ext cx="966788" cy="833437"/>
            </a:xfrm>
            <a:prstGeom prst="hexagon">
              <a:avLst/>
            </a:prstGeom>
            <a:blipFill>
              <a:blip r:embed="rId1"/>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86" name="组合 85"/>
            <p:cNvGrpSpPr/>
            <p:nvPr/>
          </p:nvGrpSpPr>
          <p:grpSpPr>
            <a:xfrm>
              <a:off x="6906879" y="2167205"/>
              <a:ext cx="419417" cy="432840"/>
              <a:chOff x="4487863" y="2698751"/>
              <a:chExt cx="198437" cy="204788"/>
            </a:xfrm>
            <a:solidFill>
              <a:schemeClr val="bg1"/>
            </a:solidFill>
          </p:grpSpPr>
          <p:sp>
            <p:nvSpPr>
              <p:cNvPr id="87" name="Freeform 454"/>
              <p:cNvSpPr/>
              <p:nvPr/>
            </p:nvSpPr>
            <p:spPr bwMode="auto">
              <a:xfrm>
                <a:off x="4613275" y="2889251"/>
                <a:ext cx="23812" cy="14288"/>
              </a:xfrm>
              <a:custGeom>
                <a:avLst/>
                <a:gdLst>
                  <a:gd name="T0" fmla="*/ 0 w 15"/>
                  <a:gd name="T1" fmla="*/ 9 h 9"/>
                  <a:gd name="T2" fmla="*/ 15 w 15"/>
                  <a:gd name="T3" fmla="*/ 9 h 9"/>
                  <a:gd name="T4" fmla="*/ 15 w 15"/>
                  <a:gd name="T5" fmla="*/ 5 h 9"/>
                  <a:gd name="T6" fmla="*/ 9 w 15"/>
                  <a:gd name="T7" fmla="*/ 0 h 9"/>
                  <a:gd name="T8" fmla="*/ 0 w 15"/>
                  <a:gd name="T9" fmla="*/ 9 h 9"/>
                </a:gdLst>
                <a:ahLst/>
                <a:cxnLst>
                  <a:cxn ang="0">
                    <a:pos x="T0" y="T1"/>
                  </a:cxn>
                  <a:cxn ang="0">
                    <a:pos x="T2" y="T3"/>
                  </a:cxn>
                  <a:cxn ang="0">
                    <a:pos x="T4" y="T5"/>
                  </a:cxn>
                  <a:cxn ang="0">
                    <a:pos x="T6" y="T7"/>
                  </a:cxn>
                  <a:cxn ang="0">
                    <a:pos x="T8" y="T9"/>
                  </a:cxn>
                </a:cxnLst>
                <a:rect l="0" t="0" r="r" b="b"/>
                <a:pathLst>
                  <a:path w="15" h="9">
                    <a:moveTo>
                      <a:pt x="0" y="9"/>
                    </a:moveTo>
                    <a:lnTo>
                      <a:pt x="15" y="9"/>
                    </a:lnTo>
                    <a:lnTo>
                      <a:pt x="15" y="5"/>
                    </a:lnTo>
                    <a:lnTo>
                      <a:pt x="9"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8" name="Freeform 455"/>
              <p:cNvSpPr/>
              <p:nvPr/>
            </p:nvSpPr>
            <p:spPr bwMode="auto">
              <a:xfrm>
                <a:off x="4487863" y="2698751"/>
                <a:ext cx="149225" cy="204788"/>
              </a:xfrm>
              <a:custGeom>
                <a:avLst/>
                <a:gdLst>
                  <a:gd name="T0" fmla="*/ 11 w 94"/>
                  <a:gd name="T1" fmla="*/ 118 h 129"/>
                  <a:gd name="T2" fmla="*/ 11 w 94"/>
                  <a:gd name="T3" fmla="*/ 38 h 129"/>
                  <a:gd name="T4" fmla="*/ 38 w 94"/>
                  <a:gd name="T5" fmla="*/ 38 h 129"/>
                  <a:gd name="T6" fmla="*/ 38 w 94"/>
                  <a:gd name="T7" fmla="*/ 11 h 129"/>
                  <a:gd name="T8" fmla="*/ 83 w 94"/>
                  <a:gd name="T9" fmla="*/ 11 h 129"/>
                  <a:gd name="T10" fmla="*/ 83 w 94"/>
                  <a:gd name="T11" fmla="*/ 52 h 129"/>
                  <a:gd name="T12" fmla="*/ 88 w 94"/>
                  <a:gd name="T13" fmla="*/ 57 h 129"/>
                  <a:gd name="T14" fmla="*/ 94 w 94"/>
                  <a:gd name="T15" fmla="*/ 52 h 129"/>
                  <a:gd name="T16" fmla="*/ 94 w 94"/>
                  <a:gd name="T17" fmla="*/ 0 h 129"/>
                  <a:gd name="T18" fmla="*/ 28 w 94"/>
                  <a:gd name="T19" fmla="*/ 0 h 129"/>
                  <a:gd name="T20" fmla="*/ 28 w 94"/>
                  <a:gd name="T21" fmla="*/ 1 h 129"/>
                  <a:gd name="T22" fmla="*/ 0 w 94"/>
                  <a:gd name="T23" fmla="*/ 28 h 129"/>
                  <a:gd name="T24" fmla="*/ 0 w 94"/>
                  <a:gd name="T25" fmla="*/ 129 h 129"/>
                  <a:gd name="T26" fmla="*/ 57 w 94"/>
                  <a:gd name="T27" fmla="*/ 129 h 129"/>
                  <a:gd name="T28" fmla="*/ 46 w 94"/>
                  <a:gd name="T29" fmla="*/ 118 h 129"/>
                  <a:gd name="T30" fmla="*/ 11 w 94"/>
                  <a:gd name="T31" fmla="*/ 11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129">
                    <a:moveTo>
                      <a:pt x="11" y="118"/>
                    </a:moveTo>
                    <a:lnTo>
                      <a:pt x="11" y="38"/>
                    </a:lnTo>
                    <a:lnTo>
                      <a:pt x="38" y="38"/>
                    </a:lnTo>
                    <a:lnTo>
                      <a:pt x="38" y="11"/>
                    </a:lnTo>
                    <a:lnTo>
                      <a:pt x="83" y="11"/>
                    </a:lnTo>
                    <a:lnTo>
                      <a:pt x="83" y="52"/>
                    </a:lnTo>
                    <a:lnTo>
                      <a:pt x="88" y="57"/>
                    </a:lnTo>
                    <a:lnTo>
                      <a:pt x="94" y="52"/>
                    </a:lnTo>
                    <a:lnTo>
                      <a:pt x="94" y="0"/>
                    </a:lnTo>
                    <a:lnTo>
                      <a:pt x="28" y="0"/>
                    </a:lnTo>
                    <a:lnTo>
                      <a:pt x="28" y="1"/>
                    </a:lnTo>
                    <a:lnTo>
                      <a:pt x="0" y="28"/>
                    </a:lnTo>
                    <a:lnTo>
                      <a:pt x="0" y="129"/>
                    </a:lnTo>
                    <a:lnTo>
                      <a:pt x="57" y="129"/>
                    </a:lnTo>
                    <a:lnTo>
                      <a:pt x="46" y="118"/>
                    </a:lnTo>
                    <a:lnTo>
                      <a:pt x="11" y="1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9" name="Freeform 456"/>
              <p:cNvSpPr/>
              <p:nvPr/>
            </p:nvSpPr>
            <p:spPr bwMode="auto">
              <a:xfrm>
                <a:off x="4570413" y="2781301"/>
                <a:ext cx="115887" cy="115888"/>
              </a:xfrm>
              <a:custGeom>
                <a:avLst/>
                <a:gdLst>
                  <a:gd name="T0" fmla="*/ 57 w 73"/>
                  <a:gd name="T1" fmla="*/ 73 h 73"/>
                  <a:gd name="T2" fmla="*/ 73 w 73"/>
                  <a:gd name="T3" fmla="*/ 57 h 73"/>
                  <a:gd name="T4" fmla="*/ 52 w 73"/>
                  <a:gd name="T5" fmla="*/ 37 h 73"/>
                  <a:gd name="T6" fmla="*/ 73 w 73"/>
                  <a:gd name="T7" fmla="*/ 16 h 73"/>
                  <a:gd name="T8" fmla="*/ 57 w 73"/>
                  <a:gd name="T9" fmla="*/ 0 h 73"/>
                  <a:gd name="T10" fmla="*/ 36 w 73"/>
                  <a:gd name="T11" fmla="*/ 21 h 73"/>
                  <a:gd name="T12" fmla="*/ 16 w 73"/>
                  <a:gd name="T13" fmla="*/ 0 h 73"/>
                  <a:gd name="T14" fmla="*/ 0 w 73"/>
                  <a:gd name="T15" fmla="*/ 16 h 73"/>
                  <a:gd name="T16" fmla="*/ 20 w 73"/>
                  <a:gd name="T17" fmla="*/ 37 h 73"/>
                  <a:gd name="T18" fmla="*/ 0 w 73"/>
                  <a:gd name="T19" fmla="*/ 57 h 73"/>
                  <a:gd name="T20" fmla="*/ 16 w 73"/>
                  <a:gd name="T21" fmla="*/ 73 h 73"/>
                  <a:gd name="T22" fmla="*/ 36 w 73"/>
                  <a:gd name="T23" fmla="*/ 53 h 73"/>
                  <a:gd name="T24" fmla="*/ 57 w 73"/>
                  <a:gd name="T2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73">
                    <a:moveTo>
                      <a:pt x="57" y="73"/>
                    </a:moveTo>
                    <a:lnTo>
                      <a:pt x="73" y="57"/>
                    </a:lnTo>
                    <a:lnTo>
                      <a:pt x="52" y="37"/>
                    </a:lnTo>
                    <a:lnTo>
                      <a:pt x="73" y="16"/>
                    </a:lnTo>
                    <a:lnTo>
                      <a:pt x="57" y="0"/>
                    </a:lnTo>
                    <a:lnTo>
                      <a:pt x="36" y="21"/>
                    </a:lnTo>
                    <a:lnTo>
                      <a:pt x="16" y="0"/>
                    </a:lnTo>
                    <a:lnTo>
                      <a:pt x="0" y="16"/>
                    </a:lnTo>
                    <a:lnTo>
                      <a:pt x="20" y="37"/>
                    </a:lnTo>
                    <a:lnTo>
                      <a:pt x="0" y="57"/>
                    </a:lnTo>
                    <a:lnTo>
                      <a:pt x="16" y="73"/>
                    </a:lnTo>
                    <a:lnTo>
                      <a:pt x="36" y="53"/>
                    </a:lnTo>
                    <a:lnTo>
                      <a:pt x="57"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90" name="组合 89"/>
          <p:cNvGrpSpPr/>
          <p:nvPr/>
        </p:nvGrpSpPr>
        <p:grpSpPr>
          <a:xfrm>
            <a:off x="1019290" y="5089515"/>
            <a:ext cx="833437" cy="966788"/>
            <a:chOff x="6662738" y="3413125"/>
            <a:chExt cx="833437" cy="966788"/>
          </a:xfrm>
        </p:grpSpPr>
        <p:sp>
          <p:nvSpPr>
            <p:cNvPr id="91" name="六边形 90"/>
            <p:cNvSpPr/>
            <p:nvPr/>
          </p:nvSpPr>
          <p:spPr>
            <a:xfrm rot="5400000">
              <a:off x="6596063" y="3479800"/>
              <a:ext cx="966788" cy="833437"/>
            </a:xfrm>
            <a:prstGeom prst="hexagon">
              <a:avLst/>
            </a:prstGeom>
            <a:blipFill>
              <a:blip r:embed="rId1"/>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2" name="Freeform 459"/>
            <p:cNvSpPr/>
            <p:nvPr/>
          </p:nvSpPr>
          <p:spPr bwMode="auto">
            <a:xfrm>
              <a:off x="6915150" y="3697288"/>
              <a:ext cx="280988" cy="388937"/>
            </a:xfrm>
            <a:custGeom>
              <a:avLst/>
              <a:gdLst>
                <a:gd name="T0" fmla="*/ 93391859 w 92"/>
                <a:gd name="T1" fmla="*/ 1095663091 h 127"/>
                <a:gd name="T2" fmla="*/ 93391859 w 92"/>
                <a:gd name="T3" fmla="*/ 346490805 h 127"/>
                <a:gd name="T4" fmla="*/ 345554156 w 92"/>
                <a:gd name="T5" fmla="*/ 346490805 h 127"/>
                <a:gd name="T6" fmla="*/ 345554156 w 92"/>
                <a:gd name="T7" fmla="*/ 103010118 h 127"/>
                <a:gd name="T8" fmla="*/ 756483835 w 92"/>
                <a:gd name="T9" fmla="*/ 103010118 h 127"/>
                <a:gd name="T10" fmla="*/ 756483835 w 92"/>
                <a:gd name="T11" fmla="*/ 309033415 h 127"/>
                <a:gd name="T12" fmla="*/ 821859358 w 92"/>
                <a:gd name="T13" fmla="*/ 374586143 h 127"/>
                <a:gd name="T14" fmla="*/ 859215491 w 92"/>
                <a:gd name="T15" fmla="*/ 402678420 h 127"/>
                <a:gd name="T16" fmla="*/ 859215491 w 92"/>
                <a:gd name="T17" fmla="*/ 0 h 127"/>
                <a:gd name="T18" fmla="*/ 252162296 w 92"/>
                <a:gd name="T19" fmla="*/ 0 h 127"/>
                <a:gd name="T20" fmla="*/ 252162296 w 92"/>
                <a:gd name="T21" fmla="*/ 0 h 127"/>
                <a:gd name="T22" fmla="*/ 0 w 92"/>
                <a:gd name="T23" fmla="*/ 252845800 h 127"/>
                <a:gd name="T24" fmla="*/ 0 w 92"/>
                <a:gd name="T25" fmla="*/ 1189308096 h 127"/>
                <a:gd name="T26" fmla="*/ 663088921 w 92"/>
                <a:gd name="T27" fmla="*/ 1189308096 h 127"/>
                <a:gd name="T28" fmla="*/ 663088921 w 92"/>
                <a:gd name="T29" fmla="*/ 1095663091 h 127"/>
                <a:gd name="T30" fmla="*/ 93391859 w 92"/>
                <a:gd name="T31" fmla="*/ 1095663091 h 1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2" h="127">
                  <a:moveTo>
                    <a:pt x="10" y="117"/>
                  </a:moveTo>
                  <a:lnTo>
                    <a:pt x="10" y="37"/>
                  </a:lnTo>
                  <a:lnTo>
                    <a:pt x="37" y="37"/>
                  </a:lnTo>
                  <a:lnTo>
                    <a:pt x="37" y="11"/>
                  </a:lnTo>
                  <a:lnTo>
                    <a:pt x="81" y="11"/>
                  </a:lnTo>
                  <a:lnTo>
                    <a:pt x="81" y="33"/>
                  </a:lnTo>
                  <a:lnTo>
                    <a:pt x="88" y="40"/>
                  </a:lnTo>
                  <a:lnTo>
                    <a:pt x="92" y="43"/>
                  </a:lnTo>
                  <a:lnTo>
                    <a:pt x="92" y="0"/>
                  </a:lnTo>
                  <a:lnTo>
                    <a:pt x="27" y="0"/>
                  </a:lnTo>
                  <a:lnTo>
                    <a:pt x="0" y="27"/>
                  </a:lnTo>
                  <a:lnTo>
                    <a:pt x="0" y="127"/>
                  </a:lnTo>
                  <a:lnTo>
                    <a:pt x="71" y="127"/>
                  </a:lnTo>
                  <a:lnTo>
                    <a:pt x="71" y="117"/>
                  </a:lnTo>
                  <a:lnTo>
                    <a:pt x="10" y="11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3" name="Freeform 460"/>
            <p:cNvSpPr/>
            <p:nvPr/>
          </p:nvSpPr>
          <p:spPr bwMode="auto">
            <a:xfrm>
              <a:off x="7031038" y="3844925"/>
              <a:ext cx="274637" cy="241300"/>
            </a:xfrm>
            <a:custGeom>
              <a:avLst/>
              <a:gdLst>
                <a:gd name="T0" fmla="*/ 410567057 w 90"/>
                <a:gd name="T1" fmla="*/ 0 h 79"/>
                <a:gd name="T2" fmla="*/ 410567057 w 90"/>
                <a:gd name="T3" fmla="*/ 270860777 h 79"/>
                <a:gd name="T4" fmla="*/ 0 w 90"/>
                <a:gd name="T5" fmla="*/ 270860777 h 79"/>
                <a:gd name="T6" fmla="*/ 0 w 90"/>
                <a:gd name="T7" fmla="*/ 457660576 h 79"/>
                <a:gd name="T8" fmla="*/ 410567057 w 90"/>
                <a:gd name="T9" fmla="*/ 457660576 h 79"/>
                <a:gd name="T10" fmla="*/ 410567057 w 90"/>
                <a:gd name="T11" fmla="*/ 737858747 h 79"/>
                <a:gd name="T12" fmla="*/ 839794173 w 90"/>
                <a:gd name="T13" fmla="*/ 373599597 h 79"/>
                <a:gd name="T14" fmla="*/ 410567057 w 90"/>
                <a:gd name="T15" fmla="*/ 0 h 7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0" h="79">
                  <a:moveTo>
                    <a:pt x="44" y="0"/>
                  </a:moveTo>
                  <a:lnTo>
                    <a:pt x="44" y="29"/>
                  </a:lnTo>
                  <a:lnTo>
                    <a:pt x="0" y="29"/>
                  </a:lnTo>
                  <a:lnTo>
                    <a:pt x="0" y="49"/>
                  </a:lnTo>
                  <a:lnTo>
                    <a:pt x="44" y="49"/>
                  </a:lnTo>
                  <a:lnTo>
                    <a:pt x="44" y="79"/>
                  </a:lnTo>
                  <a:lnTo>
                    <a:pt x="90" y="40"/>
                  </a:lnTo>
                  <a:lnTo>
                    <a:pt x="4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94" name="文本框 33"/>
          <p:cNvSpPr txBox="1">
            <a:spLocks noChangeArrowheads="1"/>
          </p:cNvSpPr>
          <p:nvPr/>
        </p:nvSpPr>
        <p:spPr bwMode="auto">
          <a:xfrm>
            <a:off x="2095025" y="4365065"/>
            <a:ext cx="5081889"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sz="1800" b="1" dirty="0">
                <a:solidFill>
                  <a:srgbClr val="25262A"/>
                </a:solidFill>
                <a:latin typeface="微软雅黑" panose="020B0503020204020204" pitchFamily="34" charset="-122"/>
                <a:ea typeface="微软雅黑" panose="020B0503020204020204" pitchFamily="34" charset="-122"/>
              </a:rPr>
              <a:t>（二）优化预算支出结构，推动企业高质量发展</a:t>
            </a:r>
            <a:endParaRPr sz="1800" b="1" dirty="0">
              <a:solidFill>
                <a:srgbClr val="25262A"/>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2094913" y="4653136"/>
            <a:ext cx="9637555" cy="2157095"/>
          </a:xfrm>
          <a:prstGeom prst="rect">
            <a:avLst/>
          </a:prstGeom>
          <a:noFill/>
        </p:spPr>
        <p:txBody>
          <a:bodyPr wrap="square">
            <a:spAutoFit/>
          </a:bodyPr>
          <a:lstStyle/>
          <a:p>
            <a:pPr indent="406400" algn="just" fontAlgn="auto">
              <a:lnSpc>
                <a:spcPct val="140000"/>
              </a:lnSpc>
              <a:defRPr/>
              <a:extLst>
                <a:ext uri="{35155182-B16C-46BC-9424-99874614C6A1}">
                  <wpsdc:indentchars xmlns:wpsdc="http://www.wps.cn/officeDocument/2017/drawingmlCustomData" val="200" checksum="1740828767"/>
                </a:ext>
              </a:extLs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加大国有资本注入力度，全年向6户企业注入资本金232万元，强化对国有企业高质量发展的支持，引导国有企业更好地服务地方发展战略，推动调整国有资本布局和结构，增强国有资本控制力。截至2023年12月31日，市国资委监管的38户企业资产总额820.66亿元，同比增长3.11%；负债总额537.27亿元，同比降低1.49%；所有者权益总额283.38亿元，同比增长13.13%；整体资产负债率65.47%，同比降低3.06个百分点。全年实现营业收入28.65亿元，同比增长12.43%；利润总额0.38亿元，同比增长2.17倍。国有企业经营效益不断提升，可持续发展能力进一步增强。</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2" presetClass="entr" presetSubtype="1"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 calcmode="lin" valueType="num">
                                      <p:cBhvr additive="base">
                                        <p:cTn id="18" dur="500" fill="hold"/>
                                        <p:tgtEl>
                                          <p:spTgt spid="84"/>
                                        </p:tgtEl>
                                        <p:attrNameLst>
                                          <p:attrName>ppt_x</p:attrName>
                                        </p:attrNameLst>
                                      </p:cBhvr>
                                      <p:tavLst>
                                        <p:tav tm="0">
                                          <p:val>
                                            <p:strVal val="#ppt_x"/>
                                          </p:val>
                                        </p:tav>
                                        <p:tav tm="100000">
                                          <p:val>
                                            <p:strVal val="#ppt_x"/>
                                          </p:val>
                                        </p:tav>
                                      </p:tavLst>
                                    </p:anim>
                                    <p:anim calcmode="lin" valueType="num">
                                      <p:cBhvr additive="base">
                                        <p:cTn id="19" dur="500" fill="hold"/>
                                        <p:tgtEl>
                                          <p:spTgt spid="84"/>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 presetClass="entr" presetSubtype="1"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 calcmode="lin" valueType="num">
                                      <p:cBhvr additive="base">
                                        <p:cTn id="23" dur="500" fill="hold"/>
                                        <p:tgtEl>
                                          <p:spTgt spid="90"/>
                                        </p:tgtEl>
                                        <p:attrNameLst>
                                          <p:attrName>ppt_x</p:attrName>
                                        </p:attrNameLst>
                                      </p:cBhvr>
                                      <p:tavLst>
                                        <p:tav tm="0">
                                          <p:val>
                                            <p:strVal val="#ppt_x"/>
                                          </p:val>
                                        </p:tav>
                                        <p:tav tm="100000">
                                          <p:val>
                                            <p:strVal val="#ppt_x"/>
                                          </p:val>
                                        </p:tav>
                                      </p:tavLst>
                                    </p:anim>
                                    <p:anim calcmode="lin" valueType="num">
                                      <p:cBhvr additive="base">
                                        <p:cTn id="24" dur="500" fill="hold"/>
                                        <p:tgtEl>
                                          <p:spTgt spid="90"/>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wipe(left)">
                                      <p:cBhvr>
                                        <p:cTn id="27" dur="500"/>
                                        <p:tgtEl>
                                          <p:spTgt spid="9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wipe(left)">
                                      <p:cBhvr>
                                        <p:cTn id="30" dur="500"/>
                                        <p:tgtEl>
                                          <p:spTgt spid="9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left)">
                                      <p:cBhvr>
                                        <p:cTn id="33" dur="500"/>
                                        <p:tgtEl>
                                          <p:spTgt spid="82"/>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3"/>
                                        </p:tgtEl>
                                        <p:attrNameLst>
                                          <p:attrName>style.visibility</p:attrName>
                                        </p:attrNameLst>
                                      </p:cBhvr>
                                      <p:to>
                                        <p:strVal val="visible"/>
                                      </p:to>
                                    </p:set>
                                    <p:animEffect transition="in" filter="wipe(left)">
                                      <p:cBhvr>
                                        <p:cTn id="3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2" grpId="0"/>
      <p:bldP spid="83" grpId="0"/>
      <p:bldP spid="94" grpId="0"/>
      <p:bldP spid="9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325723" y="374425"/>
            <a:ext cx="2646878"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主要经验做法</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8" y="188465"/>
            <a:ext cx="709466" cy="892175"/>
            <a:chOff x="5614907" y="618533"/>
            <a:chExt cx="860049" cy="1081540"/>
          </a:xfrm>
        </p:grpSpPr>
        <p:sp>
          <p:nvSpPr>
            <p:cNvPr id="70" name="椭圆 69"/>
            <p:cNvSpPr/>
            <p:nvPr/>
          </p:nvSpPr>
          <p:spPr>
            <a:xfrm>
              <a:off x="5614907" y="779869"/>
              <a:ext cx="860049"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81087" y="618533"/>
              <a:ext cx="755952" cy="1081540"/>
              <a:chOff x="5583078" y="588505"/>
              <a:chExt cx="755952"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83108" y="588505"/>
                <a:ext cx="755922"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三</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82" name="文本框 24"/>
          <p:cNvSpPr txBox="1">
            <a:spLocks noChangeArrowheads="1"/>
          </p:cNvSpPr>
          <p:nvPr/>
        </p:nvSpPr>
        <p:spPr bwMode="auto">
          <a:xfrm>
            <a:off x="2082800" y="1628775"/>
            <a:ext cx="529336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sz="1800" b="1" dirty="0">
                <a:solidFill>
                  <a:srgbClr val="25262A"/>
                </a:solidFill>
                <a:latin typeface="微软雅黑" panose="020B0503020204020204" pitchFamily="34" charset="-122"/>
                <a:ea typeface="微软雅黑" panose="020B0503020204020204" pitchFamily="34" charset="-122"/>
                <a:sym typeface="+mn-ea"/>
              </a:rPr>
              <a:t>（三）有效化解困难矛盾，维护企业和社会稳定</a:t>
            </a:r>
            <a:endParaRPr sz="1800" b="1" dirty="0">
              <a:solidFill>
                <a:srgbClr val="25262A"/>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2082960" y="1988533"/>
            <a:ext cx="9690401" cy="1370965"/>
          </a:xfrm>
          <a:prstGeom prst="rect">
            <a:avLst/>
          </a:prstGeom>
          <a:noFill/>
        </p:spPr>
        <p:txBody>
          <a:bodyPr wrap="square">
            <a:spAutoFit/>
          </a:bodyPr>
          <a:lstStyle/>
          <a:p>
            <a:pPr indent="406400" algn="just" fontAlgn="auto">
              <a:lnSpc>
                <a:spcPct val="130000"/>
              </a:lnSpc>
              <a:defRPr/>
              <a:extLst>
                <a:ext uri="{35155182-B16C-46BC-9424-99874614C6A1}">
                  <wpsdc:indentchars xmlns:wpsdc="http://www.wps.cn/officeDocument/2017/drawingmlCustomData" val="200" checksum="1740828767"/>
                </a:ext>
              </a:extLst>
            </a:pPr>
            <a:r>
              <a:rPr sz="1600" dirty="0">
                <a:solidFill>
                  <a:schemeClr val="tx1">
                    <a:lumMod val="65000"/>
                    <a:lumOff val="35000"/>
                  </a:schemeClr>
                </a:solidFill>
                <a:latin typeface="微软雅黑" panose="020B0503020204020204" pitchFamily="34" charset="-122"/>
                <a:ea typeface="微软雅黑" panose="020B0503020204020204" pitchFamily="34" charset="-122"/>
                <a:sym typeface="+mn-ea"/>
              </a:rPr>
              <a:t>通过转移支付下拨付7县（区）国有企业退休人员社会化管理市级补助资金276.45万元，推动相关遗留问题的逐步消化和解决，保障了企业职工的合法权益，促进了国企改革中相关困难和矛盾的解决，有效维护了企业和社会稳定。</a:t>
            </a:r>
            <a:endParaRPr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indent="406400" algn="just" fontAlgn="auto">
              <a:lnSpc>
                <a:spcPct val="130000"/>
              </a:lnSpc>
              <a:defRPr/>
              <a:extLst>
                <a:ext uri="{35155182-B16C-46BC-9424-99874614C6A1}">
                  <wpsdc:indentchars xmlns:wpsdc="http://www.wps.cn/officeDocument/2017/drawingmlCustomData" val="200" checksum="1740828767"/>
                </a:ext>
              </a:extLst>
            </a:pPr>
            <a:endParaRPr sz="1600" dirty="0">
              <a:latin typeface="微软雅黑" panose="020B0503020204020204" pitchFamily="34" charset="-122"/>
              <a:ea typeface="微软雅黑" panose="020B0503020204020204" pitchFamily="34" charset="-122"/>
            </a:endParaRPr>
          </a:p>
        </p:txBody>
      </p:sp>
      <p:grpSp>
        <p:nvGrpSpPr>
          <p:cNvPr id="84" name="组合 83"/>
          <p:cNvGrpSpPr/>
          <p:nvPr/>
        </p:nvGrpSpPr>
        <p:grpSpPr>
          <a:xfrm>
            <a:off x="993016" y="1859099"/>
            <a:ext cx="833437" cy="966788"/>
            <a:chOff x="6662738" y="1924050"/>
            <a:chExt cx="833437" cy="966788"/>
          </a:xfrm>
        </p:grpSpPr>
        <p:sp>
          <p:nvSpPr>
            <p:cNvPr id="85" name="六边形 84"/>
            <p:cNvSpPr/>
            <p:nvPr/>
          </p:nvSpPr>
          <p:spPr>
            <a:xfrm rot="5400000">
              <a:off x="6596063" y="1990725"/>
              <a:ext cx="966788" cy="833437"/>
            </a:xfrm>
            <a:prstGeom prst="hexagon">
              <a:avLst/>
            </a:prstGeom>
            <a:blipFill>
              <a:blip r:embed="rId1"/>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86" name="组合 85"/>
            <p:cNvGrpSpPr/>
            <p:nvPr/>
          </p:nvGrpSpPr>
          <p:grpSpPr>
            <a:xfrm>
              <a:off x="6906879" y="2167205"/>
              <a:ext cx="419417" cy="432840"/>
              <a:chOff x="4487863" y="2698751"/>
              <a:chExt cx="198437" cy="204788"/>
            </a:xfrm>
            <a:solidFill>
              <a:schemeClr val="bg1"/>
            </a:solidFill>
          </p:grpSpPr>
          <p:sp>
            <p:nvSpPr>
              <p:cNvPr id="87" name="Freeform 454"/>
              <p:cNvSpPr/>
              <p:nvPr/>
            </p:nvSpPr>
            <p:spPr bwMode="auto">
              <a:xfrm>
                <a:off x="4613275" y="2889251"/>
                <a:ext cx="23812" cy="14288"/>
              </a:xfrm>
              <a:custGeom>
                <a:avLst/>
                <a:gdLst>
                  <a:gd name="T0" fmla="*/ 0 w 15"/>
                  <a:gd name="T1" fmla="*/ 9 h 9"/>
                  <a:gd name="T2" fmla="*/ 15 w 15"/>
                  <a:gd name="T3" fmla="*/ 9 h 9"/>
                  <a:gd name="T4" fmla="*/ 15 w 15"/>
                  <a:gd name="T5" fmla="*/ 5 h 9"/>
                  <a:gd name="T6" fmla="*/ 9 w 15"/>
                  <a:gd name="T7" fmla="*/ 0 h 9"/>
                  <a:gd name="T8" fmla="*/ 0 w 15"/>
                  <a:gd name="T9" fmla="*/ 9 h 9"/>
                </a:gdLst>
                <a:ahLst/>
                <a:cxnLst>
                  <a:cxn ang="0">
                    <a:pos x="T0" y="T1"/>
                  </a:cxn>
                  <a:cxn ang="0">
                    <a:pos x="T2" y="T3"/>
                  </a:cxn>
                  <a:cxn ang="0">
                    <a:pos x="T4" y="T5"/>
                  </a:cxn>
                  <a:cxn ang="0">
                    <a:pos x="T6" y="T7"/>
                  </a:cxn>
                  <a:cxn ang="0">
                    <a:pos x="T8" y="T9"/>
                  </a:cxn>
                </a:cxnLst>
                <a:rect l="0" t="0" r="r" b="b"/>
                <a:pathLst>
                  <a:path w="15" h="9">
                    <a:moveTo>
                      <a:pt x="0" y="9"/>
                    </a:moveTo>
                    <a:lnTo>
                      <a:pt x="15" y="9"/>
                    </a:lnTo>
                    <a:lnTo>
                      <a:pt x="15" y="5"/>
                    </a:lnTo>
                    <a:lnTo>
                      <a:pt x="9"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8" name="Freeform 455"/>
              <p:cNvSpPr/>
              <p:nvPr/>
            </p:nvSpPr>
            <p:spPr bwMode="auto">
              <a:xfrm>
                <a:off x="4487863" y="2698751"/>
                <a:ext cx="149225" cy="204788"/>
              </a:xfrm>
              <a:custGeom>
                <a:avLst/>
                <a:gdLst>
                  <a:gd name="T0" fmla="*/ 11 w 94"/>
                  <a:gd name="T1" fmla="*/ 118 h 129"/>
                  <a:gd name="T2" fmla="*/ 11 w 94"/>
                  <a:gd name="T3" fmla="*/ 38 h 129"/>
                  <a:gd name="T4" fmla="*/ 38 w 94"/>
                  <a:gd name="T5" fmla="*/ 38 h 129"/>
                  <a:gd name="T6" fmla="*/ 38 w 94"/>
                  <a:gd name="T7" fmla="*/ 11 h 129"/>
                  <a:gd name="T8" fmla="*/ 83 w 94"/>
                  <a:gd name="T9" fmla="*/ 11 h 129"/>
                  <a:gd name="T10" fmla="*/ 83 w 94"/>
                  <a:gd name="T11" fmla="*/ 52 h 129"/>
                  <a:gd name="T12" fmla="*/ 88 w 94"/>
                  <a:gd name="T13" fmla="*/ 57 h 129"/>
                  <a:gd name="T14" fmla="*/ 94 w 94"/>
                  <a:gd name="T15" fmla="*/ 52 h 129"/>
                  <a:gd name="T16" fmla="*/ 94 w 94"/>
                  <a:gd name="T17" fmla="*/ 0 h 129"/>
                  <a:gd name="T18" fmla="*/ 28 w 94"/>
                  <a:gd name="T19" fmla="*/ 0 h 129"/>
                  <a:gd name="T20" fmla="*/ 28 w 94"/>
                  <a:gd name="T21" fmla="*/ 1 h 129"/>
                  <a:gd name="T22" fmla="*/ 0 w 94"/>
                  <a:gd name="T23" fmla="*/ 28 h 129"/>
                  <a:gd name="T24" fmla="*/ 0 w 94"/>
                  <a:gd name="T25" fmla="*/ 129 h 129"/>
                  <a:gd name="T26" fmla="*/ 57 w 94"/>
                  <a:gd name="T27" fmla="*/ 129 h 129"/>
                  <a:gd name="T28" fmla="*/ 46 w 94"/>
                  <a:gd name="T29" fmla="*/ 118 h 129"/>
                  <a:gd name="T30" fmla="*/ 11 w 94"/>
                  <a:gd name="T31" fmla="*/ 11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129">
                    <a:moveTo>
                      <a:pt x="11" y="118"/>
                    </a:moveTo>
                    <a:lnTo>
                      <a:pt x="11" y="38"/>
                    </a:lnTo>
                    <a:lnTo>
                      <a:pt x="38" y="38"/>
                    </a:lnTo>
                    <a:lnTo>
                      <a:pt x="38" y="11"/>
                    </a:lnTo>
                    <a:lnTo>
                      <a:pt x="83" y="11"/>
                    </a:lnTo>
                    <a:lnTo>
                      <a:pt x="83" y="52"/>
                    </a:lnTo>
                    <a:lnTo>
                      <a:pt x="88" y="57"/>
                    </a:lnTo>
                    <a:lnTo>
                      <a:pt x="94" y="52"/>
                    </a:lnTo>
                    <a:lnTo>
                      <a:pt x="94" y="0"/>
                    </a:lnTo>
                    <a:lnTo>
                      <a:pt x="28" y="0"/>
                    </a:lnTo>
                    <a:lnTo>
                      <a:pt x="28" y="1"/>
                    </a:lnTo>
                    <a:lnTo>
                      <a:pt x="0" y="28"/>
                    </a:lnTo>
                    <a:lnTo>
                      <a:pt x="0" y="129"/>
                    </a:lnTo>
                    <a:lnTo>
                      <a:pt x="57" y="129"/>
                    </a:lnTo>
                    <a:lnTo>
                      <a:pt x="46" y="118"/>
                    </a:lnTo>
                    <a:lnTo>
                      <a:pt x="11" y="1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9" name="Freeform 456"/>
              <p:cNvSpPr/>
              <p:nvPr/>
            </p:nvSpPr>
            <p:spPr bwMode="auto">
              <a:xfrm>
                <a:off x="4570413" y="2781301"/>
                <a:ext cx="115887" cy="115888"/>
              </a:xfrm>
              <a:custGeom>
                <a:avLst/>
                <a:gdLst>
                  <a:gd name="T0" fmla="*/ 57 w 73"/>
                  <a:gd name="T1" fmla="*/ 73 h 73"/>
                  <a:gd name="T2" fmla="*/ 73 w 73"/>
                  <a:gd name="T3" fmla="*/ 57 h 73"/>
                  <a:gd name="T4" fmla="*/ 52 w 73"/>
                  <a:gd name="T5" fmla="*/ 37 h 73"/>
                  <a:gd name="T6" fmla="*/ 73 w 73"/>
                  <a:gd name="T7" fmla="*/ 16 h 73"/>
                  <a:gd name="T8" fmla="*/ 57 w 73"/>
                  <a:gd name="T9" fmla="*/ 0 h 73"/>
                  <a:gd name="T10" fmla="*/ 36 w 73"/>
                  <a:gd name="T11" fmla="*/ 21 h 73"/>
                  <a:gd name="T12" fmla="*/ 16 w 73"/>
                  <a:gd name="T13" fmla="*/ 0 h 73"/>
                  <a:gd name="T14" fmla="*/ 0 w 73"/>
                  <a:gd name="T15" fmla="*/ 16 h 73"/>
                  <a:gd name="T16" fmla="*/ 20 w 73"/>
                  <a:gd name="T17" fmla="*/ 37 h 73"/>
                  <a:gd name="T18" fmla="*/ 0 w 73"/>
                  <a:gd name="T19" fmla="*/ 57 h 73"/>
                  <a:gd name="T20" fmla="*/ 16 w 73"/>
                  <a:gd name="T21" fmla="*/ 73 h 73"/>
                  <a:gd name="T22" fmla="*/ 36 w 73"/>
                  <a:gd name="T23" fmla="*/ 53 h 73"/>
                  <a:gd name="T24" fmla="*/ 57 w 73"/>
                  <a:gd name="T2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73">
                    <a:moveTo>
                      <a:pt x="57" y="73"/>
                    </a:moveTo>
                    <a:lnTo>
                      <a:pt x="73" y="57"/>
                    </a:lnTo>
                    <a:lnTo>
                      <a:pt x="52" y="37"/>
                    </a:lnTo>
                    <a:lnTo>
                      <a:pt x="73" y="16"/>
                    </a:lnTo>
                    <a:lnTo>
                      <a:pt x="57" y="0"/>
                    </a:lnTo>
                    <a:lnTo>
                      <a:pt x="36" y="21"/>
                    </a:lnTo>
                    <a:lnTo>
                      <a:pt x="16" y="0"/>
                    </a:lnTo>
                    <a:lnTo>
                      <a:pt x="0" y="16"/>
                    </a:lnTo>
                    <a:lnTo>
                      <a:pt x="20" y="37"/>
                    </a:lnTo>
                    <a:lnTo>
                      <a:pt x="0" y="57"/>
                    </a:lnTo>
                    <a:lnTo>
                      <a:pt x="16" y="73"/>
                    </a:lnTo>
                    <a:lnTo>
                      <a:pt x="36" y="53"/>
                    </a:lnTo>
                    <a:lnTo>
                      <a:pt x="57"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90" name="组合 89"/>
          <p:cNvGrpSpPr/>
          <p:nvPr/>
        </p:nvGrpSpPr>
        <p:grpSpPr>
          <a:xfrm>
            <a:off x="1019290" y="4364980"/>
            <a:ext cx="833437" cy="966788"/>
            <a:chOff x="6662738" y="3413125"/>
            <a:chExt cx="833437" cy="966788"/>
          </a:xfrm>
        </p:grpSpPr>
        <p:sp>
          <p:nvSpPr>
            <p:cNvPr id="91" name="六边形 90"/>
            <p:cNvSpPr/>
            <p:nvPr/>
          </p:nvSpPr>
          <p:spPr>
            <a:xfrm rot="5400000">
              <a:off x="6596063" y="3479800"/>
              <a:ext cx="966788" cy="833437"/>
            </a:xfrm>
            <a:prstGeom prst="hexagon">
              <a:avLst/>
            </a:prstGeom>
            <a:blipFill>
              <a:blip r:embed="rId1"/>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2" name="Freeform 459"/>
            <p:cNvSpPr/>
            <p:nvPr/>
          </p:nvSpPr>
          <p:spPr bwMode="auto">
            <a:xfrm>
              <a:off x="6915150" y="3697288"/>
              <a:ext cx="280988" cy="388937"/>
            </a:xfrm>
            <a:custGeom>
              <a:avLst/>
              <a:gdLst>
                <a:gd name="T0" fmla="*/ 93391859 w 92"/>
                <a:gd name="T1" fmla="*/ 1095663091 h 127"/>
                <a:gd name="T2" fmla="*/ 93391859 w 92"/>
                <a:gd name="T3" fmla="*/ 346490805 h 127"/>
                <a:gd name="T4" fmla="*/ 345554156 w 92"/>
                <a:gd name="T5" fmla="*/ 346490805 h 127"/>
                <a:gd name="T6" fmla="*/ 345554156 w 92"/>
                <a:gd name="T7" fmla="*/ 103010118 h 127"/>
                <a:gd name="T8" fmla="*/ 756483835 w 92"/>
                <a:gd name="T9" fmla="*/ 103010118 h 127"/>
                <a:gd name="T10" fmla="*/ 756483835 w 92"/>
                <a:gd name="T11" fmla="*/ 309033415 h 127"/>
                <a:gd name="T12" fmla="*/ 821859358 w 92"/>
                <a:gd name="T13" fmla="*/ 374586143 h 127"/>
                <a:gd name="T14" fmla="*/ 859215491 w 92"/>
                <a:gd name="T15" fmla="*/ 402678420 h 127"/>
                <a:gd name="T16" fmla="*/ 859215491 w 92"/>
                <a:gd name="T17" fmla="*/ 0 h 127"/>
                <a:gd name="T18" fmla="*/ 252162296 w 92"/>
                <a:gd name="T19" fmla="*/ 0 h 127"/>
                <a:gd name="T20" fmla="*/ 252162296 w 92"/>
                <a:gd name="T21" fmla="*/ 0 h 127"/>
                <a:gd name="T22" fmla="*/ 0 w 92"/>
                <a:gd name="T23" fmla="*/ 252845800 h 127"/>
                <a:gd name="T24" fmla="*/ 0 w 92"/>
                <a:gd name="T25" fmla="*/ 1189308096 h 127"/>
                <a:gd name="T26" fmla="*/ 663088921 w 92"/>
                <a:gd name="T27" fmla="*/ 1189308096 h 127"/>
                <a:gd name="T28" fmla="*/ 663088921 w 92"/>
                <a:gd name="T29" fmla="*/ 1095663091 h 127"/>
                <a:gd name="T30" fmla="*/ 93391859 w 92"/>
                <a:gd name="T31" fmla="*/ 1095663091 h 1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2" h="127">
                  <a:moveTo>
                    <a:pt x="10" y="117"/>
                  </a:moveTo>
                  <a:lnTo>
                    <a:pt x="10" y="37"/>
                  </a:lnTo>
                  <a:lnTo>
                    <a:pt x="37" y="37"/>
                  </a:lnTo>
                  <a:lnTo>
                    <a:pt x="37" y="11"/>
                  </a:lnTo>
                  <a:lnTo>
                    <a:pt x="81" y="11"/>
                  </a:lnTo>
                  <a:lnTo>
                    <a:pt x="81" y="33"/>
                  </a:lnTo>
                  <a:lnTo>
                    <a:pt x="88" y="40"/>
                  </a:lnTo>
                  <a:lnTo>
                    <a:pt x="92" y="43"/>
                  </a:lnTo>
                  <a:lnTo>
                    <a:pt x="92" y="0"/>
                  </a:lnTo>
                  <a:lnTo>
                    <a:pt x="27" y="0"/>
                  </a:lnTo>
                  <a:lnTo>
                    <a:pt x="0" y="27"/>
                  </a:lnTo>
                  <a:lnTo>
                    <a:pt x="0" y="127"/>
                  </a:lnTo>
                  <a:lnTo>
                    <a:pt x="71" y="127"/>
                  </a:lnTo>
                  <a:lnTo>
                    <a:pt x="71" y="117"/>
                  </a:lnTo>
                  <a:lnTo>
                    <a:pt x="10" y="11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3" name="Freeform 460"/>
            <p:cNvSpPr/>
            <p:nvPr/>
          </p:nvSpPr>
          <p:spPr bwMode="auto">
            <a:xfrm>
              <a:off x="7031038" y="3844925"/>
              <a:ext cx="274637" cy="241300"/>
            </a:xfrm>
            <a:custGeom>
              <a:avLst/>
              <a:gdLst>
                <a:gd name="T0" fmla="*/ 410567057 w 90"/>
                <a:gd name="T1" fmla="*/ 0 h 79"/>
                <a:gd name="T2" fmla="*/ 410567057 w 90"/>
                <a:gd name="T3" fmla="*/ 270860777 h 79"/>
                <a:gd name="T4" fmla="*/ 0 w 90"/>
                <a:gd name="T5" fmla="*/ 270860777 h 79"/>
                <a:gd name="T6" fmla="*/ 0 w 90"/>
                <a:gd name="T7" fmla="*/ 457660576 h 79"/>
                <a:gd name="T8" fmla="*/ 410567057 w 90"/>
                <a:gd name="T9" fmla="*/ 457660576 h 79"/>
                <a:gd name="T10" fmla="*/ 410567057 w 90"/>
                <a:gd name="T11" fmla="*/ 737858747 h 79"/>
                <a:gd name="T12" fmla="*/ 839794173 w 90"/>
                <a:gd name="T13" fmla="*/ 373599597 h 79"/>
                <a:gd name="T14" fmla="*/ 410567057 w 90"/>
                <a:gd name="T15" fmla="*/ 0 h 7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0" h="79">
                  <a:moveTo>
                    <a:pt x="44" y="0"/>
                  </a:moveTo>
                  <a:lnTo>
                    <a:pt x="44" y="29"/>
                  </a:lnTo>
                  <a:lnTo>
                    <a:pt x="0" y="29"/>
                  </a:lnTo>
                  <a:lnTo>
                    <a:pt x="0" y="49"/>
                  </a:lnTo>
                  <a:lnTo>
                    <a:pt x="44" y="49"/>
                  </a:lnTo>
                  <a:lnTo>
                    <a:pt x="44" y="79"/>
                  </a:lnTo>
                  <a:lnTo>
                    <a:pt x="90" y="40"/>
                  </a:lnTo>
                  <a:lnTo>
                    <a:pt x="4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94" name="文本框 33"/>
          <p:cNvSpPr txBox="1">
            <a:spLocks noChangeArrowheads="1"/>
          </p:cNvSpPr>
          <p:nvPr/>
        </p:nvSpPr>
        <p:spPr bwMode="auto">
          <a:xfrm>
            <a:off x="2082800" y="3429000"/>
            <a:ext cx="564324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sz="1800" b="1" dirty="0">
                <a:solidFill>
                  <a:srgbClr val="25262A"/>
                </a:solidFill>
                <a:latin typeface="微软雅黑" panose="020B0503020204020204" pitchFamily="34" charset="-122"/>
                <a:ea typeface="微软雅黑" panose="020B0503020204020204" pitchFamily="34" charset="-122"/>
              </a:rPr>
              <a:t>（四）创新管理体制机制，促进国资监管提质增效</a:t>
            </a:r>
            <a:endParaRPr sz="1800" b="1" dirty="0">
              <a:solidFill>
                <a:srgbClr val="25262A"/>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2094913" y="3788901"/>
            <a:ext cx="9637555" cy="2846070"/>
          </a:xfrm>
          <a:prstGeom prst="rect">
            <a:avLst/>
          </a:prstGeom>
          <a:noFill/>
        </p:spPr>
        <p:txBody>
          <a:bodyPr wrap="square">
            <a:spAutoFit/>
          </a:bodyPr>
          <a:lstStyle/>
          <a:p>
            <a:pPr indent="406400" algn="just" fontAlgn="auto">
              <a:lnSpc>
                <a:spcPct val="140000"/>
              </a:lnSpc>
              <a:defRPr/>
              <a:extLst>
                <a:ext uri="{35155182-B16C-46BC-9424-99874614C6A1}">
                  <wpsdc:indentchars xmlns:wpsdc="http://www.wps.cn/officeDocument/2017/drawingmlCustomData" val="200" checksum="1740828767"/>
                </a:ext>
              </a:extLst>
            </a:pPr>
            <a:r>
              <a:rPr lang="zh-CN" altLang="en-US" sz="1600" dirty="0">
                <a:latin typeface="微软雅黑" panose="020B0503020204020204" pitchFamily="34" charset="-122"/>
                <a:ea typeface="微软雅黑" panose="020B0503020204020204" pitchFamily="34" charset="-122"/>
              </a:rPr>
              <a:t>落实国资国企管理改革各项要求，进一步规范和加强国有企业资产管理，促进国有企业资产保值增值，推动国有资本做强做大做优。一是强化建章立制。出台了《天水市财政局关于市属国有企业国有资本经营收益收缴管理办法》《天水市财政局 国资委关于国有资本经营预算编制办法》等一系列管理制度和预算管理办法，对国有资本经营预算的管理职责、收益分配、资产使用等作出了明确规范。二是完善企业国有资产管理系统。围绕企业底子清晰、收益分类管理、资产高效配置、资本保值增值等目标，不断改进和加强国资国企管理，进一步夯实国有资本经营预算管理基础。三是加强预算监督。组织开展年度预算执行情况监督检查，特别是加大对预算资金管理使用和预算项目实施情况的督查力度，组织开展资金管理使用和项目实施绩效评价工作，推动提升财政资金使用效率。</a:t>
            </a:r>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2" presetClass="entr" presetSubtype="1"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 calcmode="lin" valueType="num">
                                      <p:cBhvr additive="base">
                                        <p:cTn id="18" dur="500" fill="hold"/>
                                        <p:tgtEl>
                                          <p:spTgt spid="84"/>
                                        </p:tgtEl>
                                        <p:attrNameLst>
                                          <p:attrName>ppt_x</p:attrName>
                                        </p:attrNameLst>
                                      </p:cBhvr>
                                      <p:tavLst>
                                        <p:tav tm="0">
                                          <p:val>
                                            <p:strVal val="#ppt_x"/>
                                          </p:val>
                                        </p:tav>
                                        <p:tav tm="100000">
                                          <p:val>
                                            <p:strVal val="#ppt_x"/>
                                          </p:val>
                                        </p:tav>
                                      </p:tavLst>
                                    </p:anim>
                                    <p:anim calcmode="lin" valueType="num">
                                      <p:cBhvr additive="base">
                                        <p:cTn id="19" dur="500" fill="hold"/>
                                        <p:tgtEl>
                                          <p:spTgt spid="84"/>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 presetClass="entr" presetSubtype="1"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 calcmode="lin" valueType="num">
                                      <p:cBhvr additive="base">
                                        <p:cTn id="23" dur="500" fill="hold"/>
                                        <p:tgtEl>
                                          <p:spTgt spid="90"/>
                                        </p:tgtEl>
                                        <p:attrNameLst>
                                          <p:attrName>ppt_x</p:attrName>
                                        </p:attrNameLst>
                                      </p:cBhvr>
                                      <p:tavLst>
                                        <p:tav tm="0">
                                          <p:val>
                                            <p:strVal val="#ppt_x"/>
                                          </p:val>
                                        </p:tav>
                                        <p:tav tm="100000">
                                          <p:val>
                                            <p:strVal val="#ppt_x"/>
                                          </p:val>
                                        </p:tav>
                                      </p:tavLst>
                                    </p:anim>
                                    <p:anim calcmode="lin" valueType="num">
                                      <p:cBhvr additive="base">
                                        <p:cTn id="24" dur="500" fill="hold"/>
                                        <p:tgtEl>
                                          <p:spTgt spid="90"/>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wipe(left)">
                                      <p:cBhvr>
                                        <p:cTn id="27" dur="500"/>
                                        <p:tgtEl>
                                          <p:spTgt spid="9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wipe(left)">
                                      <p:cBhvr>
                                        <p:cTn id="30" dur="500"/>
                                        <p:tgtEl>
                                          <p:spTgt spid="9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left)">
                                      <p:cBhvr>
                                        <p:cTn id="33" dur="500"/>
                                        <p:tgtEl>
                                          <p:spTgt spid="82"/>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3"/>
                                        </p:tgtEl>
                                        <p:attrNameLst>
                                          <p:attrName>style.visibility</p:attrName>
                                        </p:attrNameLst>
                                      </p:cBhvr>
                                      <p:to>
                                        <p:strVal val="visible"/>
                                      </p:to>
                                    </p:set>
                                    <p:animEffect transition="in" filter="wipe(left)">
                                      <p:cBhvr>
                                        <p:cTn id="3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2" grpId="0"/>
      <p:bldP spid="83" grpId="0"/>
      <p:bldP spid="94" grpId="0"/>
      <p:bldP spid="9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318103" y="376330"/>
            <a:ext cx="3057247" cy="584775"/>
          </a:xfrm>
          <a:prstGeom prst="rect">
            <a:avLst/>
          </a:prstGeom>
        </p:spPr>
        <p:txBody>
          <a:bodyPr wrap="none">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存在的主要问题</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47805" y="188820"/>
            <a:ext cx="709466" cy="892175"/>
            <a:chOff x="5614910" y="618964"/>
            <a:chExt cx="860050" cy="1081540"/>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p>
          </p:txBody>
        </p:sp>
        <p:grpSp>
          <p:nvGrpSpPr>
            <p:cNvPr id="71" name="组合 70"/>
            <p:cNvGrpSpPr/>
            <p:nvPr/>
          </p:nvGrpSpPr>
          <p:grpSpPr>
            <a:xfrm>
              <a:off x="5671708" y="618964"/>
              <a:ext cx="756124" cy="1081540"/>
              <a:chOff x="5573699" y="588936"/>
              <a:chExt cx="756124" cy="1081540"/>
            </a:xfrm>
          </p:grpSpPr>
          <p:sp>
            <p:nvSpPr>
              <p:cNvPr id="72" name="椭圆 71"/>
              <p:cNvSpPr/>
              <p:nvPr/>
            </p:nvSpPr>
            <p:spPr>
              <a:xfrm flipV="1">
                <a:off x="5583078" y="816717"/>
                <a:ext cx="746745" cy="746745"/>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73699" y="588936"/>
                <a:ext cx="755923" cy="1081540"/>
              </a:xfrm>
              <a:prstGeom prst="rect">
                <a:avLst/>
              </a:prstGeom>
            </p:spPr>
            <p:txBody>
              <a:bodyPr wrap="none" anchor="ctr">
                <a:spAutoFit/>
              </a:bodyPr>
              <a:lstStyle/>
              <a:p>
                <a:pPr algn="ctr">
                  <a:lnSpc>
                    <a:spcPct val="150000"/>
                  </a:lnSpc>
                </a:pPr>
                <a:r>
                  <a:rPr lang="zh-CN" altLang="en-US" sz="5335"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rPr>
                  <a:t>四</a:t>
                </a:r>
                <a:endParaRPr lang="zh-CN" altLang="en-US" sz="8000" baseline="12000" dirty="0">
                  <a:solidFill>
                    <a:schemeClr val="bg1"/>
                  </a:solidFill>
                  <a:effectLst>
                    <a:innerShdw blurRad="63500" dist="50800" dir="18900000">
                      <a:prstClr val="black">
                        <a:alpha val="30000"/>
                      </a:prstClr>
                    </a:innerShdw>
                  </a:effectLst>
                  <a:latin typeface="Impact" panose="020B0806030902050204" pitchFamily="34" charset="0"/>
                  <a:ea typeface="微软雅黑" panose="020B0503020204020204" pitchFamily="34" charset="-122"/>
                </a:endParaRPr>
              </a:p>
            </p:txBody>
          </p:sp>
        </p:grpSp>
      </p:grpSp>
      <p:sp>
        <p:nvSpPr>
          <p:cNvPr id="40" name="对角圆角矩形 39"/>
          <p:cNvSpPr/>
          <p:nvPr/>
        </p:nvSpPr>
        <p:spPr>
          <a:xfrm>
            <a:off x="2352040" y="1772920"/>
            <a:ext cx="8839835" cy="3668395"/>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dirty="0"/>
          </a:p>
        </p:txBody>
      </p:sp>
      <p:grpSp>
        <p:nvGrpSpPr>
          <p:cNvPr id="41" name="组合 40"/>
          <p:cNvGrpSpPr/>
          <p:nvPr/>
        </p:nvGrpSpPr>
        <p:grpSpPr>
          <a:xfrm>
            <a:off x="615760" y="2846075"/>
            <a:ext cx="1603489" cy="1360959"/>
            <a:chOff x="7109111" y="2548965"/>
            <a:chExt cx="2397222" cy="2093640"/>
          </a:xfrm>
        </p:grpSpPr>
        <p:grpSp>
          <p:nvGrpSpPr>
            <p:cNvPr id="42" name="组合 41"/>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45"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46"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43" name="Freeform 7"/>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1"/>
              <a:stretch>
                <a:fillRect/>
              </a:stretch>
            </a:blipFill>
            <a:ln w="7938" cap="flat">
              <a:noFill/>
              <a:prstDash val="solid"/>
              <a:miter lim="800000"/>
            </a:ln>
            <a:effectLst>
              <a:innerShdw blurRad="152400">
                <a:schemeClr val="tx1">
                  <a:lumMod val="65000"/>
                  <a:lumOff val="35000"/>
                  <a:alpha val="41000"/>
                </a:schemeClr>
              </a:innerShdw>
            </a:effectLst>
          </p:spPr>
          <p:txBody>
            <a:bodyPr vert="horz" wrap="square" lIns="91440" tIns="45720" rIns="91440" bIns="45720" numCol="1" anchor="t" anchorCtr="0" compatLnSpc="1"/>
            <a:lstStyle/>
            <a:p>
              <a:endParaRPr lang="zh-CN" altLang="en-US"/>
            </a:p>
          </p:txBody>
        </p:sp>
      </p:grpSp>
      <p:sp>
        <p:nvSpPr>
          <p:cNvPr id="47" name="矩形 30"/>
          <p:cNvSpPr>
            <a:spLocks noChangeArrowheads="1"/>
          </p:cNvSpPr>
          <p:nvPr/>
        </p:nvSpPr>
        <p:spPr bwMode="auto">
          <a:xfrm>
            <a:off x="2681805" y="1916187"/>
            <a:ext cx="8208912" cy="3375025"/>
          </a:xfrm>
          <a:prstGeom prst="rect">
            <a:avLst/>
          </a:prstGeom>
          <a:noFill/>
          <a:ln w="9525">
            <a:noFill/>
            <a:miter lim="800000"/>
          </a:ln>
        </p:spPr>
        <p:txBody>
          <a:bodyPr wrap="square" lIns="137153" tIns="68577" rIns="137153" bIns="68577">
            <a:spAutoFit/>
          </a:bodyPr>
          <a:lstStyle/>
          <a:p>
            <a:pPr lvl="0">
              <a:lnSpc>
                <a:spcPct val="130000"/>
              </a:lnSpc>
            </a:pPr>
            <a:r>
              <a:rPr lang="en-US" sz="18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 </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（一）</a:t>
            </a:r>
            <a:r>
              <a:rPr sz="18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国有资本经营预算管理制度执行不够到位</a:t>
            </a:r>
            <a:endParaRPr sz="1800" b="1" dirty="0">
              <a:solidFill>
                <a:schemeClr val="tx1">
                  <a:lumMod val="75000"/>
                  <a:lumOff val="25000"/>
                </a:schemeClr>
              </a:solidFill>
              <a:latin typeface="微软雅黑" panose="020B0503020204020204" pitchFamily="34" charset="-122"/>
              <a:ea typeface="微软雅黑" panose="020B0503020204020204" pitchFamily="34" charset="-122"/>
            </a:endParaRPr>
          </a:p>
          <a:p>
            <a:pPr lvl="0" indent="406400" algn="just"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sym typeface="+mn-ea"/>
              </a:rPr>
              <a:t>一是国有资本经营预算草案编制程序不符合规定。《天水市市级国有资本经营预算编报办法》（天资财〔2020〕89号）规定：“国资监管机构作为市级国有资本经营预算单位，负责编制本单位所监管企业国有资本经营预算建议草案。”实际执行中，预算草案直接由市财政局编制；</a:t>
            </a:r>
            <a:endParaRPr sz="16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indent="406400" algn="just" fontAlgn="auto">
              <a:lnSpc>
                <a:spcPct val="130000"/>
              </a:lnSpc>
              <a:extLst>
                <a:ext uri="{35155182-B16C-46BC-9424-99874614C6A1}">
                  <wpsdc:indentchars xmlns:wpsdc="http://www.wps.cn/officeDocument/2017/drawingmlCustomData" val="200" checksum="1740828767"/>
                </a:ext>
              </a:extLst>
            </a:pPr>
            <a:r>
              <a:rPr sz="1600" dirty="0">
                <a:solidFill>
                  <a:schemeClr val="tx1">
                    <a:lumMod val="75000"/>
                    <a:lumOff val="25000"/>
                  </a:schemeClr>
                </a:solidFill>
                <a:latin typeface="微软雅黑" panose="020B0503020204020204" pitchFamily="34" charset="-122"/>
                <a:ea typeface="微软雅黑" panose="020B0503020204020204" pitchFamily="34" charset="-122"/>
                <a:sym typeface="+mn-ea"/>
              </a:rPr>
              <a:t>二是预算批复不符合规定。《天水市市级国有资本经营预算编报办法》（天资财〔2020〕89号）规定：“市级国有资本经营预算草案经市人民代表大会批准后，市财政局在30个工作日内，批复各预算单位执行。各预算单位自财政局批复本单位预算之日起15个工作日内，批复管理企业，同时报送市财政局备案。”实际执行中，年度预算未批复相关企业。</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p:tgtEl>
                                          <p:spTgt spid="40"/>
                                        </p:tgtEl>
                                        <p:attrNameLst>
                                          <p:attrName>ppt_x</p:attrName>
                                        </p:attrNameLst>
                                      </p:cBhvr>
                                      <p:tavLst>
                                        <p:tav tm="0">
                                          <p:val>
                                            <p:strVal val="#ppt_x-#ppt_w*1.125000"/>
                                          </p:val>
                                        </p:tav>
                                        <p:tav tm="100000">
                                          <p:val>
                                            <p:strVal val="#ppt_x"/>
                                          </p:val>
                                        </p:tav>
                                      </p:tavLst>
                                    </p:anim>
                                    <p:animEffect transition="in" filter="wipe(right)">
                                      <p:cBhvr>
                                        <p:cTn id="23" dur="500"/>
                                        <p:tgtEl>
                                          <p:spTgt spid="40"/>
                                        </p:tgtEl>
                                      </p:cBhvr>
                                    </p:animEffect>
                                  </p:childTnLst>
                                </p:cTn>
                              </p:par>
                            </p:childTnLst>
                          </p:cTn>
                        </p:par>
                        <p:par>
                          <p:cTn id="24" fill="hold">
                            <p:stCondLst>
                              <p:cond delay="1500"/>
                            </p:stCondLst>
                            <p:childTnLst>
                              <p:par>
                                <p:cTn id="25" presetID="12" presetClass="entr" presetSubtype="1"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p:tgtEl>
                                          <p:spTgt spid="47"/>
                                        </p:tgtEl>
                                        <p:attrNameLst>
                                          <p:attrName>ppt_y</p:attrName>
                                        </p:attrNameLst>
                                      </p:cBhvr>
                                      <p:tavLst>
                                        <p:tav tm="0">
                                          <p:val>
                                            <p:strVal val="#ppt_y-#ppt_h*1.125000"/>
                                          </p:val>
                                        </p:tav>
                                        <p:tav tm="100000">
                                          <p:val>
                                            <p:strVal val="#ppt_y"/>
                                          </p:val>
                                        </p:tav>
                                      </p:tavLst>
                                    </p:anim>
                                    <p:animEffect transition="in" filter="wipe(down)">
                                      <p:cBhvr>
                                        <p:cTn id="28"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bldLvl="0" animBg="1"/>
      <p:bldP spid="47" grpId="0"/>
    </p:bldLst>
  </p:timing>
</p:sld>
</file>

<file path=ppt/tags/tag1.xml><?xml version="1.0" encoding="utf-8"?>
<p:tagLst xmlns:p="http://schemas.openxmlformats.org/presentationml/2006/main">
  <p:tag name="ISPRING_PRESENTATION_TITLE" val="68"/>
  <p:tag name="commondata" val="eyJoZGlkIjoiYmE1YTlmMTk4Y2RjMTEwYTNjMDYwODNjNDhjYTg2ZTE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5467</Words>
  <Application>WPS 演示</Application>
  <PresentationFormat>自定义</PresentationFormat>
  <Paragraphs>204</Paragraphs>
  <Slides>18</Slides>
  <Notes>18</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Arial</vt:lpstr>
      <vt:lpstr>宋体</vt:lpstr>
      <vt:lpstr>Wingdings</vt:lpstr>
      <vt:lpstr>微软雅黑</vt:lpstr>
      <vt:lpstr>黑体</vt:lpstr>
      <vt:lpstr>Impact</vt:lpstr>
      <vt:lpstr>Agency FB</vt:lpstr>
      <vt:lpstr>造字工房悦黑（非商用）常规体</vt:lpstr>
      <vt:lpstr>Calibri</vt:lpstr>
      <vt:lpstr>Calibri</vt:lpstr>
      <vt:lpstr>DFGothic-EB</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熊猫办公PPT</dc:title>
  <dc:creator>熊猫办公</dc:creator>
  <cp:keywords>www.tukuppt.com</cp:keywords>
  <cp:lastModifiedBy>林先生</cp:lastModifiedBy>
  <cp:revision>14</cp:revision>
  <dcterms:created xsi:type="dcterms:W3CDTF">2015-10-09T08:54:00Z</dcterms:created>
  <dcterms:modified xsi:type="dcterms:W3CDTF">2024-10-08T02:11:40Z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417673A61FB54D098C1B3EAB6FAF9FF7_13</vt:lpwstr>
  </property>
  <property fmtid="{D5CDD505-2E9C-101B-9397-08002B2CF9AE}" pid="3" name="KSOProductBuildVer">
    <vt:lpwstr>2052-12.1.0.18276</vt:lpwstr>
  </property>
</Properties>
</file>