
<file path=[Content_Types].xml><?xml version="1.0" encoding="utf-8"?>
<Types xmlns="http://schemas.openxmlformats.org/package/2006/content-types">
  <Override PartName="/ppt/tags/tag8.xml" ContentType="application/vnd.openxmlformats-officedocument.presentationml.tags+xml"/>
  <Override PartName="/ppt/tags/tag140.xml" ContentType="application/vnd.openxmlformats-officedocument.presentationml.tags+xml"/>
  <Override PartName="/ppt/tags/tag238.xml" ContentType="application/vnd.openxmlformats-officedocument.presentationml.tags+xml"/>
  <Override PartName="/ppt/tags/tag285.xml" ContentType="application/vnd.openxmlformats-officedocument.presentationml.tags+xml"/>
  <Override PartName="/ppt/slides/slide25.xml" ContentType="application/vnd.openxmlformats-officedocument.presentationml.slide+xml"/>
  <Override PartName="/ppt/slideLayouts/slideLayout2.xml" ContentType="application/vnd.openxmlformats-officedocument.presentationml.slideLayout+xml"/>
  <Override PartName="/ppt/tags/tag216.xml" ContentType="application/vnd.openxmlformats-officedocument.presentationml.tags+xml"/>
  <Override PartName="/ppt/tags/tag263.xml" ContentType="application/vnd.openxmlformats-officedocument.presentationml.tags+xml"/>
  <Default Extension="xml" ContentType="application/xml"/>
  <Override PartName="/ppt/tags/tag38.xml" ContentType="application/vnd.openxmlformats-officedocument.presentationml.tags+xml"/>
  <Override PartName="/ppt/tags/tag85.xml" ContentType="application/vnd.openxmlformats-officedocument.presentationml.tags+xml"/>
  <Override PartName="/ppt/tags/tag241.xml" ContentType="application/vnd.openxmlformats-officedocument.presentationml.tags+xml"/>
  <Override PartName="/ppt/tags/tag339.xml" ContentType="application/vnd.openxmlformats-officedocument.presentationml.tags+xml"/>
  <Override PartName="/ppt/tags/tag16.xml" ContentType="application/vnd.openxmlformats-officedocument.presentationml.tags+xml"/>
  <Override PartName="/ppt/tags/tag63.xml" ContentType="application/vnd.openxmlformats-officedocument.presentationml.tags+xml"/>
  <Override PartName="/ppt/tags/tag178.xml" ContentType="application/vnd.openxmlformats-officedocument.presentationml.tags+xml"/>
  <Override PartName="/ppt/tags/tag317.xml" ContentType="application/vnd.openxmlformats-officedocument.presentationml.tags+xml"/>
  <Override PartName="/ppt/tags/tag364.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41.xml" ContentType="application/vnd.openxmlformats-officedocument.presentationml.tags+xml"/>
  <Override PartName="/ppt/tags/tag279.xml" ContentType="application/vnd.openxmlformats-officedocument.presentationml.tags+xml"/>
  <Override PartName="/ppt/tags/tag342.xml" ContentType="application/vnd.openxmlformats-officedocument.presentationml.tags+xml"/>
  <Override PartName="/ppt/notesSlides/notesSlide7.xml" ContentType="application/vnd.openxmlformats-officedocument.presentationml.notesSlide+xml"/>
  <Override PartName="/ppt/tags/tag134.xml" ContentType="application/vnd.openxmlformats-officedocument.presentationml.tags+xml"/>
  <Override PartName="/ppt/tags/tag181.xml" ContentType="application/vnd.openxmlformats-officedocument.presentationml.tags+xml"/>
  <Override PartName="/ppt/tags/tag320.xml" ContentType="application/vnd.openxmlformats-officedocument.presentationml.tags+xml"/>
  <Override PartName="/ppt/slides/slide19.xml" ContentType="application/vnd.openxmlformats-officedocument.presentationml.slide+xml"/>
  <Override PartName="/ppt/tags/tag112.xml" ContentType="application/vnd.openxmlformats-officedocument.presentationml.tags+xml"/>
  <Override PartName="/ppt/tags/tag257.xml" ContentType="application/vnd.openxmlformats-officedocument.presentationml.tags+xml"/>
  <Override PartName="/ppt/slideLayouts/slideLayout18.xml" ContentType="application/vnd.openxmlformats-officedocument.presentationml.slideLayout+xml"/>
  <Override PartName="/ppt/tags/tag5.xml" ContentType="application/vnd.openxmlformats-officedocument.presentationml.tags+xml"/>
  <Override PartName="/ppt/tags/tag79.xml" ContentType="application/vnd.openxmlformats-officedocument.presentationml.tags+xml"/>
  <Override PartName="/ppt/theme/theme2.xml" ContentType="application/vnd.openxmlformats-officedocument.theme+xml"/>
  <Override PartName="/ppt/tags/tag235.xml" ContentType="application/vnd.openxmlformats-officedocument.presentationml.tags+xml"/>
  <Override PartName="/ppt/tags/tag282.xml" ContentType="application/vnd.openxmlformats-officedocument.presentationml.tags+xml"/>
  <Override PartName="/ppt/slides/slide22.xml" ContentType="application/vnd.openxmlformats-officedocument.presentationml.slide+xml"/>
  <Override PartName="/ppt/tags/tag57.xml" ContentType="application/vnd.openxmlformats-officedocument.presentationml.tags+xml"/>
  <Override PartName="/ppt/tags/tag213.xml" ContentType="application/vnd.openxmlformats-officedocument.presentationml.tags+xml"/>
  <Override PartName="/ppt/tags/tag260.xml" ContentType="application/vnd.openxmlformats-officedocument.presentationml.tags+xml"/>
  <Override PartName="/ppt/tags/tag358.xml" ContentType="application/vnd.openxmlformats-officedocument.presentationml.tags+xml"/>
  <Override PartName="/ppt/slides/slide11.xml" ContentType="application/vnd.openxmlformats-officedocument.presentationml.slide+xml"/>
  <Override PartName="/ppt/tags/tag35.xml" ContentType="application/vnd.openxmlformats-officedocument.presentationml.tags+xml"/>
  <Override PartName="/ppt/tags/tag46.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197.xml" ContentType="application/vnd.openxmlformats-officedocument.presentationml.tags+xml"/>
  <Override PartName="/ppt/tags/tag202.xml" ContentType="application/vnd.openxmlformats-officedocument.presentationml.tags+xml"/>
  <Override PartName="/ppt/tags/tag336.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325.xml" ContentType="application/vnd.openxmlformats-officedocument.presentationml.tags+xml"/>
  <Override PartName="/ppt/tags/tag372.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tags/tag298.xml" ContentType="application/vnd.openxmlformats-officedocument.presentationml.tags+xml"/>
  <Override PartName="/ppt/tags/tag314.xml" ContentType="application/vnd.openxmlformats-officedocument.presentationml.tags+xml"/>
  <Override PartName="/ppt/tags/tag361.xml" ContentType="application/vnd.openxmlformats-officedocument.presentationml.tags+xml"/>
  <Override PartName="/ppt/tags/tag106.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ppt/notesSlides/notesSlide4.xml" ContentType="application/vnd.openxmlformats-officedocument.presentationml.notesSlide+xml"/>
  <Override PartName="/ppt/tags/tag287.xml" ContentType="application/vnd.openxmlformats-officedocument.presentationml.tags+xml"/>
  <Override PartName="/ppt/tags/tag303.xml" ContentType="application/vnd.openxmlformats-officedocument.presentationml.tags+xml"/>
  <Override PartName="/ppt/tags/tag350.xml" ContentType="application/vnd.openxmlformats-officedocument.presentationml.tags+xml"/>
  <Override PartName="/ppt/tags/tag131.xml" ContentType="application/vnd.openxmlformats-officedocument.presentationml.tags+xml"/>
  <Override PartName="/ppt/tags/tag229.xml" ContentType="application/vnd.openxmlformats-officedocument.presentationml.tags+xml"/>
  <Override PartName="/ppt/tags/tag276.xml" ContentType="application/vnd.openxmlformats-officedocument.presentationml.tags+xml"/>
  <Override PartName="/ppt/slides/slide27.xml" ContentType="application/vnd.openxmlformats-officedocument.presentationml.slide+xml"/>
  <Override PartName="/ppt/slideLayouts/slideLayout4.xml" ContentType="application/vnd.openxmlformats-officedocument.presentationml.slideLayout+xml"/>
  <Override PartName="/ppt/tags/tag98.xml" ContentType="application/vnd.openxmlformats-officedocument.presentationml.tags+xml"/>
  <Override PartName="/ppt/tags/tag120.xml" ContentType="application/vnd.openxmlformats-officedocument.presentationml.tags+xml"/>
  <Override PartName="/ppt/tags/tag207.xml" ContentType="application/vnd.openxmlformats-officedocument.presentationml.tags+xml"/>
  <Override PartName="/ppt/tags/tag218.xml" ContentType="application/vnd.openxmlformats-officedocument.presentationml.tags+xml"/>
  <Override PartName="/ppt/tags/tag254.xml" ContentType="application/vnd.openxmlformats-officedocument.presentationml.tags+xml"/>
  <Override PartName="/ppt/tags/tag265.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tags/tag2.xml" ContentType="application/vnd.openxmlformats-officedocument.presentationml.tags+xml"/>
  <Override PartName="/ppt/tags/tag87.xml" ContentType="application/vnd.openxmlformats-officedocument.presentationml.tags+xml"/>
  <Override PartName="/ppt/tags/tag243.xml" ContentType="application/vnd.openxmlformats-officedocument.presentationml.tags+xml"/>
  <Override PartName="/ppt/tags/tag290.xml" ContentType="application/vnd.openxmlformats-officedocument.presentationml.tags+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tags/tag319.xml" ContentType="application/vnd.openxmlformats-officedocument.presentationml.tags+xml"/>
  <Override PartName="/ppt/tags/tag366.xml" ContentType="application/vnd.openxmlformats-officedocument.presentationml.tags+xml"/>
  <Override PartName="/ppt/slides/slide30.xml" ContentType="application/vnd.openxmlformats-officedocument.presentationml.slide+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221.xml" ContentType="application/vnd.openxmlformats-officedocument.presentationml.tags+xml"/>
  <Override PartName="/ppt/tags/tag308.xml" ContentType="application/vnd.openxmlformats-officedocument.presentationml.tags+xml"/>
  <Override PartName="/ppt/tags/tag355.xml" ContentType="application/vnd.openxmlformats-officedocument.presentationml.tags+xml"/>
  <Override PartName="/ppt/tags/tag43.xml" ContentType="application/vnd.openxmlformats-officedocument.presentationml.tags+xml"/>
  <Override PartName="/ppt/tags/tag90.xml" ContentType="application/vnd.openxmlformats-officedocument.presentationml.tags+xml"/>
  <Override PartName="/ppt/tags/tag147.xml" ContentType="application/vnd.openxmlformats-officedocument.presentationml.tags+xml"/>
  <Override PartName="/ppt/tags/tag194.xml" ContentType="application/vnd.openxmlformats-officedocument.presentationml.tags+xml"/>
  <Override PartName="/ppt/tags/tag344.xml" ContentType="application/vnd.openxmlformats-officedocument.presentationml.tags+xml"/>
  <Override PartName="/ppt/tags/tag32.xml" ContentType="application/vnd.openxmlformats-officedocument.presentationml.tags+xml"/>
  <Override PartName="/ppt/tags/tag136.xml" ContentType="application/vnd.openxmlformats-officedocument.presentationml.tags+xml"/>
  <Override PartName="/ppt/tags/tag183.xml" ContentType="application/vnd.openxmlformats-officedocument.presentationml.tags+xml"/>
  <Override PartName="/ppt/tags/tag322.xml" ContentType="application/vnd.openxmlformats-officedocument.presentationml.tags+xml"/>
  <Override PartName="/ppt/tags/tag333.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tags/tag259.xml" ContentType="application/vnd.openxmlformats-officedocument.presentationml.tags+xml"/>
  <Override PartName="/ppt/tags/tag311.xml" ContentType="application/vnd.openxmlformats-officedocument.presentationml.tags+xml"/>
  <Override PartName="/ppt/tags/tag7.xml" ContentType="application/vnd.openxmlformats-officedocument.presentationml.tags+xml"/>
  <Override PartName="/ppt/tags/tag103.xml" ContentType="application/vnd.openxmlformats-officedocument.presentationml.tags+xml"/>
  <Override PartName="/ppt/notesSlides/notesSlide1.xml" ContentType="application/vnd.openxmlformats-officedocument.presentationml.notesSlide+xml"/>
  <Override PartName="/ppt/tags/tag150.xml" ContentType="application/vnd.openxmlformats-officedocument.presentationml.tags+xml"/>
  <Override PartName="/ppt/tags/tag248.xml" ContentType="application/vnd.openxmlformats-officedocument.presentationml.tags+xml"/>
  <Override PartName="/ppt/tags/tag295.xml" ContentType="application/vnd.openxmlformats-officedocument.presentationml.tags+xml"/>
  <Override PartName="/ppt/tags/tag300.xml" ContentType="application/vnd.openxmlformats-officedocument.presentationml.tags+xml"/>
  <Override PartName="/ppt/tags/tag226.xml" ContentType="application/vnd.openxmlformats-officedocument.presentationml.tags+xml"/>
  <Override PartName="/ppt/tags/tag237.xml" ContentType="application/vnd.openxmlformats-officedocument.presentationml.tags+xml"/>
  <Override PartName="/ppt/tags/tag273.xml" ContentType="application/vnd.openxmlformats-officedocument.presentationml.tags+xml"/>
  <Override PartName="/ppt/tags/tag284.xml" ContentType="application/vnd.openxmlformats-officedocument.presentationml.tags+xml"/>
  <Override PartName="/ppt/slides/slide24.xml" ContentType="application/vnd.openxmlformats-officedocument.presentationml.slide+xml"/>
  <Override PartName="/ppt/tags/tag59.xml" ContentType="application/vnd.openxmlformats-officedocument.presentationml.tags+xml"/>
  <Override PartName="/ppt/tags/tag215.xml" ContentType="application/vnd.openxmlformats-officedocument.presentationml.tags+xml"/>
  <Override PartName="/ppt/tags/tag262.xml" ContentType="application/vnd.openxmlformats-officedocument.presentationml.tags+xml"/>
  <Override PartName="/ppt/slides/slide13.xml" ContentType="application/vnd.openxmlformats-officedocument.presentationml.slide+xml"/>
  <Override PartName="/ppt/slideLayouts/slideLayout1.xml" ContentType="application/vnd.openxmlformats-officedocument.presentationml.slideLayout+xml"/>
  <Override PartName="/ppt/tags/tag37.xml" ContentType="application/vnd.openxmlformats-officedocument.presentationml.tags+xml"/>
  <Override PartName="/ppt/tags/tag48.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tags/tag251.xml" ContentType="application/vnd.openxmlformats-officedocument.presentationml.tags+xml"/>
  <Override PartName="/ppt/tags/tag338.xml" ContentType="application/vnd.openxmlformats-officedocument.presentationml.tags+xml"/>
  <Override PartName="/ppt/tags/tag349.xml" ContentType="application/vnd.openxmlformats-officedocument.presentationml.tags+xml"/>
  <Override PartName="/ppt/slideLayouts/slideLayout12.xml" ContentType="application/vnd.openxmlformats-officedocument.presentationml.slideLayout+xml"/>
  <Override PartName="/ppt/tags/tag26.xml" ContentType="application/vnd.openxmlformats-officedocument.presentationml.tags+xml"/>
  <Override PartName="/ppt/tags/tag73.xml" ContentType="application/vnd.openxmlformats-officedocument.presentationml.tags+xml"/>
  <Override PartName="/ppt/tags/tag177.xml" ContentType="application/vnd.openxmlformats-officedocument.presentationml.tags+xml"/>
  <Override PartName="/ppt/tags/tag240.xml" ContentType="application/vnd.openxmlformats-officedocument.presentationml.tags+xml"/>
  <Override PartName="/ppt/tags/tag327.xml" ContentType="application/vnd.openxmlformats-officedocument.presentationml.tags+xml"/>
  <Override PartName="/ppt/tags/tag374.xml" ContentType="application/vnd.openxmlformats-officedocument.presentationml.tags+xml"/>
  <Override PartName="/ppt/tags/tag15.xml" ContentType="application/vnd.openxmlformats-officedocument.presentationml.tags+xml"/>
  <Override PartName="/ppt/tags/tag62.xml" ContentType="application/vnd.openxmlformats-officedocument.presentationml.tags+xml"/>
  <Override PartName="/ppt/tags/tag119.xml" ContentType="application/vnd.openxmlformats-officedocument.presentationml.tags+xml"/>
  <Override PartName="/ppt/tags/tag166.xml" ContentType="application/vnd.openxmlformats-officedocument.presentationml.tags+xml"/>
  <Override PartName="/ppt/tags/tag316.xml" ContentType="application/vnd.openxmlformats-officedocument.presentationml.tags+xml"/>
  <Override PartName="/ppt/tags/tag363.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55.xml" ContentType="application/vnd.openxmlformats-officedocument.presentationml.tags+xml"/>
  <Override PartName="/ppt/tags/tag289.xml" ContentType="application/vnd.openxmlformats-officedocument.presentationml.tags+xml"/>
  <Override PartName="/ppt/tags/tag305.xml" ContentType="application/vnd.openxmlformats-officedocument.presentationml.tags+xml"/>
  <Override PartName="/ppt/tags/tag341.xml" ContentType="application/vnd.openxmlformats-officedocument.presentationml.tags+xml"/>
  <Override PartName="/ppt/tags/tag352.xml" ContentType="application/vnd.openxmlformats-officedocument.presentationml.tags+xml"/>
  <Override PartName="/ppt/notesSlides/notesSlide6.xml" ContentType="application/vnd.openxmlformats-officedocument.presentationml.notesSlide+xml"/>
  <Override PartName="/ppt/tags/tag133.xml" ContentType="application/vnd.openxmlformats-officedocument.presentationml.tags+xml"/>
  <Override PartName="/ppt/tags/tag144.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tags/tag278.xml" ContentType="application/vnd.openxmlformats-officedocument.presentationml.tags+xml"/>
  <Override PartName="/ppt/tags/tag330.xml" ContentType="application/vnd.openxmlformats-officedocument.presentationml.tags+xml"/>
  <Override PartName="/ppt/slides/slide29.xml" ContentType="application/vnd.openxmlformats-officedocument.presentationml.slide+xml"/>
  <Override PartName="/ppt/tags/tag122.xml" ContentType="application/vnd.openxmlformats-officedocument.presentationml.tags+xml"/>
  <Override PartName="/ppt/tags/tag209.xml" ContentType="application/vnd.openxmlformats-officedocument.presentationml.tags+xml"/>
  <Override PartName="/ppt/tags/tag256.xml" ContentType="application/vnd.openxmlformats-officedocument.presentationml.tags+xml"/>
  <Override PartName="/ppt/tags/tag267.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tags/tag245.xml" ContentType="application/vnd.openxmlformats-officedocument.presentationml.tags+xml"/>
  <Override PartName="/ppt/tags/tag292.xml" ContentType="application/vnd.openxmlformats-officedocument.presentationml.tags+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234.xml" ContentType="application/vnd.openxmlformats-officedocument.presentationml.tags+xml"/>
  <Override PartName="/ppt/tags/tag281.xml" ContentType="application/vnd.openxmlformats-officedocument.presentationml.tags+xml"/>
  <Override PartName="/ppt/tags/tag368.xml" ContentType="application/vnd.openxmlformats-officedocument.presentationml.tags+xml"/>
  <Override PartName="/ppt/slides/slide32.xml" ContentType="application/vnd.openxmlformats-officedocument.presentationml.slide+xml"/>
  <Override PartName="/ppt/tags/tag56.xml" ContentType="application/vnd.openxmlformats-officedocument.presentationml.tags+xml"/>
  <Override PartName="/ppt/tags/tag67.xml" ContentType="application/vnd.openxmlformats-officedocument.presentationml.tags+xml"/>
  <Override PartName="/ppt/tags/tag223.xml" ContentType="application/vnd.openxmlformats-officedocument.presentationml.tags+xml"/>
  <Override PartName="/ppt/tags/tag270.xml" ContentType="application/vnd.openxmlformats-officedocument.presentationml.tags+xml"/>
  <Override PartName="/ppt/tags/tag357.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gs/tag45.xml" ContentType="application/vnd.openxmlformats-officedocument.presentationml.tags+xml"/>
  <Override PartName="/ppt/tags/tag92.xml" ContentType="application/vnd.openxmlformats-officedocument.presentationml.tags+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ppt/tags/tag346.xml" ContentType="application/vnd.openxmlformats-officedocument.presentationml.tags+xml"/>
  <Override PartName="/docProps/custom.xml" ContentType="application/vnd.openxmlformats-officedocument.custom-properties+xml"/>
  <Override PartName="/ppt/tags/tag34.xml" ContentType="application/vnd.openxmlformats-officedocument.presentationml.tags+xml"/>
  <Override PartName="/ppt/tags/tag81.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tags/tag324.xml" ContentType="application/vnd.openxmlformats-officedocument.presentationml.tags+xml"/>
  <Override PartName="/ppt/tags/tag335.xml" ContentType="application/vnd.openxmlformats-officedocument.presentationml.tags+xml"/>
  <Override PartName="/ppt/tags/tag371.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tags/tag313.xml" ContentType="application/vnd.openxmlformats-officedocument.presentationml.tags+xml"/>
  <Override PartName="/ppt/tags/tag360.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tags/tag297.xml" ContentType="application/vnd.openxmlformats-officedocument.presentationml.tags+xml"/>
  <Override PartName="/ppt/tags/tag302.xml" ContentType="application/vnd.openxmlformats-officedocument.presentationml.tags+xml"/>
  <Override PartName="/ppt/tags/tag141.xml" ContentType="application/vnd.openxmlformats-officedocument.presentationml.tags+xml"/>
  <Override PartName="/ppt/notesSlides/notesSlide3.xml" ContentType="application/vnd.openxmlformats-officedocument.presentationml.notesSlide+xml"/>
  <Override PartName="/ppt/tags/tag228.xml" ContentType="application/vnd.openxmlformats-officedocument.presentationml.tags+xml"/>
  <Override PartName="/ppt/tags/tag239.xml" ContentType="application/vnd.openxmlformats-officedocument.presentationml.tags+xml"/>
  <Override PartName="/ppt/tags/tag275.xml" ContentType="application/vnd.openxmlformats-officedocument.presentationml.tags+xml"/>
  <Override PartName="/ppt/tags/tag286.xml" ContentType="application/vnd.openxmlformats-officedocument.presentationml.tags+xml"/>
  <Override PartName="/ppt/slides/slide26.xml" ContentType="application/vnd.openxmlformats-officedocument.presentationml.slide+xml"/>
  <Override PartName="/ppt/presProps.xml" ContentType="application/vnd.openxmlformats-officedocument.presentationml.presProps+xml"/>
  <Override PartName="/ppt/tags/tag130.xml" ContentType="application/vnd.openxmlformats-officedocument.presentationml.tags+xml"/>
  <Override PartName="/ppt/tags/tag217.xml" ContentType="application/vnd.openxmlformats-officedocument.presentationml.tags+xml"/>
  <Override PartName="/ppt/tags/tag264.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tags/tag206.xml" ContentType="application/vnd.openxmlformats-officedocument.presentationml.tags+xml"/>
  <Override PartName="/ppt/tags/tag253.xml" ContentType="application/vnd.openxmlformats-officedocument.presentationml.tags+xml"/>
  <Override PartName="/ppt/tags/tag1.xml" ContentType="application/vnd.openxmlformats-officedocument.presentationml.tags+xml"/>
  <Override PartName="/ppt/slideLayouts/slideLayout14.xml" ContentType="application/vnd.openxmlformats-officedocument.presentationml.slideLayout+xml"/>
  <Override PartName="/ppt/tags/tag28.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tags/tag242.xml" ContentType="application/vnd.openxmlformats-officedocument.presentationml.tags+xml"/>
  <Override PartName="/ppt/tags/tag329.xml" ContentType="application/vnd.openxmlformats-officedocument.presentationml.tags+xml"/>
  <Override PartName="/ppt/tags/tag376.xml" ContentType="application/vnd.openxmlformats-officedocument.presentationml.tags+xml"/>
  <Override PartName="/ppt/tags/tag17.xml" ContentType="application/vnd.openxmlformats-officedocument.presentationml.tags+xml"/>
  <Override PartName="/ppt/tags/tag64.xml" ContentType="application/vnd.openxmlformats-officedocument.presentationml.tags+xml"/>
  <Override PartName="/ppt/tags/tag168.xml" ContentType="application/vnd.openxmlformats-officedocument.presentationml.tags+xml"/>
  <Override PartName="/ppt/tags/tag220.xml" ContentType="application/vnd.openxmlformats-officedocument.presentationml.tags+xml"/>
  <Override PartName="/ppt/tags/tag318.xml" ContentType="application/vnd.openxmlformats-officedocument.presentationml.tags+xml"/>
  <Override PartName="/ppt/tags/tag365.xml" ContentType="application/vnd.openxmlformats-officedocument.presentationml.tags+xml"/>
  <Override PartName="/ppt/tags/tag53.xml" ContentType="application/vnd.openxmlformats-officedocument.presentationml.tags+xml"/>
  <Override PartName="/ppt/tags/tag157.xml" ContentType="application/vnd.openxmlformats-officedocument.presentationml.tags+xml"/>
  <Override PartName="/ppt/tags/tag307.xml" ContentType="application/vnd.openxmlformats-officedocument.presentationml.tags+xml"/>
  <Override PartName="/ppt/tags/tag343.xml" ContentType="application/vnd.openxmlformats-officedocument.presentationml.tags+xml"/>
  <Override PartName="/ppt/tags/tag354.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tags/tag332.xml" ContentType="application/vnd.openxmlformats-officedocument.presentationml.tags+xml"/>
  <Override PartName="/ppt/handoutMasters/handoutMaster1.xml" ContentType="application/vnd.openxmlformats-officedocument.presentationml.handoutMaster+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ppt/tags/tag269.xml" ContentType="application/vnd.openxmlformats-officedocument.presentationml.tags+xml"/>
  <Override PartName="/ppt/tags/tag32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tags/tag247.xml" ContentType="application/vnd.openxmlformats-officedocument.presentationml.tags+xml"/>
  <Override PartName="/ppt/tags/tag258.xml" ContentType="application/vnd.openxmlformats-officedocument.presentationml.tags+xml"/>
  <Override PartName="/ppt/tags/tag294.xml" ContentType="application/vnd.openxmlformats-officedocument.presentationml.tags+xml"/>
  <Override PartName="/ppt/tags/tag310.xml" ContentType="application/vnd.openxmlformats-officedocument.presentationml.tags+xml"/>
  <Override PartName="/ppt/slideMasters/slideMaster1.xml" ContentType="application/vnd.openxmlformats-officedocument.presentationml.slideMaster+xml"/>
  <Override PartName="/ppt/tags/tag102.xml" ContentType="application/vnd.openxmlformats-officedocument.presentationml.tags+xml"/>
  <Override PartName="/ppt/theme/theme3.xml" ContentType="application/vnd.openxmlformats-officedocument.theme+xml"/>
  <Override PartName="/ppt/tags/tag236.xml" ContentType="application/vnd.openxmlformats-officedocument.presentationml.tags+xml"/>
  <Override PartName="/ppt/tags/tag283.xml" ContentType="application/vnd.openxmlformats-officedocument.presentationml.tags+xml"/>
  <Override PartName="/ppt/slides/slide34.xml" ContentType="application/vnd.openxmlformats-officedocument.presentationml.slide+xml"/>
  <Override PartName="/ppt/tags/tag58.xml" ContentType="application/vnd.openxmlformats-officedocument.presentationml.tags+xml"/>
  <Override PartName="/ppt/tags/tag69.xml" ContentType="application/vnd.openxmlformats-officedocument.presentationml.tags+xml"/>
  <Override PartName="/ppt/tags/tag225.xml" ContentType="application/vnd.openxmlformats-officedocument.presentationml.tags+xml"/>
  <Override PartName="/ppt/tags/tag272.xml" ContentType="application/vnd.openxmlformats-officedocument.presentationml.tags+xml"/>
  <Override PartName="/ppt/tags/tag359.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47.xml" ContentType="application/vnd.openxmlformats-officedocument.presentationml.tags+xml"/>
  <Override PartName="/ppt/tags/tag94.xml" ContentType="application/vnd.openxmlformats-officedocument.presentationml.tags+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tags/tag261.xml" ContentType="application/vnd.openxmlformats-officedocument.presentationml.tags+xml"/>
  <Override PartName="/ppt/tags/tag348.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36.xml" ContentType="application/vnd.openxmlformats-officedocument.presentationml.tags+xml"/>
  <Override PartName="/ppt/tags/tag83.xml" ContentType="application/vnd.openxmlformats-officedocument.presentationml.tags+xml"/>
  <Override PartName="/ppt/tags/tag187.xml" ContentType="application/vnd.openxmlformats-officedocument.presentationml.tags+xml"/>
  <Override PartName="/ppt/tags/tag337.xml" ContentType="application/vnd.openxmlformats-officedocument.presentationml.tags+xml"/>
  <Override PartName="/ppt/commentAuthors.xml" ContentType="application/vnd.openxmlformats-officedocument.presentationml.commentAuthors+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315.xml" ContentType="application/vnd.openxmlformats-officedocument.presentationml.tags+xml"/>
  <Override PartName="/ppt/tags/tag326.xml" ContentType="application/vnd.openxmlformats-officedocument.presentationml.tags+xml"/>
  <Override PartName="/ppt/tags/tag362.xml" ContentType="application/vnd.openxmlformats-officedocument.presentationml.tags+xml"/>
  <Override PartName="/ppt/tags/tag373.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299.xml" ContentType="application/vnd.openxmlformats-officedocument.presentationml.tags+xml"/>
  <Override PartName="/ppt/tags/tag304.xml" ContentType="application/vnd.openxmlformats-officedocument.presentationml.tags+xml"/>
  <Override PartName="/ppt/tags/tag351.xml" ContentType="application/vnd.openxmlformats-officedocument.presentationml.tags+xml"/>
  <Override PartName="/ppt/tags/tag143.xml" ContentType="application/vnd.openxmlformats-officedocument.presentationml.tags+xml"/>
  <Override PartName="/ppt/tags/tag190.xml" ContentType="application/vnd.openxmlformats-officedocument.presentationml.tags+xml"/>
  <Override PartName="/ppt/tags/tag277.xml" ContentType="application/vnd.openxmlformats-officedocument.presentationml.tags+xml"/>
  <Override PartName="/ppt/tags/tag288.xml" ContentType="application/vnd.openxmlformats-officedocument.presentationml.tags+xml"/>
  <Override PartName="/ppt/notesSlides/notesSlide5.xml" ContentType="application/vnd.openxmlformats-officedocument.presentationml.notesSlide+xml"/>
  <Override PartName="/ppt/tags/tag340.xml" ContentType="application/vnd.openxmlformats-officedocument.presentationml.tags+xml"/>
  <Override PartName="/ppt/slides/slide28.xml" ContentType="application/vnd.openxmlformats-officedocument.presentationml.slide+xml"/>
  <Override PartName="/ppt/tags/tag132.xml" ContentType="application/vnd.openxmlformats-officedocument.presentationml.tags+xml"/>
  <Override PartName="/ppt/tags/tag219.xml" ContentType="application/vnd.openxmlformats-officedocument.presentationml.tags+xml"/>
  <Override PartName="/ppt/tags/tag266.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208.xml" ContentType="application/vnd.openxmlformats-officedocument.presentationml.tags+xml"/>
  <Override PartName="/ppt/tags/tag255.xml" ContentType="application/vnd.openxmlformats-officedocument.presentationml.tags+xml"/>
  <Override PartName="/ppt/slideLayouts/slideLayout16.xml" ContentType="application/vnd.openxmlformats-officedocument.presentationml.slideLayout+xml"/>
  <Override PartName="/ppt/tags/tag3.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Default Extension="jpeg" ContentType="image/jpeg"/>
  <Override PartName="/ppt/tags/tag233.xml" ContentType="application/vnd.openxmlformats-officedocument.presentationml.tags+xml"/>
  <Override PartName="/ppt/tags/tag244.xml" ContentType="application/vnd.openxmlformats-officedocument.presentationml.tags+xml"/>
  <Override PartName="/ppt/tags/tag280.xml" ContentType="application/vnd.openxmlformats-officedocument.presentationml.tags+xml"/>
  <Override PartName="/ppt/tags/tag291.xml" ContentType="application/vnd.openxmlformats-officedocument.presentationml.tags+xml"/>
  <Override PartName="/ppt/slides/slide31.xml" ContentType="application/vnd.openxmlformats-officedocument.presentationml.slide+xml"/>
  <Override PartName="/ppt/tags/tag19.xml" ContentType="application/vnd.openxmlformats-officedocument.presentationml.tags+xml"/>
  <Override PartName="/ppt/tags/tag66.xml" ContentType="application/vnd.openxmlformats-officedocument.presentationml.tags+xml"/>
  <Override PartName="/ppt/tags/tag222.xml" ContentType="application/vnd.openxmlformats-officedocument.presentationml.tags+xml"/>
  <Override PartName="/ppt/tags/tag367.xml" ContentType="application/vnd.openxmlformats-officedocument.presentationml.tags+xml"/>
  <Override PartName="/ppt/slides/slide20.xml" ContentType="application/vnd.openxmlformats-officedocument.presentationml.slide+xml"/>
  <Override PartName="/ppt/tags/tag55.xml" ContentType="application/vnd.openxmlformats-officedocument.presentationml.tags+xml"/>
  <Override PartName="/ppt/tags/tag159.xml" ContentType="application/vnd.openxmlformats-officedocument.presentationml.tags+xml"/>
  <Override PartName="/ppt/tags/tag211.xml" ContentType="application/vnd.openxmlformats-officedocument.presentationml.tags+xml"/>
  <Override PartName="/ppt/tags/tag309.xml" ContentType="application/vnd.openxmlformats-officedocument.presentationml.tags+xml"/>
  <Override PartName="/ppt/tags/tag345.xml" ContentType="application/vnd.openxmlformats-officedocument.presentationml.tags+xml"/>
  <Override PartName="/ppt/tags/tag356.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tags/tag334.xml" ContentType="application/vnd.openxmlformats-officedocument.presentationml.tags+xml"/>
  <Override PartName="/ppt/tags/tag22.xml" ContentType="application/vnd.openxmlformats-officedocument.presentationml.tags+xml"/>
  <Override PartName="/ppt/tags/tag126.xml" ContentType="application/vnd.openxmlformats-officedocument.presentationml.tags+xml"/>
  <Override PartName="/ppt/tags/tag173.xml" ContentType="application/vnd.openxmlformats-officedocument.presentationml.tags+xml"/>
  <Override PartName="/ppt/tags/tag323.xml" ContentType="application/vnd.openxmlformats-officedocument.presentationml.tags+xml"/>
  <Override PartName="/ppt/tags/tag370.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62.xml" ContentType="application/vnd.openxmlformats-officedocument.presentationml.tags+xml"/>
  <Override PartName="/ppt/tags/tag249.xml" ContentType="application/vnd.openxmlformats-officedocument.presentationml.tags+xml"/>
  <Override PartName="/ppt/tags/tag296.xml" ContentType="application/vnd.openxmlformats-officedocument.presentationml.tags+xml"/>
  <Override PartName="/ppt/tags/tag301.xml" ContentType="application/vnd.openxmlformats-officedocument.presentationml.tags+xml"/>
  <Override PartName="/ppt/tags/tag312.xml" ContentType="application/vnd.openxmlformats-officedocument.presentationml.tags+xml"/>
  <Override PartName="/ppt/tags/tag104.xml" ContentType="application/vnd.openxmlformats-officedocument.presentationml.tags+xml"/>
  <Override PartName="/ppt/notesSlides/notesSlide2.xml" ContentType="application/vnd.openxmlformats-officedocument.presentationml.notesSlide+xml"/>
  <Override PartName="/ppt/tags/tag151.xml" ContentType="application/vnd.openxmlformats-officedocument.presentationml.tags+xml"/>
  <Override PartName="/ppt/tags/tag227.xml" ContentType="application/vnd.openxmlformats-officedocument.presentationml.tags+xml"/>
  <Override PartName="/ppt/tags/tag274.xml" ContentType="application/vnd.openxmlformats-officedocument.presentationml.tags+xml"/>
  <Override PartName="/ppt/tags/tag49.xml" ContentType="application/vnd.openxmlformats-officedocument.presentationml.tags+xml"/>
  <Override PartName="/ppt/tags/tag96.xml" ContentType="application/vnd.openxmlformats-officedocument.presentationml.tags+xml"/>
  <Override PartName="/ppt/tags/tag205.xml" ContentType="application/vnd.openxmlformats-officedocument.presentationml.tags+xml"/>
  <Override PartName="/ppt/tags/tag252.xml" ContentType="application/vnd.openxmlformats-officedocument.presentationml.tags+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ags/tag189.xml" ContentType="application/vnd.openxmlformats-officedocument.presentationml.tags+xml"/>
  <Override PartName="/ppt/tableStyles.xml" ContentType="application/vnd.openxmlformats-officedocument.presentationml.tableStyles+xml"/>
  <Override PartName="/ppt/tags/tag27.xml" ContentType="application/vnd.openxmlformats-officedocument.presentationml.tags+xml"/>
  <Override PartName="/ppt/tags/tag74.xml" ContentType="application/vnd.openxmlformats-officedocument.presentationml.tags+xml"/>
  <Override PartName="/ppt/tags/tag230.xml" ContentType="application/vnd.openxmlformats-officedocument.presentationml.tags+xml"/>
  <Override PartName="/ppt/tags/tag328.xml" ContentType="application/vnd.openxmlformats-officedocument.presentationml.tags+xml"/>
  <Override PartName="/ppt/tags/tag375.xml" ContentType="application/vnd.openxmlformats-officedocument.presentationml.tags+xml"/>
  <Override PartName="/ppt/tags/tag52.xml" ContentType="application/vnd.openxmlformats-officedocument.presentationml.tags+xml"/>
  <Override PartName="/ppt/tags/tag167.xml" ContentType="application/vnd.openxmlformats-officedocument.presentationml.tags+xml"/>
  <Override PartName="/ppt/tags/tag306.xml" ContentType="application/vnd.openxmlformats-officedocument.presentationml.tags+xml"/>
  <Override PartName="/ppt/tags/tag353.xml" ContentType="application/vnd.openxmlformats-officedocument.presentationml.tags+xml"/>
  <Override PartName="/ppt/tags/tag145.xml" ContentType="application/vnd.openxmlformats-officedocument.presentationml.tags+xml"/>
  <Override PartName="/ppt/tags/tag192.xml" ContentType="application/vnd.openxmlformats-officedocument.presentationml.tags+xml"/>
  <Override PartName="/ppt/tags/tag30.xml" ContentType="application/vnd.openxmlformats-officedocument.presentationml.tags+xml"/>
  <Override PartName="/ppt/tags/tag268.xml" ContentType="application/vnd.openxmlformats-officedocument.presentationml.tags+xml"/>
  <Override PartName="/ppt/tags/tag331.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Override PartName="/ppt/tags/tag123.xml" ContentType="application/vnd.openxmlformats-officedocument.presentationml.tags+xml"/>
  <Override PartName="/ppt/tags/tag170.xml" ContentType="application/vnd.openxmlformats-officedocument.presentationml.tags+xml"/>
  <Override PartName="/ppt/tags/tag101.xml" ContentType="application/vnd.openxmlformats-officedocument.presentationml.tags+xml"/>
  <Override PartName="/ppt/tags/tag246.xml" ContentType="application/vnd.openxmlformats-officedocument.presentationml.tags+xml"/>
  <Override PartName="/ppt/tags/tag293.xml" ContentType="application/vnd.openxmlformats-officedocument.presentationml.tags+xml"/>
  <Override PartName="/ppt/slides/slide33.xml" ContentType="application/vnd.openxmlformats-officedocument.presentationml.slide+xml"/>
  <Override PartName="/ppt/tags/tag68.xml" ContentType="application/vnd.openxmlformats-officedocument.presentationml.tags+xml"/>
  <Override PartName="/ppt/tags/tag224.xml" ContentType="application/vnd.openxmlformats-officedocument.presentationml.tags+xml"/>
  <Override PartName="/ppt/tags/tag271.xml" ContentType="application/vnd.openxmlformats-officedocument.presentationml.tags+xml"/>
  <Override PartName="/ppt/tags/tag369.xml" ContentType="application/vnd.openxmlformats-officedocument.presentationml.tags+xml"/>
  <Override PartName="/ppt/presentation.xml" ContentType="application/vnd.openxmlformats-officedocument.presentationml.presentation.main+xml"/>
  <Override PartName="/ppt/tags/tag347.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9" r:id="rId1"/>
  </p:sldMasterIdLst>
  <p:notesMasterIdLst>
    <p:notesMasterId r:id="rId36"/>
  </p:notesMasterIdLst>
  <p:handoutMasterIdLst>
    <p:handoutMasterId r:id="rId37"/>
  </p:handoutMasterIdLst>
  <p:sldIdLst>
    <p:sldId id="257" r:id="rId2"/>
    <p:sldId id="296" r:id="rId3"/>
    <p:sldId id="260" r:id="rId4"/>
    <p:sldId id="261" r:id="rId5"/>
    <p:sldId id="262" r:id="rId6"/>
    <p:sldId id="263" r:id="rId7"/>
    <p:sldId id="264" r:id="rId8"/>
    <p:sldId id="265" r:id="rId9"/>
    <p:sldId id="266" r:id="rId10"/>
    <p:sldId id="267" r:id="rId11"/>
    <p:sldId id="268" r:id="rId12"/>
    <p:sldId id="278" r:id="rId13"/>
    <p:sldId id="279" r:id="rId14"/>
    <p:sldId id="269" r:id="rId15"/>
    <p:sldId id="270" r:id="rId16"/>
    <p:sldId id="273" r:id="rId17"/>
    <p:sldId id="287" r:id="rId18"/>
    <p:sldId id="286" r:id="rId19"/>
    <p:sldId id="274" r:id="rId20"/>
    <p:sldId id="275" r:id="rId21"/>
    <p:sldId id="276" r:id="rId22"/>
    <p:sldId id="277" r:id="rId23"/>
    <p:sldId id="280" r:id="rId24"/>
    <p:sldId id="281" r:id="rId25"/>
    <p:sldId id="282" r:id="rId26"/>
    <p:sldId id="283" r:id="rId27"/>
    <p:sldId id="284" r:id="rId28"/>
    <p:sldId id="290" r:id="rId29"/>
    <p:sldId id="291" r:id="rId30"/>
    <p:sldId id="292" r:id="rId31"/>
    <p:sldId id="293" r:id="rId32"/>
    <p:sldId id="294" r:id="rId33"/>
    <p:sldId id="295" r:id="rId34"/>
    <p:sldId id="285" r:id="rId35"/>
  </p:sldIdLst>
  <p:sldSz cx="12192000" cy="6858000"/>
  <p:notesSz cx="7104063" cy="10234613"/>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9" userDrawn="1">
          <p15:clr>
            <a:srgbClr val="A4A3A4"/>
          </p15:clr>
        </p15:guide>
        <p15:guide id="2" pos="381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2278" autoAdjust="0"/>
    <p:restoredTop sz="94660"/>
  </p:normalViewPr>
  <p:slideViewPr>
    <p:cSldViewPr snapToGrid="0" showGuides="1">
      <p:cViewPr varScale="1">
        <p:scale>
          <a:sx n="87" d="100"/>
          <a:sy n="87" d="100"/>
        </p:scale>
        <p:origin x="-653" y="-82"/>
      </p:cViewPr>
      <p:guideLst>
        <p:guide orient="horz" pos="2159"/>
        <p:guide pos="3810"/>
      </p:guideLst>
    </p:cSldViewPr>
  </p:slideViewPr>
  <p:notesTextViewPr>
    <p:cViewPr>
      <p:scale>
        <a:sx n="3" d="2"/>
        <a:sy n="3" d="2"/>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pPr/>
              <a:t>2024/10/12</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pPr/>
              <a:t>2024/10/12</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tags" Target="../tags/tag20.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slideMaster" Target="../slideMasters/slideMaster1.xml"/><Relationship Id="rId4" Type="http://schemas.openxmlformats.org/officeDocument/2006/relationships/tags" Target="../tags/tag67.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75.xml"/><Relationship Id="rId3" Type="http://schemas.openxmlformats.org/officeDocument/2006/relationships/tags" Target="../tags/tag70.xml"/><Relationship Id="rId7" Type="http://schemas.openxmlformats.org/officeDocument/2006/relationships/tags" Target="../tags/tag74.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9"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78.xml"/><Relationship Id="rId7" Type="http://schemas.openxmlformats.org/officeDocument/2006/relationships/slideMaster" Target="../slideMasters/slideMaster1.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s>
</file>

<file path=ppt/slideLayouts/_rels/slideLayout1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84.xml"/><Relationship Id="rId7" Type="http://schemas.openxmlformats.org/officeDocument/2006/relationships/tags" Target="../tags/tag88.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96.xml"/><Relationship Id="rId3" Type="http://schemas.openxmlformats.org/officeDocument/2006/relationships/tags" Target="../tags/tag91.xml"/><Relationship Id="rId7" Type="http://schemas.openxmlformats.org/officeDocument/2006/relationships/tags" Target="../tags/tag95.xml"/><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tags" Target="../tags/tag94.xml"/><Relationship Id="rId5" Type="http://schemas.openxmlformats.org/officeDocument/2006/relationships/tags" Target="../tags/tag93.xml"/><Relationship Id="rId10" Type="http://schemas.openxmlformats.org/officeDocument/2006/relationships/slideMaster" Target="../slideMasters/slideMaster1.xml"/><Relationship Id="rId4" Type="http://schemas.openxmlformats.org/officeDocument/2006/relationships/tags" Target="../tags/tag92.xml"/><Relationship Id="rId9" Type="http://schemas.openxmlformats.org/officeDocument/2006/relationships/tags" Target="../tags/tag97.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5.xml"/><Relationship Id="rId3" Type="http://schemas.openxmlformats.org/officeDocument/2006/relationships/tags" Target="../tags/tag100.xml"/><Relationship Id="rId7" Type="http://schemas.openxmlformats.org/officeDocument/2006/relationships/tags" Target="../tags/tag104.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5" Type="http://schemas.openxmlformats.org/officeDocument/2006/relationships/tags" Target="../tags/tag102.xml"/><Relationship Id="rId10" Type="http://schemas.openxmlformats.org/officeDocument/2006/relationships/slideMaster" Target="../slideMasters/slideMaster1.xml"/><Relationship Id="rId4" Type="http://schemas.openxmlformats.org/officeDocument/2006/relationships/tags" Target="../tags/tag101.xml"/><Relationship Id="rId9" Type="http://schemas.openxmlformats.org/officeDocument/2006/relationships/tags" Target="../tags/tag106.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14.xml"/><Relationship Id="rId3" Type="http://schemas.openxmlformats.org/officeDocument/2006/relationships/tags" Target="../tags/tag109.xml"/><Relationship Id="rId7" Type="http://schemas.openxmlformats.org/officeDocument/2006/relationships/tags" Target="../tags/tag113.xml"/><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9"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122.xml"/><Relationship Id="rId3" Type="http://schemas.openxmlformats.org/officeDocument/2006/relationships/tags" Target="../tags/tag117.xml"/><Relationship Id="rId7" Type="http://schemas.openxmlformats.org/officeDocument/2006/relationships/tags" Target="../tags/tag121.xml"/><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tags" Target="../tags/tag120.xml"/><Relationship Id="rId5" Type="http://schemas.openxmlformats.org/officeDocument/2006/relationships/tags" Target="../tags/tag119.xml"/><Relationship Id="rId10" Type="http://schemas.openxmlformats.org/officeDocument/2006/relationships/slideMaster" Target="../slideMasters/slideMaster1.xml"/><Relationship Id="rId4" Type="http://schemas.openxmlformats.org/officeDocument/2006/relationships/tags" Target="../tags/tag118.xml"/><Relationship Id="rId9" Type="http://schemas.openxmlformats.org/officeDocument/2006/relationships/tags" Target="../tags/tag123.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26.xml"/><Relationship Id="rId7" Type="http://schemas.openxmlformats.org/officeDocument/2006/relationships/slideMaster" Target="../slideMasters/slideMaster1.xml"/><Relationship Id="rId2" Type="http://schemas.openxmlformats.org/officeDocument/2006/relationships/tags" Target="../tags/tag125.xml"/><Relationship Id="rId1" Type="http://schemas.openxmlformats.org/officeDocument/2006/relationships/tags" Target="../tags/tag124.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slideMaster" Target="../slideMasters/slideMaster1.xml"/><Relationship Id="rId5" Type="http://schemas.openxmlformats.org/officeDocument/2006/relationships/tags" Target="../tags/tag134.xml"/><Relationship Id="rId4" Type="http://schemas.openxmlformats.org/officeDocument/2006/relationships/tags" Target="../tags/tag13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Master" Target="../slideMasters/slideMaster1.xml"/><Relationship Id="rId5" Type="http://schemas.openxmlformats.org/officeDocument/2006/relationships/tags" Target="../tags/tag25.xml"/><Relationship Id="rId4" Type="http://schemas.openxmlformats.org/officeDocument/2006/relationships/tags" Target="../tags/tag24.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slideMaster" Target="../slideMasters/slideMaster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45.xml"/><Relationship Id="rId3" Type="http://schemas.openxmlformats.org/officeDocument/2006/relationships/tags" Target="../tags/tag40.xml"/><Relationship Id="rId7" Type="http://schemas.openxmlformats.org/officeDocument/2006/relationships/tags" Target="../tags/tag44.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slideMaster" Target="../slideMasters/slideMaster1.xml"/><Relationship Id="rId4" Type="http://schemas.openxmlformats.org/officeDocument/2006/relationships/tags" Target="../tags/tag4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55.xml"/><Relationship Id="rId7" Type="http://schemas.openxmlformats.org/officeDocument/2006/relationships/slideMaster" Target="../slideMasters/slideMaster1.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slideMaster" Target="../slideMasters/slideMaster1.xml"/><Relationship Id="rId5" Type="http://schemas.openxmlformats.org/officeDocument/2006/relationships/tags" Target="../tags/tag63.xml"/><Relationship Id="rId4" Type="http://schemas.openxmlformats.org/officeDocument/2006/relationships/tags" Target="../tags/tag6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1"/>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2"/>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3"/>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4"/>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5"/>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6"/>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7"/>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8"/>
            </p:custDataLst>
          </p:nvPr>
        </p:nvSpPr>
        <p:spPr/>
        <p:txBody>
          <a:bodyPr/>
          <a:lstStyle/>
          <a:p>
            <a:fld id="{760FBDFE-C587-4B4C-A407-44438C67B59E}" type="datetimeFigureOut">
              <a:rPr lang="zh-CN" altLang="en-US" smtClean="0"/>
              <a:pPr/>
              <a:t>2024/10/12</a:t>
            </a:fld>
            <a:endParaRPr lang="zh-CN" altLang="en-US"/>
          </a:p>
        </p:txBody>
      </p:sp>
      <p:sp>
        <p:nvSpPr>
          <p:cNvPr id="17" name="页脚占位符 16"/>
          <p:cNvSpPr>
            <a:spLocks noGrp="1"/>
          </p:cNvSpPr>
          <p:nvPr>
            <p:ph type="ftr" sz="quarter" idx="11"/>
            <p:custDataLst>
              <p:tags r:id="rId9"/>
            </p:custDataLst>
          </p:nvPr>
        </p:nvSpPr>
        <p:spPr/>
        <p:txBody>
          <a:bodyPr/>
          <a:lstStyle/>
          <a:p>
            <a:endParaRPr lang="zh-CN" altLang="en-US" dirty="0"/>
          </a:p>
        </p:txBody>
      </p:sp>
      <p:sp>
        <p:nvSpPr>
          <p:cNvPr id="18" name="灯片编号占位符 17"/>
          <p:cNvSpPr>
            <a:spLocks noGrp="1"/>
          </p:cNvSpPr>
          <p:nvPr>
            <p:ph type="sldNum" sz="quarter" idx="12"/>
            <p:custDataLst>
              <p:tags r:id="rId10"/>
            </p:custDataLst>
          </p:nvPr>
        </p:nvSpPr>
        <p:spPr/>
        <p:txBody>
          <a:bodyPr/>
          <a:lstStyle/>
          <a:p>
            <a:fld id="{49AE70B2-8BF9-45C0-BB95-33D1B9D3A854}" type="slidenum">
              <a:rPr lang="zh-CN" altLang="en-US" smtClean="0"/>
              <a:pPr/>
              <a:t>‹#›</a:t>
            </a:fld>
            <a:endParaRPr lang="zh-CN" altLang="en-US" dirty="0"/>
          </a:p>
        </p:txBody>
      </p:sp>
      <p:sp>
        <p:nvSpPr>
          <p:cNvPr id="2" name="标题 1"/>
          <p:cNvSpPr>
            <a:spLocks noGrp="1"/>
          </p:cNvSpPr>
          <p:nvPr>
            <p:ph type="ctrTitle" hasCustomPrompt="1"/>
            <p:custDataLst>
              <p:tags r:id="rId11"/>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p>
        </p:txBody>
      </p:sp>
      <p:sp>
        <p:nvSpPr>
          <p:cNvPr id="3" name="副标题 2"/>
          <p:cNvSpPr>
            <a:spLocks noGrp="1"/>
          </p:cNvSpPr>
          <p:nvPr>
            <p:ph type="subTitle" idx="1" hasCustomPrompt="1"/>
            <p:custDataLst>
              <p:tags r:id="rId12"/>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5" name="文本占位符 4"/>
          <p:cNvSpPr>
            <a:spLocks noGrp="1"/>
          </p:cNvSpPr>
          <p:nvPr>
            <p:ph type="body" sz="quarter" idx="13" hasCustomPrompt="1"/>
            <p:custDataLst>
              <p:tags r:id="rId13"/>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2024/10/12</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7" name="内容占位符 6"/>
          <p:cNvSpPr>
            <a:spLocks noGrp="1"/>
          </p:cNvSpPr>
          <p:nvPr>
            <p:ph sz="quarter" idx="13"/>
            <p:custDataLst>
              <p:tags r:id="rId4"/>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1"/>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2"/>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3"/>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4"/>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pPr/>
              <a:t>2024/10/12</a:t>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3"/>
            </p:custDataLst>
          </p:nvPr>
        </p:nvSpPr>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pPr/>
              <a:t>2024/10/12</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1"/>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p:ph sz="quarter" idx="13"/>
            <p:custDataLst>
              <p:tags r:id="rId4"/>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pPr/>
              <a:t>2024/10/12</a:t>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2"/>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3"/>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4"/>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pPr/>
              <a:t>2024/10/12</a:t>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pPr/>
              <a:t>‹#›</a:t>
            </a:fld>
            <a:endParaRPr lang="zh-CN" altLang="en-US" dirty="0"/>
          </a:p>
        </p:txBody>
      </p:sp>
      <p:sp>
        <p:nvSpPr>
          <p:cNvPr id="7" name="文本占位符 6"/>
          <p:cNvSpPr>
            <a:spLocks noGrp="1"/>
          </p:cNvSpPr>
          <p:nvPr>
            <p:ph type="body" sz="quarter" idx="13"/>
            <p:custDataLst>
              <p:tags r:id="rId8"/>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9"/>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2"/>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pPr/>
              <a:t>2024/10/12</a:t>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pPr/>
              <a:t>‹#›</a:t>
            </a:fld>
            <a:endParaRPr lang="zh-CN" altLang="en-US" dirty="0"/>
          </a:p>
        </p:txBody>
      </p:sp>
      <p:sp>
        <p:nvSpPr>
          <p:cNvPr id="7" name="文本占位符 6"/>
          <p:cNvSpPr>
            <a:spLocks noGrp="1"/>
          </p:cNvSpPr>
          <p:nvPr>
            <p:ph type="body" sz="quarter" idx="13"/>
            <p:custDataLst>
              <p:tags r:id="rId8"/>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p:ph sz="quarter" idx="14"/>
            <p:custDataLst>
              <p:tags r:id="rId9"/>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2"/>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3"/>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pPr/>
              <a:t>2024/10/12</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2"/>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pPr/>
              <a:t>2024/10/12</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dirty="0"/>
          </a:p>
        </p:txBody>
      </p:sp>
      <p:sp>
        <p:nvSpPr>
          <p:cNvPr id="7" name="内容占位符 6"/>
          <p:cNvSpPr>
            <a:spLocks noGrp="1"/>
          </p:cNvSpPr>
          <p:nvPr>
            <p:ph sz="quarter" idx="13"/>
            <p:custDataLst>
              <p:tags r:id="rId6"/>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2"/>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pPr/>
              <a:t>2024/10/12</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dirty="0"/>
          </a:p>
        </p:txBody>
      </p:sp>
      <p:sp>
        <p:nvSpPr>
          <p:cNvPr id="7" name="文本占位符 6"/>
          <p:cNvSpPr>
            <a:spLocks noGrp="1"/>
          </p:cNvSpPr>
          <p:nvPr>
            <p:ph type="body" sz="quarter" idx="13"/>
            <p:custDataLst>
              <p:tags r:id="rId6"/>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pPr/>
              <a:t>2024/10/12</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2024/10/12</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1"/>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2"/>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p>
        </p:txBody>
      </p:sp>
      <p:sp>
        <p:nvSpPr>
          <p:cNvPr id="3" name="文本占位符 2"/>
          <p:cNvSpPr>
            <a:spLocks noGrp="1"/>
          </p:cNvSpPr>
          <p:nvPr>
            <p:ph type="body" idx="1" hasCustomPrompt="1"/>
            <p:custDataLst>
              <p:tags r:id="rId3"/>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pPr/>
              <a:t>2024/10/12</a:t>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3"/>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charset="-122"/>
              </a:defRPr>
            </a:lvl1pPr>
            <a:lvl2pPr>
              <a:defRPr sz="1600" baseline="0">
                <a:solidFill>
                  <a:schemeClr val="tx1">
                    <a:lumMod val="75000"/>
                    <a:lumOff val="25000"/>
                  </a:schemeClr>
                </a:solidFill>
                <a:latin typeface="Arial" panose="020B0604020202020204" pitchFamily="34" charset="0"/>
                <a:ea typeface="微软雅黑" panose="020B0503020204020204" charset="-122"/>
              </a:defRPr>
            </a:lvl2pPr>
            <a:lvl3pPr>
              <a:defRPr sz="1600" baseline="0">
                <a:solidFill>
                  <a:schemeClr val="tx1">
                    <a:lumMod val="75000"/>
                    <a:lumOff val="25000"/>
                  </a:schemeClr>
                </a:solidFill>
                <a:latin typeface="Arial" panose="020B0604020202020204" pitchFamily="34" charset="0"/>
                <a:ea typeface="微软雅黑" panose="020B0503020204020204" charset="-122"/>
              </a:defRPr>
            </a:lvl3pPr>
            <a:lvl4pPr>
              <a:defRPr sz="1600" baseline="0">
                <a:solidFill>
                  <a:schemeClr val="tx1">
                    <a:lumMod val="75000"/>
                    <a:lumOff val="25000"/>
                  </a:schemeClr>
                </a:solidFill>
                <a:latin typeface="Arial" panose="020B0604020202020204" pitchFamily="34" charset="0"/>
                <a:ea typeface="微软雅黑" panose="020B0503020204020204" charset="-122"/>
              </a:defRPr>
            </a:lvl4pPr>
            <a:lvl5pPr>
              <a:defRPr sz="16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pPr/>
              <a:t>2024/10/12</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pPr/>
              <a:t>2024/10/12</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pPr/>
              <a:t>2024/10/12</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pPr/>
              <a:t>2024/10/12</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2"/>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pPr/>
              <a:t>2024/10/12</a:t>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2024/10/12</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7.xml"/><Relationship Id="rId3" Type="http://schemas.openxmlformats.org/officeDocument/2006/relationships/slideLayout" Target="../slideLayouts/slideLayout3.xml"/><Relationship Id="rId21"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4.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p>
        </p:txBody>
      </p:sp>
      <p:sp>
        <p:nvSpPr>
          <p:cNvPr id="3" name="文本占位符 2"/>
          <p:cNvSpPr>
            <a:spLocks noGrp="1"/>
          </p:cNvSpPr>
          <p:nvPr>
            <p:ph type="body" idx="1"/>
            <p:custDataLst>
              <p:tags r:id="rId2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3"/>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pPr/>
              <a:t>2024/10/12</a:t>
            </a:fld>
            <a:endParaRPr lang="zh-CN" altLang="en-US"/>
          </a:p>
        </p:txBody>
      </p:sp>
      <p:sp>
        <p:nvSpPr>
          <p:cNvPr id="5" name="页脚占位符 4"/>
          <p:cNvSpPr>
            <a:spLocks noGrp="1"/>
          </p:cNvSpPr>
          <p:nvPr>
            <p:ph type="ftr" sz="quarter" idx="3"/>
            <p:custDataLst>
              <p:tags r:id="rId2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pPr/>
              <a:t>‹#›</a:t>
            </a:fld>
            <a:endParaRPr lang="zh-CN" altLang="en-US" dirty="0"/>
          </a:p>
        </p:txBody>
      </p:sp>
      <p:sp>
        <p:nvSpPr>
          <p:cNvPr id="7" name="KSO_TEMPLATE" hidden="1"/>
          <p:cNvSpPr/>
          <p:nvPr userDrawn="1">
            <p:custDataLst>
              <p:tags r:id="rId2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6.xml"/><Relationship Id="rId1" Type="http://schemas.openxmlformats.org/officeDocument/2006/relationships/tags" Target="../tags/tag135.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189.xml"/><Relationship Id="rId7" Type="http://schemas.openxmlformats.org/officeDocument/2006/relationships/slideLayout" Target="../slideLayouts/slideLayout7.xml"/><Relationship Id="rId2" Type="http://schemas.openxmlformats.org/officeDocument/2006/relationships/tags" Target="../tags/tag188.xml"/><Relationship Id="rId1" Type="http://schemas.openxmlformats.org/officeDocument/2006/relationships/tags" Target="../tags/tag187.xml"/><Relationship Id="rId6" Type="http://schemas.openxmlformats.org/officeDocument/2006/relationships/tags" Target="../tags/tag192.xml"/><Relationship Id="rId5" Type="http://schemas.openxmlformats.org/officeDocument/2006/relationships/tags" Target="../tags/tag191.xml"/><Relationship Id="rId4" Type="http://schemas.openxmlformats.org/officeDocument/2006/relationships/tags" Target="../tags/tag190.xml"/></Relationships>
</file>

<file path=ppt/slides/_rels/slide11.xml.rels><?xml version="1.0" encoding="UTF-8" standalone="yes"?>
<Relationships xmlns="http://schemas.openxmlformats.org/package/2006/relationships"><Relationship Id="rId8" Type="http://schemas.openxmlformats.org/officeDocument/2006/relationships/tags" Target="../tags/tag200.xml"/><Relationship Id="rId3" Type="http://schemas.openxmlformats.org/officeDocument/2006/relationships/tags" Target="../tags/tag195.xml"/><Relationship Id="rId7" Type="http://schemas.openxmlformats.org/officeDocument/2006/relationships/tags" Target="../tags/tag199.xml"/><Relationship Id="rId12" Type="http://schemas.openxmlformats.org/officeDocument/2006/relationships/slideLayout" Target="../slideLayouts/slideLayout7.xml"/><Relationship Id="rId2" Type="http://schemas.openxmlformats.org/officeDocument/2006/relationships/tags" Target="../tags/tag194.xml"/><Relationship Id="rId1" Type="http://schemas.openxmlformats.org/officeDocument/2006/relationships/tags" Target="../tags/tag193.xml"/><Relationship Id="rId6" Type="http://schemas.openxmlformats.org/officeDocument/2006/relationships/tags" Target="../tags/tag198.xml"/><Relationship Id="rId11" Type="http://schemas.openxmlformats.org/officeDocument/2006/relationships/tags" Target="../tags/tag203.xml"/><Relationship Id="rId5" Type="http://schemas.openxmlformats.org/officeDocument/2006/relationships/tags" Target="../tags/tag197.xml"/><Relationship Id="rId10" Type="http://schemas.openxmlformats.org/officeDocument/2006/relationships/tags" Target="../tags/tag202.xml"/><Relationship Id="rId4" Type="http://schemas.openxmlformats.org/officeDocument/2006/relationships/tags" Target="../tags/tag196.xml"/><Relationship Id="rId9" Type="http://schemas.openxmlformats.org/officeDocument/2006/relationships/tags" Target="../tags/tag201.xml"/></Relationships>
</file>

<file path=ppt/slides/_rels/slide12.xml.rels><?xml version="1.0" encoding="UTF-8" standalone="yes"?>
<Relationships xmlns="http://schemas.openxmlformats.org/package/2006/relationships"><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tags" Target="../tags/tag214.xml"/><Relationship Id="rId3" Type="http://schemas.openxmlformats.org/officeDocument/2006/relationships/tags" Target="../tags/tag209.xml"/><Relationship Id="rId7" Type="http://schemas.openxmlformats.org/officeDocument/2006/relationships/tags" Target="../tags/tag213.xml"/><Relationship Id="rId12" Type="http://schemas.openxmlformats.org/officeDocument/2006/relationships/slideLayout" Target="../slideLayouts/slideLayout7.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11" Type="http://schemas.openxmlformats.org/officeDocument/2006/relationships/tags" Target="../tags/tag217.xml"/><Relationship Id="rId5" Type="http://schemas.openxmlformats.org/officeDocument/2006/relationships/tags" Target="../tags/tag211.xml"/><Relationship Id="rId10" Type="http://schemas.openxmlformats.org/officeDocument/2006/relationships/tags" Target="../tags/tag216.xml"/><Relationship Id="rId4" Type="http://schemas.openxmlformats.org/officeDocument/2006/relationships/tags" Target="../tags/tag210.xml"/><Relationship Id="rId9" Type="http://schemas.openxmlformats.org/officeDocument/2006/relationships/tags" Target="../tags/tag215.xml"/></Relationships>
</file>

<file path=ppt/slides/_rels/slide14.xml.rels><?xml version="1.0" encoding="UTF-8" standalone="yes"?>
<Relationships xmlns="http://schemas.openxmlformats.org/package/2006/relationships"><Relationship Id="rId3" Type="http://schemas.openxmlformats.org/officeDocument/2006/relationships/tags" Target="../tags/tag220.xml"/><Relationship Id="rId2" Type="http://schemas.openxmlformats.org/officeDocument/2006/relationships/tags" Target="../tags/tag219.xml"/><Relationship Id="rId1" Type="http://schemas.openxmlformats.org/officeDocument/2006/relationships/tags" Target="../tags/tag218.xml"/><Relationship Id="rId5" Type="http://schemas.openxmlformats.org/officeDocument/2006/relationships/notesSlide" Target="../notesSlides/notesSlide4.xml"/><Relationship Id="rId4"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tags" Target="../tags/tag228.xml"/><Relationship Id="rId3" Type="http://schemas.openxmlformats.org/officeDocument/2006/relationships/tags" Target="../tags/tag223.xml"/><Relationship Id="rId7" Type="http://schemas.openxmlformats.org/officeDocument/2006/relationships/tags" Target="../tags/tag227.xml"/><Relationship Id="rId12" Type="http://schemas.openxmlformats.org/officeDocument/2006/relationships/slideLayout" Target="../slideLayouts/slideLayout7.xml"/><Relationship Id="rId2" Type="http://schemas.openxmlformats.org/officeDocument/2006/relationships/tags" Target="../tags/tag222.xml"/><Relationship Id="rId1" Type="http://schemas.openxmlformats.org/officeDocument/2006/relationships/tags" Target="../tags/tag221.xml"/><Relationship Id="rId6" Type="http://schemas.openxmlformats.org/officeDocument/2006/relationships/tags" Target="../tags/tag226.xml"/><Relationship Id="rId11" Type="http://schemas.openxmlformats.org/officeDocument/2006/relationships/tags" Target="../tags/tag231.xml"/><Relationship Id="rId5" Type="http://schemas.openxmlformats.org/officeDocument/2006/relationships/tags" Target="../tags/tag225.xml"/><Relationship Id="rId10" Type="http://schemas.openxmlformats.org/officeDocument/2006/relationships/tags" Target="../tags/tag230.xml"/><Relationship Id="rId4" Type="http://schemas.openxmlformats.org/officeDocument/2006/relationships/tags" Target="../tags/tag224.xml"/><Relationship Id="rId9" Type="http://schemas.openxmlformats.org/officeDocument/2006/relationships/tags" Target="../tags/tag229.xml"/></Relationships>
</file>

<file path=ppt/slides/_rels/slide16.xml.rels><?xml version="1.0" encoding="UTF-8" standalone="yes"?>
<Relationships xmlns="http://schemas.openxmlformats.org/package/2006/relationships"><Relationship Id="rId8" Type="http://schemas.openxmlformats.org/officeDocument/2006/relationships/tags" Target="../tags/tag239.xml"/><Relationship Id="rId13" Type="http://schemas.openxmlformats.org/officeDocument/2006/relationships/tags" Target="../tags/tag244.xml"/><Relationship Id="rId18" Type="http://schemas.openxmlformats.org/officeDocument/2006/relationships/tags" Target="../tags/tag249.xml"/><Relationship Id="rId3" Type="http://schemas.openxmlformats.org/officeDocument/2006/relationships/tags" Target="../tags/tag234.xml"/><Relationship Id="rId7" Type="http://schemas.openxmlformats.org/officeDocument/2006/relationships/tags" Target="../tags/tag238.xml"/><Relationship Id="rId12" Type="http://schemas.openxmlformats.org/officeDocument/2006/relationships/tags" Target="../tags/tag243.xml"/><Relationship Id="rId17" Type="http://schemas.openxmlformats.org/officeDocument/2006/relationships/tags" Target="../tags/tag248.xml"/><Relationship Id="rId2" Type="http://schemas.openxmlformats.org/officeDocument/2006/relationships/tags" Target="../tags/tag233.xml"/><Relationship Id="rId16" Type="http://schemas.openxmlformats.org/officeDocument/2006/relationships/tags" Target="../tags/tag247.xml"/><Relationship Id="rId1" Type="http://schemas.openxmlformats.org/officeDocument/2006/relationships/tags" Target="../tags/tag232.xml"/><Relationship Id="rId6" Type="http://schemas.openxmlformats.org/officeDocument/2006/relationships/tags" Target="../tags/tag237.xml"/><Relationship Id="rId11" Type="http://schemas.openxmlformats.org/officeDocument/2006/relationships/tags" Target="../tags/tag242.xml"/><Relationship Id="rId5" Type="http://schemas.openxmlformats.org/officeDocument/2006/relationships/tags" Target="../tags/tag236.xml"/><Relationship Id="rId15" Type="http://schemas.openxmlformats.org/officeDocument/2006/relationships/tags" Target="../tags/tag246.xml"/><Relationship Id="rId10" Type="http://schemas.openxmlformats.org/officeDocument/2006/relationships/tags" Target="../tags/tag241.xml"/><Relationship Id="rId19" Type="http://schemas.openxmlformats.org/officeDocument/2006/relationships/slideLayout" Target="../slideLayouts/slideLayout7.xml"/><Relationship Id="rId4" Type="http://schemas.openxmlformats.org/officeDocument/2006/relationships/tags" Target="../tags/tag235.xml"/><Relationship Id="rId9" Type="http://schemas.openxmlformats.org/officeDocument/2006/relationships/tags" Target="../tags/tag240.xml"/><Relationship Id="rId14" Type="http://schemas.openxmlformats.org/officeDocument/2006/relationships/tags" Target="../tags/tag245.xml"/></Relationships>
</file>

<file path=ppt/slides/_rels/slide17.xml.rels><?xml version="1.0" encoding="UTF-8" standalone="yes"?>
<Relationships xmlns="http://schemas.openxmlformats.org/package/2006/relationships"><Relationship Id="rId8" Type="http://schemas.openxmlformats.org/officeDocument/2006/relationships/tags" Target="../tags/tag257.xml"/><Relationship Id="rId13" Type="http://schemas.openxmlformats.org/officeDocument/2006/relationships/tags" Target="../tags/tag262.xml"/><Relationship Id="rId18" Type="http://schemas.openxmlformats.org/officeDocument/2006/relationships/tags" Target="../tags/tag267.xml"/><Relationship Id="rId26" Type="http://schemas.openxmlformats.org/officeDocument/2006/relationships/tags" Target="../tags/tag275.xml"/><Relationship Id="rId3" Type="http://schemas.openxmlformats.org/officeDocument/2006/relationships/tags" Target="../tags/tag252.xml"/><Relationship Id="rId21" Type="http://schemas.openxmlformats.org/officeDocument/2006/relationships/tags" Target="../tags/tag270.xml"/><Relationship Id="rId7" Type="http://schemas.openxmlformats.org/officeDocument/2006/relationships/tags" Target="../tags/tag256.xml"/><Relationship Id="rId12" Type="http://schemas.openxmlformats.org/officeDocument/2006/relationships/tags" Target="../tags/tag261.xml"/><Relationship Id="rId17" Type="http://schemas.openxmlformats.org/officeDocument/2006/relationships/tags" Target="../tags/tag266.xml"/><Relationship Id="rId25" Type="http://schemas.openxmlformats.org/officeDocument/2006/relationships/tags" Target="../tags/tag274.xml"/><Relationship Id="rId2" Type="http://schemas.openxmlformats.org/officeDocument/2006/relationships/tags" Target="../tags/tag251.xml"/><Relationship Id="rId16" Type="http://schemas.openxmlformats.org/officeDocument/2006/relationships/tags" Target="../tags/tag265.xml"/><Relationship Id="rId20" Type="http://schemas.openxmlformats.org/officeDocument/2006/relationships/tags" Target="../tags/tag269.xml"/><Relationship Id="rId1" Type="http://schemas.openxmlformats.org/officeDocument/2006/relationships/tags" Target="../tags/tag250.xml"/><Relationship Id="rId6" Type="http://schemas.openxmlformats.org/officeDocument/2006/relationships/tags" Target="../tags/tag255.xml"/><Relationship Id="rId11" Type="http://schemas.openxmlformats.org/officeDocument/2006/relationships/tags" Target="../tags/tag260.xml"/><Relationship Id="rId24" Type="http://schemas.openxmlformats.org/officeDocument/2006/relationships/tags" Target="../tags/tag273.xml"/><Relationship Id="rId5" Type="http://schemas.openxmlformats.org/officeDocument/2006/relationships/tags" Target="../tags/tag254.xml"/><Relationship Id="rId15" Type="http://schemas.openxmlformats.org/officeDocument/2006/relationships/tags" Target="../tags/tag264.xml"/><Relationship Id="rId23" Type="http://schemas.openxmlformats.org/officeDocument/2006/relationships/tags" Target="../tags/tag272.xml"/><Relationship Id="rId10" Type="http://schemas.openxmlformats.org/officeDocument/2006/relationships/tags" Target="../tags/tag259.xml"/><Relationship Id="rId19" Type="http://schemas.openxmlformats.org/officeDocument/2006/relationships/tags" Target="../tags/tag268.xml"/><Relationship Id="rId4" Type="http://schemas.openxmlformats.org/officeDocument/2006/relationships/tags" Target="../tags/tag253.xml"/><Relationship Id="rId9" Type="http://schemas.openxmlformats.org/officeDocument/2006/relationships/tags" Target="../tags/tag258.xml"/><Relationship Id="rId14" Type="http://schemas.openxmlformats.org/officeDocument/2006/relationships/tags" Target="../tags/tag263.xml"/><Relationship Id="rId22" Type="http://schemas.openxmlformats.org/officeDocument/2006/relationships/tags" Target="../tags/tag271.xml"/><Relationship Id="rId27"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tags" Target="../tags/tag283.xml"/><Relationship Id="rId13" Type="http://schemas.openxmlformats.org/officeDocument/2006/relationships/tags" Target="../tags/tag288.xml"/><Relationship Id="rId18" Type="http://schemas.openxmlformats.org/officeDocument/2006/relationships/tags" Target="../tags/tag293.xml"/><Relationship Id="rId3" Type="http://schemas.openxmlformats.org/officeDocument/2006/relationships/tags" Target="../tags/tag278.xml"/><Relationship Id="rId7" Type="http://schemas.openxmlformats.org/officeDocument/2006/relationships/tags" Target="../tags/tag282.xml"/><Relationship Id="rId12" Type="http://schemas.openxmlformats.org/officeDocument/2006/relationships/tags" Target="../tags/tag287.xml"/><Relationship Id="rId17" Type="http://schemas.openxmlformats.org/officeDocument/2006/relationships/tags" Target="../tags/tag292.xml"/><Relationship Id="rId2" Type="http://schemas.openxmlformats.org/officeDocument/2006/relationships/tags" Target="../tags/tag277.xml"/><Relationship Id="rId16" Type="http://schemas.openxmlformats.org/officeDocument/2006/relationships/tags" Target="../tags/tag291.xml"/><Relationship Id="rId20" Type="http://schemas.openxmlformats.org/officeDocument/2006/relationships/slideLayout" Target="../slideLayouts/slideLayout7.xml"/><Relationship Id="rId1" Type="http://schemas.openxmlformats.org/officeDocument/2006/relationships/tags" Target="../tags/tag276.xml"/><Relationship Id="rId6" Type="http://schemas.openxmlformats.org/officeDocument/2006/relationships/tags" Target="../tags/tag281.xml"/><Relationship Id="rId11" Type="http://schemas.openxmlformats.org/officeDocument/2006/relationships/tags" Target="../tags/tag286.xml"/><Relationship Id="rId5" Type="http://schemas.openxmlformats.org/officeDocument/2006/relationships/tags" Target="../tags/tag280.xml"/><Relationship Id="rId15" Type="http://schemas.openxmlformats.org/officeDocument/2006/relationships/tags" Target="../tags/tag290.xml"/><Relationship Id="rId10" Type="http://schemas.openxmlformats.org/officeDocument/2006/relationships/tags" Target="../tags/tag285.xml"/><Relationship Id="rId19" Type="http://schemas.openxmlformats.org/officeDocument/2006/relationships/tags" Target="../tags/tag294.xml"/><Relationship Id="rId4" Type="http://schemas.openxmlformats.org/officeDocument/2006/relationships/tags" Target="../tags/tag279.xml"/><Relationship Id="rId9" Type="http://schemas.openxmlformats.org/officeDocument/2006/relationships/tags" Target="../tags/tag284.xml"/><Relationship Id="rId14" Type="http://schemas.openxmlformats.org/officeDocument/2006/relationships/tags" Target="../tags/tag289.xml"/></Relationships>
</file>

<file path=ppt/slides/_rels/slide19.xml.rels><?xml version="1.0" encoding="UTF-8" standalone="yes"?>
<Relationships xmlns="http://schemas.openxmlformats.org/package/2006/relationships"><Relationship Id="rId8" Type="http://schemas.openxmlformats.org/officeDocument/2006/relationships/tags" Target="../tags/tag302.xml"/><Relationship Id="rId3" Type="http://schemas.openxmlformats.org/officeDocument/2006/relationships/tags" Target="../tags/tag297.xml"/><Relationship Id="rId7" Type="http://schemas.openxmlformats.org/officeDocument/2006/relationships/tags" Target="../tags/tag301.xml"/><Relationship Id="rId12" Type="http://schemas.openxmlformats.org/officeDocument/2006/relationships/slideLayout" Target="../slideLayouts/slideLayout7.xml"/><Relationship Id="rId2" Type="http://schemas.openxmlformats.org/officeDocument/2006/relationships/tags" Target="../tags/tag296.xml"/><Relationship Id="rId1" Type="http://schemas.openxmlformats.org/officeDocument/2006/relationships/tags" Target="../tags/tag295.xml"/><Relationship Id="rId6" Type="http://schemas.openxmlformats.org/officeDocument/2006/relationships/tags" Target="../tags/tag300.xml"/><Relationship Id="rId11" Type="http://schemas.openxmlformats.org/officeDocument/2006/relationships/tags" Target="../tags/tag305.xml"/><Relationship Id="rId5" Type="http://schemas.openxmlformats.org/officeDocument/2006/relationships/tags" Target="../tags/tag299.xml"/><Relationship Id="rId10" Type="http://schemas.openxmlformats.org/officeDocument/2006/relationships/tags" Target="../tags/tag304.xml"/><Relationship Id="rId4" Type="http://schemas.openxmlformats.org/officeDocument/2006/relationships/tags" Target="../tags/tag298.xml"/><Relationship Id="rId9" Type="http://schemas.openxmlformats.org/officeDocument/2006/relationships/tags" Target="../tags/tag30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9.xml"/><Relationship Id="rId1" Type="http://schemas.openxmlformats.org/officeDocument/2006/relationships/tags" Target="../tags/tag137.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308.xml"/><Relationship Id="rId7" Type="http://schemas.openxmlformats.org/officeDocument/2006/relationships/tags" Target="../tags/tag312.xml"/><Relationship Id="rId2" Type="http://schemas.openxmlformats.org/officeDocument/2006/relationships/tags" Target="../tags/tag307.xml"/><Relationship Id="rId1" Type="http://schemas.openxmlformats.org/officeDocument/2006/relationships/tags" Target="../tags/tag306.xml"/><Relationship Id="rId6" Type="http://schemas.openxmlformats.org/officeDocument/2006/relationships/tags" Target="../tags/tag311.xml"/><Relationship Id="rId5" Type="http://schemas.openxmlformats.org/officeDocument/2006/relationships/tags" Target="../tags/tag310.xml"/><Relationship Id="rId4" Type="http://schemas.openxmlformats.org/officeDocument/2006/relationships/tags" Target="../tags/tag309.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315.xml"/><Relationship Id="rId7" Type="http://schemas.openxmlformats.org/officeDocument/2006/relationships/tags" Target="../tags/tag319.xml"/><Relationship Id="rId2" Type="http://schemas.openxmlformats.org/officeDocument/2006/relationships/tags" Target="../tags/tag314.xml"/><Relationship Id="rId1" Type="http://schemas.openxmlformats.org/officeDocument/2006/relationships/tags" Target="../tags/tag313.xml"/><Relationship Id="rId6" Type="http://schemas.openxmlformats.org/officeDocument/2006/relationships/tags" Target="../tags/tag318.xml"/><Relationship Id="rId5" Type="http://schemas.openxmlformats.org/officeDocument/2006/relationships/tags" Target="../tags/tag317.xml"/><Relationship Id="rId4" Type="http://schemas.openxmlformats.org/officeDocument/2006/relationships/tags" Target="../tags/tag316.xml"/></Relationships>
</file>

<file path=ppt/slides/_rels/slide22.xml.rels><?xml version="1.0" encoding="UTF-8" standalone="yes"?>
<Relationships xmlns="http://schemas.openxmlformats.org/package/2006/relationships"><Relationship Id="rId8" Type="http://schemas.openxmlformats.org/officeDocument/2006/relationships/tags" Target="../tags/tag327.xml"/><Relationship Id="rId13" Type="http://schemas.openxmlformats.org/officeDocument/2006/relationships/slideLayout" Target="../slideLayouts/slideLayout7.xml"/><Relationship Id="rId3" Type="http://schemas.openxmlformats.org/officeDocument/2006/relationships/tags" Target="../tags/tag322.xml"/><Relationship Id="rId7" Type="http://schemas.openxmlformats.org/officeDocument/2006/relationships/tags" Target="../tags/tag326.xml"/><Relationship Id="rId12" Type="http://schemas.openxmlformats.org/officeDocument/2006/relationships/tags" Target="../tags/tag331.xml"/><Relationship Id="rId2" Type="http://schemas.openxmlformats.org/officeDocument/2006/relationships/tags" Target="../tags/tag321.xml"/><Relationship Id="rId1" Type="http://schemas.openxmlformats.org/officeDocument/2006/relationships/tags" Target="../tags/tag320.xml"/><Relationship Id="rId6" Type="http://schemas.openxmlformats.org/officeDocument/2006/relationships/tags" Target="../tags/tag325.xml"/><Relationship Id="rId11" Type="http://schemas.openxmlformats.org/officeDocument/2006/relationships/tags" Target="../tags/tag330.xml"/><Relationship Id="rId5" Type="http://schemas.openxmlformats.org/officeDocument/2006/relationships/tags" Target="../tags/tag324.xml"/><Relationship Id="rId10" Type="http://schemas.openxmlformats.org/officeDocument/2006/relationships/tags" Target="../tags/tag329.xml"/><Relationship Id="rId4" Type="http://schemas.openxmlformats.org/officeDocument/2006/relationships/tags" Target="../tags/tag323.xml"/><Relationship Id="rId9" Type="http://schemas.openxmlformats.org/officeDocument/2006/relationships/tags" Target="../tags/tag328.xml"/></Relationships>
</file>

<file path=ppt/slides/_rels/slide23.xml.rels><?xml version="1.0" encoding="UTF-8" standalone="yes"?>
<Relationships xmlns="http://schemas.openxmlformats.org/package/2006/relationships"><Relationship Id="rId3" Type="http://schemas.openxmlformats.org/officeDocument/2006/relationships/tags" Target="../tags/tag334.xml"/><Relationship Id="rId2" Type="http://schemas.openxmlformats.org/officeDocument/2006/relationships/tags" Target="../tags/tag333.xml"/><Relationship Id="rId1" Type="http://schemas.openxmlformats.org/officeDocument/2006/relationships/tags" Target="../tags/tag332.xml"/><Relationship Id="rId5" Type="http://schemas.openxmlformats.org/officeDocument/2006/relationships/notesSlide" Target="../notesSlides/notesSlide5.xml"/><Relationship Id="rId4"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tags" Target="../tags/tag337.xml"/><Relationship Id="rId7" Type="http://schemas.openxmlformats.org/officeDocument/2006/relationships/slideLayout" Target="../slideLayouts/slideLayout7.xml"/><Relationship Id="rId2" Type="http://schemas.openxmlformats.org/officeDocument/2006/relationships/tags" Target="../tags/tag336.xml"/><Relationship Id="rId1" Type="http://schemas.openxmlformats.org/officeDocument/2006/relationships/tags" Target="../tags/tag335.xml"/><Relationship Id="rId6" Type="http://schemas.openxmlformats.org/officeDocument/2006/relationships/tags" Target="../tags/tag340.xml"/><Relationship Id="rId5" Type="http://schemas.openxmlformats.org/officeDocument/2006/relationships/tags" Target="../tags/tag339.xml"/><Relationship Id="rId4" Type="http://schemas.openxmlformats.org/officeDocument/2006/relationships/tags" Target="../tags/tag338.xml"/></Relationships>
</file>

<file path=ppt/slides/_rels/slide25.xml.rels><?xml version="1.0" encoding="UTF-8" standalone="yes"?>
<Relationships xmlns="http://schemas.openxmlformats.org/package/2006/relationships"><Relationship Id="rId8" Type="http://schemas.openxmlformats.org/officeDocument/2006/relationships/tags" Target="../tags/tag348.xml"/><Relationship Id="rId3" Type="http://schemas.openxmlformats.org/officeDocument/2006/relationships/tags" Target="../tags/tag343.xml"/><Relationship Id="rId7" Type="http://schemas.openxmlformats.org/officeDocument/2006/relationships/tags" Target="../tags/tag347.xml"/><Relationship Id="rId12" Type="http://schemas.openxmlformats.org/officeDocument/2006/relationships/slideLayout" Target="../slideLayouts/slideLayout7.xml"/><Relationship Id="rId2" Type="http://schemas.openxmlformats.org/officeDocument/2006/relationships/tags" Target="../tags/tag342.xml"/><Relationship Id="rId1" Type="http://schemas.openxmlformats.org/officeDocument/2006/relationships/tags" Target="../tags/tag341.xml"/><Relationship Id="rId6" Type="http://schemas.openxmlformats.org/officeDocument/2006/relationships/tags" Target="../tags/tag346.xml"/><Relationship Id="rId11" Type="http://schemas.openxmlformats.org/officeDocument/2006/relationships/tags" Target="../tags/tag351.xml"/><Relationship Id="rId5" Type="http://schemas.openxmlformats.org/officeDocument/2006/relationships/tags" Target="../tags/tag345.xml"/><Relationship Id="rId10" Type="http://schemas.openxmlformats.org/officeDocument/2006/relationships/tags" Target="../tags/tag350.xml"/><Relationship Id="rId4" Type="http://schemas.openxmlformats.org/officeDocument/2006/relationships/tags" Target="../tags/tag344.xml"/><Relationship Id="rId9" Type="http://schemas.openxmlformats.org/officeDocument/2006/relationships/tags" Target="../tags/tag349.xml"/></Relationships>
</file>

<file path=ppt/slides/_rels/slide26.xml.rels><?xml version="1.0" encoding="UTF-8" standalone="yes"?>
<Relationships xmlns="http://schemas.openxmlformats.org/package/2006/relationships"><Relationship Id="rId8" Type="http://schemas.openxmlformats.org/officeDocument/2006/relationships/tags" Target="../tags/tag359.xml"/><Relationship Id="rId3" Type="http://schemas.openxmlformats.org/officeDocument/2006/relationships/tags" Target="../tags/tag354.xml"/><Relationship Id="rId7" Type="http://schemas.openxmlformats.org/officeDocument/2006/relationships/tags" Target="../tags/tag358.xml"/><Relationship Id="rId12" Type="http://schemas.openxmlformats.org/officeDocument/2006/relationships/slideLayout" Target="../slideLayouts/slideLayout7.xml"/><Relationship Id="rId2" Type="http://schemas.openxmlformats.org/officeDocument/2006/relationships/tags" Target="../tags/tag353.xml"/><Relationship Id="rId1" Type="http://schemas.openxmlformats.org/officeDocument/2006/relationships/tags" Target="../tags/tag352.xml"/><Relationship Id="rId6" Type="http://schemas.openxmlformats.org/officeDocument/2006/relationships/tags" Target="../tags/tag357.xml"/><Relationship Id="rId11" Type="http://schemas.openxmlformats.org/officeDocument/2006/relationships/tags" Target="../tags/tag362.xml"/><Relationship Id="rId5" Type="http://schemas.openxmlformats.org/officeDocument/2006/relationships/tags" Target="../tags/tag356.xml"/><Relationship Id="rId10" Type="http://schemas.openxmlformats.org/officeDocument/2006/relationships/tags" Target="../tags/tag361.xml"/><Relationship Id="rId4" Type="http://schemas.openxmlformats.org/officeDocument/2006/relationships/tags" Target="../tags/tag355.xml"/><Relationship Id="rId9" Type="http://schemas.openxmlformats.org/officeDocument/2006/relationships/tags" Target="../tags/tag360.xml"/></Relationships>
</file>

<file path=ppt/slides/_rels/slide27.xml.rels><?xml version="1.0" encoding="UTF-8" standalone="yes"?>
<Relationships xmlns="http://schemas.openxmlformats.org/package/2006/relationships"><Relationship Id="rId3" Type="http://schemas.openxmlformats.org/officeDocument/2006/relationships/tags" Target="../tags/tag365.xml"/><Relationship Id="rId7" Type="http://schemas.openxmlformats.org/officeDocument/2006/relationships/slideLayout" Target="../slideLayouts/slideLayout7.xml"/><Relationship Id="rId2" Type="http://schemas.openxmlformats.org/officeDocument/2006/relationships/tags" Target="../tags/tag364.xml"/><Relationship Id="rId1" Type="http://schemas.openxmlformats.org/officeDocument/2006/relationships/tags" Target="../tags/tag363.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s>
</file>

<file path=ppt/slides/_rels/slide28.xml.rels><?xml version="1.0" encoding="UTF-8" standalone="yes"?>
<Relationships xmlns="http://schemas.openxmlformats.org/package/2006/relationships"><Relationship Id="rId3" Type="http://schemas.openxmlformats.org/officeDocument/2006/relationships/tags" Target="../tags/tag371.xml"/><Relationship Id="rId2" Type="http://schemas.openxmlformats.org/officeDocument/2006/relationships/tags" Target="../tags/tag370.xml"/><Relationship Id="rId1" Type="http://schemas.openxmlformats.org/officeDocument/2006/relationships/tags" Target="../tags/tag369.xml"/><Relationship Id="rId5" Type="http://schemas.openxmlformats.org/officeDocument/2006/relationships/notesSlide" Target="../notesSlides/notesSlide6.xml"/><Relationship Id="rId4"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tags" Target="../tags/tag374.xml"/><Relationship Id="rId2" Type="http://schemas.openxmlformats.org/officeDocument/2006/relationships/tags" Target="../tags/tag373.xml"/><Relationship Id="rId1" Type="http://schemas.openxmlformats.org/officeDocument/2006/relationships/tags" Target="../tags/tag372.xml"/><Relationship Id="rId5" Type="http://schemas.openxmlformats.org/officeDocument/2006/relationships/notesSlide" Target="../notesSlides/notesSlide7.xml"/><Relationship Id="rId4"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376.xml"/><Relationship Id="rId1" Type="http://schemas.openxmlformats.org/officeDocument/2006/relationships/tags" Target="../tags/tag375.xml"/></Relationships>
</file>

<file path=ppt/slides/_rels/slide4.xml.rels><?xml version="1.0" encoding="UTF-8" standalone="yes"?>
<Relationships xmlns="http://schemas.openxmlformats.org/package/2006/relationships"><Relationship Id="rId3" Type="http://schemas.openxmlformats.org/officeDocument/2006/relationships/tags" Target="../tags/tag143.xml"/><Relationship Id="rId7" Type="http://schemas.openxmlformats.org/officeDocument/2006/relationships/slideLayout" Target="../slideLayouts/slideLayout7.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s>
</file>

<file path=ppt/slides/_rels/slide5.xml.rels><?xml version="1.0" encoding="UTF-8" standalone="yes"?>
<Relationships xmlns="http://schemas.openxmlformats.org/package/2006/relationships"><Relationship Id="rId8" Type="http://schemas.openxmlformats.org/officeDocument/2006/relationships/tags" Target="../tags/tag154.xml"/><Relationship Id="rId3" Type="http://schemas.openxmlformats.org/officeDocument/2006/relationships/tags" Target="../tags/tag149.xml"/><Relationship Id="rId7" Type="http://schemas.openxmlformats.org/officeDocument/2006/relationships/tags" Target="../tags/tag153.xml"/><Relationship Id="rId12" Type="http://schemas.openxmlformats.org/officeDocument/2006/relationships/slideLayout" Target="../slideLayouts/slideLayout7.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tags" Target="../tags/tag152.xml"/><Relationship Id="rId11" Type="http://schemas.openxmlformats.org/officeDocument/2006/relationships/tags" Target="../tags/tag157.xml"/><Relationship Id="rId5" Type="http://schemas.openxmlformats.org/officeDocument/2006/relationships/tags" Target="../tags/tag151.xml"/><Relationship Id="rId10" Type="http://schemas.openxmlformats.org/officeDocument/2006/relationships/tags" Target="../tags/tag156.xml"/><Relationship Id="rId4" Type="http://schemas.openxmlformats.org/officeDocument/2006/relationships/tags" Target="../tags/tag150.xml"/><Relationship Id="rId9" Type="http://schemas.openxmlformats.org/officeDocument/2006/relationships/tags" Target="../tags/tag155.xml"/></Relationships>
</file>

<file path=ppt/slides/_rels/slide6.xml.rels><?xml version="1.0" encoding="UTF-8" standalone="yes"?>
<Relationships xmlns="http://schemas.openxmlformats.org/package/2006/relationships"><Relationship Id="rId3" Type="http://schemas.openxmlformats.org/officeDocument/2006/relationships/tags" Target="../tags/tag160.xml"/><Relationship Id="rId7" Type="http://schemas.openxmlformats.org/officeDocument/2006/relationships/slideLayout" Target="../slideLayouts/slideLayout7.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s>
</file>

<file path=ppt/slides/_rels/slide7.xml.rels><?xml version="1.0" encoding="UTF-8" standalone="yes"?>
<Relationships xmlns="http://schemas.openxmlformats.org/package/2006/relationships"><Relationship Id="rId8" Type="http://schemas.openxmlformats.org/officeDocument/2006/relationships/tags" Target="../tags/tag171.xml"/><Relationship Id="rId3" Type="http://schemas.openxmlformats.org/officeDocument/2006/relationships/tags" Target="../tags/tag166.xml"/><Relationship Id="rId7" Type="http://schemas.openxmlformats.org/officeDocument/2006/relationships/tags" Target="../tags/tag170.xml"/><Relationship Id="rId12" Type="http://schemas.openxmlformats.org/officeDocument/2006/relationships/slideLayout" Target="../slideLayouts/slideLayout7.xml"/><Relationship Id="rId2" Type="http://schemas.openxmlformats.org/officeDocument/2006/relationships/tags" Target="../tags/tag165.xml"/><Relationship Id="rId1" Type="http://schemas.openxmlformats.org/officeDocument/2006/relationships/tags" Target="../tags/tag164.xml"/><Relationship Id="rId6" Type="http://schemas.openxmlformats.org/officeDocument/2006/relationships/tags" Target="../tags/tag169.xml"/><Relationship Id="rId11" Type="http://schemas.openxmlformats.org/officeDocument/2006/relationships/tags" Target="../tags/tag174.xml"/><Relationship Id="rId5" Type="http://schemas.openxmlformats.org/officeDocument/2006/relationships/tags" Target="../tags/tag168.xml"/><Relationship Id="rId10" Type="http://schemas.openxmlformats.org/officeDocument/2006/relationships/tags" Target="../tags/tag173.xml"/><Relationship Id="rId4" Type="http://schemas.openxmlformats.org/officeDocument/2006/relationships/tags" Target="../tags/tag167.xml"/><Relationship Id="rId9" Type="http://schemas.openxmlformats.org/officeDocument/2006/relationships/tags" Target="../tags/tag172.xml"/></Relationships>
</file>

<file path=ppt/slides/_rels/slide8.xml.rels><?xml version="1.0" encoding="UTF-8" standalone="yes"?>
<Relationships xmlns="http://schemas.openxmlformats.org/package/2006/relationships"><Relationship Id="rId3" Type="http://schemas.openxmlformats.org/officeDocument/2006/relationships/tags" Target="../tags/tag177.xml"/><Relationship Id="rId7" Type="http://schemas.openxmlformats.org/officeDocument/2006/relationships/slideLayout" Target="../slideLayouts/slideLayout7.xml"/><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s>
</file>

<file path=ppt/slides/_rels/slide9.xml.rels><?xml version="1.0" encoding="UTF-8" standalone="yes"?>
<Relationships xmlns="http://schemas.openxmlformats.org/package/2006/relationships"><Relationship Id="rId3" Type="http://schemas.openxmlformats.org/officeDocument/2006/relationships/tags" Target="../tags/tag183.xml"/><Relationship Id="rId7" Type="http://schemas.openxmlformats.org/officeDocument/2006/relationships/slideLayout" Target="../slideLayouts/slideLayout7.xml"/><Relationship Id="rId2" Type="http://schemas.openxmlformats.org/officeDocument/2006/relationships/tags" Target="../tags/tag182.xml"/><Relationship Id="rId1" Type="http://schemas.openxmlformats.org/officeDocument/2006/relationships/tags" Target="../tags/tag181.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custDataLst>
              <p:tags r:id="rId2"/>
            </p:custDataLst>
          </p:nvPr>
        </p:nvSpPr>
        <p:spPr>
          <a:xfrm>
            <a:off x="1069064" y="2200412"/>
            <a:ext cx="9144000" cy="1896745"/>
          </a:xfrm>
        </p:spPr>
        <p:txBody>
          <a:bodyPr>
            <a:normAutofit fontScale="90000"/>
          </a:bodyPr>
          <a:lstStyle/>
          <a:p>
            <a:pPr algn="ctr"/>
            <a:r>
              <a:rPr lang="en-US" altLang="zh-CN" sz="6625" dirty="0">
                <a:solidFill>
                  <a:schemeClr val="accent1"/>
                </a:solidFill>
                <a:sym typeface="Arial" panose="020B0604020202020204" pitchFamily="34" charset="0"/>
              </a:rPr>
              <a:t>2023</a:t>
            </a:r>
            <a:r>
              <a:rPr lang="zh-CN" altLang="en-US" sz="6625" dirty="0">
                <a:solidFill>
                  <a:schemeClr val="accent1"/>
                </a:solidFill>
                <a:sym typeface="Arial" panose="020B0604020202020204" pitchFamily="34" charset="0"/>
              </a:rPr>
              <a:t>年医保经办服务</a:t>
            </a:r>
            <a:br>
              <a:rPr lang="zh-CN" altLang="en-US" sz="6625" dirty="0">
                <a:solidFill>
                  <a:schemeClr val="accent1"/>
                </a:solidFill>
                <a:sym typeface="Arial" panose="020B0604020202020204" pitchFamily="34" charset="0"/>
              </a:rPr>
            </a:br>
            <a:r>
              <a:rPr lang="zh-CN" altLang="en-US" sz="6625" dirty="0">
                <a:solidFill>
                  <a:schemeClr val="accent1"/>
                </a:solidFill>
                <a:sym typeface="Arial" panose="020B0604020202020204" pitchFamily="34" charset="0"/>
              </a:rPr>
              <a:t>岗位政府购买服务</a:t>
            </a:r>
            <a:br>
              <a:rPr lang="zh-CN" altLang="en-US" sz="6625" dirty="0">
                <a:solidFill>
                  <a:schemeClr val="accent1"/>
                </a:solidFill>
                <a:sym typeface="Arial" panose="020B0604020202020204" pitchFamily="34" charset="0"/>
              </a:rPr>
            </a:br>
            <a:r>
              <a:rPr lang="zh-CN" altLang="en-US" sz="6625" dirty="0">
                <a:solidFill>
                  <a:schemeClr val="accent1"/>
                </a:solidFill>
                <a:sym typeface="Arial" panose="020B0604020202020204" pitchFamily="34" charset="0"/>
              </a:rPr>
              <a:t>项目绩效评价</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三、资金到位和支出情况</a:t>
            </a:r>
          </a:p>
        </p:txBody>
      </p:sp>
      <p:sp>
        <p:nvSpPr>
          <p:cNvPr id="11" name="Title 6"/>
          <p:cNvSpPr txBox="1"/>
          <p:nvPr>
            <p:custDataLst>
              <p:tags r:id="rId6"/>
            </p:custDataLst>
          </p:nvPr>
        </p:nvSpPr>
        <p:spPr>
          <a:xfrm>
            <a:off x="2994636" y="2265032"/>
            <a:ext cx="6202727"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2.资金支出情况</a:t>
            </a: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截至2023年12月31日，2023年医保经办服务岗位政府购买服务共支出人员工资、单位承担的社保及劳务派遣管理费105.5万元，其中：人员工资支出78.66万元（含个人承担的社保）、单位承担的社保25.19万元、劳务派遣管理费1.65万元。</a:t>
            </a:r>
          </a:p>
        </p:txBody>
      </p:sp>
    </p:spTree>
    <p:custDataLst>
      <p:tags r:id="rId1"/>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四、项目资金投入和待付款情况</a:t>
            </a: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949127" y="1977452"/>
            <a:ext cx="8270147"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截至2023年12月31日，2023年医保经办服务岗位政府购买服务共需投入资金106.28万元，其中：人员工资支出78.66万元（含个人承担的社保）、单位承担的社保25.97元、劳务派遣管理费1.65万元。共支付资金105.5万元，待付款0.78万元，待付款为2023年社会保险费缴费基数上涨后，人力资源公司垫付的应由单位承担的社保差额。</a:t>
            </a:r>
          </a:p>
        </p:txBody>
      </p:sp>
    </p:spTree>
    <p:custDataLst>
      <p:tags r:id="rId1"/>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1134110" y="1323975"/>
            <a:ext cx="3341370" cy="3486150"/>
          </a:xfrm>
          <a:prstGeom prst="rect">
            <a:avLst/>
          </a:prstGeom>
          <a:noFill/>
          <a:ln>
            <a:noFill/>
          </a:ln>
          <a:effectLst/>
        </p:spPr>
        <p:txBody>
          <a:bodyPr vert="horz" wrap="square" rtlCol="0" anchor="ctr" anchorCtr="0">
            <a:normAutofit/>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02</a:t>
            </a:r>
          </a:p>
        </p:txBody>
      </p:sp>
      <p:sp>
        <p:nvSpPr>
          <p:cNvPr id="4" name="标题 3"/>
          <p:cNvSpPr>
            <a:spLocks noGrp="1"/>
          </p:cNvSpPr>
          <p:nvPr>
            <p:ph type="title"/>
            <p:custDataLst>
              <p:tags r:id="rId3"/>
            </p:custDataLst>
          </p:nvPr>
        </p:nvSpPr>
        <p:spPr>
          <a:xfrm>
            <a:off x="4602480" y="2850967"/>
            <a:ext cx="6243774" cy="922021"/>
          </a:xfrm>
        </p:spPr>
        <p:txBody>
          <a:bodyPr>
            <a:normAutofit fontScale="90000"/>
          </a:bodyPr>
          <a:lstStyle/>
          <a:p>
            <a:r>
              <a:rPr lang="zh-CN" altLang="en-US" sz="5445">
                <a:solidFill>
                  <a:schemeClr val="accent1"/>
                </a:solidFill>
              </a:rPr>
              <a:t>评价结论及综合评价情况</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评价结论及综合评价情况</a:t>
            </a: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（一）评价结论</a:t>
            </a: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评价组通过查看医保中心提供的资料及现场调研，对照《医保经办服务岗位政府购买服务绩效评价指标体系》进行梳理分析打分后，医保经办岗位政府购买服务评价得分82.16分，根据财政部《项目支出绩效评价管理办法》（财预〔2020〕10号）的规定，评价等级为：“良 ”。
</a:t>
            </a:r>
            <a:r>
              <a:rPr lang="zh-CN" altLang="en-US" sz="1800" spc="10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（二）综合评价情况</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医保经办服务岗位政府购买服务切实解决了医保中心人力不足现实困难，增强了医保中心提供公共服务能力，提高了社会公众对医保中心公共服务的满意度。但也存在项目立项依据不充分、医保经办服务岗位政府购买服务未列入2023年预算、未执行项目绩效管理、考核机制衔接不紧密、人力资源公司无实质性管理作用等问题。</a:t>
            </a:r>
          </a:p>
        </p:txBody>
      </p:sp>
    </p:spTree>
    <p:custDataLst>
      <p:tags r:id="rId1"/>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1134110" y="1323975"/>
            <a:ext cx="3341370" cy="3486150"/>
          </a:xfrm>
          <a:prstGeom prst="rect">
            <a:avLst/>
          </a:prstGeom>
          <a:noFill/>
          <a:ln>
            <a:noFill/>
          </a:ln>
          <a:effectLst/>
        </p:spPr>
        <p:txBody>
          <a:bodyPr vert="horz" wrap="square" rtlCol="0" anchor="ctr" anchorCtr="0">
            <a:normAutofit/>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03</a:t>
            </a:r>
          </a:p>
        </p:txBody>
      </p:sp>
      <p:sp>
        <p:nvSpPr>
          <p:cNvPr id="4" name="标题 3"/>
          <p:cNvSpPr>
            <a:spLocks noGrp="1"/>
          </p:cNvSpPr>
          <p:nvPr>
            <p:ph type="title"/>
            <p:custDataLst>
              <p:tags r:id="rId3"/>
            </p:custDataLst>
          </p:nvPr>
        </p:nvSpPr>
        <p:spPr/>
        <p:txBody>
          <a:bodyPr>
            <a:normAutofit fontScale="90000"/>
          </a:bodyPr>
          <a:lstStyle/>
          <a:p>
            <a:r>
              <a:rPr lang="zh-CN" altLang="en-US" sz="5445">
                <a:solidFill>
                  <a:schemeClr val="accent1"/>
                </a:solidFill>
              </a:rPr>
              <a:t>项目产出及效益情况</a:t>
            </a: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一、项目产出情况</a:t>
            </a: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次评价项目产出时结合实际情况对服务岗位、服务人员、服务人次与人社局年初申报预算计划、上年完成情况做对比，反映项目的实际完成情况；将人员薪酬增长的合理性和2023年服务岗位发生的实际成本与年初预算对比，反映项目成本控制情况；以投诉次数与上年对比情况、服务人员考核得分达优率评价项目质量；通过了解项目服务人员在办理服务事项，是否存在拖拉、推诿、扯皮、多次跑现象，医保中心及人力资源公司是否及时足额支付服务人员工资及社保费用等情况反映项目完成质量情况。明细如下：
</a:t>
            </a:r>
          </a:p>
        </p:txBody>
      </p:sp>
    </p:spTree>
    <p:custDataLst>
      <p:tags r:id="rId1"/>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一、项目产出情况</a:t>
            </a:r>
          </a:p>
        </p:txBody>
      </p:sp>
      <p:sp>
        <p:nvSpPr>
          <p:cNvPr id="34" name="任意多边形 33"/>
          <p:cNvSpPr/>
          <p:nvPr>
            <p:custDataLst>
              <p:tags r:id="rId6"/>
            </p:custDataLst>
          </p:nvPr>
        </p:nvSpPr>
        <p:spPr>
          <a:xfrm>
            <a:off x="5727875" y="3491727"/>
            <a:ext cx="1202854" cy="632699"/>
          </a:xfrm>
          <a:custGeom>
            <a:avLst/>
            <a:gdLst>
              <a:gd name="connsiteX0" fmla="*/ 0 w 1887981"/>
              <a:gd name="connsiteY0" fmla="*/ 0 h 993074"/>
              <a:gd name="connsiteX1" fmla="*/ 1802581 w 1887981"/>
              <a:gd name="connsiteY1" fmla="*/ 0 h 993074"/>
              <a:gd name="connsiteX2" fmla="*/ 1855559 w 1887981"/>
              <a:gd name="connsiteY2" fmla="*/ 96773 h 993074"/>
              <a:gd name="connsiteX3" fmla="*/ 1750949 w 1887981"/>
              <a:gd name="connsiteY3" fmla="*/ 454478 h 993074"/>
              <a:gd name="connsiteX4" fmla="*/ 826344 w 1887981"/>
              <a:gd name="connsiteY4" fmla="*/ 960652 h 993074"/>
              <a:gd name="connsiteX5" fmla="*/ 468639 w 1887981"/>
              <a:gd name="connsiteY5" fmla="*/ 856042 h 993074"/>
              <a:gd name="connsiteX6" fmla="*/ 0 w 1887981"/>
              <a:gd name="connsiteY6" fmla="*/ 0 h 99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7981" h="993074">
                <a:moveTo>
                  <a:pt x="0" y="0"/>
                </a:moveTo>
                <a:lnTo>
                  <a:pt x="1802581" y="0"/>
                </a:lnTo>
                <a:lnTo>
                  <a:pt x="1855559" y="96773"/>
                </a:lnTo>
                <a:cubicBezTo>
                  <a:pt x="1925450" y="224439"/>
                  <a:pt x="1878614" y="384588"/>
                  <a:pt x="1750949" y="454478"/>
                </a:cubicBezTo>
                <a:lnTo>
                  <a:pt x="826344" y="960652"/>
                </a:lnTo>
                <a:cubicBezTo>
                  <a:pt x="698679" y="1030543"/>
                  <a:pt x="538530" y="983707"/>
                  <a:pt x="468639" y="856042"/>
                </a:cubicBezTo>
                <a:lnTo>
                  <a:pt x="0" y="0"/>
                </a:lnTo>
                <a:close/>
              </a:path>
            </a:pathLst>
          </a:custGeom>
          <a:solidFill>
            <a:schemeClr val="lt1">
              <a:lumMod val="6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a:bodyPr>
          <a:lstStyle/>
          <a:p>
            <a:pPr algn="ctr">
              <a:lnSpc>
                <a:spcPct val="120000"/>
              </a:lnSpc>
            </a:pPr>
            <a:r>
              <a:rPr lang="en-US" altLang="zh-CN" sz="2400" b="1">
                <a:solidFill>
                  <a:schemeClr val="lt1"/>
                </a:solidFill>
                <a:latin typeface="微软雅黑" panose="020B0503020204020204" charset="-122"/>
                <a:ea typeface="微软雅黑" panose="020B0503020204020204" charset="-122"/>
                <a:sym typeface="Arial" panose="020B0604020202020204" pitchFamily="34" charset="0"/>
              </a:rPr>
              <a:t>2</a:t>
            </a:r>
          </a:p>
        </p:txBody>
      </p:sp>
      <p:sp>
        <p:nvSpPr>
          <p:cNvPr id="41" name="任意多边形 40"/>
          <p:cNvSpPr/>
          <p:nvPr>
            <p:custDataLst>
              <p:tags r:id="rId7"/>
            </p:custDataLst>
          </p:nvPr>
        </p:nvSpPr>
        <p:spPr>
          <a:xfrm>
            <a:off x="5397724" y="2355343"/>
            <a:ext cx="1478595" cy="1136383"/>
          </a:xfrm>
          <a:custGeom>
            <a:avLst/>
            <a:gdLst>
              <a:gd name="connsiteX0" fmla="*/ 1212492 w 2320780"/>
              <a:gd name="connsiteY0" fmla="*/ 1146 h 1783648"/>
              <a:gd name="connsiteX1" fmla="*/ 1419342 w 2320780"/>
              <a:gd name="connsiteY1" fmla="*/ 137033 h 1783648"/>
              <a:gd name="connsiteX2" fmla="*/ 2320780 w 2320780"/>
              <a:gd name="connsiteY2" fmla="*/ 1783648 h 1783648"/>
              <a:gd name="connsiteX3" fmla="*/ 518199 w 2320780"/>
              <a:gd name="connsiteY3" fmla="*/ 1783648 h 1783648"/>
              <a:gd name="connsiteX4" fmla="*/ 32422 w 2320780"/>
              <a:gd name="connsiteY4" fmla="*/ 896301 h 1783648"/>
              <a:gd name="connsiteX5" fmla="*/ 137032 w 2320780"/>
              <a:gd name="connsiteY5" fmla="*/ 538596 h 1783648"/>
              <a:gd name="connsiteX6" fmla="*/ 1061637 w 2320780"/>
              <a:gd name="connsiteY6" fmla="*/ 32422 h 1783648"/>
              <a:gd name="connsiteX7" fmla="*/ 1212492 w 2320780"/>
              <a:gd name="connsiteY7" fmla="*/ 1146 h 1783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0780" h="1783648">
                <a:moveTo>
                  <a:pt x="1212492" y="1146"/>
                </a:moveTo>
                <a:cubicBezTo>
                  <a:pt x="1296722" y="9025"/>
                  <a:pt x="1375661" y="57242"/>
                  <a:pt x="1419342" y="137033"/>
                </a:cubicBezTo>
                <a:lnTo>
                  <a:pt x="2320780" y="1783648"/>
                </a:lnTo>
                <a:lnTo>
                  <a:pt x="518199" y="1783648"/>
                </a:lnTo>
                <a:lnTo>
                  <a:pt x="32422" y="896301"/>
                </a:lnTo>
                <a:cubicBezTo>
                  <a:pt x="-37469" y="768636"/>
                  <a:pt x="9367" y="608486"/>
                  <a:pt x="137032" y="538596"/>
                </a:cubicBezTo>
                <a:lnTo>
                  <a:pt x="1061637" y="32422"/>
                </a:lnTo>
                <a:cubicBezTo>
                  <a:pt x="1109512" y="6213"/>
                  <a:pt x="1161954" y="-3581"/>
                  <a:pt x="1212492" y="1146"/>
                </a:cubicBezTo>
                <a:close/>
              </a:path>
            </a:pathLst>
          </a:custGeom>
          <a:solidFill>
            <a:schemeClr val="lt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lnSpc>
                <a:spcPct val="120000"/>
              </a:lnSpc>
            </a:pPr>
            <a:endParaRPr>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47" name="任意多边形 46"/>
          <p:cNvSpPr/>
          <p:nvPr>
            <p:custDataLst>
              <p:tags r:id="rId8"/>
            </p:custDataLst>
          </p:nvPr>
        </p:nvSpPr>
        <p:spPr>
          <a:xfrm>
            <a:off x="2466358" y="3491727"/>
            <a:ext cx="1202854" cy="632699"/>
          </a:xfrm>
          <a:custGeom>
            <a:avLst/>
            <a:gdLst>
              <a:gd name="connsiteX0" fmla="*/ 0 w 1887981"/>
              <a:gd name="connsiteY0" fmla="*/ 0 h 993074"/>
              <a:gd name="connsiteX1" fmla="*/ 1802581 w 1887981"/>
              <a:gd name="connsiteY1" fmla="*/ 0 h 993074"/>
              <a:gd name="connsiteX2" fmla="*/ 1855559 w 1887981"/>
              <a:gd name="connsiteY2" fmla="*/ 96773 h 993074"/>
              <a:gd name="connsiteX3" fmla="*/ 1750949 w 1887981"/>
              <a:gd name="connsiteY3" fmla="*/ 454478 h 993074"/>
              <a:gd name="connsiteX4" fmla="*/ 826344 w 1887981"/>
              <a:gd name="connsiteY4" fmla="*/ 960652 h 993074"/>
              <a:gd name="connsiteX5" fmla="*/ 468639 w 1887981"/>
              <a:gd name="connsiteY5" fmla="*/ 856042 h 993074"/>
              <a:gd name="connsiteX6" fmla="*/ 0 w 1887981"/>
              <a:gd name="connsiteY6" fmla="*/ 0 h 99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7981" h="993074">
                <a:moveTo>
                  <a:pt x="0" y="0"/>
                </a:moveTo>
                <a:lnTo>
                  <a:pt x="1802581" y="0"/>
                </a:lnTo>
                <a:lnTo>
                  <a:pt x="1855559" y="96773"/>
                </a:lnTo>
                <a:cubicBezTo>
                  <a:pt x="1925450" y="224439"/>
                  <a:pt x="1878614" y="384588"/>
                  <a:pt x="1750949" y="454478"/>
                </a:cubicBezTo>
                <a:lnTo>
                  <a:pt x="826344" y="960652"/>
                </a:lnTo>
                <a:cubicBezTo>
                  <a:pt x="698679" y="1030543"/>
                  <a:pt x="538530" y="983707"/>
                  <a:pt x="468639" y="856042"/>
                </a:cubicBezTo>
                <a:lnTo>
                  <a:pt x="0" y="0"/>
                </a:lnTo>
                <a:close/>
              </a:path>
            </a:pathLst>
          </a:cu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a:bodyPr>
          <a:lstStyle/>
          <a:p>
            <a:pPr algn="ctr">
              <a:lnSpc>
                <a:spcPct val="120000"/>
              </a:lnSpc>
            </a:pPr>
            <a:r>
              <a:rPr lang="en-US" altLang="zh-CN" sz="2400" b="1">
                <a:solidFill>
                  <a:schemeClr val="lt1"/>
                </a:solidFill>
                <a:latin typeface="微软雅黑" panose="020B0503020204020204" charset="-122"/>
                <a:ea typeface="微软雅黑" panose="020B0503020204020204" charset="-122"/>
                <a:sym typeface="Arial" panose="020B0604020202020204" pitchFamily="34" charset="0"/>
              </a:rPr>
              <a:t>1</a:t>
            </a:r>
          </a:p>
        </p:txBody>
      </p:sp>
      <p:sp>
        <p:nvSpPr>
          <p:cNvPr id="48" name="任意多边形 47"/>
          <p:cNvSpPr/>
          <p:nvPr>
            <p:custDataLst>
              <p:tags r:id="rId9"/>
            </p:custDataLst>
          </p:nvPr>
        </p:nvSpPr>
        <p:spPr>
          <a:xfrm>
            <a:off x="2136206" y="2355343"/>
            <a:ext cx="1478595" cy="1136383"/>
          </a:xfrm>
          <a:custGeom>
            <a:avLst/>
            <a:gdLst>
              <a:gd name="connsiteX0" fmla="*/ 1212492 w 2320780"/>
              <a:gd name="connsiteY0" fmla="*/ 1146 h 1783648"/>
              <a:gd name="connsiteX1" fmla="*/ 1419342 w 2320780"/>
              <a:gd name="connsiteY1" fmla="*/ 137033 h 1783648"/>
              <a:gd name="connsiteX2" fmla="*/ 2320780 w 2320780"/>
              <a:gd name="connsiteY2" fmla="*/ 1783648 h 1783648"/>
              <a:gd name="connsiteX3" fmla="*/ 518199 w 2320780"/>
              <a:gd name="connsiteY3" fmla="*/ 1783648 h 1783648"/>
              <a:gd name="connsiteX4" fmla="*/ 32422 w 2320780"/>
              <a:gd name="connsiteY4" fmla="*/ 896301 h 1783648"/>
              <a:gd name="connsiteX5" fmla="*/ 137032 w 2320780"/>
              <a:gd name="connsiteY5" fmla="*/ 538596 h 1783648"/>
              <a:gd name="connsiteX6" fmla="*/ 1061637 w 2320780"/>
              <a:gd name="connsiteY6" fmla="*/ 32422 h 1783648"/>
              <a:gd name="connsiteX7" fmla="*/ 1212492 w 2320780"/>
              <a:gd name="connsiteY7" fmla="*/ 1146 h 1783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0780" h="1783648">
                <a:moveTo>
                  <a:pt x="1212492" y="1146"/>
                </a:moveTo>
                <a:cubicBezTo>
                  <a:pt x="1296722" y="9025"/>
                  <a:pt x="1375661" y="57242"/>
                  <a:pt x="1419342" y="137033"/>
                </a:cubicBezTo>
                <a:lnTo>
                  <a:pt x="2320780" y="1783648"/>
                </a:lnTo>
                <a:lnTo>
                  <a:pt x="518199" y="1783648"/>
                </a:lnTo>
                <a:lnTo>
                  <a:pt x="32422" y="896301"/>
                </a:lnTo>
                <a:cubicBezTo>
                  <a:pt x="-37469" y="768636"/>
                  <a:pt x="9367" y="608486"/>
                  <a:pt x="137032" y="538596"/>
                </a:cubicBezTo>
                <a:lnTo>
                  <a:pt x="1061637" y="32422"/>
                </a:lnTo>
                <a:cubicBezTo>
                  <a:pt x="1109512" y="6213"/>
                  <a:pt x="1161954" y="-3581"/>
                  <a:pt x="1212492" y="1146"/>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lnSpc>
                <a:spcPct val="120000"/>
              </a:lnSpc>
            </a:pPr>
            <a:endParaRPr>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51" name="矩形 50"/>
          <p:cNvSpPr/>
          <p:nvPr>
            <p:custDataLst>
              <p:tags r:id="rId10"/>
            </p:custDataLst>
          </p:nvPr>
        </p:nvSpPr>
        <p:spPr bwMode="auto">
          <a:xfrm>
            <a:off x="1303020" y="4318590"/>
            <a:ext cx="3199379" cy="10988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ctr" anchorCtr="0"/>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000" b="1"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医保经办岗位承办医保服务事项12类42项业务，目前设置13个窗口，其中1个为预留窗口。12个窗口分为综合窗口3个（一站式服务窗口，主要服务特殊人群、老人、军人等）、待遇核算1个窗口、异地就医1个窗口、大额医保1个窗口、3个参保服务窗口、3个账户管理窗口。</a:t>
            </a:r>
          </a:p>
        </p:txBody>
      </p:sp>
      <p:sp>
        <p:nvSpPr>
          <p:cNvPr id="54" name="矩形 53"/>
          <p:cNvSpPr/>
          <p:nvPr>
            <p:custDataLst>
              <p:tags r:id="rId11"/>
            </p:custDataLst>
          </p:nvPr>
        </p:nvSpPr>
        <p:spPr bwMode="auto">
          <a:xfrm>
            <a:off x="7826052" y="4318590"/>
            <a:ext cx="3199379" cy="10988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ctr" anchorCtr="0"/>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2023年医保经办窗口共服务20566人次，在服务窗口、服务人员不变的前提下，较2022年服务人次上涨12183人次</a:t>
            </a:r>
            <a:r>
              <a:rPr lang="zh-CN" altLang="en-US" sz="1000" b="1"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a:t>
            </a:r>
          </a:p>
        </p:txBody>
      </p:sp>
      <p:sp>
        <p:nvSpPr>
          <p:cNvPr id="57" name="矩形 56"/>
          <p:cNvSpPr/>
          <p:nvPr>
            <p:custDataLst>
              <p:tags r:id="rId12"/>
            </p:custDataLst>
          </p:nvPr>
        </p:nvSpPr>
        <p:spPr bwMode="auto">
          <a:xfrm>
            <a:off x="4564537" y="4318590"/>
            <a:ext cx="3199379" cy="10988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ctr" anchorCtr="0"/>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2023年政府购买服务人员23人，医保经办服务窗口12个，医保中心2023年医保经办人员与设置的业务类别窗口、实行的AB岗位责任制对比，人员相对稳定，无人员增减，人员与岗位及服务事项基本匹配</a:t>
            </a:r>
            <a:r>
              <a:rPr lang="zh-CN" altLang="en-US" sz="1000" b="1"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a:t>
            </a:r>
          </a:p>
        </p:txBody>
      </p:sp>
      <p:cxnSp>
        <p:nvCxnSpPr>
          <p:cNvPr id="65" name="直接连接符 64"/>
          <p:cNvCxnSpPr/>
          <p:nvPr>
            <p:custDataLst>
              <p:tags r:id="rId13"/>
            </p:custDataLst>
          </p:nvPr>
        </p:nvCxnSpPr>
        <p:spPr>
          <a:xfrm>
            <a:off x="4533469" y="4470509"/>
            <a:ext cx="0" cy="838070"/>
          </a:xfrm>
          <a:prstGeom prst="line">
            <a:avLst/>
          </a:prstGeom>
          <a:ln w="3175" cap="rnd">
            <a:solidFill>
              <a:schemeClr val="lt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custDataLst>
              <p:tags r:id="rId14"/>
            </p:custDataLst>
          </p:nvPr>
        </p:nvCxnSpPr>
        <p:spPr>
          <a:xfrm>
            <a:off x="7794984" y="4470509"/>
            <a:ext cx="0" cy="838070"/>
          </a:xfrm>
          <a:prstGeom prst="line">
            <a:avLst/>
          </a:prstGeom>
          <a:ln w="3175" cap="rnd">
            <a:solidFill>
              <a:schemeClr val="lt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74" name="任意多边形 73"/>
          <p:cNvSpPr/>
          <p:nvPr>
            <p:custDataLst>
              <p:tags r:id="rId15"/>
            </p:custDataLst>
          </p:nvPr>
        </p:nvSpPr>
        <p:spPr>
          <a:xfrm>
            <a:off x="8989390" y="3491727"/>
            <a:ext cx="1202854" cy="632699"/>
          </a:xfrm>
          <a:custGeom>
            <a:avLst/>
            <a:gdLst>
              <a:gd name="connsiteX0" fmla="*/ 0 w 1887981"/>
              <a:gd name="connsiteY0" fmla="*/ 0 h 993074"/>
              <a:gd name="connsiteX1" fmla="*/ 1802581 w 1887981"/>
              <a:gd name="connsiteY1" fmla="*/ 0 h 993074"/>
              <a:gd name="connsiteX2" fmla="*/ 1855559 w 1887981"/>
              <a:gd name="connsiteY2" fmla="*/ 96773 h 993074"/>
              <a:gd name="connsiteX3" fmla="*/ 1750949 w 1887981"/>
              <a:gd name="connsiteY3" fmla="*/ 454478 h 993074"/>
              <a:gd name="connsiteX4" fmla="*/ 826344 w 1887981"/>
              <a:gd name="connsiteY4" fmla="*/ 960652 h 993074"/>
              <a:gd name="connsiteX5" fmla="*/ 468639 w 1887981"/>
              <a:gd name="connsiteY5" fmla="*/ 856042 h 993074"/>
              <a:gd name="connsiteX6" fmla="*/ 0 w 1887981"/>
              <a:gd name="connsiteY6" fmla="*/ 0 h 99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7981" h="993074">
                <a:moveTo>
                  <a:pt x="0" y="0"/>
                </a:moveTo>
                <a:lnTo>
                  <a:pt x="1802581" y="0"/>
                </a:lnTo>
                <a:lnTo>
                  <a:pt x="1855559" y="96773"/>
                </a:lnTo>
                <a:cubicBezTo>
                  <a:pt x="1925450" y="224439"/>
                  <a:pt x="1878614" y="384588"/>
                  <a:pt x="1750949" y="454478"/>
                </a:cubicBezTo>
                <a:lnTo>
                  <a:pt x="826344" y="960652"/>
                </a:lnTo>
                <a:cubicBezTo>
                  <a:pt x="698679" y="1030543"/>
                  <a:pt x="538530" y="983707"/>
                  <a:pt x="468639" y="856042"/>
                </a:cubicBezTo>
                <a:lnTo>
                  <a:pt x="0" y="0"/>
                </a:lnTo>
                <a:close/>
              </a:path>
            </a:pathLst>
          </a:cu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a:bodyPr>
          <a:lstStyle/>
          <a:p>
            <a:pPr algn="ctr">
              <a:lnSpc>
                <a:spcPct val="120000"/>
              </a:lnSpc>
            </a:pPr>
            <a:r>
              <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rPr>
              <a:t>3</a:t>
            </a:r>
          </a:p>
        </p:txBody>
      </p:sp>
      <p:sp>
        <p:nvSpPr>
          <p:cNvPr id="75" name="任意多边形 74"/>
          <p:cNvSpPr/>
          <p:nvPr>
            <p:custDataLst>
              <p:tags r:id="rId16"/>
            </p:custDataLst>
          </p:nvPr>
        </p:nvSpPr>
        <p:spPr>
          <a:xfrm>
            <a:off x="8659240" y="2355343"/>
            <a:ext cx="1478595" cy="1136383"/>
          </a:xfrm>
          <a:custGeom>
            <a:avLst/>
            <a:gdLst>
              <a:gd name="connsiteX0" fmla="*/ 1212492 w 2320780"/>
              <a:gd name="connsiteY0" fmla="*/ 1146 h 1783648"/>
              <a:gd name="connsiteX1" fmla="*/ 1419342 w 2320780"/>
              <a:gd name="connsiteY1" fmla="*/ 137033 h 1783648"/>
              <a:gd name="connsiteX2" fmla="*/ 2320780 w 2320780"/>
              <a:gd name="connsiteY2" fmla="*/ 1783648 h 1783648"/>
              <a:gd name="connsiteX3" fmla="*/ 518199 w 2320780"/>
              <a:gd name="connsiteY3" fmla="*/ 1783648 h 1783648"/>
              <a:gd name="connsiteX4" fmla="*/ 32422 w 2320780"/>
              <a:gd name="connsiteY4" fmla="*/ 896301 h 1783648"/>
              <a:gd name="connsiteX5" fmla="*/ 137032 w 2320780"/>
              <a:gd name="connsiteY5" fmla="*/ 538596 h 1783648"/>
              <a:gd name="connsiteX6" fmla="*/ 1061637 w 2320780"/>
              <a:gd name="connsiteY6" fmla="*/ 32422 h 1783648"/>
              <a:gd name="connsiteX7" fmla="*/ 1212492 w 2320780"/>
              <a:gd name="connsiteY7" fmla="*/ 1146 h 1783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0780" h="1783648">
                <a:moveTo>
                  <a:pt x="1212492" y="1146"/>
                </a:moveTo>
                <a:cubicBezTo>
                  <a:pt x="1296722" y="9025"/>
                  <a:pt x="1375661" y="57242"/>
                  <a:pt x="1419342" y="137033"/>
                </a:cubicBezTo>
                <a:lnTo>
                  <a:pt x="2320780" y="1783648"/>
                </a:lnTo>
                <a:lnTo>
                  <a:pt x="518199" y="1783648"/>
                </a:lnTo>
                <a:lnTo>
                  <a:pt x="32422" y="896301"/>
                </a:lnTo>
                <a:cubicBezTo>
                  <a:pt x="-37469" y="768636"/>
                  <a:pt x="9367" y="608486"/>
                  <a:pt x="137032" y="538596"/>
                </a:cubicBezTo>
                <a:lnTo>
                  <a:pt x="1061637" y="32422"/>
                </a:lnTo>
                <a:cubicBezTo>
                  <a:pt x="1109512" y="6213"/>
                  <a:pt x="1161954" y="-3581"/>
                  <a:pt x="1212492" y="1146"/>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lnSpc>
                <a:spcPct val="120000"/>
              </a:lnSpc>
            </a:pPr>
            <a:endParaRPr>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5" name="文本框 4"/>
          <p:cNvSpPr txBox="1"/>
          <p:nvPr/>
        </p:nvSpPr>
        <p:spPr>
          <a:xfrm>
            <a:off x="2438400" y="2736215"/>
            <a:ext cx="818515" cy="474345"/>
          </a:xfrm>
          <a:prstGeom prst="rect">
            <a:avLst/>
          </a:prstGeom>
        </p:spPr>
        <p:txBody>
          <a:bodyPr>
            <a:noAutofit/>
            <a:extLst>
              <a:ext uri="{4A0BC546-FE56-4ADE-93B0-CB8AF2F6F144}">
                <wpsdc:textFrameExt xmlns:wpsdc="http://www.wps.cn/officeDocument/2022/drawingmlCustomData" xmlns="" type="text"/>
              </a:ext>
            </a:extLst>
          </a:bodyPr>
          <a:lstStyle/>
          <a:p>
            <a:pPr algn="l"/>
            <a:r>
              <a:rPr lang="zh-CN" altLang="en-US" sz="1800">
                <a:solidFill>
                  <a:schemeClr val="bg1"/>
                </a:solidFill>
                <a:latin typeface="Arial" panose="020B0604020202020204" pitchFamily="34" charset="0"/>
                <a:ea typeface="微软雅黑" panose="020B0503020204020204" charset="-122"/>
              </a:rPr>
              <a:t>服务岗位</a:t>
            </a:r>
          </a:p>
        </p:txBody>
      </p:sp>
      <p:sp>
        <p:nvSpPr>
          <p:cNvPr id="8" name="文本框 7"/>
          <p:cNvSpPr txBox="1"/>
          <p:nvPr>
            <p:custDataLst>
              <p:tags r:id="rId17"/>
            </p:custDataLst>
          </p:nvPr>
        </p:nvSpPr>
        <p:spPr>
          <a:xfrm>
            <a:off x="8990330" y="2789555"/>
            <a:ext cx="818515" cy="474345"/>
          </a:xfrm>
          <a:prstGeom prst="rect">
            <a:avLst/>
          </a:prstGeom>
        </p:spPr>
        <p:txBody>
          <a:bodyPr>
            <a:noAutofit/>
            <a:extLst>
              <a:ext uri="{4A0BC546-FE56-4ADE-93B0-CB8AF2F6F144}">
                <wpsdc:textFrameExt xmlns:wpsdc="http://www.wps.cn/officeDocument/2022/drawingmlCustomData" xmlns="" type="text"/>
              </a:ext>
            </a:extLst>
          </a:bodyPr>
          <a:lstStyle/>
          <a:p>
            <a:pPr algn="l"/>
            <a:r>
              <a:rPr lang="zh-CN" altLang="en-US" sz="1800">
                <a:solidFill>
                  <a:schemeClr val="bg1"/>
                </a:solidFill>
                <a:latin typeface="Arial" panose="020B0604020202020204" pitchFamily="34" charset="0"/>
                <a:ea typeface="微软雅黑" panose="020B0503020204020204" charset="-122"/>
              </a:rPr>
              <a:t>服务人次</a:t>
            </a:r>
          </a:p>
        </p:txBody>
      </p:sp>
      <p:sp>
        <p:nvSpPr>
          <p:cNvPr id="10" name="文本框 9"/>
          <p:cNvSpPr txBox="1"/>
          <p:nvPr>
            <p:custDataLst>
              <p:tags r:id="rId18"/>
            </p:custDataLst>
          </p:nvPr>
        </p:nvSpPr>
        <p:spPr>
          <a:xfrm>
            <a:off x="5664200" y="2736215"/>
            <a:ext cx="818515" cy="474345"/>
          </a:xfrm>
          <a:prstGeom prst="rect">
            <a:avLst/>
          </a:prstGeom>
        </p:spPr>
        <p:txBody>
          <a:bodyPr>
            <a:noAutofit/>
            <a:extLst>
              <a:ext uri="{4A0BC546-FE56-4ADE-93B0-CB8AF2F6F144}">
                <wpsdc:textFrameExt xmlns:wpsdc="http://www.wps.cn/officeDocument/2022/drawingmlCustomData" xmlns="" type="text"/>
              </a:ext>
            </a:extLst>
          </a:bodyPr>
          <a:lstStyle/>
          <a:p>
            <a:pPr algn="l"/>
            <a:r>
              <a:rPr lang="zh-CN" altLang="en-US" sz="1800">
                <a:solidFill>
                  <a:schemeClr val="accent1"/>
                </a:solidFill>
                <a:latin typeface="Arial" panose="020B0604020202020204" pitchFamily="34" charset="0"/>
                <a:ea typeface="微软雅黑" panose="020B0503020204020204" charset="-122"/>
              </a:rPr>
              <a:t>服务人员</a:t>
            </a:r>
          </a:p>
        </p:txBody>
      </p:sp>
    </p:spTree>
    <p:custDataLst>
      <p:tags r:id="rId1"/>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一、项目产出情况</a:t>
            </a:r>
          </a:p>
        </p:txBody>
      </p:sp>
      <p:sp>
        <p:nvSpPr>
          <p:cNvPr id="34" name="任意多边形 33"/>
          <p:cNvSpPr/>
          <p:nvPr>
            <p:custDataLst>
              <p:tags r:id="rId6"/>
            </p:custDataLst>
          </p:nvPr>
        </p:nvSpPr>
        <p:spPr>
          <a:xfrm>
            <a:off x="5666029" y="3497243"/>
            <a:ext cx="1186042" cy="623856"/>
          </a:xfrm>
          <a:custGeom>
            <a:avLst/>
            <a:gdLst>
              <a:gd name="connsiteX0" fmla="*/ 0 w 1887981"/>
              <a:gd name="connsiteY0" fmla="*/ 0 h 993074"/>
              <a:gd name="connsiteX1" fmla="*/ 1802581 w 1887981"/>
              <a:gd name="connsiteY1" fmla="*/ 0 h 993074"/>
              <a:gd name="connsiteX2" fmla="*/ 1855559 w 1887981"/>
              <a:gd name="connsiteY2" fmla="*/ 96773 h 993074"/>
              <a:gd name="connsiteX3" fmla="*/ 1750949 w 1887981"/>
              <a:gd name="connsiteY3" fmla="*/ 454478 h 993074"/>
              <a:gd name="connsiteX4" fmla="*/ 826344 w 1887981"/>
              <a:gd name="connsiteY4" fmla="*/ 960652 h 993074"/>
              <a:gd name="connsiteX5" fmla="*/ 468639 w 1887981"/>
              <a:gd name="connsiteY5" fmla="*/ 856042 h 993074"/>
              <a:gd name="connsiteX6" fmla="*/ 0 w 1887981"/>
              <a:gd name="connsiteY6" fmla="*/ 0 h 99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7981" h="993074">
                <a:moveTo>
                  <a:pt x="0" y="0"/>
                </a:moveTo>
                <a:lnTo>
                  <a:pt x="1802581" y="0"/>
                </a:lnTo>
                <a:lnTo>
                  <a:pt x="1855559" y="96773"/>
                </a:lnTo>
                <a:cubicBezTo>
                  <a:pt x="1925450" y="224439"/>
                  <a:pt x="1878614" y="384588"/>
                  <a:pt x="1750949" y="454478"/>
                </a:cubicBezTo>
                <a:lnTo>
                  <a:pt x="826344" y="960652"/>
                </a:lnTo>
                <a:cubicBezTo>
                  <a:pt x="698679" y="1030543"/>
                  <a:pt x="538530" y="983707"/>
                  <a:pt x="468639" y="856042"/>
                </a:cubicBezTo>
                <a:lnTo>
                  <a:pt x="0" y="0"/>
                </a:lnTo>
                <a:close/>
              </a:path>
            </a:pathLst>
          </a:custGeom>
          <a:solidFill>
            <a:schemeClr val="lt1">
              <a:lumMod val="6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a:bodyPr>
          <a:lstStyle/>
          <a:p>
            <a:pPr algn="ctr">
              <a:lnSpc>
                <a:spcPct val="120000"/>
              </a:lnSpc>
            </a:pPr>
            <a:r>
              <a:rPr lang="en-US" altLang="zh-CN" sz="2400" b="1">
                <a:solidFill>
                  <a:schemeClr val="lt1"/>
                </a:solidFill>
                <a:latin typeface="微软雅黑" panose="020B0503020204020204" charset="-122"/>
                <a:ea typeface="微软雅黑" panose="020B0503020204020204" charset="-122"/>
                <a:sym typeface="Arial" panose="020B0604020202020204" pitchFamily="34" charset="0"/>
              </a:rPr>
              <a:t>5</a:t>
            </a:r>
          </a:p>
        </p:txBody>
      </p:sp>
      <p:sp>
        <p:nvSpPr>
          <p:cNvPr id="41" name="任意多边形 40"/>
          <p:cNvSpPr/>
          <p:nvPr>
            <p:custDataLst>
              <p:tags r:id="rId7"/>
            </p:custDataLst>
          </p:nvPr>
        </p:nvSpPr>
        <p:spPr>
          <a:xfrm>
            <a:off x="5340492" y="2376743"/>
            <a:ext cx="1457929" cy="1120500"/>
          </a:xfrm>
          <a:custGeom>
            <a:avLst/>
            <a:gdLst>
              <a:gd name="connsiteX0" fmla="*/ 1212492 w 2320780"/>
              <a:gd name="connsiteY0" fmla="*/ 1146 h 1783648"/>
              <a:gd name="connsiteX1" fmla="*/ 1419342 w 2320780"/>
              <a:gd name="connsiteY1" fmla="*/ 137033 h 1783648"/>
              <a:gd name="connsiteX2" fmla="*/ 2320780 w 2320780"/>
              <a:gd name="connsiteY2" fmla="*/ 1783648 h 1783648"/>
              <a:gd name="connsiteX3" fmla="*/ 518199 w 2320780"/>
              <a:gd name="connsiteY3" fmla="*/ 1783648 h 1783648"/>
              <a:gd name="connsiteX4" fmla="*/ 32422 w 2320780"/>
              <a:gd name="connsiteY4" fmla="*/ 896301 h 1783648"/>
              <a:gd name="connsiteX5" fmla="*/ 137032 w 2320780"/>
              <a:gd name="connsiteY5" fmla="*/ 538596 h 1783648"/>
              <a:gd name="connsiteX6" fmla="*/ 1061637 w 2320780"/>
              <a:gd name="connsiteY6" fmla="*/ 32422 h 1783648"/>
              <a:gd name="connsiteX7" fmla="*/ 1212492 w 2320780"/>
              <a:gd name="connsiteY7" fmla="*/ 1146 h 1783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0780" h="1783648">
                <a:moveTo>
                  <a:pt x="1212492" y="1146"/>
                </a:moveTo>
                <a:cubicBezTo>
                  <a:pt x="1296722" y="9025"/>
                  <a:pt x="1375661" y="57242"/>
                  <a:pt x="1419342" y="137033"/>
                </a:cubicBezTo>
                <a:lnTo>
                  <a:pt x="2320780" y="1783648"/>
                </a:lnTo>
                <a:lnTo>
                  <a:pt x="518199" y="1783648"/>
                </a:lnTo>
                <a:lnTo>
                  <a:pt x="32422" y="896301"/>
                </a:lnTo>
                <a:cubicBezTo>
                  <a:pt x="-37469" y="768636"/>
                  <a:pt x="9367" y="608486"/>
                  <a:pt x="137032" y="538596"/>
                </a:cubicBezTo>
                <a:lnTo>
                  <a:pt x="1061637" y="32422"/>
                </a:lnTo>
                <a:cubicBezTo>
                  <a:pt x="1109512" y="6213"/>
                  <a:pt x="1161954" y="-3581"/>
                  <a:pt x="1212492" y="1146"/>
                </a:cubicBezTo>
                <a:close/>
              </a:path>
            </a:pathLst>
          </a:custGeom>
          <a:solidFill>
            <a:schemeClr val="lt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lnSpc>
                <a:spcPct val="120000"/>
              </a:lnSpc>
            </a:pPr>
            <a:endParaRPr>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47" name="任意多边形 46"/>
          <p:cNvSpPr/>
          <p:nvPr>
            <p:custDataLst>
              <p:tags r:id="rId8"/>
            </p:custDataLst>
          </p:nvPr>
        </p:nvSpPr>
        <p:spPr>
          <a:xfrm>
            <a:off x="2450098" y="3497243"/>
            <a:ext cx="1186042" cy="623856"/>
          </a:xfrm>
          <a:custGeom>
            <a:avLst/>
            <a:gdLst>
              <a:gd name="connsiteX0" fmla="*/ 0 w 1887981"/>
              <a:gd name="connsiteY0" fmla="*/ 0 h 993074"/>
              <a:gd name="connsiteX1" fmla="*/ 1802581 w 1887981"/>
              <a:gd name="connsiteY1" fmla="*/ 0 h 993074"/>
              <a:gd name="connsiteX2" fmla="*/ 1855559 w 1887981"/>
              <a:gd name="connsiteY2" fmla="*/ 96773 h 993074"/>
              <a:gd name="connsiteX3" fmla="*/ 1750949 w 1887981"/>
              <a:gd name="connsiteY3" fmla="*/ 454478 h 993074"/>
              <a:gd name="connsiteX4" fmla="*/ 826344 w 1887981"/>
              <a:gd name="connsiteY4" fmla="*/ 960652 h 993074"/>
              <a:gd name="connsiteX5" fmla="*/ 468639 w 1887981"/>
              <a:gd name="connsiteY5" fmla="*/ 856042 h 993074"/>
              <a:gd name="connsiteX6" fmla="*/ 0 w 1887981"/>
              <a:gd name="connsiteY6" fmla="*/ 0 h 99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7981" h="993074">
                <a:moveTo>
                  <a:pt x="0" y="0"/>
                </a:moveTo>
                <a:lnTo>
                  <a:pt x="1802581" y="0"/>
                </a:lnTo>
                <a:lnTo>
                  <a:pt x="1855559" y="96773"/>
                </a:lnTo>
                <a:cubicBezTo>
                  <a:pt x="1925450" y="224439"/>
                  <a:pt x="1878614" y="384588"/>
                  <a:pt x="1750949" y="454478"/>
                </a:cubicBezTo>
                <a:lnTo>
                  <a:pt x="826344" y="960652"/>
                </a:lnTo>
                <a:cubicBezTo>
                  <a:pt x="698679" y="1030543"/>
                  <a:pt x="538530" y="983707"/>
                  <a:pt x="468639" y="856042"/>
                </a:cubicBezTo>
                <a:lnTo>
                  <a:pt x="0" y="0"/>
                </a:lnTo>
                <a:close/>
              </a:path>
            </a:pathLst>
          </a:cu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a:bodyPr>
          <a:lstStyle/>
          <a:p>
            <a:pPr algn="ctr">
              <a:lnSpc>
                <a:spcPct val="120000"/>
              </a:lnSpc>
            </a:pPr>
            <a:r>
              <a:rPr lang="en-US" altLang="zh-CN" sz="2400" b="1">
                <a:solidFill>
                  <a:schemeClr val="lt1"/>
                </a:solidFill>
                <a:latin typeface="微软雅黑" panose="020B0503020204020204" charset="-122"/>
                <a:ea typeface="微软雅黑" panose="020B0503020204020204" charset="-122"/>
                <a:sym typeface="Arial" panose="020B0604020202020204" pitchFamily="34" charset="0"/>
              </a:rPr>
              <a:t>4</a:t>
            </a:r>
          </a:p>
        </p:txBody>
      </p:sp>
      <p:sp>
        <p:nvSpPr>
          <p:cNvPr id="48" name="任意多边形 47"/>
          <p:cNvSpPr/>
          <p:nvPr>
            <p:custDataLst>
              <p:tags r:id="rId9"/>
            </p:custDataLst>
          </p:nvPr>
        </p:nvSpPr>
        <p:spPr>
          <a:xfrm>
            <a:off x="2124561" y="2376743"/>
            <a:ext cx="1457929" cy="1120500"/>
          </a:xfrm>
          <a:custGeom>
            <a:avLst/>
            <a:gdLst>
              <a:gd name="connsiteX0" fmla="*/ 1212492 w 2320780"/>
              <a:gd name="connsiteY0" fmla="*/ 1146 h 1783648"/>
              <a:gd name="connsiteX1" fmla="*/ 1419342 w 2320780"/>
              <a:gd name="connsiteY1" fmla="*/ 137033 h 1783648"/>
              <a:gd name="connsiteX2" fmla="*/ 2320780 w 2320780"/>
              <a:gd name="connsiteY2" fmla="*/ 1783648 h 1783648"/>
              <a:gd name="connsiteX3" fmla="*/ 518199 w 2320780"/>
              <a:gd name="connsiteY3" fmla="*/ 1783648 h 1783648"/>
              <a:gd name="connsiteX4" fmla="*/ 32422 w 2320780"/>
              <a:gd name="connsiteY4" fmla="*/ 896301 h 1783648"/>
              <a:gd name="connsiteX5" fmla="*/ 137032 w 2320780"/>
              <a:gd name="connsiteY5" fmla="*/ 538596 h 1783648"/>
              <a:gd name="connsiteX6" fmla="*/ 1061637 w 2320780"/>
              <a:gd name="connsiteY6" fmla="*/ 32422 h 1783648"/>
              <a:gd name="connsiteX7" fmla="*/ 1212492 w 2320780"/>
              <a:gd name="connsiteY7" fmla="*/ 1146 h 1783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0780" h="1783648">
                <a:moveTo>
                  <a:pt x="1212492" y="1146"/>
                </a:moveTo>
                <a:cubicBezTo>
                  <a:pt x="1296722" y="9025"/>
                  <a:pt x="1375661" y="57242"/>
                  <a:pt x="1419342" y="137033"/>
                </a:cubicBezTo>
                <a:lnTo>
                  <a:pt x="2320780" y="1783648"/>
                </a:lnTo>
                <a:lnTo>
                  <a:pt x="518199" y="1783648"/>
                </a:lnTo>
                <a:lnTo>
                  <a:pt x="32422" y="896301"/>
                </a:lnTo>
                <a:cubicBezTo>
                  <a:pt x="-37469" y="768636"/>
                  <a:pt x="9367" y="608486"/>
                  <a:pt x="137032" y="538596"/>
                </a:cubicBezTo>
                <a:lnTo>
                  <a:pt x="1061637" y="32422"/>
                </a:lnTo>
                <a:cubicBezTo>
                  <a:pt x="1109512" y="6213"/>
                  <a:pt x="1161954" y="-3581"/>
                  <a:pt x="1212492" y="1146"/>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lnSpc>
                <a:spcPct val="120000"/>
              </a:lnSpc>
            </a:pPr>
            <a:endParaRPr>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51" name="矩形 50"/>
          <p:cNvSpPr/>
          <p:nvPr>
            <p:custDataLst>
              <p:tags r:id="rId10"/>
            </p:custDataLst>
          </p:nvPr>
        </p:nvSpPr>
        <p:spPr bwMode="auto">
          <a:xfrm>
            <a:off x="1303020" y="4312285"/>
            <a:ext cx="3309620" cy="1083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ctr" anchorCtr="0"/>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0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按照医保中心制定的《政府购买服务人员管理办法》中政府服务人员月工资定为2800元/月，按照工作每满2年增长50元，每满5年增长200元的规定。2019年及2020年医保中心通过人力资源公司劳务派遣了23名医保经办服务人员，辅助开展经办工作至今，期间工资只增长了50元/人，2023年未调整工资</a:t>
            </a:r>
            <a:r>
              <a:rPr lang="zh-CN" altLang="en-US" sz="1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p>
        </p:txBody>
      </p:sp>
      <p:sp>
        <p:nvSpPr>
          <p:cNvPr id="54" name="矩形 53"/>
          <p:cNvSpPr/>
          <p:nvPr>
            <p:custDataLst>
              <p:tags r:id="rId11"/>
            </p:custDataLst>
          </p:nvPr>
        </p:nvSpPr>
        <p:spPr bwMode="auto">
          <a:xfrm>
            <a:off x="8737600" y="2609215"/>
            <a:ext cx="2152015" cy="1083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ctr" anchorCtr="0"/>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根据政务大厅督查科提供资料显示2023年度医保经办窗口无投诉及差评。</a:t>
            </a:r>
          </a:p>
        </p:txBody>
      </p:sp>
      <p:sp>
        <p:nvSpPr>
          <p:cNvPr id="57" name="矩形 56"/>
          <p:cNvSpPr/>
          <p:nvPr>
            <p:custDataLst>
              <p:tags r:id="rId12"/>
            </p:custDataLst>
          </p:nvPr>
        </p:nvSpPr>
        <p:spPr bwMode="auto">
          <a:xfrm>
            <a:off x="4827270" y="4312285"/>
            <a:ext cx="3646170" cy="1083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ctr" anchorCtr="0"/>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2023年医保中心实际发生政府购买服务人员成本106.28万元，市财政2023年下达该项目指标99万元，资金缺口7.28万元。医保中心使用医疗保障服务能力提升项目资金支出6.5049万元，截至2024年7月10日欠付人力资源公司社保垫付资金0.7774万元。实际服务岗位成本虽大于市财政下达的指标99万元，但增加成本事由充分，增加的为天水市社保缴纳基数统调影响的。</a:t>
            </a:r>
          </a:p>
        </p:txBody>
      </p:sp>
      <p:cxnSp>
        <p:nvCxnSpPr>
          <p:cNvPr id="65" name="直接连接符 64"/>
          <p:cNvCxnSpPr/>
          <p:nvPr>
            <p:custDataLst>
              <p:tags r:id="rId13"/>
            </p:custDataLst>
          </p:nvPr>
        </p:nvCxnSpPr>
        <p:spPr>
          <a:xfrm>
            <a:off x="4745492" y="4462345"/>
            <a:ext cx="0" cy="826356"/>
          </a:xfrm>
          <a:prstGeom prst="line">
            <a:avLst/>
          </a:prstGeom>
          <a:ln w="3175" cap="rnd">
            <a:solidFill>
              <a:schemeClr val="lt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custDataLst>
              <p:tags r:id="rId14"/>
            </p:custDataLst>
          </p:nvPr>
        </p:nvCxnSpPr>
        <p:spPr>
          <a:xfrm>
            <a:off x="8761521" y="2770705"/>
            <a:ext cx="0" cy="826356"/>
          </a:xfrm>
          <a:prstGeom prst="line">
            <a:avLst/>
          </a:prstGeom>
          <a:ln w="3175" cap="rnd">
            <a:solidFill>
              <a:schemeClr val="lt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75" name="任意多边形 74"/>
          <p:cNvSpPr/>
          <p:nvPr>
            <p:custDataLst>
              <p:tags r:id="rId15"/>
            </p:custDataLst>
          </p:nvPr>
        </p:nvSpPr>
        <p:spPr>
          <a:xfrm>
            <a:off x="9225077" y="1142303"/>
            <a:ext cx="1457929" cy="1120500"/>
          </a:xfrm>
          <a:custGeom>
            <a:avLst/>
            <a:gdLst>
              <a:gd name="connsiteX0" fmla="*/ 1212492 w 2320780"/>
              <a:gd name="connsiteY0" fmla="*/ 1146 h 1783648"/>
              <a:gd name="connsiteX1" fmla="*/ 1419342 w 2320780"/>
              <a:gd name="connsiteY1" fmla="*/ 137033 h 1783648"/>
              <a:gd name="connsiteX2" fmla="*/ 2320780 w 2320780"/>
              <a:gd name="connsiteY2" fmla="*/ 1783648 h 1783648"/>
              <a:gd name="connsiteX3" fmla="*/ 518199 w 2320780"/>
              <a:gd name="connsiteY3" fmla="*/ 1783648 h 1783648"/>
              <a:gd name="connsiteX4" fmla="*/ 32422 w 2320780"/>
              <a:gd name="connsiteY4" fmla="*/ 896301 h 1783648"/>
              <a:gd name="connsiteX5" fmla="*/ 137032 w 2320780"/>
              <a:gd name="connsiteY5" fmla="*/ 538596 h 1783648"/>
              <a:gd name="connsiteX6" fmla="*/ 1061637 w 2320780"/>
              <a:gd name="connsiteY6" fmla="*/ 32422 h 1783648"/>
              <a:gd name="connsiteX7" fmla="*/ 1212492 w 2320780"/>
              <a:gd name="connsiteY7" fmla="*/ 1146 h 1783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0780" h="1783648">
                <a:moveTo>
                  <a:pt x="1212492" y="1146"/>
                </a:moveTo>
                <a:cubicBezTo>
                  <a:pt x="1296722" y="9025"/>
                  <a:pt x="1375661" y="57242"/>
                  <a:pt x="1419342" y="137033"/>
                </a:cubicBezTo>
                <a:lnTo>
                  <a:pt x="2320780" y="1783648"/>
                </a:lnTo>
                <a:lnTo>
                  <a:pt x="518199" y="1783648"/>
                </a:lnTo>
                <a:lnTo>
                  <a:pt x="32422" y="896301"/>
                </a:lnTo>
                <a:cubicBezTo>
                  <a:pt x="-37469" y="768636"/>
                  <a:pt x="9367" y="608486"/>
                  <a:pt x="137032" y="538596"/>
                </a:cubicBezTo>
                <a:lnTo>
                  <a:pt x="1061637" y="32422"/>
                </a:lnTo>
                <a:cubicBezTo>
                  <a:pt x="1109512" y="6213"/>
                  <a:pt x="1161954" y="-3581"/>
                  <a:pt x="1212492" y="1146"/>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lnSpc>
                <a:spcPct val="120000"/>
              </a:lnSpc>
            </a:pPr>
            <a:endParaRPr>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 name="文本框 1"/>
          <p:cNvSpPr txBox="1"/>
          <p:nvPr/>
        </p:nvSpPr>
        <p:spPr>
          <a:xfrm>
            <a:off x="2323465" y="2660650"/>
            <a:ext cx="1007110" cy="902970"/>
          </a:xfrm>
          <a:prstGeom prst="rect">
            <a:avLst/>
          </a:prstGeom>
        </p:spPr>
        <p:txBody>
          <a:bodyPr wrap="square">
            <a:noAutofit/>
            <a:extLst>
              <a:ext uri="{4A0BC546-FE56-4ADE-93B0-CB8AF2F6F144}">
                <wpsdc:textFrameExt xmlns:wpsdc="http://www.wps.cn/officeDocument/2022/drawingmlCustomData" xmlns="" type="text"/>
              </a:ext>
            </a:extLst>
          </a:bodyPr>
          <a:lstStyle/>
          <a:p>
            <a:pPr algn="l"/>
            <a:r>
              <a:rPr lang="zh-CN" altLang="en-US" sz="1400" spc="100">
                <a:ln w="3175">
                  <a:noFill/>
                  <a:prstDash val="dash"/>
                </a:ln>
                <a:solidFill>
                  <a:schemeClr val="bg2"/>
                </a:solidFill>
                <a:uFillTx/>
                <a:latin typeface="微软雅黑" panose="020B0503020204020204" charset="-122"/>
                <a:ea typeface="微软雅黑" panose="020B0503020204020204" charset="-122"/>
                <a:cs typeface="微软雅黑" panose="020B0503020204020204" charset="-122"/>
                <a:sym typeface="+mn-ea"/>
              </a:rPr>
              <a:t>人员薪酬增长的合理性</a:t>
            </a:r>
          </a:p>
        </p:txBody>
      </p:sp>
      <p:grpSp>
        <p:nvGrpSpPr>
          <p:cNvPr id="8" name="组合 7"/>
          <p:cNvGrpSpPr/>
          <p:nvPr>
            <p:custDataLst>
              <p:tags r:id="rId16"/>
            </p:custDataLst>
          </p:nvPr>
        </p:nvGrpSpPr>
        <p:grpSpPr>
          <a:xfrm>
            <a:off x="9436735" y="1570355"/>
            <a:ext cx="1294205" cy="1304874"/>
            <a:chOff x="13817" y="4435"/>
            <a:chExt cx="2038" cy="2055"/>
          </a:xfrm>
        </p:grpSpPr>
        <p:sp>
          <p:nvSpPr>
            <p:cNvPr id="74" name="任意多边形 73"/>
            <p:cNvSpPr/>
            <p:nvPr>
              <p:custDataLst>
                <p:tags r:id="rId25"/>
              </p:custDataLst>
            </p:nvPr>
          </p:nvSpPr>
          <p:spPr>
            <a:xfrm>
              <a:off x="13987" y="5507"/>
              <a:ext cx="1868" cy="982"/>
            </a:xfrm>
            <a:custGeom>
              <a:avLst/>
              <a:gdLst>
                <a:gd name="connsiteX0" fmla="*/ 0 w 1887981"/>
                <a:gd name="connsiteY0" fmla="*/ 0 h 993074"/>
                <a:gd name="connsiteX1" fmla="*/ 1802581 w 1887981"/>
                <a:gd name="connsiteY1" fmla="*/ 0 h 993074"/>
                <a:gd name="connsiteX2" fmla="*/ 1855559 w 1887981"/>
                <a:gd name="connsiteY2" fmla="*/ 96773 h 993074"/>
                <a:gd name="connsiteX3" fmla="*/ 1750949 w 1887981"/>
                <a:gd name="connsiteY3" fmla="*/ 454478 h 993074"/>
                <a:gd name="connsiteX4" fmla="*/ 826344 w 1887981"/>
                <a:gd name="connsiteY4" fmla="*/ 960652 h 993074"/>
                <a:gd name="connsiteX5" fmla="*/ 468639 w 1887981"/>
                <a:gd name="connsiteY5" fmla="*/ 856042 h 993074"/>
                <a:gd name="connsiteX6" fmla="*/ 0 w 1887981"/>
                <a:gd name="connsiteY6" fmla="*/ 0 h 99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7981" h="993074">
                  <a:moveTo>
                    <a:pt x="0" y="0"/>
                  </a:moveTo>
                  <a:lnTo>
                    <a:pt x="1802581" y="0"/>
                  </a:lnTo>
                  <a:lnTo>
                    <a:pt x="1855559" y="96773"/>
                  </a:lnTo>
                  <a:cubicBezTo>
                    <a:pt x="1925450" y="224439"/>
                    <a:pt x="1878614" y="384588"/>
                    <a:pt x="1750949" y="454478"/>
                  </a:cubicBezTo>
                  <a:lnTo>
                    <a:pt x="826344" y="960652"/>
                  </a:lnTo>
                  <a:cubicBezTo>
                    <a:pt x="698679" y="1030543"/>
                    <a:pt x="538530" y="983707"/>
                    <a:pt x="468639" y="856042"/>
                  </a:cubicBezTo>
                  <a:lnTo>
                    <a:pt x="0" y="0"/>
                  </a:lnTo>
                  <a:close/>
                </a:path>
              </a:pathLst>
            </a:cu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a:bodyPr>
            <a:lstStyle/>
            <a:p>
              <a:pPr algn="ctr">
                <a:lnSpc>
                  <a:spcPct val="120000"/>
                </a:lnSpc>
              </a:pPr>
              <a:r>
                <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rPr>
                <a:t>6</a:t>
              </a:r>
            </a:p>
          </p:txBody>
        </p:sp>
        <p:sp>
          <p:nvSpPr>
            <p:cNvPr id="4" name="文本框 3"/>
            <p:cNvSpPr txBox="1"/>
            <p:nvPr>
              <p:custDataLst>
                <p:tags r:id="rId26"/>
              </p:custDataLst>
            </p:nvPr>
          </p:nvSpPr>
          <p:spPr>
            <a:xfrm>
              <a:off x="13817" y="4435"/>
              <a:ext cx="1586" cy="849"/>
            </a:xfrm>
            <a:prstGeom prst="rect">
              <a:avLst/>
            </a:prstGeom>
          </p:spPr>
          <p:txBody>
            <a:bodyPr wrap="square">
              <a:noAutofit/>
              <a:extLst>
                <a:ext uri="{4A0BC546-FE56-4ADE-93B0-CB8AF2F6F144}">
                  <wpsdc:textFrameExt xmlns:wpsdc="http://www.wps.cn/officeDocument/2022/drawingmlCustomData" xmlns="" type="text"/>
                </a:ext>
              </a:extLst>
            </a:bodyPr>
            <a:lstStyle/>
            <a:p>
              <a:pPr algn="l"/>
              <a:r>
                <a:rPr lang="zh-CN" altLang="en-US" sz="1400" spc="100" dirty="0">
                  <a:ln w="3175">
                    <a:noFill/>
                    <a:prstDash val="dash"/>
                  </a:ln>
                  <a:solidFill>
                    <a:schemeClr val="bg2"/>
                  </a:solidFill>
                  <a:uFillTx/>
                  <a:latin typeface="微软雅黑" panose="020B0503020204020204" charset="-122"/>
                  <a:ea typeface="微软雅黑" panose="020B0503020204020204" charset="-122"/>
                  <a:cs typeface="微软雅黑" panose="020B0503020204020204" charset="-122"/>
                  <a:sym typeface="+mn-ea"/>
                </a:rPr>
                <a:t>投诉次数</a:t>
              </a:r>
            </a:p>
          </p:txBody>
        </p:sp>
      </p:grpSp>
      <p:sp>
        <p:nvSpPr>
          <p:cNvPr id="5" name="文本框 4"/>
          <p:cNvSpPr txBox="1"/>
          <p:nvPr>
            <p:custDataLst>
              <p:tags r:id="rId17"/>
            </p:custDataLst>
          </p:nvPr>
        </p:nvSpPr>
        <p:spPr>
          <a:xfrm>
            <a:off x="5546090" y="2593975"/>
            <a:ext cx="1007110" cy="902970"/>
          </a:xfrm>
          <a:prstGeom prst="rect">
            <a:avLst/>
          </a:prstGeom>
        </p:spPr>
        <p:txBody>
          <a:bodyPr wrap="square">
            <a:noAutofit/>
            <a:extLst>
              <a:ext uri="{4A0BC546-FE56-4ADE-93B0-CB8AF2F6F144}">
                <wpsdc:textFrameExt xmlns:wpsdc="http://www.wps.cn/officeDocument/2022/drawingmlCustomData" xmlns="" type="text"/>
              </a:ext>
            </a:extLst>
          </a:bodyPr>
          <a:lstStyle/>
          <a:p>
            <a:pPr algn="l"/>
            <a:r>
              <a:rPr lang="zh-CN" altLang="en-US" sz="1400" spc="10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sym typeface="+mn-ea"/>
              </a:rPr>
              <a:t>2023年服务岗位发生的实际成本</a:t>
            </a:r>
            <a:endParaRPr lang="zh-CN" altLang="en-US" sz="1400" spc="100">
              <a:ln w="3175">
                <a:noFill/>
                <a:prstDash val="dash"/>
              </a:ln>
              <a:solidFill>
                <a:schemeClr val="accent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矩形 9"/>
          <p:cNvSpPr/>
          <p:nvPr>
            <p:custDataLst>
              <p:tags r:id="rId18"/>
            </p:custDataLst>
          </p:nvPr>
        </p:nvSpPr>
        <p:spPr bwMode="auto">
          <a:xfrm>
            <a:off x="9001760" y="4944110"/>
            <a:ext cx="2152015" cy="1083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ctr" anchorCtr="0"/>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altLang="zh-CN" sz="1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1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2023年参加省、市医保经办系统练兵比武大赛，获得省级练兵比武大赛“团体二等奖”“个人一等奖”，市级“团体一等奖”的好成绩。荣获天水市“三八红旗集体”称号，收到锦旗6面，表扬信10封。</a:t>
            </a:r>
          </a:p>
        </p:txBody>
      </p:sp>
      <p:grpSp>
        <p:nvGrpSpPr>
          <p:cNvPr id="16" name="组合 15"/>
          <p:cNvGrpSpPr/>
          <p:nvPr/>
        </p:nvGrpSpPr>
        <p:grpSpPr>
          <a:xfrm>
            <a:off x="9608185" y="3356610"/>
            <a:ext cx="1502410" cy="1402715"/>
            <a:chOff x="14458" y="4672"/>
            <a:chExt cx="2366" cy="2725"/>
          </a:xfrm>
        </p:grpSpPr>
        <p:grpSp>
          <p:nvGrpSpPr>
            <p:cNvPr id="11" name="组合 10"/>
            <p:cNvGrpSpPr/>
            <p:nvPr>
              <p:custDataLst>
                <p:tags r:id="rId21"/>
              </p:custDataLst>
            </p:nvPr>
          </p:nvGrpSpPr>
          <p:grpSpPr>
            <a:xfrm>
              <a:off x="14730" y="4909"/>
              <a:ext cx="2094" cy="2488"/>
              <a:chOff x="13761" y="4433"/>
              <a:chExt cx="2094" cy="2488"/>
            </a:xfrm>
          </p:grpSpPr>
          <p:sp>
            <p:nvSpPr>
              <p:cNvPr id="12" name="任意多边形 11"/>
              <p:cNvSpPr/>
              <p:nvPr>
                <p:custDataLst>
                  <p:tags r:id="rId23"/>
                </p:custDataLst>
              </p:nvPr>
            </p:nvSpPr>
            <p:spPr>
              <a:xfrm>
                <a:off x="13987" y="5939"/>
                <a:ext cx="1868" cy="982"/>
              </a:xfrm>
              <a:custGeom>
                <a:avLst/>
                <a:gdLst>
                  <a:gd name="connsiteX0" fmla="*/ 0 w 1887981"/>
                  <a:gd name="connsiteY0" fmla="*/ 0 h 993074"/>
                  <a:gd name="connsiteX1" fmla="*/ 1802581 w 1887981"/>
                  <a:gd name="connsiteY1" fmla="*/ 0 h 993074"/>
                  <a:gd name="connsiteX2" fmla="*/ 1855559 w 1887981"/>
                  <a:gd name="connsiteY2" fmla="*/ 96773 h 993074"/>
                  <a:gd name="connsiteX3" fmla="*/ 1750949 w 1887981"/>
                  <a:gd name="connsiteY3" fmla="*/ 454478 h 993074"/>
                  <a:gd name="connsiteX4" fmla="*/ 826344 w 1887981"/>
                  <a:gd name="connsiteY4" fmla="*/ 960652 h 993074"/>
                  <a:gd name="connsiteX5" fmla="*/ 468639 w 1887981"/>
                  <a:gd name="connsiteY5" fmla="*/ 856042 h 993074"/>
                  <a:gd name="connsiteX6" fmla="*/ 0 w 1887981"/>
                  <a:gd name="connsiteY6" fmla="*/ 0 h 99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7981" h="993074">
                    <a:moveTo>
                      <a:pt x="0" y="0"/>
                    </a:moveTo>
                    <a:lnTo>
                      <a:pt x="1802581" y="0"/>
                    </a:lnTo>
                    <a:lnTo>
                      <a:pt x="1855559" y="96773"/>
                    </a:lnTo>
                    <a:cubicBezTo>
                      <a:pt x="1925450" y="224439"/>
                      <a:pt x="1878614" y="384588"/>
                      <a:pt x="1750949" y="454478"/>
                    </a:cubicBezTo>
                    <a:lnTo>
                      <a:pt x="826344" y="960652"/>
                    </a:lnTo>
                    <a:cubicBezTo>
                      <a:pt x="698679" y="1030543"/>
                      <a:pt x="538530" y="983707"/>
                      <a:pt x="468639" y="856042"/>
                    </a:cubicBezTo>
                    <a:lnTo>
                      <a:pt x="0" y="0"/>
                    </a:lnTo>
                    <a:close/>
                  </a:path>
                </a:pathLst>
              </a:cu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lnSpcReduction="10000"/>
              </a:bodyPr>
              <a:lstStyle/>
              <a:p>
                <a:pPr algn="ctr">
                  <a:lnSpc>
                    <a:spcPct val="120000"/>
                  </a:lnSpc>
                </a:pPr>
                <a:r>
                  <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rPr>
                  <a:t>7</a:t>
                </a:r>
              </a:p>
            </p:txBody>
          </p:sp>
          <p:sp>
            <p:nvSpPr>
              <p:cNvPr id="13" name="文本框 12"/>
              <p:cNvSpPr txBox="1"/>
              <p:nvPr>
                <p:custDataLst>
                  <p:tags r:id="rId24"/>
                </p:custDataLst>
              </p:nvPr>
            </p:nvSpPr>
            <p:spPr>
              <a:xfrm>
                <a:off x="13761" y="4433"/>
                <a:ext cx="1586" cy="1422"/>
              </a:xfrm>
              <a:prstGeom prst="rect">
                <a:avLst/>
              </a:prstGeom>
            </p:spPr>
            <p:txBody>
              <a:bodyPr wrap="square">
                <a:noAutofit/>
                <a:extLst>
                  <a:ext uri="{4A0BC546-FE56-4ADE-93B0-CB8AF2F6F144}">
                    <wpsdc:textFrameExt xmlns:wpsdc="http://www.wps.cn/officeDocument/2022/drawingmlCustomData" xmlns="" type="text"/>
                  </a:ext>
                </a:extLst>
              </a:bodyPr>
              <a:lstStyle/>
              <a:p>
                <a:pPr algn="l"/>
                <a:r>
                  <a:rPr lang="zh-CN" altLang="en-US" sz="1400" spc="100" dirty="0">
                    <a:ln w="3175">
                      <a:noFill/>
                      <a:prstDash val="dash"/>
                    </a:ln>
                    <a:solidFill>
                      <a:schemeClr val="bg2"/>
                    </a:solidFill>
                    <a:uFillTx/>
                    <a:latin typeface="微软雅黑" panose="020B0503020204020204" charset="-122"/>
                    <a:ea typeface="微软雅黑" panose="020B0503020204020204" charset="-122"/>
                    <a:cs typeface="微软雅黑" panose="020B0503020204020204" charset="-122"/>
                    <a:sym typeface="+mn-ea"/>
                  </a:rPr>
                  <a:t>投诉次数</a:t>
                </a:r>
              </a:p>
            </p:txBody>
          </p:sp>
        </p:grpSp>
        <p:sp>
          <p:nvSpPr>
            <p:cNvPr id="14" name="任意多边形 13"/>
            <p:cNvSpPr/>
            <p:nvPr>
              <p:custDataLst>
                <p:tags r:id="rId22"/>
              </p:custDataLst>
            </p:nvPr>
          </p:nvSpPr>
          <p:spPr>
            <a:xfrm>
              <a:off x="14458" y="4672"/>
              <a:ext cx="2296" cy="1765"/>
            </a:xfrm>
            <a:custGeom>
              <a:avLst/>
              <a:gdLst>
                <a:gd name="connsiteX0" fmla="*/ 1212492 w 2320780"/>
                <a:gd name="connsiteY0" fmla="*/ 1146 h 1783648"/>
                <a:gd name="connsiteX1" fmla="*/ 1419342 w 2320780"/>
                <a:gd name="connsiteY1" fmla="*/ 137033 h 1783648"/>
                <a:gd name="connsiteX2" fmla="*/ 2320780 w 2320780"/>
                <a:gd name="connsiteY2" fmla="*/ 1783648 h 1783648"/>
                <a:gd name="connsiteX3" fmla="*/ 518199 w 2320780"/>
                <a:gd name="connsiteY3" fmla="*/ 1783648 h 1783648"/>
                <a:gd name="connsiteX4" fmla="*/ 32422 w 2320780"/>
                <a:gd name="connsiteY4" fmla="*/ 896301 h 1783648"/>
                <a:gd name="connsiteX5" fmla="*/ 137032 w 2320780"/>
                <a:gd name="connsiteY5" fmla="*/ 538596 h 1783648"/>
                <a:gd name="connsiteX6" fmla="*/ 1061637 w 2320780"/>
                <a:gd name="connsiteY6" fmla="*/ 32422 h 1783648"/>
                <a:gd name="connsiteX7" fmla="*/ 1212492 w 2320780"/>
                <a:gd name="connsiteY7" fmla="*/ 1146 h 1783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0780" h="1783648">
                  <a:moveTo>
                    <a:pt x="1212492" y="1146"/>
                  </a:moveTo>
                  <a:cubicBezTo>
                    <a:pt x="1296722" y="9025"/>
                    <a:pt x="1375661" y="57242"/>
                    <a:pt x="1419342" y="137033"/>
                  </a:cubicBezTo>
                  <a:lnTo>
                    <a:pt x="2320780" y="1783648"/>
                  </a:lnTo>
                  <a:lnTo>
                    <a:pt x="518199" y="1783648"/>
                  </a:lnTo>
                  <a:lnTo>
                    <a:pt x="32422" y="896301"/>
                  </a:lnTo>
                  <a:cubicBezTo>
                    <a:pt x="-37469" y="768636"/>
                    <a:pt x="9367" y="608486"/>
                    <a:pt x="137032" y="538596"/>
                  </a:cubicBezTo>
                  <a:lnTo>
                    <a:pt x="1061637" y="32422"/>
                  </a:lnTo>
                  <a:cubicBezTo>
                    <a:pt x="1109512" y="6213"/>
                    <a:pt x="1161954" y="-3581"/>
                    <a:pt x="1212492" y="1146"/>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lnSpc>
                  <a:spcPct val="120000"/>
                </a:lnSpc>
              </a:pPr>
              <a:endParaRPr>
                <a:solidFill>
                  <a:schemeClr val="lt1"/>
                </a:solidFill>
                <a:latin typeface="微软雅黑" panose="020B0503020204020204" charset="-122"/>
                <a:ea typeface="微软雅黑" panose="020B0503020204020204" charset="-122"/>
                <a:sym typeface="Arial" panose="020B0604020202020204" pitchFamily="34" charset="0"/>
              </a:endParaRPr>
            </a:p>
          </p:txBody>
        </p:sp>
      </p:grpSp>
      <p:cxnSp>
        <p:nvCxnSpPr>
          <p:cNvPr id="15" name="直接连接符 14"/>
          <p:cNvCxnSpPr/>
          <p:nvPr>
            <p:custDataLst>
              <p:tags r:id="rId19"/>
            </p:custDataLst>
          </p:nvPr>
        </p:nvCxnSpPr>
        <p:spPr>
          <a:xfrm>
            <a:off x="8737737" y="4589980"/>
            <a:ext cx="0" cy="826356"/>
          </a:xfrm>
          <a:prstGeom prst="line">
            <a:avLst/>
          </a:prstGeom>
          <a:ln w="3175" cap="rnd">
            <a:solidFill>
              <a:schemeClr val="lt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7" name="文本框 16"/>
          <p:cNvSpPr txBox="1"/>
          <p:nvPr>
            <p:custDataLst>
              <p:tags r:id="rId20"/>
            </p:custDataLst>
          </p:nvPr>
        </p:nvSpPr>
        <p:spPr>
          <a:xfrm>
            <a:off x="9780905" y="3671570"/>
            <a:ext cx="1007110" cy="539115"/>
          </a:xfrm>
          <a:prstGeom prst="rect">
            <a:avLst/>
          </a:prstGeom>
        </p:spPr>
        <p:txBody>
          <a:bodyPr wrap="square">
            <a:noAutofit/>
            <a:extLst>
              <a:ext uri="{4A0BC546-FE56-4ADE-93B0-CB8AF2F6F144}">
                <wpsdc:textFrameExt xmlns:wpsdc="http://www.wps.cn/officeDocument/2022/drawingmlCustomData" xmlns="" type="text"/>
              </a:ext>
            </a:extLst>
          </a:bodyPr>
          <a:lstStyle/>
          <a:p>
            <a:pPr algn="l"/>
            <a:r>
              <a:rPr lang="zh-CN" altLang="en-US" sz="1400" spc="100" dirty="0">
                <a:ln w="3175">
                  <a:noFill/>
                  <a:prstDash val="dash"/>
                </a:ln>
                <a:solidFill>
                  <a:schemeClr val="bg2"/>
                </a:solidFill>
                <a:uFillTx/>
                <a:latin typeface="微软雅黑" panose="020B0503020204020204" charset="-122"/>
                <a:ea typeface="微软雅黑" panose="020B0503020204020204" charset="-122"/>
                <a:cs typeface="微软雅黑" panose="020B0503020204020204" charset="-122"/>
                <a:sym typeface="+mn-ea"/>
              </a:rPr>
              <a:t>获奖情况</a:t>
            </a:r>
          </a:p>
        </p:txBody>
      </p:sp>
    </p:spTree>
    <p:custDataLst>
      <p:tags r:id="rId1"/>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一、项目产出情况</a:t>
            </a:r>
          </a:p>
        </p:txBody>
      </p:sp>
      <p:sp>
        <p:nvSpPr>
          <p:cNvPr id="34" name="任意多边形 33"/>
          <p:cNvSpPr/>
          <p:nvPr>
            <p:custDataLst>
              <p:tags r:id="rId6"/>
            </p:custDataLst>
          </p:nvPr>
        </p:nvSpPr>
        <p:spPr>
          <a:xfrm>
            <a:off x="5666029" y="3497243"/>
            <a:ext cx="1186042" cy="623856"/>
          </a:xfrm>
          <a:custGeom>
            <a:avLst/>
            <a:gdLst>
              <a:gd name="connsiteX0" fmla="*/ 0 w 1887981"/>
              <a:gd name="connsiteY0" fmla="*/ 0 h 993074"/>
              <a:gd name="connsiteX1" fmla="*/ 1802581 w 1887981"/>
              <a:gd name="connsiteY1" fmla="*/ 0 h 993074"/>
              <a:gd name="connsiteX2" fmla="*/ 1855559 w 1887981"/>
              <a:gd name="connsiteY2" fmla="*/ 96773 h 993074"/>
              <a:gd name="connsiteX3" fmla="*/ 1750949 w 1887981"/>
              <a:gd name="connsiteY3" fmla="*/ 454478 h 993074"/>
              <a:gd name="connsiteX4" fmla="*/ 826344 w 1887981"/>
              <a:gd name="connsiteY4" fmla="*/ 960652 h 993074"/>
              <a:gd name="connsiteX5" fmla="*/ 468639 w 1887981"/>
              <a:gd name="connsiteY5" fmla="*/ 856042 h 993074"/>
              <a:gd name="connsiteX6" fmla="*/ 0 w 1887981"/>
              <a:gd name="connsiteY6" fmla="*/ 0 h 99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7981" h="993074">
                <a:moveTo>
                  <a:pt x="0" y="0"/>
                </a:moveTo>
                <a:lnTo>
                  <a:pt x="1802581" y="0"/>
                </a:lnTo>
                <a:lnTo>
                  <a:pt x="1855559" y="96773"/>
                </a:lnTo>
                <a:cubicBezTo>
                  <a:pt x="1925450" y="224439"/>
                  <a:pt x="1878614" y="384588"/>
                  <a:pt x="1750949" y="454478"/>
                </a:cubicBezTo>
                <a:lnTo>
                  <a:pt x="826344" y="960652"/>
                </a:lnTo>
                <a:cubicBezTo>
                  <a:pt x="698679" y="1030543"/>
                  <a:pt x="538530" y="983707"/>
                  <a:pt x="468639" y="856042"/>
                </a:cubicBezTo>
                <a:lnTo>
                  <a:pt x="0" y="0"/>
                </a:lnTo>
                <a:close/>
              </a:path>
            </a:pathLst>
          </a:custGeom>
          <a:solidFill>
            <a:schemeClr val="lt1">
              <a:lumMod val="6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a:bodyPr>
          <a:lstStyle/>
          <a:p>
            <a:pPr algn="ctr">
              <a:lnSpc>
                <a:spcPct val="120000"/>
              </a:lnSpc>
            </a:pPr>
            <a:r>
              <a:rPr lang="en-US" altLang="zh-CN" sz="2400" b="1">
                <a:solidFill>
                  <a:schemeClr val="lt1"/>
                </a:solidFill>
                <a:latin typeface="微软雅黑" panose="020B0503020204020204" charset="-122"/>
                <a:ea typeface="微软雅黑" panose="020B0503020204020204" charset="-122"/>
                <a:sym typeface="Arial" panose="020B0604020202020204" pitchFamily="34" charset="0"/>
              </a:rPr>
              <a:t>9</a:t>
            </a:r>
          </a:p>
        </p:txBody>
      </p:sp>
      <p:sp>
        <p:nvSpPr>
          <p:cNvPr id="41" name="任意多边形 40"/>
          <p:cNvSpPr/>
          <p:nvPr>
            <p:custDataLst>
              <p:tags r:id="rId7"/>
            </p:custDataLst>
          </p:nvPr>
        </p:nvSpPr>
        <p:spPr>
          <a:xfrm>
            <a:off x="5340492" y="2376743"/>
            <a:ext cx="1457929" cy="1120500"/>
          </a:xfrm>
          <a:custGeom>
            <a:avLst/>
            <a:gdLst>
              <a:gd name="connsiteX0" fmla="*/ 1212492 w 2320780"/>
              <a:gd name="connsiteY0" fmla="*/ 1146 h 1783648"/>
              <a:gd name="connsiteX1" fmla="*/ 1419342 w 2320780"/>
              <a:gd name="connsiteY1" fmla="*/ 137033 h 1783648"/>
              <a:gd name="connsiteX2" fmla="*/ 2320780 w 2320780"/>
              <a:gd name="connsiteY2" fmla="*/ 1783648 h 1783648"/>
              <a:gd name="connsiteX3" fmla="*/ 518199 w 2320780"/>
              <a:gd name="connsiteY3" fmla="*/ 1783648 h 1783648"/>
              <a:gd name="connsiteX4" fmla="*/ 32422 w 2320780"/>
              <a:gd name="connsiteY4" fmla="*/ 896301 h 1783648"/>
              <a:gd name="connsiteX5" fmla="*/ 137032 w 2320780"/>
              <a:gd name="connsiteY5" fmla="*/ 538596 h 1783648"/>
              <a:gd name="connsiteX6" fmla="*/ 1061637 w 2320780"/>
              <a:gd name="connsiteY6" fmla="*/ 32422 h 1783648"/>
              <a:gd name="connsiteX7" fmla="*/ 1212492 w 2320780"/>
              <a:gd name="connsiteY7" fmla="*/ 1146 h 1783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0780" h="1783648">
                <a:moveTo>
                  <a:pt x="1212492" y="1146"/>
                </a:moveTo>
                <a:cubicBezTo>
                  <a:pt x="1296722" y="9025"/>
                  <a:pt x="1375661" y="57242"/>
                  <a:pt x="1419342" y="137033"/>
                </a:cubicBezTo>
                <a:lnTo>
                  <a:pt x="2320780" y="1783648"/>
                </a:lnTo>
                <a:lnTo>
                  <a:pt x="518199" y="1783648"/>
                </a:lnTo>
                <a:lnTo>
                  <a:pt x="32422" y="896301"/>
                </a:lnTo>
                <a:cubicBezTo>
                  <a:pt x="-37469" y="768636"/>
                  <a:pt x="9367" y="608486"/>
                  <a:pt x="137032" y="538596"/>
                </a:cubicBezTo>
                <a:lnTo>
                  <a:pt x="1061637" y="32422"/>
                </a:lnTo>
                <a:cubicBezTo>
                  <a:pt x="1109512" y="6213"/>
                  <a:pt x="1161954" y="-3581"/>
                  <a:pt x="1212492" y="1146"/>
                </a:cubicBezTo>
                <a:close/>
              </a:path>
            </a:pathLst>
          </a:custGeom>
          <a:solidFill>
            <a:schemeClr val="lt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lnSpc>
                <a:spcPct val="120000"/>
              </a:lnSpc>
            </a:pPr>
            <a:endParaRPr>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47" name="任意多边形 46"/>
          <p:cNvSpPr/>
          <p:nvPr>
            <p:custDataLst>
              <p:tags r:id="rId8"/>
            </p:custDataLst>
          </p:nvPr>
        </p:nvSpPr>
        <p:spPr>
          <a:xfrm>
            <a:off x="2450098" y="3497243"/>
            <a:ext cx="1186042" cy="623856"/>
          </a:xfrm>
          <a:custGeom>
            <a:avLst/>
            <a:gdLst>
              <a:gd name="connsiteX0" fmla="*/ 0 w 1887981"/>
              <a:gd name="connsiteY0" fmla="*/ 0 h 993074"/>
              <a:gd name="connsiteX1" fmla="*/ 1802581 w 1887981"/>
              <a:gd name="connsiteY1" fmla="*/ 0 h 993074"/>
              <a:gd name="connsiteX2" fmla="*/ 1855559 w 1887981"/>
              <a:gd name="connsiteY2" fmla="*/ 96773 h 993074"/>
              <a:gd name="connsiteX3" fmla="*/ 1750949 w 1887981"/>
              <a:gd name="connsiteY3" fmla="*/ 454478 h 993074"/>
              <a:gd name="connsiteX4" fmla="*/ 826344 w 1887981"/>
              <a:gd name="connsiteY4" fmla="*/ 960652 h 993074"/>
              <a:gd name="connsiteX5" fmla="*/ 468639 w 1887981"/>
              <a:gd name="connsiteY5" fmla="*/ 856042 h 993074"/>
              <a:gd name="connsiteX6" fmla="*/ 0 w 1887981"/>
              <a:gd name="connsiteY6" fmla="*/ 0 h 99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7981" h="993074">
                <a:moveTo>
                  <a:pt x="0" y="0"/>
                </a:moveTo>
                <a:lnTo>
                  <a:pt x="1802581" y="0"/>
                </a:lnTo>
                <a:lnTo>
                  <a:pt x="1855559" y="96773"/>
                </a:lnTo>
                <a:cubicBezTo>
                  <a:pt x="1925450" y="224439"/>
                  <a:pt x="1878614" y="384588"/>
                  <a:pt x="1750949" y="454478"/>
                </a:cubicBezTo>
                <a:lnTo>
                  <a:pt x="826344" y="960652"/>
                </a:lnTo>
                <a:cubicBezTo>
                  <a:pt x="698679" y="1030543"/>
                  <a:pt x="538530" y="983707"/>
                  <a:pt x="468639" y="856042"/>
                </a:cubicBezTo>
                <a:lnTo>
                  <a:pt x="0" y="0"/>
                </a:lnTo>
                <a:close/>
              </a:path>
            </a:pathLst>
          </a:cu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a:bodyPr>
          <a:lstStyle/>
          <a:p>
            <a:pPr algn="ctr">
              <a:lnSpc>
                <a:spcPct val="120000"/>
              </a:lnSpc>
            </a:pPr>
            <a:r>
              <a:rPr lang="en-US" altLang="zh-CN" sz="2400" b="1">
                <a:solidFill>
                  <a:schemeClr val="lt1"/>
                </a:solidFill>
                <a:latin typeface="微软雅黑" panose="020B0503020204020204" charset="-122"/>
                <a:ea typeface="微软雅黑" panose="020B0503020204020204" charset="-122"/>
                <a:sym typeface="Arial" panose="020B0604020202020204" pitchFamily="34" charset="0"/>
              </a:rPr>
              <a:t>8</a:t>
            </a:r>
          </a:p>
        </p:txBody>
      </p:sp>
      <p:sp>
        <p:nvSpPr>
          <p:cNvPr id="48" name="任意多边形 47"/>
          <p:cNvSpPr/>
          <p:nvPr>
            <p:custDataLst>
              <p:tags r:id="rId9"/>
            </p:custDataLst>
          </p:nvPr>
        </p:nvSpPr>
        <p:spPr>
          <a:xfrm>
            <a:off x="2124561" y="2376743"/>
            <a:ext cx="1457929" cy="1120500"/>
          </a:xfrm>
          <a:custGeom>
            <a:avLst/>
            <a:gdLst>
              <a:gd name="connsiteX0" fmla="*/ 1212492 w 2320780"/>
              <a:gd name="connsiteY0" fmla="*/ 1146 h 1783648"/>
              <a:gd name="connsiteX1" fmla="*/ 1419342 w 2320780"/>
              <a:gd name="connsiteY1" fmla="*/ 137033 h 1783648"/>
              <a:gd name="connsiteX2" fmla="*/ 2320780 w 2320780"/>
              <a:gd name="connsiteY2" fmla="*/ 1783648 h 1783648"/>
              <a:gd name="connsiteX3" fmla="*/ 518199 w 2320780"/>
              <a:gd name="connsiteY3" fmla="*/ 1783648 h 1783648"/>
              <a:gd name="connsiteX4" fmla="*/ 32422 w 2320780"/>
              <a:gd name="connsiteY4" fmla="*/ 896301 h 1783648"/>
              <a:gd name="connsiteX5" fmla="*/ 137032 w 2320780"/>
              <a:gd name="connsiteY5" fmla="*/ 538596 h 1783648"/>
              <a:gd name="connsiteX6" fmla="*/ 1061637 w 2320780"/>
              <a:gd name="connsiteY6" fmla="*/ 32422 h 1783648"/>
              <a:gd name="connsiteX7" fmla="*/ 1212492 w 2320780"/>
              <a:gd name="connsiteY7" fmla="*/ 1146 h 1783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0780" h="1783648">
                <a:moveTo>
                  <a:pt x="1212492" y="1146"/>
                </a:moveTo>
                <a:cubicBezTo>
                  <a:pt x="1296722" y="9025"/>
                  <a:pt x="1375661" y="57242"/>
                  <a:pt x="1419342" y="137033"/>
                </a:cubicBezTo>
                <a:lnTo>
                  <a:pt x="2320780" y="1783648"/>
                </a:lnTo>
                <a:lnTo>
                  <a:pt x="518199" y="1783648"/>
                </a:lnTo>
                <a:lnTo>
                  <a:pt x="32422" y="896301"/>
                </a:lnTo>
                <a:cubicBezTo>
                  <a:pt x="-37469" y="768636"/>
                  <a:pt x="9367" y="608486"/>
                  <a:pt x="137032" y="538596"/>
                </a:cubicBezTo>
                <a:lnTo>
                  <a:pt x="1061637" y="32422"/>
                </a:lnTo>
                <a:cubicBezTo>
                  <a:pt x="1109512" y="6213"/>
                  <a:pt x="1161954" y="-3581"/>
                  <a:pt x="1212492" y="1146"/>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lnSpc>
                <a:spcPct val="120000"/>
              </a:lnSpc>
            </a:pPr>
            <a:endParaRPr>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51" name="矩形 50"/>
          <p:cNvSpPr/>
          <p:nvPr>
            <p:custDataLst>
              <p:tags r:id="rId10"/>
            </p:custDataLst>
          </p:nvPr>
        </p:nvSpPr>
        <p:spPr bwMode="auto">
          <a:xfrm>
            <a:off x="1303020" y="4312549"/>
            <a:ext cx="3154661" cy="10835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300"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医保中心2023年对医保经办服务人员23人进行综合考核，考核结果为评选了4名优秀人员，其余均合格。</a:t>
            </a:r>
          </a:p>
        </p:txBody>
      </p:sp>
      <p:sp>
        <p:nvSpPr>
          <p:cNvPr id="54" name="矩形 53"/>
          <p:cNvSpPr/>
          <p:nvPr>
            <p:custDataLst>
              <p:tags r:id="rId11"/>
            </p:custDataLst>
          </p:nvPr>
        </p:nvSpPr>
        <p:spPr bwMode="auto">
          <a:xfrm>
            <a:off x="7734880" y="4312549"/>
            <a:ext cx="3154661" cy="10835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ctr" anchorCtr="0">
            <a:normAutofit fontScale="9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400"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2023年医保中心1月、6月和7月份3个月未及时在当月拨付人力资源公司医保经办人员薪酬，人力资源公司垫付资金按时发放服务人员工资。</a:t>
            </a:r>
          </a:p>
        </p:txBody>
      </p:sp>
      <p:sp>
        <p:nvSpPr>
          <p:cNvPr id="57" name="矩形 56"/>
          <p:cNvSpPr/>
          <p:nvPr>
            <p:custDataLst>
              <p:tags r:id="rId12"/>
            </p:custDataLst>
          </p:nvPr>
        </p:nvSpPr>
        <p:spPr bwMode="auto">
          <a:xfrm>
            <a:off x="4518951" y="4312549"/>
            <a:ext cx="3154661" cy="10835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400"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根据发放的101份社会公众调查问卷中对医保经办事项办理的及时性调查发现，其中有9人反馈存在拖拉、多次跑的现象。</a:t>
            </a:r>
          </a:p>
        </p:txBody>
      </p:sp>
      <p:cxnSp>
        <p:nvCxnSpPr>
          <p:cNvPr id="65" name="直接连接符 64"/>
          <p:cNvCxnSpPr/>
          <p:nvPr>
            <p:custDataLst>
              <p:tags r:id="rId13"/>
            </p:custDataLst>
          </p:nvPr>
        </p:nvCxnSpPr>
        <p:spPr>
          <a:xfrm>
            <a:off x="4488317" y="4462345"/>
            <a:ext cx="0" cy="826356"/>
          </a:xfrm>
          <a:prstGeom prst="line">
            <a:avLst/>
          </a:prstGeom>
          <a:ln w="3175" cap="rnd">
            <a:solidFill>
              <a:schemeClr val="lt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custDataLst>
              <p:tags r:id="rId14"/>
            </p:custDataLst>
          </p:nvPr>
        </p:nvCxnSpPr>
        <p:spPr>
          <a:xfrm>
            <a:off x="7704246" y="4462345"/>
            <a:ext cx="0" cy="826356"/>
          </a:xfrm>
          <a:prstGeom prst="line">
            <a:avLst/>
          </a:prstGeom>
          <a:ln w="3175" cap="rnd">
            <a:solidFill>
              <a:schemeClr val="lt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74" name="任意多边形 73"/>
          <p:cNvSpPr/>
          <p:nvPr>
            <p:custDataLst>
              <p:tags r:id="rId15"/>
            </p:custDataLst>
          </p:nvPr>
        </p:nvSpPr>
        <p:spPr>
          <a:xfrm>
            <a:off x="8881958" y="3497243"/>
            <a:ext cx="1186042" cy="623856"/>
          </a:xfrm>
          <a:custGeom>
            <a:avLst/>
            <a:gdLst>
              <a:gd name="connsiteX0" fmla="*/ 0 w 1887981"/>
              <a:gd name="connsiteY0" fmla="*/ 0 h 993074"/>
              <a:gd name="connsiteX1" fmla="*/ 1802581 w 1887981"/>
              <a:gd name="connsiteY1" fmla="*/ 0 h 993074"/>
              <a:gd name="connsiteX2" fmla="*/ 1855559 w 1887981"/>
              <a:gd name="connsiteY2" fmla="*/ 96773 h 993074"/>
              <a:gd name="connsiteX3" fmla="*/ 1750949 w 1887981"/>
              <a:gd name="connsiteY3" fmla="*/ 454478 h 993074"/>
              <a:gd name="connsiteX4" fmla="*/ 826344 w 1887981"/>
              <a:gd name="connsiteY4" fmla="*/ 960652 h 993074"/>
              <a:gd name="connsiteX5" fmla="*/ 468639 w 1887981"/>
              <a:gd name="connsiteY5" fmla="*/ 856042 h 993074"/>
              <a:gd name="connsiteX6" fmla="*/ 0 w 1887981"/>
              <a:gd name="connsiteY6" fmla="*/ 0 h 99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7981" h="993074">
                <a:moveTo>
                  <a:pt x="0" y="0"/>
                </a:moveTo>
                <a:lnTo>
                  <a:pt x="1802581" y="0"/>
                </a:lnTo>
                <a:lnTo>
                  <a:pt x="1855559" y="96773"/>
                </a:lnTo>
                <a:cubicBezTo>
                  <a:pt x="1925450" y="224439"/>
                  <a:pt x="1878614" y="384588"/>
                  <a:pt x="1750949" y="454478"/>
                </a:cubicBezTo>
                <a:lnTo>
                  <a:pt x="826344" y="960652"/>
                </a:lnTo>
                <a:cubicBezTo>
                  <a:pt x="698679" y="1030543"/>
                  <a:pt x="538530" y="983707"/>
                  <a:pt x="468639" y="856042"/>
                </a:cubicBezTo>
                <a:lnTo>
                  <a:pt x="0" y="0"/>
                </a:lnTo>
                <a:close/>
              </a:path>
            </a:pathLst>
          </a:cu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a:bodyPr>
          <a:lstStyle/>
          <a:p>
            <a:pPr algn="ctr">
              <a:lnSpc>
                <a:spcPct val="120000"/>
              </a:lnSpc>
            </a:pPr>
            <a:r>
              <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rPr>
              <a:t>10</a:t>
            </a:r>
          </a:p>
        </p:txBody>
      </p:sp>
      <p:sp>
        <p:nvSpPr>
          <p:cNvPr id="75" name="任意多边形 74"/>
          <p:cNvSpPr/>
          <p:nvPr>
            <p:custDataLst>
              <p:tags r:id="rId16"/>
            </p:custDataLst>
          </p:nvPr>
        </p:nvSpPr>
        <p:spPr>
          <a:xfrm>
            <a:off x="8556422" y="2376743"/>
            <a:ext cx="1457929" cy="1120500"/>
          </a:xfrm>
          <a:custGeom>
            <a:avLst/>
            <a:gdLst>
              <a:gd name="connsiteX0" fmla="*/ 1212492 w 2320780"/>
              <a:gd name="connsiteY0" fmla="*/ 1146 h 1783648"/>
              <a:gd name="connsiteX1" fmla="*/ 1419342 w 2320780"/>
              <a:gd name="connsiteY1" fmla="*/ 137033 h 1783648"/>
              <a:gd name="connsiteX2" fmla="*/ 2320780 w 2320780"/>
              <a:gd name="connsiteY2" fmla="*/ 1783648 h 1783648"/>
              <a:gd name="connsiteX3" fmla="*/ 518199 w 2320780"/>
              <a:gd name="connsiteY3" fmla="*/ 1783648 h 1783648"/>
              <a:gd name="connsiteX4" fmla="*/ 32422 w 2320780"/>
              <a:gd name="connsiteY4" fmla="*/ 896301 h 1783648"/>
              <a:gd name="connsiteX5" fmla="*/ 137032 w 2320780"/>
              <a:gd name="connsiteY5" fmla="*/ 538596 h 1783648"/>
              <a:gd name="connsiteX6" fmla="*/ 1061637 w 2320780"/>
              <a:gd name="connsiteY6" fmla="*/ 32422 h 1783648"/>
              <a:gd name="connsiteX7" fmla="*/ 1212492 w 2320780"/>
              <a:gd name="connsiteY7" fmla="*/ 1146 h 1783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0780" h="1783648">
                <a:moveTo>
                  <a:pt x="1212492" y="1146"/>
                </a:moveTo>
                <a:cubicBezTo>
                  <a:pt x="1296722" y="9025"/>
                  <a:pt x="1375661" y="57242"/>
                  <a:pt x="1419342" y="137033"/>
                </a:cubicBezTo>
                <a:lnTo>
                  <a:pt x="2320780" y="1783648"/>
                </a:lnTo>
                <a:lnTo>
                  <a:pt x="518199" y="1783648"/>
                </a:lnTo>
                <a:lnTo>
                  <a:pt x="32422" y="896301"/>
                </a:lnTo>
                <a:cubicBezTo>
                  <a:pt x="-37469" y="768636"/>
                  <a:pt x="9367" y="608486"/>
                  <a:pt x="137032" y="538596"/>
                </a:cubicBezTo>
                <a:lnTo>
                  <a:pt x="1061637" y="32422"/>
                </a:lnTo>
                <a:cubicBezTo>
                  <a:pt x="1109512" y="6213"/>
                  <a:pt x="1161954" y="-3581"/>
                  <a:pt x="1212492" y="1146"/>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lnSpc>
                <a:spcPct val="120000"/>
              </a:lnSpc>
            </a:pPr>
            <a:endParaRPr>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 name="文本框 1"/>
          <p:cNvSpPr txBox="1"/>
          <p:nvPr/>
        </p:nvSpPr>
        <p:spPr>
          <a:xfrm>
            <a:off x="5556885" y="2631440"/>
            <a:ext cx="1094740" cy="922020"/>
          </a:xfrm>
          <a:prstGeom prst="rect">
            <a:avLst/>
          </a:prstGeom>
        </p:spPr>
        <p:txBody>
          <a:bodyPr wrap="square">
            <a:spAutoFit/>
            <a:extLst>
              <a:ext uri="{4A0BC546-FE56-4ADE-93B0-CB8AF2F6F144}">
                <wpsdc:textFrameExt xmlns:wpsdc="http://www.wps.cn/officeDocument/2022/drawingmlCustomData" xmlns="" type="text"/>
              </a:ext>
            </a:extLst>
          </a:bodyPr>
          <a:lstStyle/>
          <a:p>
            <a:pPr algn="l"/>
            <a:r>
              <a:rPr lang="zh-CN" altLang="en-US" spc="150">
                <a:solidFill>
                  <a:schemeClr val="accent1"/>
                </a:solidFill>
                <a:highlight>
                  <a:srgbClr val="000000">
                    <a:alpha val="0"/>
                  </a:srgbClr>
                </a:highlight>
                <a:latin typeface="微软雅黑" panose="020B0503020204020204" charset="-122"/>
                <a:ea typeface="微软雅黑" panose="020B0503020204020204" charset="-122"/>
                <a:cs typeface="微软雅黑" panose="020B0503020204020204" charset="-122"/>
                <a:sym typeface="Arial" panose="020B0604020202020204" pitchFamily="34" charset="0"/>
              </a:rPr>
              <a:t>服务事项办理及时性</a:t>
            </a:r>
            <a:endParaRPr lang="zh-CN" altLang="en-US" sz="1800" spc="150">
              <a:solidFill>
                <a:schemeClr val="accent1"/>
              </a:solidFill>
              <a:highlight>
                <a:srgbClr val="000000">
                  <a:alpha val="0"/>
                </a:srgbClr>
              </a:highlight>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4" name="文本框 3"/>
          <p:cNvSpPr txBox="1"/>
          <p:nvPr>
            <p:custDataLst>
              <p:tags r:id="rId17"/>
            </p:custDataLst>
          </p:nvPr>
        </p:nvSpPr>
        <p:spPr>
          <a:xfrm>
            <a:off x="7929245" y="3183890"/>
            <a:ext cx="845820" cy="922020"/>
          </a:xfrm>
          <a:prstGeom prst="rect">
            <a:avLst/>
          </a:prstGeom>
        </p:spPr>
        <p:txBody>
          <a:bodyPr wrap="square">
            <a:spAutoFit/>
            <a:extLst>
              <a:ext uri="{4A0BC546-FE56-4ADE-93B0-CB8AF2F6F144}">
                <wpsdc:textFrameExt xmlns:wpsdc="http://www.wps.cn/officeDocument/2022/drawingmlCustomData" xmlns="" type="text"/>
              </a:ext>
            </a:extLst>
          </a:bodyPr>
          <a:lstStyle/>
          <a:p>
            <a:pPr algn="l"/>
            <a:r>
              <a:rPr lang="zh-CN" altLang="en-US" spc="150">
                <a:solidFill>
                  <a:schemeClr val="bg2"/>
                </a:solidFill>
                <a:highlight>
                  <a:srgbClr val="000000">
                    <a:alpha val="0"/>
                  </a:srgbClr>
                </a:highlight>
                <a:latin typeface="微软雅黑" panose="020B0503020204020204" charset="-122"/>
                <a:ea typeface="微软雅黑" panose="020B0503020204020204" charset="-122"/>
                <a:cs typeface="微软雅黑" panose="020B0503020204020204" charset="-122"/>
                <a:sym typeface="Arial" panose="020B0604020202020204" pitchFamily="34" charset="0"/>
              </a:rPr>
              <a:t>考核合格情况</a:t>
            </a:r>
            <a:endParaRPr lang="zh-CN" altLang="en-US" sz="1800" spc="150">
              <a:solidFill>
                <a:schemeClr val="bg2"/>
              </a:solidFill>
              <a:highlight>
                <a:srgbClr val="000000">
                  <a:alpha val="0"/>
                </a:srgbClr>
              </a:highlight>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5" name="文本框 4"/>
          <p:cNvSpPr txBox="1"/>
          <p:nvPr>
            <p:custDataLst>
              <p:tags r:id="rId18"/>
            </p:custDataLst>
          </p:nvPr>
        </p:nvSpPr>
        <p:spPr>
          <a:xfrm>
            <a:off x="8750935" y="2574925"/>
            <a:ext cx="992505" cy="922020"/>
          </a:xfrm>
          <a:prstGeom prst="rect">
            <a:avLst/>
          </a:prstGeom>
        </p:spPr>
        <p:txBody>
          <a:bodyPr wrap="square">
            <a:spAutoFit/>
            <a:extLst>
              <a:ext uri="{4A0BC546-FE56-4ADE-93B0-CB8AF2F6F144}">
                <wpsdc:textFrameExt xmlns:wpsdc="http://www.wps.cn/officeDocument/2022/drawingmlCustomData" xmlns="" type="text"/>
              </a:ext>
            </a:extLst>
          </a:bodyPr>
          <a:lstStyle/>
          <a:p>
            <a:pPr algn="l"/>
            <a:r>
              <a:rPr lang="zh-CN" altLang="en-US" spc="150">
                <a:solidFill>
                  <a:schemeClr val="bg2"/>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资金支付及时性</a:t>
            </a:r>
            <a:endParaRPr lang="zh-CN" altLang="en-US" sz="1800" spc="150">
              <a:solidFill>
                <a:schemeClr val="bg2"/>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8" name="文本框 7"/>
          <p:cNvSpPr txBox="1"/>
          <p:nvPr>
            <p:custDataLst>
              <p:tags r:id="rId19"/>
            </p:custDataLst>
          </p:nvPr>
        </p:nvSpPr>
        <p:spPr>
          <a:xfrm>
            <a:off x="2611120" y="2690495"/>
            <a:ext cx="845820" cy="922020"/>
          </a:xfrm>
          <a:prstGeom prst="rect">
            <a:avLst/>
          </a:prstGeom>
        </p:spPr>
        <p:txBody>
          <a:bodyPr wrap="square">
            <a:spAutoFit/>
            <a:extLst>
              <a:ext uri="{4A0BC546-FE56-4ADE-93B0-CB8AF2F6F144}">
                <wpsdc:textFrameExt xmlns:wpsdc="http://www.wps.cn/officeDocument/2022/drawingmlCustomData" xmlns="" type="text"/>
              </a:ext>
            </a:extLst>
          </a:bodyPr>
          <a:lstStyle/>
          <a:p>
            <a:pPr algn="l"/>
            <a:r>
              <a:rPr lang="zh-CN" altLang="en-US" spc="150">
                <a:solidFill>
                  <a:schemeClr val="bg2"/>
                </a:solidFill>
                <a:highlight>
                  <a:srgbClr val="000000">
                    <a:alpha val="0"/>
                  </a:srgbClr>
                </a:highlight>
                <a:latin typeface="微软雅黑" panose="020B0503020204020204" charset="-122"/>
                <a:ea typeface="微软雅黑" panose="020B0503020204020204" charset="-122"/>
                <a:cs typeface="微软雅黑" panose="020B0503020204020204" charset="-122"/>
                <a:sym typeface="Arial" panose="020B0604020202020204" pitchFamily="34" charset="0"/>
              </a:rPr>
              <a:t>考核合格情况</a:t>
            </a:r>
            <a:endParaRPr lang="zh-CN" altLang="en-US" sz="1800" spc="150">
              <a:solidFill>
                <a:schemeClr val="bg2"/>
              </a:solidFill>
              <a:highlight>
                <a:srgbClr val="000000">
                  <a:alpha val="0"/>
                </a:srgbClr>
              </a:highlight>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Tree>
    <p:custDataLst>
      <p:tags r:id="rId1"/>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二、项目效益情况</a:t>
            </a: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949127" y="1977452"/>
            <a:ext cx="8270147"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于医保中心政府购买服务为自2017年开始延续性项目，本次绩效评价项目效益是根据项目开始实施截至现阶段实现的效益及项目实施后预期效益进行评价，分别从社会效益、持续性影响、满意度三个方面具体分析。根据访谈项目实施单位人员、服务承接主体单位负责人、服务岗位人员和针对购买主体单位人员、社会人士分别进行问卷调查，项目的实施有利于提升社保经办服务的水平和效率，细化岗位职责有利于保障参保人员权益，同时聘用人员也带动当地的就业，激发了社会的活力和创造力。主要体现在以下几个方面：</a:t>
            </a:r>
          </a:p>
        </p:txBody>
      </p:sp>
    </p:spTree>
    <p:custDataLst>
      <p:tags r:id="rId1"/>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0" y="3415030"/>
            <a:ext cx="12192000" cy="6065520"/>
            <a:chOff x="0" y="1883"/>
            <a:chExt cx="19200" cy="9552"/>
          </a:xfrm>
        </p:grpSpPr>
        <p:pic>
          <p:nvPicPr>
            <p:cNvPr id="4" name="图片 3" descr="wave_colorf_spect13"/>
            <p:cNvPicPr>
              <a:picLocks noChangeAspect="1"/>
            </p:cNvPicPr>
            <p:nvPr/>
          </p:nvPicPr>
          <p:blipFill>
            <a:blip r:embed="rId3"/>
            <a:stretch>
              <a:fillRect/>
            </a:stretch>
          </p:blipFill>
          <p:spPr>
            <a:xfrm>
              <a:off x="0" y="1883"/>
              <a:ext cx="19200" cy="9553"/>
            </a:xfrm>
            <a:prstGeom prst="rect">
              <a:avLst/>
            </a:prstGeom>
          </p:spPr>
        </p:pic>
        <p:sp>
          <p:nvSpPr>
            <p:cNvPr id="5" name="矩形 4"/>
            <p:cNvSpPr/>
            <p:nvPr/>
          </p:nvSpPr>
          <p:spPr>
            <a:xfrm>
              <a:off x="11906" y="5546"/>
              <a:ext cx="6023" cy="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p:cNvSpPr txBox="1"/>
          <p:nvPr/>
        </p:nvSpPr>
        <p:spPr>
          <a:xfrm>
            <a:off x="440055" y="171450"/>
            <a:ext cx="1765935" cy="229870"/>
          </a:xfrm>
          <a:prstGeom prst="rect">
            <a:avLst/>
          </a:prstGeom>
          <a:noFill/>
        </p:spPr>
        <p:txBody>
          <a:bodyPr wrap="square" rtlCol="0">
            <a:spAutoFit/>
          </a:bodyPr>
          <a:lstStyle/>
          <a:p>
            <a:r>
              <a:rPr lang="en-US" altLang="zh-CN" sz="900" dirty="0">
                <a:solidFill>
                  <a:schemeClr val="bg1">
                    <a:lumMod val="50000"/>
                  </a:schemeClr>
                </a:solidFill>
                <a:cs typeface="+mn-ea"/>
                <a:sym typeface="+mn-lt"/>
              </a:rPr>
              <a:t>COMMITTED</a:t>
            </a:r>
          </a:p>
        </p:txBody>
      </p:sp>
      <p:sp>
        <p:nvSpPr>
          <p:cNvPr id="22" name="文本框 21"/>
          <p:cNvSpPr txBox="1"/>
          <p:nvPr/>
        </p:nvSpPr>
        <p:spPr>
          <a:xfrm>
            <a:off x="297865" y="2606675"/>
            <a:ext cx="323165" cy="3019425"/>
          </a:xfrm>
          <a:prstGeom prst="rect">
            <a:avLst/>
          </a:prstGeom>
          <a:noFill/>
        </p:spPr>
        <p:txBody>
          <a:bodyPr vert="eaVert" wrap="square" rtlCol="0">
            <a:spAutoFit/>
          </a:bodyPr>
          <a:lstStyle/>
          <a:p>
            <a:r>
              <a:rPr lang="en-US" altLang="zh-CN" sz="900">
                <a:solidFill>
                  <a:schemeClr val="bg1">
                    <a:lumMod val="50000"/>
                  </a:schemeClr>
                </a:solidFill>
                <a:cs typeface="+mn-ea"/>
                <a:sym typeface="+mn-lt"/>
              </a:rPr>
              <a:t>C  O  M  M  I  T  T  E  D</a:t>
            </a:r>
          </a:p>
        </p:txBody>
      </p:sp>
      <p:sp>
        <p:nvSpPr>
          <p:cNvPr id="23" name="文本框 22"/>
          <p:cNvSpPr txBox="1"/>
          <p:nvPr/>
        </p:nvSpPr>
        <p:spPr>
          <a:xfrm>
            <a:off x="320040" y="6224905"/>
            <a:ext cx="1765935" cy="368300"/>
          </a:xfrm>
          <a:prstGeom prst="rect">
            <a:avLst/>
          </a:prstGeom>
          <a:noFill/>
        </p:spPr>
        <p:txBody>
          <a:bodyPr wrap="square" rtlCol="0">
            <a:spAutoFit/>
          </a:bodyPr>
          <a:lstStyle/>
          <a:p>
            <a:r>
              <a:rPr lang="en-US" altLang="zh-CN" sz="900">
                <a:solidFill>
                  <a:schemeClr val="bg1">
                    <a:lumMod val="50000"/>
                  </a:schemeClr>
                </a:solidFill>
                <a:cs typeface="+mn-ea"/>
                <a:sym typeface="+mn-lt"/>
              </a:rPr>
              <a:t>COMM</a:t>
            </a:r>
          </a:p>
          <a:p>
            <a:r>
              <a:rPr lang="en-US" altLang="zh-CN" sz="900">
                <a:solidFill>
                  <a:schemeClr val="bg1">
                    <a:lumMod val="50000"/>
                  </a:schemeClr>
                </a:solidFill>
                <a:cs typeface="+mn-ea"/>
                <a:sym typeface="+mn-lt"/>
              </a:rPr>
              <a:t>ITTE</a:t>
            </a:r>
          </a:p>
        </p:txBody>
      </p:sp>
      <p:grpSp>
        <p:nvGrpSpPr>
          <p:cNvPr id="3" name="组合 6"/>
          <p:cNvGrpSpPr/>
          <p:nvPr/>
        </p:nvGrpSpPr>
        <p:grpSpPr>
          <a:xfrm>
            <a:off x="11663680" y="2932430"/>
            <a:ext cx="95250" cy="962025"/>
            <a:chOff x="18243" y="5368"/>
            <a:chExt cx="150" cy="1515"/>
          </a:xfrm>
          <a:solidFill>
            <a:schemeClr val="bg1">
              <a:lumMod val="85000"/>
            </a:schemeClr>
          </a:solidFill>
        </p:grpSpPr>
        <p:sp>
          <p:nvSpPr>
            <p:cNvPr id="31" name="椭圆 30"/>
            <p:cNvSpPr/>
            <p:nvPr/>
          </p:nvSpPr>
          <p:spPr>
            <a:xfrm>
              <a:off x="18243" y="5368"/>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39" name="椭圆 38"/>
            <p:cNvSpPr/>
            <p:nvPr/>
          </p:nvSpPr>
          <p:spPr>
            <a:xfrm>
              <a:off x="18243" y="582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1" name="椭圆 40"/>
            <p:cNvSpPr/>
            <p:nvPr/>
          </p:nvSpPr>
          <p:spPr>
            <a:xfrm>
              <a:off x="18243" y="6278"/>
              <a:ext cx="151" cy="15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2" name="椭圆 41"/>
            <p:cNvSpPr/>
            <p:nvPr/>
          </p:nvSpPr>
          <p:spPr>
            <a:xfrm>
              <a:off x="18243" y="673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grpSp>
      <p:sp>
        <p:nvSpPr>
          <p:cNvPr id="45" name="文本框 44"/>
          <p:cNvSpPr txBox="1"/>
          <p:nvPr/>
        </p:nvSpPr>
        <p:spPr>
          <a:xfrm>
            <a:off x="9992995" y="171450"/>
            <a:ext cx="1765935" cy="368300"/>
          </a:xfrm>
          <a:prstGeom prst="rect">
            <a:avLst/>
          </a:prstGeom>
          <a:noFill/>
        </p:spPr>
        <p:txBody>
          <a:bodyPr wrap="square" rtlCol="0">
            <a:spAutoFit/>
          </a:bodyPr>
          <a:lstStyle/>
          <a:p>
            <a:pPr algn="r"/>
            <a:r>
              <a:rPr lang="en-US" altLang="zh-CN" sz="900">
                <a:solidFill>
                  <a:schemeClr val="bg1">
                    <a:lumMod val="50000"/>
                  </a:schemeClr>
                </a:solidFill>
                <a:cs typeface="+mn-ea"/>
                <a:sym typeface="+mn-lt"/>
              </a:rPr>
              <a:t>COMM</a:t>
            </a:r>
          </a:p>
          <a:p>
            <a:pPr algn="r"/>
            <a:r>
              <a:rPr lang="en-US" altLang="zh-CN" sz="900">
                <a:solidFill>
                  <a:schemeClr val="bg1">
                    <a:lumMod val="50000"/>
                  </a:schemeClr>
                </a:solidFill>
                <a:cs typeface="+mn-ea"/>
                <a:sym typeface="+mn-lt"/>
              </a:rPr>
              <a:t>ITTE</a:t>
            </a:r>
          </a:p>
        </p:txBody>
      </p:sp>
      <p:sp>
        <p:nvSpPr>
          <p:cNvPr id="46" name="文本框 45"/>
          <p:cNvSpPr txBox="1"/>
          <p:nvPr/>
        </p:nvSpPr>
        <p:spPr>
          <a:xfrm>
            <a:off x="10027920" y="6333490"/>
            <a:ext cx="1765935" cy="229870"/>
          </a:xfrm>
          <a:prstGeom prst="rect">
            <a:avLst/>
          </a:prstGeom>
          <a:noFill/>
        </p:spPr>
        <p:txBody>
          <a:bodyPr wrap="square" rtlCol="0">
            <a:spAutoFit/>
          </a:bodyPr>
          <a:lstStyle/>
          <a:p>
            <a:pPr algn="r"/>
            <a:r>
              <a:rPr lang="en-US" altLang="zh-CN" sz="900" dirty="0">
                <a:solidFill>
                  <a:schemeClr val="bg1">
                    <a:lumMod val="50000"/>
                  </a:schemeClr>
                </a:solidFill>
                <a:cs typeface="+mn-ea"/>
                <a:sym typeface="+mn-lt"/>
              </a:rPr>
              <a:t>COMMITTED</a:t>
            </a:r>
          </a:p>
        </p:txBody>
      </p:sp>
      <p:sp>
        <p:nvSpPr>
          <p:cNvPr id="81" name="文本框 80"/>
          <p:cNvSpPr txBox="1"/>
          <p:nvPr/>
        </p:nvSpPr>
        <p:spPr>
          <a:xfrm>
            <a:off x="4897120" y="1257188"/>
            <a:ext cx="2037336" cy="276999"/>
          </a:xfrm>
          <a:prstGeom prst="rect">
            <a:avLst/>
          </a:prstGeom>
          <a:noFill/>
          <a:ln>
            <a:noFill/>
          </a:ln>
        </p:spPr>
        <p:txBody>
          <a:bodyPr wrap="square" rtlCol="0">
            <a:spAutoFit/>
          </a:bodyPr>
          <a:lstStyle>
            <a:defPPr>
              <a:defRPr lang="zh-CN"/>
            </a:defPPr>
            <a:lvl1pPr algn="dist">
              <a:defRPr sz="1200">
                <a:ln w="38100">
                  <a:noFill/>
                </a:ln>
                <a:solidFill>
                  <a:schemeClr val="bg1"/>
                </a:solidFill>
                <a:latin typeface="+mj-ea"/>
                <a:ea typeface="+mj-ea"/>
              </a:defRPr>
            </a:lvl1pPr>
            <a:lvl2pPr marL="342900" defTabSz="685800">
              <a:defRPr sz="1350"/>
            </a:lvl2pPr>
            <a:lvl3pPr marL="685800" defTabSz="685800">
              <a:defRPr sz="1350"/>
            </a:lvl3pPr>
            <a:lvl4pPr marL="1028700" defTabSz="685800">
              <a:defRPr sz="1350"/>
            </a:lvl4pPr>
            <a:lvl5pPr marL="1371600" defTabSz="685800">
              <a:defRPr sz="1350"/>
            </a:lvl5pPr>
            <a:lvl6pPr marL="1714500" defTabSz="685800">
              <a:defRPr sz="1350"/>
            </a:lvl6pPr>
            <a:lvl7pPr marL="2057400" defTabSz="685800">
              <a:defRPr sz="1350"/>
            </a:lvl7pPr>
            <a:lvl8pPr marL="2400300" defTabSz="685800">
              <a:defRPr sz="1350"/>
            </a:lvl8pPr>
            <a:lvl9pPr marL="2743200" defTabSz="685800">
              <a:defRPr sz="1350"/>
            </a:lvl9pPr>
          </a:lstStyle>
          <a:p>
            <a:r>
              <a:rPr lang="en-US" altLang="zh-CN">
                <a:solidFill>
                  <a:schemeClr val="tx1">
                    <a:lumMod val="75000"/>
                    <a:lumOff val="25000"/>
                  </a:schemeClr>
                </a:solidFill>
                <a:latin typeface="+mn-lt"/>
                <a:ea typeface="+mn-ea"/>
                <a:cs typeface="+mn-ea"/>
                <a:sym typeface="+mn-lt"/>
              </a:rPr>
              <a:t>CONTENTS</a:t>
            </a:r>
          </a:p>
        </p:txBody>
      </p:sp>
      <p:sp>
        <p:nvSpPr>
          <p:cNvPr id="82" name="文本框 81"/>
          <p:cNvSpPr txBox="1"/>
          <p:nvPr/>
        </p:nvSpPr>
        <p:spPr>
          <a:xfrm>
            <a:off x="4570095" y="334096"/>
            <a:ext cx="2691385" cy="92333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5400" b="0" i="0" u="none" strike="noStrike" kern="1200" cap="none" spc="0" normalizeH="0" baseline="0" noProof="0">
                <a:ln w="19050">
                  <a:noFill/>
                </a:ln>
                <a:solidFill>
                  <a:schemeClr val="tx1">
                    <a:lumMod val="75000"/>
                    <a:lumOff val="25000"/>
                  </a:schemeClr>
                </a:solidFill>
                <a:effectLst/>
                <a:uLnTx/>
                <a:uFillTx/>
                <a:cs typeface="+mn-ea"/>
                <a:sym typeface="+mn-lt"/>
              </a:rPr>
              <a:t>目   录</a:t>
            </a:r>
          </a:p>
        </p:txBody>
      </p:sp>
      <p:grpSp>
        <p:nvGrpSpPr>
          <p:cNvPr id="6" name="组合 163"/>
          <p:cNvGrpSpPr/>
          <p:nvPr/>
        </p:nvGrpSpPr>
        <p:grpSpPr>
          <a:xfrm>
            <a:off x="1049020" y="1164817"/>
            <a:ext cx="8583930" cy="7252867"/>
            <a:chOff x="-7698" y="2706"/>
            <a:chExt cx="11180" cy="2542"/>
          </a:xfrm>
        </p:grpSpPr>
        <p:sp>
          <p:nvSpPr>
            <p:cNvPr id="167" name="文本框 166"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nvSpPr>
          <p:spPr>
            <a:xfrm>
              <a:off x="-7698" y="2706"/>
              <a:ext cx="9776" cy="2542"/>
            </a:xfrm>
            <a:prstGeom prst="rect">
              <a:avLst/>
            </a:prstGeom>
            <a:noFill/>
          </p:spPr>
          <p:txBody>
            <a:bodyPr wrap="square" rtlCol="0">
              <a:noAutofit/>
            </a:bodyPr>
            <a:lstStyle>
              <a:defPPr>
                <a:defRPr lang="en-US"/>
              </a:defPPr>
              <a:lvl1pPr>
                <a:defRPr sz="2000" b="1">
                  <a:solidFill>
                    <a:schemeClr val="accent1"/>
                  </a:solidFill>
                  <a:latin typeface="+mj-lt"/>
                  <a:ea typeface="+mj-ea"/>
                </a:defRPr>
              </a:lvl1pPr>
            </a:lstStyle>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一、项目概况</a:t>
              </a: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（一）项目背景</a:t>
              </a:r>
            </a:p>
            <a:p>
              <a:pPr defTabSz="457200">
                <a:lnSpc>
                  <a:spcPts val="4000"/>
                </a:lnSpc>
                <a:defRPr/>
              </a:pP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（二</a:t>
              </a:r>
              <a:r>
                <a:rPr kumimoji="0" lang="zh-CN" altLang="zh-CN" b="0" i="0" u="none" strike="noStrike" kern="1200" cap="none" spc="0" normalizeH="0" baseline="0" noProof="0" dirty="0" smtClean="0">
                  <a:ln>
                    <a:noFill/>
                  </a:ln>
                  <a:solidFill>
                    <a:schemeClr val="tx1">
                      <a:lumMod val="75000"/>
                      <a:lumOff val="25000"/>
                    </a:schemeClr>
                  </a:solidFill>
                  <a:effectLst/>
                  <a:uLnTx/>
                  <a:uFillTx/>
                  <a:latin typeface="+mn-lt"/>
                  <a:ea typeface="+mn-ea"/>
                  <a:cs typeface="+mn-ea"/>
                  <a:sym typeface="+mn-lt"/>
                </a:rPr>
                <a:t>）</a:t>
              </a:r>
              <a:r>
                <a:rPr lang="zh-CN" altLang="en-US" b="0" dirty="0" smtClean="0">
                  <a:solidFill>
                    <a:schemeClr val="tx1"/>
                  </a:solidFill>
                </a:rPr>
                <a:t>项目实施过程及完成情况</a:t>
              </a:r>
              <a:endParaRPr lang="zh-CN" altLang="en-US" dirty="0" smtClean="0">
                <a:solidFill>
                  <a:schemeClr val="tx1"/>
                </a:solidFill>
              </a:endParaRPr>
            </a:p>
            <a:p>
              <a:pPr defTabSz="457200">
                <a:lnSpc>
                  <a:spcPts val="4000"/>
                </a:lnSpc>
                <a:defRPr/>
              </a:pPr>
              <a:r>
                <a:rPr kumimoji="0" lang="zh-CN" altLang="zh-CN" b="0" i="0" u="none" strike="noStrike" kern="1200" cap="none" spc="0" normalizeH="0" baseline="0" noProof="0" dirty="0" smtClean="0">
                  <a:ln>
                    <a:noFill/>
                  </a:ln>
                  <a:solidFill>
                    <a:schemeClr val="tx1">
                      <a:lumMod val="75000"/>
                      <a:lumOff val="25000"/>
                    </a:schemeClr>
                  </a:solidFill>
                  <a:effectLst/>
                  <a:uLnTx/>
                  <a:uFillTx/>
                  <a:latin typeface="+mn-lt"/>
                  <a:ea typeface="+mn-ea"/>
                  <a:cs typeface="+mn-ea"/>
                  <a:sym typeface="+mn-lt"/>
                </a:rPr>
                <a:t>（</a:t>
              </a: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三</a:t>
              </a:r>
              <a:r>
                <a:rPr kumimoji="0" lang="zh-CN" altLang="zh-CN" b="0" i="0" u="none" strike="noStrike" kern="1200" cap="none" spc="0" normalizeH="0" baseline="0" noProof="0" dirty="0" smtClean="0">
                  <a:ln>
                    <a:noFill/>
                  </a:ln>
                  <a:solidFill>
                    <a:schemeClr val="tx1">
                      <a:lumMod val="75000"/>
                      <a:lumOff val="25000"/>
                    </a:schemeClr>
                  </a:solidFill>
                  <a:effectLst/>
                  <a:uLnTx/>
                  <a:uFillTx/>
                  <a:latin typeface="+mn-lt"/>
                  <a:ea typeface="+mn-ea"/>
                  <a:cs typeface="+mn-ea"/>
                  <a:sym typeface="+mn-lt"/>
                </a:rPr>
                <a:t>）</a:t>
              </a:r>
              <a:r>
                <a:rPr lang="zh-CN" altLang="en-US" b="0" dirty="0" smtClean="0">
                  <a:solidFill>
                    <a:schemeClr val="tx1"/>
                  </a:solidFill>
                </a:rPr>
                <a:t>资金到位和支出情况</a:t>
              </a:r>
              <a:endParaRPr lang="zh-CN" altLang="en-US" dirty="0" smtClean="0">
                <a:solidFill>
                  <a:schemeClr val="tx1"/>
                </a:solidFill>
              </a:endParaRPr>
            </a:p>
            <a:p>
              <a:pPr defTabSz="457200">
                <a:lnSpc>
                  <a:spcPts val="4000"/>
                </a:lnSpc>
                <a:defRPr/>
              </a:pPr>
              <a:r>
                <a:rPr kumimoji="0" lang="zh-CN" altLang="zh-CN" b="0" i="0" u="none" strike="noStrike" kern="1200" cap="none" spc="0" normalizeH="0" baseline="0" noProof="0" dirty="0" smtClean="0">
                  <a:ln>
                    <a:noFill/>
                  </a:ln>
                  <a:solidFill>
                    <a:schemeClr val="tx1"/>
                  </a:solidFill>
                  <a:effectLst/>
                  <a:uLnTx/>
                  <a:uFillTx/>
                  <a:latin typeface="+mn-lt"/>
                  <a:ea typeface="+mn-ea"/>
                  <a:cs typeface="+mn-ea"/>
                  <a:sym typeface="+mn-lt"/>
                </a:rPr>
                <a:t>（</a:t>
              </a:r>
              <a:r>
                <a:rPr kumimoji="0" lang="zh-CN" altLang="zh-CN" b="0" i="0" u="none" strike="noStrike" kern="1200" cap="none" spc="0" normalizeH="0" baseline="0" noProof="0" dirty="0">
                  <a:ln>
                    <a:noFill/>
                  </a:ln>
                  <a:solidFill>
                    <a:schemeClr val="tx1"/>
                  </a:solidFill>
                  <a:effectLst/>
                  <a:uLnTx/>
                  <a:uFillTx/>
                  <a:latin typeface="+mn-lt"/>
                  <a:ea typeface="+mn-ea"/>
                  <a:cs typeface="+mn-ea"/>
                  <a:sym typeface="+mn-lt"/>
                </a:rPr>
                <a:t>四</a:t>
              </a:r>
              <a:r>
                <a:rPr kumimoji="0" lang="zh-CN" altLang="zh-CN" b="0" i="0" u="none" strike="noStrike" kern="1200" cap="none" spc="0" normalizeH="0" baseline="0" noProof="0" dirty="0" smtClean="0">
                  <a:ln>
                    <a:noFill/>
                  </a:ln>
                  <a:solidFill>
                    <a:schemeClr val="tx1"/>
                  </a:solidFill>
                  <a:effectLst/>
                  <a:uLnTx/>
                  <a:uFillTx/>
                  <a:latin typeface="+mn-lt"/>
                  <a:ea typeface="+mn-ea"/>
                  <a:cs typeface="+mn-ea"/>
                  <a:sym typeface="+mn-lt"/>
                </a:rPr>
                <a:t>）</a:t>
              </a:r>
              <a:r>
                <a:rPr lang="zh-CN" altLang="en-US" b="0" dirty="0" smtClean="0">
                  <a:solidFill>
                    <a:schemeClr val="tx1"/>
                  </a:solidFill>
                </a:rPr>
                <a:t>项目资金投入和待付款情况</a:t>
              </a:r>
              <a:endParaRPr lang="zh-CN" altLang="en-US" dirty="0" smtClean="0">
                <a:solidFill>
                  <a:schemeClr val="tx1"/>
                </a:solidFill>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dirty="0" smtClean="0">
                  <a:ln>
                    <a:noFill/>
                  </a:ln>
                  <a:solidFill>
                    <a:schemeClr val="tx1">
                      <a:lumMod val="75000"/>
                      <a:lumOff val="25000"/>
                    </a:schemeClr>
                  </a:solidFill>
                  <a:effectLst/>
                  <a:uLnTx/>
                  <a:uFillTx/>
                  <a:latin typeface="+mn-lt"/>
                  <a:ea typeface="+mn-ea"/>
                  <a:cs typeface="+mn-ea"/>
                  <a:sym typeface="+mn-lt"/>
                </a:rPr>
                <a:t>二</a:t>
              </a: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、项目产出及效益情况</a:t>
              </a: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（一）项目产出情况</a:t>
              </a: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（二）项目效益情况</a:t>
              </a: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三、综合评价及评价结论</a:t>
              </a: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（一）评价结论</a:t>
              </a: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（二）综合评价情况</a:t>
              </a: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四、主要经验及做法</a:t>
              </a: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五、存在的主要问题</a:t>
              </a: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zh-CN" b="0" i="0" u="none" strike="noStrike" kern="1200" cap="none" spc="0" normalizeH="0" baseline="0" noProof="0" dirty="0">
                  <a:ln>
                    <a:noFill/>
                  </a:ln>
                  <a:solidFill>
                    <a:schemeClr val="tx1">
                      <a:lumMod val="75000"/>
                      <a:lumOff val="25000"/>
                    </a:schemeClr>
                  </a:solidFill>
                  <a:effectLst/>
                  <a:uLnTx/>
                  <a:uFillTx/>
                  <a:latin typeface="+mn-lt"/>
                  <a:ea typeface="+mn-ea"/>
                  <a:cs typeface="+mn-ea"/>
                  <a:sym typeface="+mn-lt"/>
                </a:rPr>
                <a:t>六、下一步工作建议</a:t>
              </a:r>
            </a:p>
          </p:txBody>
        </p:sp>
        <p:grpSp>
          <p:nvGrpSpPr>
            <p:cNvPr id="7" name="Group 41"/>
            <p:cNvGrpSpPr>
              <a:grpSpLocks noChangeAspect="1"/>
            </p:cNvGrpSpPr>
            <p:nvPr/>
          </p:nvGrpSpPr>
          <p:grpSpPr bwMode="auto">
            <a:xfrm>
              <a:off x="2535" y="2833"/>
              <a:ext cx="947" cy="881"/>
              <a:chOff x="2103" y="800"/>
              <a:chExt cx="1728" cy="1607"/>
            </a:xfrm>
            <a:solidFill>
              <a:schemeClr val="bg1"/>
            </a:solidFill>
          </p:grpSpPr>
          <p:sp>
            <p:nvSpPr>
              <p:cNvPr id="170" name="Freeform 42"/>
              <p:cNvSpPr>
                <a:spLocks noEditPoints="1"/>
              </p:cNvSpPr>
              <p:nvPr/>
            </p:nvSpPr>
            <p:spPr bwMode="auto">
              <a:xfrm>
                <a:off x="2850" y="2019"/>
                <a:ext cx="683" cy="388"/>
              </a:xfrm>
              <a:custGeom>
                <a:avLst/>
                <a:gdLst>
                  <a:gd name="T0" fmla="*/ 624 w 683"/>
                  <a:gd name="T1" fmla="*/ 0 h 388"/>
                  <a:gd name="T2" fmla="*/ 683 w 683"/>
                  <a:gd name="T3" fmla="*/ 0 h 388"/>
                  <a:gd name="T4" fmla="*/ 683 w 683"/>
                  <a:gd name="T5" fmla="*/ 388 h 388"/>
                  <a:gd name="T6" fmla="*/ 624 w 683"/>
                  <a:gd name="T7" fmla="*/ 388 h 388"/>
                  <a:gd name="T8" fmla="*/ 624 w 683"/>
                  <a:gd name="T9" fmla="*/ 0 h 388"/>
                  <a:gd name="T10" fmla="*/ 0 w 683"/>
                  <a:gd name="T11" fmla="*/ 0 h 388"/>
                  <a:gd name="T12" fmla="*/ 60 w 683"/>
                  <a:gd name="T13" fmla="*/ 0 h 388"/>
                  <a:gd name="T14" fmla="*/ 60 w 683"/>
                  <a:gd name="T15" fmla="*/ 388 h 388"/>
                  <a:gd name="T16" fmla="*/ 0 w 683"/>
                  <a:gd name="T17" fmla="*/ 388 h 388"/>
                  <a:gd name="T18" fmla="*/ 0 w 683"/>
                  <a:gd name="T19" fmla="*/ 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3" h="388">
                    <a:moveTo>
                      <a:pt x="624" y="0"/>
                    </a:moveTo>
                    <a:lnTo>
                      <a:pt x="683" y="0"/>
                    </a:lnTo>
                    <a:lnTo>
                      <a:pt x="683" y="388"/>
                    </a:lnTo>
                    <a:lnTo>
                      <a:pt x="624" y="388"/>
                    </a:lnTo>
                    <a:lnTo>
                      <a:pt x="624" y="0"/>
                    </a:lnTo>
                    <a:close/>
                    <a:moveTo>
                      <a:pt x="0" y="0"/>
                    </a:moveTo>
                    <a:lnTo>
                      <a:pt x="60" y="0"/>
                    </a:lnTo>
                    <a:lnTo>
                      <a:pt x="60" y="388"/>
                    </a:lnTo>
                    <a:lnTo>
                      <a:pt x="0" y="388"/>
                    </a:ln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1" name="Freeform 43"/>
              <p:cNvSpPr/>
              <p:nvPr/>
            </p:nvSpPr>
            <p:spPr bwMode="auto">
              <a:xfrm>
                <a:off x="2553" y="1014"/>
                <a:ext cx="1218" cy="1012"/>
              </a:xfrm>
              <a:custGeom>
                <a:avLst/>
                <a:gdLst>
                  <a:gd name="T0" fmla="*/ 1218 w 1218"/>
                  <a:gd name="T1" fmla="*/ 1012 h 1012"/>
                  <a:gd name="T2" fmla="*/ 0 w 1218"/>
                  <a:gd name="T3" fmla="*/ 1012 h 1012"/>
                  <a:gd name="T4" fmla="*/ 0 w 1218"/>
                  <a:gd name="T5" fmla="*/ 746 h 1012"/>
                  <a:gd name="T6" fmla="*/ 59 w 1218"/>
                  <a:gd name="T7" fmla="*/ 746 h 1012"/>
                  <a:gd name="T8" fmla="*/ 59 w 1218"/>
                  <a:gd name="T9" fmla="*/ 953 h 1012"/>
                  <a:gd name="T10" fmla="*/ 1159 w 1218"/>
                  <a:gd name="T11" fmla="*/ 953 h 1012"/>
                  <a:gd name="T12" fmla="*/ 1159 w 1218"/>
                  <a:gd name="T13" fmla="*/ 60 h 1012"/>
                  <a:gd name="T14" fmla="*/ 59 w 1218"/>
                  <a:gd name="T15" fmla="*/ 60 h 1012"/>
                  <a:gd name="T16" fmla="*/ 59 w 1218"/>
                  <a:gd name="T17" fmla="*/ 417 h 1012"/>
                  <a:gd name="T18" fmla="*/ 0 w 1218"/>
                  <a:gd name="T19" fmla="*/ 417 h 1012"/>
                  <a:gd name="T20" fmla="*/ 0 w 1218"/>
                  <a:gd name="T21" fmla="*/ 0 h 1012"/>
                  <a:gd name="T22" fmla="*/ 1218 w 1218"/>
                  <a:gd name="T23" fmla="*/ 0 h 1012"/>
                  <a:gd name="T24" fmla="*/ 1218 w 1218"/>
                  <a:gd name="T25" fmla="*/ 1012 h 10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18" h="1012">
                    <a:moveTo>
                      <a:pt x="1218" y="1012"/>
                    </a:moveTo>
                    <a:lnTo>
                      <a:pt x="0" y="1012"/>
                    </a:lnTo>
                    <a:lnTo>
                      <a:pt x="0" y="746"/>
                    </a:lnTo>
                    <a:lnTo>
                      <a:pt x="59" y="746"/>
                    </a:lnTo>
                    <a:lnTo>
                      <a:pt x="59" y="953"/>
                    </a:lnTo>
                    <a:lnTo>
                      <a:pt x="1159" y="953"/>
                    </a:lnTo>
                    <a:lnTo>
                      <a:pt x="1159" y="60"/>
                    </a:lnTo>
                    <a:lnTo>
                      <a:pt x="59" y="60"/>
                    </a:lnTo>
                    <a:lnTo>
                      <a:pt x="59" y="417"/>
                    </a:lnTo>
                    <a:lnTo>
                      <a:pt x="0" y="417"/>
                    </a:lnTo>
                    <a:lnTo>
                      <a:pt x="0" y="0"/>
                    </a:lnTo>
                    <a:lnTo>
                      <a:pt x="1218" y="0"/>
                    </a:lnTo>
                    <a:lnTo>
                      <a:pt x="1218" y="10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2" name="Freeform 44"/>
              <p:cNvSpPr>
                <a:spLocks noEditPoints="1"/>
              </p:cNvSpPr>
              <p:nvPr/>
            </p:nvSpPr>
            <p:spPr bwMode="auto">
              <a:xfrm>
                <a:off x="2103" y="995"/>
                <a:ext cx="331" cy="393"/>
              </a:xfrm>
              <a:custGeom>
                <a:avLst/>
                <a:gdLst>
                  <a:gd name="T0" fmla="*/ 70 w 139"/>
                  <a:gd name="T1" fmla="*/ 165 h 165"/>
                  <a:gd name="T2" fmla="*/ 20 w 139"/>
                  <a:gd name="T3" fmla="*/ 143 h 165"/>
                  <a:gd name="T4" fmla="*/ 1 w 139"/>
                  <a:gd name="T5" fmla="*/ 93 h 165"/>
                  <a:gd name="T6" fmla="*/ 1 w 139"/>
                  <a:gd name="T7" fmla="*/ 74 h 165"/>
                  <a:gd name="T8" fmla="*/ 35 w 139"/>
                  <a:gd name="T9" fmla="*/ 13 h 165"/>
                  <a:gd name="T10" fmla="*/ 105 w 139"/>
                  <a:gd name="T11" fmla="*/ 13 h 165"/>
                  <a:gd name="T12" fmla="*/ 139 w 139"/>
                  <a:gd name="T13" fmla="*/ 74 h 165"/>
                  <a:gd name="T14" fmla="*/ 139 w 139"/>
                  <a:gd name="T15" fmla="*/ 93 h 165"/>
                  <a:gd name="T16" fmla="*/ 119 w 139"/>
                  <a:gd name="T17" fmla="*/ 144 h 165"/>
                  <a:gd name="T18" fmla="*/ 70 w 139"/>
                  <a:gd name="T19" fmla="*/ 165 h 165"/>
                  <a:gd name="T20" fmla="*/ 70 w 139"/>
                  <a:gd name="T21" fmla="*/ 27 h 165"/>
                  <a:gd name="T22" fmla="*/ 38 w 139"/>
                  <a:gd name="T23" fmla="*/ 41 h 165"/>
                  <a:gd name="T24" fmla="*/ 26 w 139"/>
                  <a:gd name="T25" fmla="*/ 74 h 165"/>
                  <a:gd name="T26" fmla="*/ 26 w 139"/>
                  <a:gd name="T27" fmla="*/ 93 h 165"/>
                  <a:gd name="T28" fmla="*/ 38 w 139"/>
                  <a:gd name="T29" fmla="*/ 126 h 165"/>
                  <a:gd name="T30" fmla="*/ 70 w 139"/>
                  <a:gd name="T31" fmla="*/ 140 h 165"/>
                  <a:gd name="T32" fmla="*/ 101 w 139"/>
                  <a:gd name="T33" fmla="*/ 126 h 165"/>
                  <a:gd name="T34" fmla="*/ 114 w 139"/>
                  <a:gd name="T35" fmla="*/ 93 h 165"/>
                  <a:gd name="T36" fmla="*/ 114 w 139"/>
                  <a:gd name="T37" fmla="*/ 74 h 165"/>
                  <a:gd name="T38" fmla="*/ 101 w 139"/>
                  <a:gd name="T39" fmla="*/ 41 h 165"/>
                  <a:gd name="T40" fmla="*/ 70 w 139"/>
                  <a:gd name="T4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9" h="165">
                    <a:moveTo>
                      <a:pt x="70" y="165"/>
                    </a:moveTo>
                    <a:cubicBezTo>
                      <a:pt x="51" y="165"/>
                      <a:pt x="33" y="157"/>
                      <a:pt x="20" y="143"/>
                    </a:cubicBezTo>
                    <a:cubicBezTo>
                      <a:pt x="8" y="130"/>
                      <a:pt x="1" y="112"/>
                      <a:pt x="1" y="93"/>
                    </a:cubicBezTo>
                    <a:cubicBezTo>
                      <a:pt x="1" y="74"/>
                      <a:pt x="1" y="74"/>
                      <a:pt x="1" y="74"/>
                    </a:cubicBezTo>
                    <a:cubicBezTo>
                      <a:pt x="0" y="49"/>
                      <a:pt x="13" y="25"/>
                      <a:pt x="35" y="13"/>
                    </a:cubicBezTo>
                    <a:cubicBezTo>
                      <a:pt x="56" y="0"/>
                      <a:pt x="83" y="0"/>
                      <a:pt x="105" y="13"/>
                    </a:cubicBezTo>
                    <a:cubicBezTo>
                      <a:pt x="126" y="25"/>
                      <a:pt x="139" y="49"/>
                      <a:pt x="139" y="74"/>
                    </a:cubicBezTo>
                    <a:cubicBezTo>
                      <a:pt x="139" y="93"/>
                      <a:pt x="139" y="93"/>
                      <a:pt x="139" y="93"/>
                    </a:cubicBezTo>
                    <a:cubicBezTo>
                      <a:pt x="139" y="112"/>
                      <a:pt x="132" y="130"/>
                      <a:pt x="119" y="144"/>
                    </a:cubicBezTo>
                    <a:cubicBezTo>
                      <a:pt x="106" y="157"/>
                      <a:pt x="88" y="165"/>
                      <a:pt x="70" y="165"/>
                    </a:cubicBezTo>
                    <a:close/>
                    <a:moveTo>
                      <a:pt x="70" y="27"/>
                    </a:moveTo>
                    <a:cubicBezTo>
                      <a:pt x="58" y="28"/>
                      <a:pt x="46" y="33"/>
                      <a:pt x="38" y="41"/>
                    </a:cubicBezTo>
                    <a:cubicBezTo>
                      <a:pt x="30" y="50"/>
                      <a:pt x="26" y="62"/>
                      <a:pt x="26" y="74"/>
                    </a:cubicBezTo>
                    <a:cubicBezTo>
                      <a:pt x="26" y="93"/>
                      <a:pt x="26" y="93"/>
                      <a:pt x="26" y="93"/>
                    </a:cubicBezTo>
                    <a:cubicBezTo>
                      <a:pt x="26" y="105"/>
                      <a:pt x="30" y="117"/>
                      <a:pt x="38" y="126"/>
                    </a:cubicBezTo>
                    <a:cubicBezTo>
                      <a:pt x="46" y="134"/>
                      <a:pt x="58" y="139"/>
                      <a:pt x="70" y="140"/>
                    </a:cubicBezTo>
                    <a:cubicBezTo>
                      <a:pt x="82" y="139"/>
                      <a:pt x="93" y="134"/>
                      <a:pt x="101" y="126"/>
                    </a:cubicBezTo>
                    <a:cubicBezTo>
                      <a:pt x="110" y="117"/>
                      <a:pt x="114" y="105"/>
                      <a:pt x="114" y="93"/>
                    </a:cubicBezTo>
                    <a:cubicBezTo>
                      <a:pt x="114" y="74"/>
                      <a:pt x="114" y="74"/>
                      <a:pt x="114" y="74"/>
                    </a:cubicBezTo>
                    <a:cubicBezTo>
                      <a:pt x="114" y="62"/>
                      <a:pt x="110" y="50"/>
                      <a:pt x="101" y="41"/>
                    </a:cubicBezTo>
                    <a:cubicBezTo>
                      <a:pt x="93" y="33"/>
                      <a:pt x="82" y="28"/>
                      <a:pt x="70" y="2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7" name="Freeform 49"/>
              <p:cNvSpPr>
                <a:spLocks noEditPoints="1"/>
              </p:cNvSpPr>
              <p:nvPr/>
            </p:nvSpPr>
            <p:spPr bwMode="auto">
              <a:xfrm>
                <a:off x="2493" y="800"/>
                <a:ext cx="1338" cy="266"/>
              </a:xfrm>
              <a:custGeom>
                <a:avLst/>
                <a:gdLst>
                  <a:gd name="T0" fmla="*/ 1338 w 1338"/>
                  <a:gd name="T1" fmla="*/ 266 h 266"/>
                  <a:gd name="T2" fmla="*/ 0 w 1338"/>
                  <a:gd name="T3" fmla="*/ 266 h 266"/>
                  <a:gd name="T4" fmla="*/ 0 w 1338"/>
                  <a:gd name="T5" fmla="*/ 0 h 266"/>
                  <a:gd name="T6" fmla="*/ 1338 w 1338"/>
                  <a:gd name="T7" fmla="*/ 0 h 266"/>
                  <a:gd name="T8" fmla="*/ 1338 w 1338"/>
                  <a:gd name="T9" fmla="*/ 266 h 266"/>
                  <a:gd name="T10" fmla="*/ 60 w 1338"/>
                  <a:gd name="T11" fmla="*/ 207 h 266"/>
                  <a:gd name="T12" fmla="*/ 1278 w 1338"/>
                  <a:gd name="T13" fmla="*/ 207 h 266"/>
                  <a:gd name="T14" fmla="*/ 1278 w 1338"/>
                  <a:gd name="T15" fmla="*/ 59 h 266"/>
                  <a:gd name="T16" fmla="*/ 60 w 1338"/>
                  <a:gd name="T17" fmla="*/ 59 h 266"/>
                  <a:gd name="T18" fmla="*/ 60 w 1338"/>
                  <a:gd name="T19" fmla="*/ 20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8" h="266">
                    <a:moveTo>
                      <a:pt x="1338" y="266"/>
                    </a:moveTo>
                    <a:lnTo>
                      <a:pt x="0" y="266"/>
                    </a:lnTo>
                    <a:lnTo>
                      <a:pt x="0" y="0"/>
                    </a:lnTo>
                    <a:lnTo>
                      <a:pt x="1338" y="0"/>
                    </a:lnTo>
                    <a:lnTo>
                      <a:pt x="1338" y="266"/>
                    </a:lnTo>
                    <a:close/>
                    <a:moveTo>
                      <a:pt x="60" y="207"/>
                    </a:moveTo>
                    <a:lnTo>
                      <a:pt x="1278" y="207"/>
                    </a:lnTo>
                    <a:lnTo>
                      <a:pt x="1278" y="59"/>
                    </a:lnTo>
                    <a:lnTo>
                      <a:pt x="60" y="59"/>
                    </a:lnTo>
                    <a:lnTo>
                      <a:pt x="60" y="20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spTree>
    <p:custDataLst>
      <p:tags r:id="rId1"/>
    </p:custDataLst>
  </p:cSld>
  <p:clrMapOvr>
    <a:masterClrMapping/>
  </p:clrMapOvr>
  <mc:AlternateContent xmlns:mc="http://schemas.openxmlformats.org/markup-compatibility/2006">
    <mc:Choice xmlns:p14="http://schemas.microsoft.com/office/powerpoint/2010/main" xmlns="" Requires="p14">
      <p:transition spd="med" p14:dur="699">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66548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二、项目效益情况</a:t>
            </a:r>
          </a:p>
        </p:txBody>
      </p:sp>
      <p:sp>
        <p:nvSpPr>
          <p:cNvPr id="3" name="副标题"/>
          <p:cNvSpPr txBox="1"/>
          <p:nvPr>
            <p:custDataLst>
              <p:tags r:id="rId6"/>
            </p:custDataLst>
          </p:nvPr>
        </p:nvSpPr>
        <p:spPr>
          <a:xfrm>
            <a:off x="1693545" y="2066290"/>
            <a:ext cx="10041255" cy="457200"/>
          </a:xfrm>
          <a:prstGeom prst="rect">
            <a:avLst/>
          </a:prstGeom>
          <a:noFill/>
          <a:ln w="12700">
            <a:miter lim="400000"/>
          </a:ln>
          <a:extLst>
            <a:ext uri="{909E8E84-426E-40DD-AFC4-6F175D3DCCD1}">
              <a14:hiddenFill xmlns:a14="http://schemas.microsoft.com/office/drawing/2010/main" xmlns="">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accent1"/>
                </a:solidFill>
                <a:sym typeface="微软雅黑" panose="020B0503020204020204" charset="-122"/>
              </a:rPr>
              <a:t>1.</a:t>
            </a:r>
            <a:r>
              <a:rPr dirty="0" err="1">
                <a:solidFill>
                  <a:schemeClr val="accent1"/>
                </a:solidFill>
                <a:sym typeface="微软雅黑" panose="020B0503020204020204" charset="-122"/>
              </a:rPr>
              <a:t>社会效益</a:t>
            </a:r>
          </a:p>
        </p:txBody>
      </p:sp>
      <p:sp>
        <p:nvSpPr>
          <p:cNvPr id="4" name="Title 6"/>
          <p:cNvSpPr txBox="1"/>
          <p:nvPr>
            <p:custDataLst>
              <p:tags r:id="rId7"/>
            </p:custDataLst>
          </p:nvPr>
        </p:nvSpPr>
        <p:spPr>
          <a:xfrm>
            <a:off x="2325028" y="2066036"/>
            <a:ext cx="7541942"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是‌提升医保服务效率与质量。‌医保经办窗口直接面向参保人员，‌提供一站式服务，‌大大简化了医保业务流程，‌缩短了办理时间，‌提升了服务效率。‌医保经办窗口工作人员经过专业培训，‌具备较高的专业性和服务意识，‌能够为参保人员提供准确、‌详尽的政策解答和业务办理指导，‌确保参保人员能够享受到高质量的医保服务。二是较2022年度服务人次提升。2023年医保经办窗口共服务20566人次，在服务窗口、服务人员不变的前提下，较2022年服务人次上涨12183人次。三是增加就业岗位。就业岗位的增加刺激消费，促进经济增长，还可以降低失业率，减少社会不稳定因素。</a:t>
            </a:r>
          </a:p>
        </p:txBody>
      </p:sp>
    </p:spTree>
    <p:custDataLst>
      <p:tags r:id="rId1"/>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65913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二、项目效益情况</a:t>
            </a:r>
          </a:p>
        </p:txBody>
      </p:sp>
      <p:sp>
        <p:nvSpPr>
          <p:cNvPr id="3" name="副标题"/>
          <p:cNvSpPr txBox="1"/>
          <p:nvPr>
            <p:custDataLst>
              <p:tags r:id="rId6"/>
            </p:custDataLst>
          </p:nvPr>
        </p:nvSpPr>
        <p:spPr>
          <a:xfrm>
            <a:off x="2255520" y="2444115"/>
            <a:ext cx="9361805" cy="457200"/>
          </a:xfrm>
          <a:prstGeom prst="rect">
            <a:avLst/>
          </a:prstGeom>
          <a:noFill/>
          <a:ln w="12700">
            <a:miter lim="400000"/>
          </a:ln>
          <a:extLst>
            <a:ext uri="{909E8E84-426E-40DD-AFC4-6F175D3DCCD1}">
              <a14:hiddenFill xmlns:a14="http://schemas.microsoft.com/office/drawing/2010/main" xmlns="">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accent1"/>
                </a:solidFill>
                <a:sym typeface="微软雅黑" panose="020B0503020204020204" charset="-122"/>
              </a:rPr>
              <a:t>2.</a:t>
            </a:r>
            <a:r>
              <a:rPr dirty="0" err="1">
                <a:solidFill>
                  <a:schemeClr val="accent1"/>
                </a:solidFill>
                <a:sym typeface="微软雅黑" panose="020B0503020204020204" charset="-122"/>
              </a:rPr>
              <a:t>持续性影响</a:t>
            </a:r>
          </a:p>
        </p:txBody>
      </p:sp>
      <p:sp>
        <p:nvSpPr>
          <p:cNvPr id="4" name="Title 6"/>
          <p:cNvSpPr txBox="1"/>
          <p:nvPr>
            <p:custDataLst>
              <p:tags r:id="rId7"/>
            </p:custDataLst>
          </p:nvPr>
        </p:nvSpPr>
        <p:spPr>
          <a:xfrm>
            <a:off x="2548231" y="2493633"/>
            <a:ext cx="7095537"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是促进医保政策落实。‌高效的医保经办服务有助于医保政策的及时、‌准确落实。‌通过优化服务流程、‌提升服务质量，‌可以确保参保群众能够及时享受到医保政策带来的实惠。二是保障医保服务的正常运行。医保服务的宗旨是为人民提供医疗保障，确保人民群众能够得到基本的医疗服务，体现了国家对人民健康权益的保障。该项目的实施，有效的保障了医保服务的正常运转。‌</a:t>
            </a:r>
          </a:p>
        </p:txBody>
      </p:sp>
    </p:spTree>
    <p:custDataLst>
      <p:tags r:id="rId1"/>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673736"/>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二、项目效益情况</a:t>
            </a:r>
          </a:p>
        </p:txBody>
      </p:sp>
      <p:sp>
        <p:nvSpPr>
          <p:cNvPr id="3" name="副标题"/>
          <p:cNvSpPr txBox="1"/>
          <p:nvPr>
            <p:custDataLst>
              <p:tags r:id="rId6"/>
            </p:custDataLst>
          </p:nvPr>
        </p:nvSpPr>
        <p:spPr>
          <a:xfrm>
            <a:off x="2094865" y="2226945"/>
            <a:ext cx="10393680" cy="457200"/>
          </a:xfrm>
          <a:prstGeom prst="rect">
            <a:avLst/>
          </a:prstGeom>
          <a:noFill/>
          <a:ln w="12700">
            <a:miter lim="400000"/>
          </a:ln>
          <a:extLst>
            <a:ext uri="{909E8E84-426E-40DD-AFC4-6F175D3DCCD1}">
              <a14:hiddenFill xmlns:a14="http://schemas.microsoft.com/office/drawing/2010/main" xmlns="">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accent1"/>
                </a:solidFill>
                <a:sym typeface="微软雅黑" panose="020B0503020204020204" charset="-122"/>
              </a:rPr>
              <a:t>3.</a:t>
            </a:r>
            <a:r>
              <a:rPr dirty="0" err="1">
                <a:solidFill>
                  <a:schemeClr val="accent1"/>
                </a:solidFill>
                <a:sym typeface="微软雅黑" panose="020B0503020204020204" charset="-122"/>
              </a:rPr>
              <a:t>满意度</a:t>
            </a: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次评价围绕医保经办岗位政府购买服务的受益群体“社会公众”及“购买主体”开展问卷调查。根据问卷得分按算数平均法计算得出满意度得分（每份问卷得分相加后，再与总问卷份数相除，最终得出满意度得分）。共设置两类调查问卷，发出131份，其中对受益群体发出问卷101份，共有10项内容，设分100分，平均得分93.17分，平均满意度93.17%；对购买主体发出问卷30份，共有10项内容，设分100分，平均得分96.26分，平均满意度96.26%，有5人提出建议，提出“增加购买服务人员工资”。</a:t>
            </a:r>
          </a:p>
        </p:txBody>
      </p:sp>
    </p:spTree>
    <p:custDataLst>
      <p:tags r:id="rId1"/>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1134110" y="1323975"/>
            <a:ext cx="3341370" cy="3486150"/>
          </a:xfrm>
          <a:prstGeom prst="rect">
            <a:avLst/>
          </a:prstGeom>
          <a:noFill/>
          <a:ln>
            <a:noFill/>
          </a:ln>
          <a:effectLst/>
        </p:spPr>
        <p:txBody>
          <a:bodyPr vert="horz" wrap="square" rtlCol="0" anchor="ctr" anchorCtr="0">
            <a:normAutofit/>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04</a:t>
            </a:r>
          </a:p>
        </p:txBody>
      </p:sp>
      <p:sp>
        <p:nvSpPr>
          <p:cNvPr id="4" name="标题 3"/>
          <p:cNvSpPr>
            <a:spLocks noGrp="1"/>
          </p:cNvSpPr>
          <p:nvPr>
            <p:ph type="title"/>
            <p:custDataLst>
              <p:tags r:id="rId3"/>
            </p:custDataLst>
          </p:nvPr>
        </p:nvSpPr>
        <p:spPr/>
        <p:txBody>
          <a:bodyPr>
            <a:normAutofit/>
          </a:bodyPr>
          <a:lstStyle/>
          <a:p>
            <a:r>
              <a:rPr lang="zh-CN" altLang="en-US" sz="5445" dirty="0">
                <a:solidFill>
                  <a:schemeClr val="accent1"/>
                </a:solidFill>
              </a:rPr>
              <a:t>主要经验及做法</a:t>
            </a:r>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err="1">
                <a:solidFill>
                  <a:schemeClr val="dk1"/>
                </a:solidFill>
                <a:sym typeface="微软雅黑" panose="020B0503020204020204" charset="-122"/>
              </a:rPr>
              <a:t>一、</a:t>
            </a:r>
            <a:r>
              <a:rPr lang="zh-CN" dirty="0" err="1">
                <a:solidFill>
                  <a:schemeClr val="dk1"/>
                </a:solidFill>
                <a:sym typeface="微软雅黑" panose="020B0503020204020204" charset="-122"/>
              </a:rPr>
              <a:t>以实操培训为重点，着力夯实优质医保服务基础</a:t>
            </a:r>
          </a:p>
        </p:txBody>
      </p:sp>
      <p:sp>
        <p:nvSpPr>
          <p:cNvPr id="11" name="Title 6"/>
          <p:cNvSpPr txBox="1"/>
          <p:nvPr>
            <p:custDataLst>
              <p:tags r:id="rId6"/>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老带小、熟带生”的日常学习模式，以及举办“聚焦经办能力再提升、锤炼四能精兵促服务”系列培训等，进一步提高了天水市医保经办人员对经办工作新形势、新任务、新要求的认识，加深了对现行医保政策的理解把握、提高了医保经办服务能力。分层级开展全员练兵比武活动，着力营造“比学赶超”的浓厚氛围，并举办了全省首个市州医保经办系统练兵比武大赛，2.2万余人在线观看了大赛直播。在全省医保经办系统行风建设交叉评估中，评估组对天水市医保经办工作成效给予高度肯定，被省医疗保障服务中心推荐，在国家经办服务体系建设经验交流会上以《“四强”行动让“就近、省时、方便”成为医保公共服务的关键词》为题作交流发言，《探索“医保专员”制度推动医保经办与就医服务有机融合》参加全国医保经办“为民办实事”优秀案例评选。获得全省医保经办系统练兵比武大赛“团体二等奖”“个人一等奖”，获得市级医保经办系统练兵比武大赛“团体一等奖”，医保经办窗口收到锦旗6面、表扬信 10封。</a:t>
            </a:r>
          </a:p>
        </p:txBody>
      </p:sp>
    </p:spTree>
    <p:custDataLst>
      <p:tags r:id="rId1"/>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err="1">
                <a:solidFill>
                  <a:schemeClr val="dk1"/>
                </a:solidFill>
                <a:sym typeface="微软雅黑" panose="020B0503020204020204" charset="-122"/>
              </a:rPr>
              <a:t>二、</a:t>
            </a:r>
            <a:r>
              <a:rPr lang="zh-CN" dirty="0" err="1">
                <a:solidFill>
                  <a:schemeClr val="dk1"/>
                </a:solidFill>
                <a:sym typeface="微软雅黑" panose="020B0503020204020204" charset="-122"/>
              </a:rPr>
              <a:t>以贴心舒心为宗旨，推进窗口便民化、规范化建设</a:t>
            </a: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坚持把规范化、标准化建设作为提升医保公共管理服务水平的引擎，全面完成市本级医保经办大厅整体搬迁，加大资金投入，精心谋划设计，按照《医疗保障经办大厅设置与服务规范（试行）》优化服务窗口场景设置，科学划定引导咨询区、自助服务区、等候休息区、柜台服务区等功能区。合理规划醒目标识和指示牌，充分融入医保视觉识别元素，为窗口工作人员配备统一的服装，全面提升了视觉形象。配齐叫号机、评价器、老花镜、手机自助充电器、饮水机、急救箱、政策宣传栏等便民设施，切实增强了群众办事体验。立足天水实际，设置前台接件窗口14个，后台审核办公室4个，配齐配强人员力量，实行“一键取号、一窗受理、一站服务、一次办结”，有效实现前台统一受理，后台集中联办。建成3个柜台式综合服务窗口，实现一窗受理、一次性办结。推行医保经办服务事项清单管理，建立了涵盖全部经办业务的工作流程，并通过各种方式进行公示宣传，明确了工作要求、厘清了工作职责。</a:t>
            </a:r>
          </a:p>
        </p:txBody>
      </p:sp>
    </p:spTree>
    <p:custDataLst>
      <p:tags r:id="rId1"/>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err="1">
                <a:solidFill>
                  <a:schemeClr val="dk1"/>
                </a:solidFill>
                <a:sym typeface="微软雅黑" panose="020B0503020204020204" charset="-122"/>
              </a:rPr>
              <a:t>三、</a:t>
            </a:r>
            <a:r>
              <a:rPr lang="zh-CN" dirty="0" err="1">
                <a:solidFill>
                  <a:schemeClr val="dk1"/>
                </a:solidFill>
                <a:sym typeface="微软雅黑" panose="020B0503020204020204" charset="-122"/>
              </a:rPr>
              <a:t>以方便快捷为导向，全面优化提升经办服务水平</a:t>
            </a: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组织开展市县医保政务窗口“走流程、解难题、优服务”行动，主要领导和班子成员通过医保服务大厅“窗口办”、甘快办“自主办”信息平台“网上办”等渠道，沉浸式体验全市医保政务服务事项的办事流程，排查发现和主动整改医保政策落实、窗口服务、行风建设等方面存在的突出问题，围绕医保公共服务高频事项，解决难点、消除痛点、打通堵点，着力提供精准化、精细化和高效热情、贴心的公共服务。深入推进医保领域“放管服”改革，对经办流程进行再造，取消了不必要环节和手续，办理时限整体压缩比例超过50%，最大缩减量达30个工作日，即时办结经办服务事项由原来的11项增加到现在的22项。</a:t>
            </a:r>
          </a:p>
        </p:txBody>
      </p:sp>
    </p:spTree>
    <p:custDataLst>
      <p:tags r:id="rId1"/>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err="1">
                <a:solidFill>
                  <a:schemeClr val="dk1"/>
                </a:solidFill>
                <a:sym typeface="微软雅黑" panose="020B0503020204020204" charset="-122"/>
              </a:rPr>
              <a:t>三、</a:t>
            </a:r>
            <a:r>
              <a:rPr lang="zh-CN" dirty="0" err="1">
                <a:solidFill>
                  <a:schemeClr val="dk1"/>
                </a:solidFill>
                <a:sym typeface="微软雅黑" panose="020B0503020204020204" charset="-122"/>
              </a:rPr>
              <a:t>以方便快捷为导向，全面优化提升经办服务水平</a:t>
            </a:r>
          </a:p>
        </p:txBody>
      </p:sp>
      <p:sp>
        <p:nvSpPr>
          <p:cNvPr id="11" name="Title 6"/>
          <p:cNvSpPr txBox="1"/>
          <p:nvPr>
            <p:custDataLst>
              <p:tags r:id="rId6"/>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将门诊慢病病种申请审核认定及信息录入工作全部下沉到定点医疗机构，办理时限由10个工作日缩减至3个工作日，门诊慢特病无需备案即可实现省内直接结算。持续优化异地就医结算流程，深入推进“省内无异地”和门诊费用异地直接结算，开通省内异地急诊直接结算“绿色通道”，</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第三方责任外住院实现省内异地直接结算，允许跨省长期居住人员在备案地和参保地双向享受待遇，异地就医直接结算率持续提高，切实解决了异地就医报销周期长、垫付压力大、个人负担重、往返奔波累的问题。
</a:t>
            </a:r>
          </a:p>
        </p:txBody>
      </p:sp>
    </p:spTree>
    <p:custDataLst>
      <p:tags r:id="rId1"/>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1134110" y="1323975"/>
            <a:ext cx="3341370" cy="3486150"/>
          </a:xfrm>
          <a:prstGeom prst="rect">
            <a:avLst/>
          </a:prstGeom>
          <a:noFill/>
          <a:ln>
            <a:noFill/>
          </a:ln>
          <a:effectLst/>
        </p:spPr>
        <p:txBody>
          <a:bodyPr vert="horz" wrap="square" rtlCol="0" anchor="ctr" anchorCtr="0">
            <a:normAutofit/>
          </a:bodyPr>
          <a:lstStyle/>
          <a:p>
            <a:pPr algn="ctr"/>
            <a:r>
              <a:rPr lang="en-US" altLang="zh-CN" sz="21500" b="1" dirty="0" smtClean="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05</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3"/>
            </p:custDataLst>
          </p:nvPr>
        </p:nvSpPr>
        <p:spPr/>
        <p:txBody>
          <a:bodyPr>
            <a:normAutofit/>
          </a:bodyPr>
          <a:lstStyle/>
          <a:p>
            <a:r>
              <a:rPr lang="zh-CN" altLang="en-US" sz="5445" dirty="0" smtClean="0"/>
              <a:t>存在的</a:t>
            </a:r>
            <a:r>
              <a:rPr lang="zh-CN" altLang="en-US" sz="5445" dirty="0" smtClean="0">
                <a:solidFill>
                  <a:schemeClr val="accent1"/>
                </a:solidFill>
              </a:rPr>
              <a:t>主要问题</a:t>
            </a:r>
            <a:endParaRPr lang="zh-CN" altLang="en-US" sz="5445" dirty="0">
              <a:solidFill>
                <a:schemeClr val="accent1"/>
              </a:solidFill>
            </a:endParaRPr>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rmAutofit fontScale="92500" lnSpcReduction="10000"/>
          </a:bodyPr>
          <a:lstStyle/>
          <a:p>
            <a:r>
              <a:rPr lang="zh-CN" altLang="en-US" b="1" dirty="0" smtClean="0"/>
              <a:t>（一）立项依据不充分</a:t>
            </a:r>
            <a:endParaRPr lang="zh-CN" altLang="en-US" dirty="0" smtClean="0"/>
          </a:p>
          <a:p>
            <a:r>
              <a:rPr lang="zh-CN" altLang="en-US" dirty="0" smtClean="0"/>
              <a:t>医保中心以劳务派遣服务方式购买医保经办服务项目，属于不得纳入政府购买服务范围的事项。不符合</a:t>
            </a:r>
            <a:r>
              <a:rPr lang="en-US" altLang="zh-CN" dirty="0" smtClean="0"/>
              <a:t>《</a:t>
            </a:r>
            <a:r>
              <a:rPr lang="zh-CN" altLang="en-US" dirty="0" smtClean="0"/>
              <a:t>甘肃省政府购买服务管理办法</a:t>
            </a:r>
            <a:r>
              <a:rPr lang="en-US" altLang="zh-CN" dirty="0" smtClean="0"/>
              <a:t>》</a:t>
            </a:r>
            <a:r>
              <a:rPr lang="zh-CN" altLang="en-US" dirty="0" smtClean="0"/>
              <a:t>（甘财综</a:t>
            </a:r>
            <a:r>
              <a:rPr lang="en-US" altLang="zh-CN" dirty="0" smtClean="0"/>
              <a:t>〔2021〕2</a:t>
            </a:r>
            <a:r>
              <a:rPr lang="zh-CN" altLang="en-US" dirty="0" smtClean="0"/>
              <a:t>号）第十条“以下不得纳入政府购买服务的范围：</a:t>
            </a:r>
            <a:r>
              <a:rPr lang="en-US" altLang="zh-CN" dirty="0" smtClean="0"/>
              <a:t>…</a:t>
            </a:r>
            <a:r>
              <a:rPr lang="zh-CN" altLang="en-US" dirty="0" smtClean="0"/>
              <a:t>（五）购买主体的人员招、聘用，以劳务派遣方式用工，以及设置公益性岗位等事项；</a:t>
            </a:r>
            <a:r>
              <a:rPr lang="en-US" altLang="zh-CN" dirty="0" smtClean="0"/>
              <a:t>…”</a:t>
            </a:r>
            <a:r>
              <a:rPr lang="zh-CN" altLang="en-US" dirty="0" smtClean="0"/>
              <a:t>的规定。</a:t>
            </a:r>
          </a:p>
          <a:p>
            <a:r>
              <a:rPr lang="zh-CN" altLang="en-US" b="1" dirty="0" smtClean="0"/>
              <a:t>（二）未编制政府购买服务指导性目录</a:t>
            </a:r>
            <a:endParaRPr lang="zh-CN" altLang="en-US" dirty="0" smtClean="0"/>
          </a:p>
          <a:p>
            <a:r>
              <a:rPr lang="zh-CN" altLang="en-US" dirty="0" smtClean="0"/>
              <a:t>医保中心作为政府购买主体，未制定本部门政府购买服务指导性目录。不符合</a:t>
            </a:r>
            <a:r>
              <a:rPr lang="en-US" altLang="zh-CN" dirty="0" smtClean="0"/>
              <a:t>《</a:t>
            </a:r>
            <a:r>
              <a:rPr lang="zh-CN" altLang="en-US" dirty="0" smtClean="0"/>
              <a:t>甘肃省政府购买服务管理办法</a:t>
            </a:r>
            <a:r>
              <a:rPr lang="en-US" altLang="zh-CN" dirty="0" smtClean="0"/>
              <a:t>》</a:t>
            </a:r>
            <a:r>
              <a:rPr lang="zh-CN" altLang="en-US" dirty="0" smtClean="0"/>
              <a:t>（甘财综</a:t>
            </a:r>
            <a:r>
              <a:rPr lang="en-US" altLang="zh-CN" dirty="0" smtClean="0"/>
              <a:t>〔2021〕2</a:t>
            </a:r>
            <a:r>
              <a:rPr lang="zh-CN" altLang="en-US" dirty="0" smtClean="0"/>
              <a:t>号）第十二条“政府购买服务指导性目录实行分级管理、分部门编制。各级财政部门制定本级政府购买服务指导性目录，各部门在本级指导性目录范围内编制本部门政府购买服务指导性目录，报同级财政部门审核同意后组织实施，并按规定向社会公开”的规定。</a:t>
            </a:r>
          </a:p>
          <a:p>
            <a:r>
              <a:rPr lang="zh-CN" altLang="en-US" b="1" dirty="0" smtClean="0"/>
              <a:t>（三）政府购买服务经费未列入</a:t>
            </a:r>
            <a:r>
              <a:rPr lang="en-US" altLang="zh-CN" b="1" dirty="0" smtClean="0"/>
              <a:t>2023</a:t>
            </a:r>
            <a:r>
              <a:rPr lang="zh-CN" altLang="en-US" b="1" dirty="0" smtClean="0"/>
              <a:t>年财政预算</a:t>
            </a:r>
            <a:endParaRPr lang="zh-CN" altLang="en-US" dirty="0" smtClean="0"/>
          </a:p>
          <a:p>
            <a:r>
              <a:rPr lang="zh-CN" altLang="en-US" dirty="0" smtClean="0"/>
              <a:t>医保中心</a:t>
            </a:r>
            <a:r>
              <a:rPr lang="en-US" altLang="zh-CN" dirty="0" smtClean="0"/>
              <a:t>2023</a:t>
            </a:r>
            <a:r>
              <a:rPr lang="zh-CN" altLang="en-US" dirty="0" smtClean="0"/>
              <a:t>年未将政府购买服务岗位费用纳入预算，但本年度天水市财政局以天财预</a:t>
            </a:r>
            <a:r>
              <a:rPr lang="en-US" altLang="zh-CN" dirty="0" smtClean="0"/>
              <a:t>[2023]1</a:t>
            </a:r>
            <a:r>
              <a:rPr lang="zh-CN" altLang="en-US" dirty="0" smtClean="0"/>
              <a:t>号文件下达医疗保障服务经费</a:t>
            </a:r>
            <a:r>
              <a:rPr lang="en-US" altLang="zh-CN" dirty="0" smtClean="0"/>
              <a:t>99</a:t>
            </a:r>
            <a:r>
              <a:rPr lang="zh-CN" altLang="en-US" dirty="0" smtClean="0"/>
              <a:t>万元。不符合</a:t>
            </a:r>
            <a:r>
              <a:rPr lang="en-US" altLang="zh-CN" dirty="0" smtClean="0"/>
              <a:t>《</a:t>
            </a:r>
            <a:r>
              <a:rPr lang="zh-CN" altLang="en-US" dirty="0" smtClean="0"/>
              <a:t>甘肃省政府购买服务管理办法</a:t>
            </a:r>
            <a:r>
              <a:rPr lang="en-US" altLang="zh-CN" dirty="0" smtClean="0"/>
              <a:t>》</a:t>
            </a:r>
            <a:r>
              <a:rPr lang="zh-CN" altLang="en-US" dirty="0" smtClean="0"/>
              <a:t>（甘财综</a:t>
            </a:r>
            <a:r>
              <a:rPr lang="en-US" altLang="zh-CN" dirty="0" smtClean="0"/>
              <a:t>〔2021〕2</a:t>
            </a:r>
            <a:r>
              <a:rPr lang="zh-CN" altLang="en-US" dirty="0" smtClean="0"/>
              <a:t>号）第十六条“购买主体组织实施政府购买服务，应当先有预算、后购买服务，不得将实施政府购买服务作为申请增加本单位预算支出的依据。政府购买服务所需资金列入部门预算，从既有预算中统筹安排。购买主体应当做好购买服务支出预算与年度预算、中期财政规划的衔接，确定购买服务项目时，应当确认涉及的财政支出已在年度预算和中期财政规划中安排，未列入预算的项目不得实施”的规定 。</a:t>
            </a:r>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1134110" y="1323975"/>
            <a:ext cx="3341370" cy="3486150"/>
          </a:xfrm>
          <a:prstGeom prst="rect">
            <a:avLst/>
          </a:prstGeom>
          <a:noFill/>
          <a:ln>
            <a:noFill/>
          </a:ln>
          <a:effectLst/>
        </p:spPr>
        <p:txBody>
          <a:bodyPr vert="horz" wrap="square" rtlCol="0" anchor="ctr" anchorCtr="0">
            <a:normAutofit/>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01</a:t>
            </a:r>
          </a:p>
        </p:txBody>
      </p:sp>
      <p:sp>
        <p:nvSpPr>
          <p:cNvPr id="4" name="标题 3"/>
          <p:cNvSpPr>
            <a:spLocks noGrp="1"/>
          </p:cNvSpPr>
          <p:nvPr>
            <p:ph type="title"/>
            <p:custDataLst>
              <p:tags r:id="rId3"/>
            </p:custDataLst>
          </p:nvPr>
        </p:nvSpPr>
        <p:spPr/>
        <p:txBody>
          <a:bodyPr>
            <a:normAutofit/>
          </a:bodyPr>
          <a:lstStyle/>
          <a:p>
            <a:r>
              <a:rPr lang="zh-CN" altLang="en-US" sz="5445">
                <a:solidFill>
                  <a:schemeClr val="accent1"/>
                </a:solidFill>
              </a:rPr>
              <a:t>项目概况</a:t>
            </a:r>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rmAutofit lnSpcReduction="10000"/>
          </a:bodyPr>
          <a:lstStyle/>
          <a:p>
            <a:r>
              <a:rPr lang="zh-CN" altLang="en-US" b="1" dirty="0" smtClean="0"/>
              <a:t>（四）未落实项目全面绩效管理工作</a:t>
            </a:r>
            <a:endParaRPr lang="zh-CN" altLang="en-US" dirty="0" smtClean="0"/>
          </a:p>
          <a:p>
            <a:r>
              <a:rPr lang="zh-CN" altLang="en-US" dirty="0" smtClean="0"/>
              <a:t>医保中心对</a:t>
            </a:r>
            <a:r>
              <a:rPr lang="en-US" altLang="zh-CN" dirty="0" smtClean="0"/>
              <a:t>2023</a:t>
            </a:r>
            <a:r>
              <a:rPr lang="zh-CN" altLang="en-US" dirty="0" smtClean="0"/>
              <a:t>年医保经办服务岗位政府购买服务未填写绩效目标申报表、绩效目标审核表、绩效运行监控表和自评表，也未编制绩效自评报告，未落实全面绩效管理工作。不符合</a:t>
            </a:r>
            <a:r>
              <a:rPr lang="en-US" altLang="zh-CN" dirty="0" smtClean="0"/>
              <a:t>《</a:t>
            </a:r>
            <a:r>
              <a:rPr lang="zh-CN" altLang="en-US" dirty="0" smtClean="0"/>
              <a:t>甘肃省政府购买服务管理办法</a:t>
            </a:r>
            <a:r>
              <a:rPr lang="en-US" altLang="zh-CN" dirty="0" smtClean="0"/>
              <a:t>》</a:t>
            </a:r>
            <a:r>
              <a:rPr lang="zh-CN" altLang="en-US" dirty="0" smtClean="0"/>
              <a:t>（甘财综</a:t>
            </a:r>
            <a:r>
              <a:rPr lang="en-US" altLang="zh-CN" dirty="0" smtClean="0"/>
              <a:t>〔2021〕2</a:t>
            </a:r>
            <a:r>
              <a:rPr lang="zh-CN" altLang="en-US" dirty="0" smtClean="0"/>
              <a:t>号）第三十五条“政府购买服务应当全面实施绩效管理。购买主体及财政部门要加强政府购买服务绩效管理，建立健全医保经办岗位政府购买服务绩效目标设置与审核、绩效运行监控、绩效评价及结果运用的全过程绩效管理机制，不断提高政府购买服务质量和效益”的规定。</a:t>
            </a:r>
          </a:p>
          <a:p>
            <a:r>
              <a:rPr lang="zh-CN" altLang="en-US" b="1" dirty="0" smtClean="0"/>
              <a:t>（五）财政预算资金不足，拖欠服务费</a:t>
            </a:r>
            <a:r>
              <a:rPr lang="en-US" altLang="zh-CN" b="1" dirty="0" smtClean="0"/>
              <a:t>0.7774</a:t>
            </a:r>
            <a:r>
              <a:rPr lang="zh-CN" altLang="en-US" b="1" dirty="0" smtClean="0"/>
              <a:t>万元</a:t>
            </a:r>
            <a:endParaRPr lang="zh-CN" altLang="en-US" dirty="0" smtClean="0"/>
          </a:p>
          <a:p>
            <a:r>
              <a:rPr lang="zh-CN" altLang="en-US" dirty="0" smtClean="0"/>
              <a:t>医保中心</a:t>
            </a:r>
            <a:r>
              <a:rPr lang="en-US" altLang="zh-CN" dirty="0" smtClean="0"/>
              <a:t>2023</a:t>
            </a:r>
            <a:r>
              <a:rPr lang="zh-CN" altLang="en-US" dirty="0" smtClean="0"/>
              <a:t>年度医保经办服务人员工资、单位承担的社保及劳务派遣管理费共支出</a:t>
            </a:r>
            <a:r>
              <a:rPr lang="en-US" altLang="zh-CN" dirty="0" smtClean="0"/>
              <a:t>106.2823</a:t>
            </a:r>
            <a:r>
              <a:rPr lang="zh-CN" altLang="en-US" dirty="0" smtClean="0"/>
              <a:t>万元，市财政已拨入</a:t>
            </a:r>
            <a:r>
              <a:rPr lang="en-US" altLang="zh-CN" dirty="0" smtClean="0"/>
              <a:t>99</a:t>
            </a:r>
            <a:r>
              <a:rPr lang="zh-CN" altLang="en-US" dirty="0" smtClean="0"/>
              <a:t>万元，医保中心用医疗保障服务能力提升项目资金支出</a:t>
            </a:r>
            <a:r>
              <a:rPr lang="en-US" altLang="zh-CN" dirty="0" smtClean="0"/>
              <a:t>6.5049</a:t>
            </a:r>
            <a:r>
              <a:rPr lang="zh-CN" altLang="en-US" dirty="0" smtClean="0"/>
              <a:t>万元，截至</a:t>
            </a:r>
            <a:r>
              <a:rPr lang="en-US" altLang="zh-CN" dirty="0" smtClean="0"/>
              <a:t>2024</a:t>
            </a:r>
            <a:r>
              <a:rPr lang="zh-CN" altLang="en-US" dirty="0" smtClean="0"/>
              <a:t>年</a:t>
            </a:r>
            <a:r>
              <a:rPr lang="en-US" altLang="zh-CN" dirty="0" smtClean="0"/>
              <a:t>7</a:t>
            </a:r>
            <a:r>
              <a:rPr lang="zh-CN" altLang="en-US" dirty="0" smtClean="0"/>
              <a:t>月</a:t>
            </a:r>
            <a:r>
              <a:rPr lang="en-US" altLang="zh-CN" dirty="0" smtClean="0"/>
              <a:t>10</a:t>
            </a:r>
            <a:r>
              <a:rPr lang="zh-CN" altLang="en-US" dirty="0" smtClean="0"/>
              <a:t>日医保中心欠付人力资源公司</a:t>
            </a:r>
            <a:r>
              <a:rPr lang="en-US" altLang="zh-CN" dirty="0" smtClean="0"/>
              <a:t>0.7774</a:t>
            </a:r>
            <a:r>
              <a:rPr lang="zh-CN" altLang="en-US" dirty="0" smtClean="0"/>
              <a:t>万元。</a:t>
            </a:r>
          </a:p>
          <a:p>
            <a:r>
              <a:rPr lang="zh-CN" altLang="en-US" b="1" dirty="0" smtClean="0"/>
              <a:t>（六）考核机制不衔接，未充分发挥考核的作用</a:t>
            </a:r>
            <a:endParaRPr lang="zh-CN" altLang="en-US" dirty="0" smtClean="0"/>
          </a:p>
          <a:p>
            <a:r>
              <a:rPr lang="zh-CN" altLang="en-US" dirty="0" smtClean="0"/>
              <a:t>通过对医保中心、人力资源公司和医保经办服务岗位人员的访谈及调查，发现医保经办服务岗位人员工资偏低，考核结果与工资绩效未挂钩；加之医保中心、政务大厅、人力资源公司分别制定对医保经办服务人员的考核制度，各自为政，考核结果不共享，医保中心未形成完整的考核机制，未充分发挥考核及监督的作用。</a:t>
            </a:r>
          </a:p>
          <a:p>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lstStyle/>
          <a:p>
            <a:r>
              <a:rPr lang="zh-CN" altLang="en-US" b="1" dirty="0" smtClean="0"/>
              <a:t>（七）未执行政府采购制度，直接选聘第三方提供服务</a:t>
            </a:r>
            <a:endParaRPr lang="zh-CN" altLang="en-US" dirty="0" smtClean="0"/>
          </a:p>
          <a:p>
            <a:r>
              <a:rPr lang="zh-CN" altLang="en-US" dirty="0" smtClean="0"/>
              <a:t>医保中心与人力资源公司于</a:t>
            </a:r>
            <a:r>
              <a:rPr lang="en-US" altLang="zh-CN" dirty="0" smtClean="0"/>
              <a:t>2022</a:t>
            </a:r>
            <a:r>
              <a:rPr lang="zh-CN" altLang="en-US" dirty="0" smtClean="0"/>
              <a:t>年</a:t>
            </a:r>
            <a:r>
              <a:rPr lang="en-US" altLang="zh-CN" dirty="0" smtClean="0"/>
              <a:t>9</a:t>
            </a:r>
            <a:r>
              <a:rPr lang="zh-CN" altLang="en-US" dirty="0" smtClean="0"/>
              <a:t>月签订劳务派遣服务协议，服务期限为</a:t>
            </a:r>
            <a:r>
              <a:rPr lang="en-US" altLang="zh-CN" dirty="0" smtClean="0"/>
              <a:t>2022</a:t>
            </a:r>
            <a:r>
              <a:rPr lang="zh-CN" altLang="en-US" dirty="0" smtClean="0"/>
              <a:t>年</a:t>
            </a:r>
            <a:r>
              <a:rPr lang="en-US" altLang="zh-CN" dirty="0" smtClean="0"/>
              <a:t>10</a:t>
            </a:r>
            <a:r>
              <a:rPr lang="zh-CN" altLang="en-US" dirty="0" smtClean="0"/>
              <a:t>月</a:t>
            </a:r>
            <a:r>
              <a:rPr lang="en-US" altLang="zh-CN" dirty="0" smtClean="0"/>
              <a:t>1</a:t>
            </a:r>
            <a:r>
              <a:rPr lang="zh-CN" altLang="en-US" dirty="0" smtClean="0"/>
              <a:t>日至</a:t>
            </a:r>
            <a:r>
              <a:rPr lang="en-US" altLang="zh-CN" dirty="0" smtClean="0"/>
              <a:t>2025</a:t>
            </a:r>
            <a:r>
              <a:rPr lang="zh-CN" altLang="en-US" dirty="0" smtClean="0"/>
              <a:t>年</a:t>
            </a:r>
            <a:r>
              <a:rPr lang="en-US" altLang="zh-CN" dirty="0" smtClean="0"/>
              <a:t>9</a:t>
            </a:r>
            <a:r>
              <a:rPr lang="zh-CN" altLang="en-US" dirty="0" smtClean="0"/>
              <a:t>月</a:t>
            </a:r>
            <a:r>
              <a:rPr lang="en-US" altLang="zh-CN" dirty="0" smtClean="0"/>
              <a:t>30</a:t>
            </a:r>
            <a:r>
              <a:rPr lang="zh-CN" altLang="en-US" dirty="0" smtClean="0"/>
              <a:t>日，未提供选聘人力资源公司的任何资料。不符合</a:t>
            </a:r>
            <a:r>
              <a:rPr lang="en-US" altLang="zh-CN" dirty="0" smtClean="0"/>
              <a:t>《</a:t>
            </a:r>
            <a:r>
              <a:rPr lang="zh-CN" altLang="en-US" dirty="0" smtClean="0"/>
              <a:t>甘肃省政府购买服务管理办法</a:t>
            </a:r>
            <a:r>
              <a:rPr lang="en-US" altLang="zh-CN" dirty="0" smtClean="0"/>
              <a:t>》</a:t>
            </a:r>
            <a:r>
              <a:rPr lang="zh-CN" altLang="en-US" dirty="0" smtClean="0"/>
              <a:t>（甘财综</a:t>
            </a:r>
            <a:r>
              <a:rPr lang="en-US" altLang="zh-CN" dirty="0" smtClean="0"/>
              <a:t>〔2021〕2</a:t>
            </a:r>
            <a:r>
              <a:rPr lang="zh-CN" altLang="en-US" dirty="0" smtClean="0"/>
              <a:t>号）第二十条“购买主体应当根据购买内容及市场状况、相关供应商服务能力和信用状况等因素，通过公平竞争，择优确定承接主体”的规定。</a:t>
            </a:r>
          </a:p>
          <a:p>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1134110" y="1323975"/>
            <a:ext cx="3341370" cy="3486150"/>
          </a:xfrm>
          <a:prstGeom prst="rect">
            <a:avLst/>
          </a:prstGeom>
          <a:noFill/>
          <a:ln>
            <a:noFill/>
          </a:ln>
          <a:effectLst/>
        </p:spPr>
        <p:txBody>
          <a:bodyPr vert="horz" wrap="square" rtlCol="0" anchor="ctr" anchorCtr="0">
            <a:normAutofit/>
          </a:bodyPr>
          <a:lstStyle/>
          <a:p>
            <a:pPr algn="ctr"/>
            <a:r>
              <a:rPr lang="en-US" altLang="zh-CN" sz="21500" b="1" dirty="0" smtClean="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06</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3"/>
            </p:custDataLst>
          </p:nvPr>
        </p:nvSpPr>
        <p:spPr/>
        <p:txBody>
          <a:bodyPr>
            <a:normAutofit/>
          </a:bodyPr>
          <a:lstStyle/>
          <a:p>
            <a:r>
              <a:rPr lang="zh-CN" altLang="en-US" sz="5445" dirty="0" smtClean="0">
                <a:solidFill>
                  <a:schemeClr val="accent1"/>
                </a:solidFill>
              </a:rPr>
              <a:t>下一步工作建议</a:t>
            </a:r>
            <a:endParaRPr lang="zh-CN" altLang="en-US" sz="5445" dirty="0">
              <a:solidFill>
                <a:schemeClr val="accent1"/>
              </a:solidFill>
            </a:endParaRPr>
          </a:p>
        </p:txBody>
      </p:sp>
    </p:spTree>
    <p:custDataLst>
      <p:tags r:id="rId1"/>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rmAutofit fontScale="85000" lnSpcReduction="20000"/>
          </a:bodyPr>
          <a:lstStyle/>
          <a:p>
            <a:r>
              <a:rPr lang="zh-CN" altLang="en-US" b="1" dirty="0" smtClean="0"/>
              <a:t>（一）明确政府购买服务的范围和内容，规范政府购买服务行为。</a:t>
            </a:r>
            <a:r>
              <a:rPr lang="zh-CN" altLang="en-US" dirty="0" smtClean="0"/>
              <a:t>医保中心要严格按照</a:t>
            </a:r>
            <a:r>
              <a:rPr lang="en-US" altLang="zh-CN" dirty="0" smtClean="0"/>
              <a:t>《</a:t>
            </a:r>
            <a:r>
              <a:rPr lang="zh-CN" altLang="en-US" dirty="0" smtClean="0"/>
              <a:t>甘肃省政府购买服务管理办法</a:t>
            </a:r>
            <a:r>
              <a:rPr lang="en-US" altLang="zh-CN" dirty="0" smtClean="0"/>
              <a:t>》</a:t>
            </a:r>
            <a:r>
              <a:rPr lang="zh-CN" altLang="en-US" dirty="0" smtClean="0"/>
              <a:t>要求，改变劳务派遣用工方式，按照岗位实际需求，采取直接招聘人员的方式，依法依规用工，保障医保业务持续顺利开展。</a:t>
            </a:r>
          </a:p>
          <a:p>
            <a:r>
              <a:rPr lang="zh-CN" altLang="en-US" b="1" dirty="0" smtClean="0"/>
              <a:t>（二）严格落实全面预算管理。</a:t>
            </a:r>
            <a:r>
              <a:rPr lang="zh-CN" altLang="en-US" dirty="0" smtClean="0"/>
              <a:t>医保中心要严格按照</a:t>
            </a:r>
            <a:r>
              <a:rPr lang="en-US" altLang="zh-CN" dirty="0" smtClean="0"/>
              <a:t>《</a:t>
            </a:r>
            <a:r>
              <a:rPr lang="zh-CN" altLang="en-US" dirty="0" smtClean="0"/>
              <a:t>预算法</a:t>
            </a:r>
            <a:r>
              <a:rPr lang="en-US" altLang="zh-CN" dirty="0" smtClean="0"/>
              <a:t>》</a:t>
            </a:r>
            <a:r>
              <a:rPr lang="zh-CN" altLang="en-US" dirty="0" smtClean="0"/>
              <a:t>和</a:t>
            </a:r>
            <a:r>
              <a:rPr lang="en-US" altLang="zh-CN" dirty="0" smtClean="0"/>
              <a:t>《</a:t>
            </a:r>
            <a:r>
              <a:rPr lang="zh-CN" altLang="en-US" dirty="0" smtClean="0"/>
              <a:t>中共中央国务院关于全面实施预算绩效管理的意见</a:t>
            </a:r>
            <a:r>
              <a:rPr lang="en-US" altLang="zh-CN" dirty="0" smtClean="0"/>
              <a:t>》</a:t>
            </a:r>
            <a:r>
              <a:rPr lang="zh-CN" altLang="en-US" dirty="0" smtClean="0"/>
              <a:t>对购买服务进行全面预算管理，认真细致编制年度预算，做到先有预算、后列支。</a:t>
            </a:r>
          </a:p>
          <a:p>
            <a:r>
              <a:rPr lang="zh-CN" altLang="en-US" b="1" dirty="0" smtClean="0"/>
              <a:t>（三）建立健全绩效管理机制。</a:t>
            </a:r>
            <a:r>
              <a:rPr lang="zh-CN" altLang="en-US" dirty="0" smtClean="0"/>
              <a:t>医保中心要严格按预算绩效目标管理要求编制项目绩效目标，做到绩效目标指向明确、细化量化、合理可行、内容匹配；要紧扣购买服务流程、质量控制、监督管理、需求评估、成本核算、绩效考核、能力建设等环节，逐步建立科学合理、协调配套的绩效评价指标体系和全过程绩效管理机制；在项目实施过程中要对绩效目标的实现程度和预算执行进度实行“双监控”，努力提高财政资金使用绩效。</a:t>
            </a:r>
          </a:p>
          <a:p>
            <a:r>
              <a:rPr lang="zh-CN" altLang="en-US" b="1" dirty="0" smtClean="0"/>
              <a:t>（四）及时筹措资金，弥补资金缺口。</a:t>
            </a:r>
            <a:r>
              <a:rPr lang="zh-CN" altLang="en-US" dirty="0" smtClean="0"/>
              <a:t>医保中心要向市财政衔接汇报</a:t>
            </a:r>
            <a:r>
              <a:rPr lang="en-US" altLang="zh-CN" dirty="0" smtClean="0"/>
              <a:t>2023</a:t>
            </a:r>
            <a:r>
              <a:rPr lang="zh-CN" altLang="en-US" dirty="0" smtClean="0"/>
              <a:t>年度购买服务专项资金支出情况，弥补资金缺口，及时解决拖欠服务费用的问题。</a:t>
            </a:r>
          </a:p>
          <a:p>
            <a:r>
              <a:rPr lang="zh-CN" altLang="en-US" b="1" dirty="0" smtClean="0"/>
              <a:t>（五）完善管理制度，加强服务监管考核。</a:t>
            </a:r>
            <a:r>
              <a:rPr lang="zh-CN" altLang="en-US" dirty="0" smtClean="0"/>
              <a:t>医保中心要结合实际，与政务大厅协同制定对医保经办服务人员的考核机制；按照同工同酬的原则，结合</a:t>
            </a:r>
            <a:r>
              <a:rPr lang="en-US" altLang="zh-CN" dirty="0" smtClean="0"/>
              <a:t>2023</a:t>
            </a:r>
            <a:r>
              <a:rPr lang="zh-CN" altLang="en-US" dirty="0" smtClean="0"/>
              <a:t>年天水市新入职高校毕业生平均工资标准等，重新核定服务岗位人员月工资标准，并将考核结果与工资绩效挂钩，调动聘用人员工作的积极性和主动性，充分发挥考核“指挥棒”的作用。</a:t>
            </a:r>
          </a:p>
          <a:p>
            <a:r>
              <a:rPr lang="zh-CN" altLang="en-US" b="1" dirty="0" smtClean="0"/>
              <a:t>（六）规范岗位职责，明确工作内容，确保人岗匹配。</a:t>
            </a:r>
            <a:r>
              <a:rPr lang="zh-CN" altLang="en-US" dirty="0" smtClean="0"/>
              <a:t>医保中心要结合工作任务，明确医保经办服务岗位人员的岗位职责，对各岗位工作内容、工作地点、工作要求等严格控制；要按需设岗、以岗定责，资源整合，做到总量控制、结构合理，大力压缩聘用人员数量，节约财政资金。</a:t>
            </a:r>
          </a:p>
          <a:p>
            <a:r>
              <a:rPr lang="zh-CN" altLang="en-US" dirty="0" smtClean="0"/>
              <a:t> </a:t>
            </a:r>
          </a:p>
          <a:p>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2"/>
            </p:custDataLst>
          </p:nvPr>
        </p:nvSpPr>
        <p:spPr/>
        <p:txBody>
          <a:bodyPr>
            <a:normAutofit/>
          </a:bodyPr>
          <a:lstStyle/>
          <a:p>
            <a:r>
              <a:rPr lang="en-US" altLang="zh-CN" sz="9555">
                <a:solidFill>
                  <a:schemeClr val="accent1"/>
                </a:solidFill>
              </a:rPr>
              <a:t>谢谢</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395609" y="134303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358144" y="67183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一、项目背景</a:t>
            </a:r>
          </a:p>
        </p:txBody>
      </p:sp>
      <p:sp>
        <p:nvSpPr>
          <p:cNvPr id="11" name="Title 6"/>
          <p:cNvSpPr txBox="1"/>
          <p:nvPr>
            <p:custDataLst>
              <p:tags r:id="rId6"/>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进一步转变政府职能，改善公共服务，根据《国务院办公厅关于政府向社会力量购买服务的指导意见》（国办发〔2013〕96号）和《甘肃省人民政府办公厅关于政府向社会力量购买服务的实施意见》（甘政办发〔2014〕85号），结合天水市实际，天水市人民政府制定《天水市人民政府关于政府向社会力量购买服务的实施意见》（天政发〔2015〕107号）。为进一步做好事业单位政府购买服务改革工作，通过政府购买服务方式支持事业单位分类改革和转型发展，增强事业单位提供公共服务能力，2017年4月25日天水市机构编制委员会办公室印发《天水市事业单位政府购买服务改革工作实施方案》（天财综〔2017〕20号）。2017年以来，按照国家、省、市的统一部署和安排，天水市立足保障服务民生，推进发展成果共享，先后启动实施了全民参保登记、异地就医直接结算、城乡居民医保整合（新农合划转）、机关事业单位养老保险统筹、</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智慧人社信息化建设等一系列社保改革，初步实现了统一参保登记、统一申报核定、统一基金征缴、统一支付待遇。为保障“五险合一”顺利运行全面打通服务群众“最后一公里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一、项目背景</a:t>
            </a: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路”，</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国家社会保险标准化建设和“互联网+人社”信息化建设要求，同步对天水市社会保障大厅进行了规范化升级改造，增设接待洽谈区、自助查询办理区综合服务咨询区、银行网点等功能区，配备应急指挥系统、实时监控系统、12333语音系统、排队取号系统，开设了网上社保大厅、微信微博、二维码等便民通道。随着经办业务量逐增和服务项目的拓展，急需大量人员从事前台经办、问询引导、接洽商谈、综合服务等工作，受编制所限，天水市人力资源和社会保障局资金中心、医保中心现有人员无法满足社保经办工作需要，借鉴先进地区经验，需通过政府购买服务解决人力不足现实困难。</a:t>
            </a:r>
          </a:p>
        </p:txBody>
      </p:sp>
    </p:spTree>
    <p:custDataLst>
      <p:tags r:id="rId1"/>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二、项目实施过程及完成情况</a:t>
            </a:r>
          </a:p>
        </p:txBody>
      </p:sp>
      <p:sp>
        <p:nvSpPr>
          <p:cNvPr id="11" name="Title 6"/>
          <p:cNvSpPr txBox="1"/>
          <p:nvPr>
            <p:custDataLst>
              <p:tags r:id="rId6"/>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1.项目立项</a:t>
            </a: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2017年8月9日天水市人力资源和社会保障局向天水市财政局上报《关于政府购买社会保障经办服务岗位的请示》（天人社发〔2017〕351号），申请向社会力量购买社会保障大厅经办人员30人；12333服务热线30人；信息化建设技术指导、维护、安全管理人员3人，预算资金290万元；计划购买东部人才市场安保、保洁20人，预算资金50万元；计划购买法律顾问2名，预算资金8万元，共计划购买服务岗位85个，预算资金348万元/年。市财政局于2017年9月1日手写审签“今年由市人社局打专题报告解决，明年由预算中安排解决”。2018年至2023年天水市人力资源和社会保障局和医保中心再未每年单独报审申请资金计划明细，直接上报专项经费申报表后由市财政下达资金指标，2023年市财政下达医保中心政府购买服务岗位人员经费预算99万元，下达能力提升补助资金6.5万元。（注：2019年2月前，天水市医疗保障服务中心隶属于天水市人力资源和社会保障局，故该项预算中的经办服务岗位人员包括社保经办服务岗位人员和医保经办服务岗位人员。）</a:t>
            </a:r>
          </a:p>
        </p:txBody>
      </p:sp>
    </p:spTree>
    <p:custDataLst>
      <p:tags r:id="rId1"/>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二、项目实施过程及完成情况</a:t>
            </a: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2.项目实施的主要内容</a:t>
            </a: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医保经办服务岗位政府购买服务主要是医保中心与人力资源公司签订劳务派遣协议，以劳务派遣用工形式购买天水市人民政府政务大厅医保经办服务岗位人员。由医保中心委托人力资源公司根据医保中心的需要，面向未就业大学生，通过面试招聘录入，为医保经办服务岗位招聘工作人员，人力资源公司与派遣到医保中心的人员签订劳动（或劳务）合同，并负责为所聘人员发放薪酬、办理社会保险、托管档案等，医保中心根据人力资源公司选送派遣员工工作完成情况，向人力资源公司结算劳务费用。
</a:t>
            </a:r>
          </a:p>
        </p:txBody>
      </p:sp>
    </p:spTree>
    <p:custDataLst>
      <p:tags r:id="rId1"/>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二、项目实施过程及完成情况</a:t>
            </a:r>
          </a:p>
        </p:txBody>
      </p:sp>
      <p:sp>
        <p:nvSpPr>
          <p:cNvPr id="11" name="Title 6"/>
          <p:cNvSpPr txBox="1"/>
          <p:nvPr>
            <p:custDataLst>
              <p:tags r:id="rId6"/>
            </p:custDataLst>
          </p:nvPr>
        </p:nvSpPr>
        <p:spPr>
          <a:xfrm>
            <a:off x="2548231" y="1960779"/>
            <a:ext cx="7095537" cy="3850842"/>
          </a:xfrm>
          <a:prstGeom prst="rect">
            <a:avLst/>
          </a:prstGeom>
          <a:noFill/>
          <a:ln w="3175">
            <a:noFill/>
            <a:prstDash val="dash"/>
          </a:ln>
        </p:spPr>
        <p:txBody>
          <a:bodyPr wrap="square" lIns="63500" tIns="25400" rIns="63500" bIns="25400" anchor="ctr" anchorCtr="0">
            <a:normAutofit fontScale="90000"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sym typeface="+mn-ea"/>
              </a:rPr>
              <a:t>3.项目完成情况</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2022年9月14日，医保中心与人力资源公司签订《劳务派遣服务协议》，协议约定医保中心向人力资源公司支付的服务费用标准为60元/人/月，派遣员工的相关社会保险费用按社会保险法规定及社会保险部门核定的标准执行，派遣员工的工资标准由医保中心按照同工同酬的原则确定劳务报酬，但不得低于当地最低工资标准，协议期限自2022年10月1日至2025年9月30日止。</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人力资源公司向医保中心共派遣23人，全部为天水市人民政府政务大厅医保中心经办人员，医保中心根据AB岗位责任制，将23名工作人员按医保中心经办业务类别分为12名A岗人员和11名B岗人员，工资标准参照2016年天水市新入职高校毕业生平均工资标准，核定月工资2850元/人。2024年1月25日，医保中心对2023年医保经办服务岗位政府购买服务工作人员开展了考核大会，23名工作人员均通过了考核。</a:t>
            </a:r>
          </a:p>
        </p:txBody>
      </p:sp>
    </p:spTree>
    <p:custDataLst>
      <p:tags r:id="rId1"/>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三、资金到位和支出情况</a:t>
            </a:r>
          </a:p>
        </p:txBody>
      </p:sp>
      <p:sp>
        <p:nvSpPr>
          <p:cNvPr id="11" name="Title 6"/>
          <p:cNvSpPr txBox="1"/>
          <p:nvPr>
            <p:custDataLst>
              <p:tags r:id="rId6"/>
            </p:custDataLst>
          </p:nvPr>
        </p:nvSpPr>
        <p:spPr>
          <a:xfrm>
            <a:off x="1767022" y="1837436"/>
            <a:ext cx="8657955"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1.资金到位情况</a:t>
            </a: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截至2023年12月31日，医保中心2023年医保经办服务岗位政府购买服务共到位人员工资、单位承担的社保及劳务派遣管理费105.5万元，其中：2022年12月27日《天水市财政局关于2023年部门预算的批复》（天财预〔2023〕1号）批复财政预算资金99万元，2023年11月17日《天水市医疗保障局关于申请医疗保障服务能力提升补助经费的报告》（天医保函〔2023〕123号）向天水市财政局申请项目资金，2023年11月29日，天水市财政局和天水市医疗保障局《关于下达2023年医疗保障服务能力提升（第二批）市级补助资金的通知》（天财社〔2023〕93号）下达资金计划46.4万元，医保中心将其中的6.5万元用于该项目。</a:t>
            </a:r>
          </a:p>
        </p:txBody>
      </p:sp>
    </p:spTree>
    <p:custDataLst>
      <p:tags r:id="rId1"/>
    </p:custData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commondata" val="eyJoZGlkIjoiOTRlMTc3YjgzMzA1NWE0MzczZjFjMjBkYmI4OWNhY2U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10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13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 name="KSO_WM_UNIT_TEXT_FILL_FORE_SCHEMECOLOR_INDEX_BRIGHTNESS" val="0"/>
  <p:tag name="KSO_WM_UNIT_TEXT_FILL_FORE_SCHEMECOLOR_INDEX" val="5"/>
  <p:tag name="KSO_WM_UNIT_TEXT_FILL_TYPE" val="1"/>
</p:tagLst>
</file>

<file path=ppt/tags/tag13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14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141.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7&quot;,&quot;maxSize&quot;:{&quot;size1&quot;:20},&quot;minSize&quot;:{&quot;size1&quot;:11.2},&quot;normalSize&quot;:{&quot;size1&quot;:11.2},&quot;subLayout&quot;:[{&quot;id&quot;:&quot;2024-09-12T10:37:07&quot;,&quot;margin&quot;:{&quot;bottom&quot;:0.025999998673796654,&quot;left&quot;:1.2699999809265137,&quot;right&quot;:1.2699999809265137,&quot;top&quot;:0.4230000376701355},&quot;type&quot;:0},{&quot;id&quot;:&quot;2024-09-12T10:37:0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4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4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47.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7&quot;,&quot;maxSize&quot;:{&quot;size1&quot;:20},&quot;minSize&quot;:{&quot;size1&quot;:11.2},&quot;normalSize&quot;:{&quot;size1&quot;:11.2},&quot;subLayout&quot;:[{&quot;id&quot;:&quot;2024-09-12T10:37:07&quot;,&quot;margin&quot;:{&quot;bottom&quot;:0.025999998673796654,&quot;left&quot;:1.2699999809265137,&quot;right&quot;:1.2699999809265137,&quot;top&quot;:0.4230000376701355},&quot;type&quot;:0},{&quot;id&quot;:&quot;2024-09-12T10:37:0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5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5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58.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7&quot;,&quot;maxSize&quot;:{&quot;size1&quot;:20},&quot;minSize&quot;:{&quot;size1&quot;:11.2},&quot;normalSize&quot;:{&quot;size1&quot;:11.2},&quot;subLayout&quot;:[{&quot;id&quot;:&quot;2024-09-12T10:37:07&quot;,&quot;margin&quot;:{&quot;bottom&quot;:0.025999998673796654,&quot;left&quot;:1.2699999809265137,&quot;right&quot;:1.2699999809265137,&quot;top&quot;:0.4230000376701355},&quot;type&quot;:0},{&quot;id&quot;:&quot;2024-09-12T10:37:0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64.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7&quot;,&quot;maxSize&quot;:{&quot;size1&quot;:20},&quot;minSize&quot;:{&quot;size1&quot;:11.2},&quot;normalSize&quot;:{&quot;size1&quot;:11.2},&quot;subLayout&quot;:[{&quot;id&quot;:&quot;2024-09-12T10:37:07&quot;,&quot;margin&quot;:{&quot;bottom&quot;:0.025999998673796654,&quot;left&quot;:1.2699999809265137,&quot;right&quot;:1.2699999809265137,&quot;top&quot;:0.4230000376701355},&quot;type&quot;:0},{&quot;id&quot;:&quot;2024-09-12T10:37:0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74.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75.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7&quot;,&quot;maxSize&quot;:{&quot;size1&quot;:20},&quot;minSize&quot;:{&quot;size1&quot;:11.2},&quot;normalSize&quot;:{&quot;size1&quot;:11.2},&quot;subLayout&quot;:[{&quot;id&quot;:&quot;2024-09-12T10:37:07&quot;,&quot;margin&quot;:{&quot;bottom&quot;:0.025999998673796654,&quot;left&quot;:1.2699999809265137,&quot;right&quot;:1.2699999809265137,&quot;top&quot;:0.4230000376701355},&quot;type&quot;:0},{&quot;id&quot;:&quot;2024-09-12T10:37:0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81.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7&quot;,&quot;maxSize&quot;:{&quot;size1&quot;:20},&quot;minSize&quot;:{&quot;size1&quot;:11.2},&quot;normalSize&quot;:{&quot;size1&quot;:11.2},&quot;subLayout&quot;:[{&quot;id&quot;:&quot;2024-09-12T10:37:07&quot;,&quot;margin&quot;:{&quot;bottom&quot;:0.025999998673796654,&quot;left&quot;:1.2699999809265137,&quot;right&quot;:1.2699999809265137,&quot;top&quot;:0.4230000376701355},&quot;type&quot;:0},{&quot;id&quot;:&quot;2024-09-12T10:37:0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87.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93.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0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2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20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207.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1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2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221.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31.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32.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3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6152_2*m_h_i*1_2_1"/>
  <p:tag name="KSO_WM_TEMPLATE_CATEGORY" val="diagram"/>
  <p:tag name="KSO_WM_TEMPLATE_INDEX" val="20206152"/>
  <p:tag name="KSO_WM_UNIT_LAYERLEVEL" val="1_1_1"/>
  <p:tag name="KSO_WM_TAG_VERSION" val="1.0"/>
  <p:tag name="KSO_WM_BEAUTIFY_FLAG" val="#wm#"/>
  <p:tag name="KSO_WM_UNIT_SUBTYPE" val="d"/>
  <p:tag name="KSO_WM_UNIT_FILL_FORE_SCHEMECOLOR_INDEX_BRIGHTNESS" val="-0.35"/>
  <p:tag name="KSO_WM_UNIT_FILL_FORE_SCHEMECOLOR_INDEX" val="14"/>
  <p:tag name="KSO_WM_UNIT_FILL_TYPE" val="1"/>
  <p:tag name="KSO_WM_UNIT_TEXT_FILL_FORE_SCHEMECOLOR_INDEX_BRIGHTNESS" val="0"/>
  <p:tag name="KSO_WM_UNIT_TEXT_FILL_FORE_SCHEMECOLOR_INDEX" val="14"/>
  <p:tag name="KSO_WM_UNIT_TEXT_FILL_TYPE" val="1"/>
  <p:tag name="KSO_WM_DIAGRAM_VIRTUALLY_FRAME" val="{&quot;height&quot;:291.74149606299216,&quot;left&quot;:102.6,&quot;top&quot;:162.34511811023623,&quot;width&quot;:765.5441732283465}"/>
</p:tagLst>
</file>

<file path=ppt/tags/tag2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6152_2*m_h_i*1_2_2"/>
  <p:tag name="KSO_WM_TEMPLATE_CATEGORY" val="diagram"/>
  <p:tag name="KSO_WM_TEMPLATE_INDEX" val="20206152"/>
  <p:tag name="KSO_WM_UNIT_LAYERLEVEL" val="1_1_1"/>
  <p:tag name="KSO_WM_TAG_VERSION" val="1.0"/>
  <p:tag name="KSO_WM_BEAUTIFY_FLAG" val="#wm#"/>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2"/>
  <p:tag name="KSO_WM_UNIT_TEXT_FILL_TYPE" val="1"/>
  <p:tag name="KSO_WM_DIAGRAM_VIRTUALLY_FRAME" val="{&quot;height&quot;:291.74149606299216,&quot;left&quot;:102.6,&quot;top&quot;:162.34511811023623,&quot;width&quot;:765.5441732283465}"/>
</p:tagLst>
</file>

<file path=ppt/tags/tag2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06152_2*m_h_i*1_1_1"/>
  <p:tag name="KSO_WM_TEMPLATE_CATEGORY" val="diagram"/>
  <p:tag name="KSO_WM_TEMPLATE_INDEX" val="20206152"/>
  <p:tag name="KSO_WM_UNIT_LAYERLEVEL" val="1_1_1"/>
  <p:tag name="KSO_WM_TAG_VERSION" val="1.0"/>
  <p:tag name="KSO_WM_BEAUTIFY_FLAG" val="#wm#"/>
  <p:tag name="KSO_WM_UNIT_SUBTYPE" val="d"/>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4"/>
  <p:tag name="KSO_WM_UNIT_TEXT_FILL_TYPE" val="1"/>
  <p:tag name="KSO_WM_DIAGRAM_VIRTUALLY_FRAME" val="{&quot;height&quot;:291.74149606299216,&quot;left&quot;:102.6,&quot;top&quot;:162.34511811023623,&quot;width&quot;:765.5441732283465}"/>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6152_2*m_h_i*1_1_2"/>
  <p:tag name="KSO_WM_TEMPLATE_CATEGORY" val="diagram"/>
  <p:tag name="KSO_WM_TEMPLATE_INDEX" val="202061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291.74149606299216,&quot;left&quot;:102.6,&quot;top&quot;:162.34511811023623,&quot;width&quot;:765.5441732283465}"/>
</p:tagLst>
</file>

<file path=ppt/tags/tag24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_INDEX" val="5"/>
  <p:tag name="KSO_WM_UNIT_PRESET_TEXT_LEN" val="25"/>
  <p:tag name="KSO_WM_UNIT_NOCLEAR" val="0"/>
  <p:tag name="KSO_WM_UNIT_VALUE" val="72"/>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6152_2*m_h_f*1_1_1"/>
  <p:tag name="KSO_WM_TEMPLATE_CATEGORY" val="diagram"/>
  <p:tag name="KSO_WM_TEMPLATE_INDEX" val="202061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91.74149606299216,&quot;left&quot;:102.6,&quot;top&quot;:162.34511811023623,&quot;width&quot;:765.5441732283465}"/>
</p:tagLst>
</file>

<file path=ppt/tags/tag242.xml><?xml version="1.0" encoding="utf-8"?>
<p:tagLst xmlns:a="http://schemas.openxmlformats.org/drawingml/2006/main" xmlns:r="http://schemas.openxmlformats.org/officeDocument/2006/relationships" xmlns:p="http://schemas.openxmlformats.org/presentationml/2006/main">
  <p:tag name="KSO_WM_UNIT_SUBTYPE" val="a"/>
  <p:tag name="KSO_WM_UNIT_PRESET_TEXT_INDEX" val="5"/>
  <p:tag name="KSO_WM_UNIT_PRESET_TEXT_LEN" val="25"/>
  <p:tag name="KSO_WM_UNIT_NOCLEAR" val="0"/>
  <p:tag name="KSO_WM_UNIT_VALUE" val="72"/>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6152_2*m_h_f*1_3_1"/>
  <p:tag name="KSO_WM_TEMPLATE_CATEGORY" val="diagram"/>
  <p:tag name="KSO_WM_TEMPLATE_INDEX" val="202061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91.74149606299216,&quot;left&quot;:102.6,&quot;top&quot;:162.34511811023623,&quot;width&quot;:765.5441732283465}"/>
</p:tagLst>
</file>

<file path=ppt/tags/tag243.xml><?xml version="1.0" encoding="utf-8"?>
<p:tagLst xmlns:a="http://schemas.openxmlformats.org/drawingml/2006/main" xmlns:r="http://schemas.openxmlformats.org/officeDocument/2006/relationships" xmlns:p="http://schemas.openxmlformats.org/presentationml/2006/main">
  <p:tag name="KSO_WM_UNIT_SUBTYPE" val="a"/>
  <p:tag name="KSO_WM_UNIT_PRESET_TEXT_INDEX" val="5"/>
  <p:tag name="KSO_WM_UNIT_PRESET_TEXT_LEN" val="25"/>
  <p:tag name="KSO_WM_UNIT_NOCLEAR" val="0"/>
  <p:tag name="KSO_WM_UNIT_VALUE" val="72"/>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6152_2*m_h_f*1_2_1"/>
  <p:tag name="KSO_WM_TEMPLATE_CATEGORY" val="diagram"/>
  <p:tag name="KSO_WM_TEMPLATE_INDEX" val="202061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91.74149606299216,&quot;left&quot;:102.6,&quot;top&quot;:162.34511811023623,&quot;width&quot;:765.5441732283465}"/>
</p:tagLst>
</file>

<file path=ppt/tags/tag2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06152_2*m_i*1_1"/>
  <p:tag name="KSO_WM_TEMPLATE_CATEGORY" val="diagram"/>
  <p:tag name="KSO_WM_TEMPLATE_INDEX" val="20206152"/>
  <p:tag name="KSO_WM_UNIT_LAYERLEVEL" val="1_1"/>
  <p:tag name="KSO_WM_TAG_VERSION" val="1.0"/>
  <p:tag name="KSO_WM_BEAUTIFY_FLAG" val="#wm#"/>
  <p:tag name="KSO_WM_UNIT_LINE_FORE_SCHEMECOLOR_INDEX_BRIGHTNESS" val="-0.25"/>
  <p:tag name="KSO_WM_UNIT_LINE_FORE_SCHEMECOLOR_INDEX" val="14"/>
  <p:tag name="KSO_WM_UNIT_LINE_FILL_TYPE" val="2"/>
  <p:tag name="KSO_WM_DIAGRAM_VIRTUALLY_FRAME" val="{&quot;height&quot;:291.74149606299216,&quot;left&quot;:102.6,&quot;top&quot;:162.34511811023623,&quot;width&quot;:765.5441732283465}"/>
</p:tagLst>
</file>

<file path=ppt/tags/tag2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206152_2*m_i*1_2"/>
  <p:tag name="KSO_WM_TEMPLATE_CATEGORY" val="diagram"/>
  <p:tag name="KSO_WM_TEMPLATE_INDEX" val="20206152"/>
  <p:tag name="KSO_WM_UNIT_LAYERLEVEL" val="1_1"/>
  <p:tag name="KSO_WM_TAG_VERSION" val="1.0"/>
  <p:tag name="KSO_WM_BEAUTIFY_FLAG" val="#wm#"/>
  <p:tag name="KSO_WM_UNIT_LINE_FORE_SCHEMECOLOR_INDEX_BRIGHTNESS" val="-0.25"/>
  <p:tag name="KSO_WM_UNIT_LINE_FORE_SCHEMECOLOR_INDEX" val="14"/>
  <p:tag name="KSO_WM_UNIT_LINE_FILL_TYPE" val="2"/>
  <p:tag name="KSO_WM_DIAGRAM_VIRTUALLY_FRAME" val="{&quot;height&quot;:291.74149606299216,&quot;left&quot;:102.6,&quot;top&quot;:162.34511811023623,&quot;width&quot;:765.5441732283465}"/>
</p:tagLst>
</file>

<file path=ppt/tags/tag2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6152_2*m_h_i*1_3_1"/>
  <p:tag name="KSO_WM_TEMPLATE_CATEGORY" val="diagram"/>
  <p:tag name="KSO_WM_TEMPLATE_INDEX" val="20206152"/>
  <p:tag name="KSO_WM_UNIT_LAYERLEVEL" val="1_1_1"/>
  <p:tag name="KSO_WM_TAG_VERSION" val="1.0"/>
  <p:tag name="KSO_WM_BEAUTIFY_FLAG" val="#wm#"/>
  <p:tag name="KSO_WM_UNIT_SUBTYPE" val="d"/>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4"/>
  <p:tag name="KSO_WM_UNIT_TEXT_FILL_TYPE" val="1"/>
  <p:tag name="KSO_WM_DIAGRAM_VIRTUALLY_FRAME" val="{&quot;height&quot;:291.74149606299216,&quot;left&quot;:102.6,&quot;top&quot;:162.34511811023623,&quot;width&quot;:765.5441732283465}"/>
</p:tagLst>
</file>

<file path=ppt/tags/tag2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6152_2*m_h_i*1_3_2"/>
  <p:tag name="KSO_WM_TEMPLATE_CATEGORY" val="diagram"/>
  <p:tag name="KSO_WM_TEMPLATE_INDEX" val="202061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291.74149606299216,&quot;left&quot;:102.6,&quot;top&quot;:162.34511811023623,&quot;width&quot;:765.5441732283465}"/>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0.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5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6152_2*m_h_i*1_2_1"/>
  <p:tag name="KSO_WM_TEMPLATE_CATEGORY" val="diagram"/>
  <p:tag name="KSO_WM_TEMPLATE_INDEX" val="20206152"/>
  <p:tag name="KSO_WM_UNIT_LAYERLEVEL" val="1_1_1"/>
  <p:tag name="KSO_WM_TAG_VERSION" val="1.0"/>
  <p:tag name="KSO_WM_BEAUTIFY_FLAG" val="#wm#"/>
  <p:tag name="KSO_WM_UNIT_SUBTYPE" val="d"/>
  <p:tag name="KSO_WM_UNIT_FILL_FORE_SCHEMECOLOR_INDEX_BRIGHTNESS" val="-0.35"/>
  <p:tag name="KSO_WM_UNIT_FILL_FORE_SCHEMECOLOR_INDEX" val="14"/>
  <p:tag name="KSO_WM_UNIT_FILL_TYPE" val="1"/>
  <p:tag name="KSO_WM_UNIT_TEXT_FILL_FORE_SCHEMECOLOR_INDEX_BRIGHTNESS" val="0"/>
  <p:tag name="KSO_WM_UNIT_TEXT_FILL_FORE_SCHEMECOLOR_INDEX" val="14"/>
  <p:tag name="KSO_WM_UNIT_TEXT_FILL_TYPE" val="1"/>
  <p:tag name="KSO_WM_DIAGRAM_VIRTUALLY_FRAME" val="{&quot;height&quot;:334.94149606299214,&quot;left&quot;:102.6,&quot;top&quot;:89.94511811023622,&quot;width&quot;:754.85}"/>
</p:tagLst>
</file>

<file path=ppt/tags/tag2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6152_2*m_h_i*1_2_2"/>
  <p:tag name="KSO_WM_TEMPLATE_CATEGORY" val="diagram"/>
  <p:tag name="KSO_WM_TEMPLATE_INDEX" val="20206152"/>
  <p:tag name="KSO_WM_UNIT_LAYERLEVEL" val="1_1_1"/>
  <p:tag name="KSO_WM_TAG_VERSION" val="1.0"/>
  <p:tag name="KSO_WM_BEAUTIFY_FLAG" val="#wm#"/>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2"/>
  <p:tag name="KSO_WM_UNIT_TEXT_FILL_TYPE" val="1"/>
  <p:tag name="KSO_WM_DIAGRAM_VIRTUALLY_FRAME" val="{&quot;height&quot;:334.94149606299214,&quot;left&quot;:102.6,&quot;top&quot;:89.94511811023622,&quot;width&quot;:754.85}"/>
</p:tagLst>
</file>

<file path=ppt/tags/tag2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06152_2*m_h_i*1_1_1"/>
  <p:tag name="KSO_WM_TEMPLATE_CATEGORY" val="diagram"/>
  <p:tag name="KSO_WM_TEMPLATE_INDEX" val="20206152"/>
  <p:tag name="KSO_WM_UNIT_LAYERLEVEL" val="1_1_1"/>
  <p:tag name="KSO_WM_TAG_VERSION" val="1.0"/>
  <p:tag name="KSO_WM_BEAUTIFY_FLAG" val="#wm#"/>
  <p:tag name="KSO_WM_UNIT_SUBTYPE" val="d"/>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4"/>
  <p:tag name="KSO_WM_UNIT_TEXT_FILL_TYPE" val="1"/>
  <p:tag name="KSO_WM_DIAGRAM_VIRTUALLY_FRAME" val="{&quot;height&quot;:334.94149606299214,&quot;left&quot;:102.6,&quot;top&quot;:89.94511811023622,&quot;width&quot;:754.85}"/>
</p:tagLst>
</file>

<file path=ppt/tags/tag2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6152_2*m_h_i*1_1_2"/>
  <p:tag name="KSO_WM_TEMPLATE_CATEGORY" val="diagram"/>
  <p:tag name="KSO_WM_TEMPLATE_INDEX" val="202061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334.94149606299214,&quot;left&quot;:102.6,&quot;top&quot;:89.94511811023622,&quot;width&quot;:754.85}"/>
</p:tagLst>
</file>

<file path=ppt/tags/tag259.xml><?xml version="1.0" encoding="utf-8"?>
<p:tagLst xmlns:a="http://schemas.openxmlformats.org/drawingml/2006/main" xmlns:r="http://schemas.openxmlformats.org/officeDocument/2006/relationships" xmlns:p="http://schemas.openxmlformats.org/presentationml/2006/main">
  <p:tag name="KSO_WM_UNIT_SUBTYPE" val="a"/>
  <p:tag name="KSO_WM_UNIT_PRESET_TEXT_INDEX" val="5"/>
  <p:tag name="KSO_WM_UNIT_PRESET_TEXT_LEN" val="25"/>
  <p:tag name="KSO_WM_UNIT_NOCLEAR" val="0"/>
  <p:tag name="KSO_WM_UNIT_VALUE" val="72"/>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6152_2*m_h_f*1_1_1"/>
  <p:tag name="KSO_WM_TEMPLATE_CATEGORY" val="diagram"/>
  <p:tag name="KSO_WM_TEMPLATE_INDEX" val="202061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34.94149606299214,&quot;left&quot;:102.6,&quot;top&quot;:89.94511811023622,&quot;width&quot;:754.85}"/>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SUBTYPE" val="a"/>
  <p:tag name="KSO_WM_UNIT_PRESET_TEXT_INDEX" val="5"/>
  <p:tag name="KSO_WM_UNIT_PRESET_TEXT_LEN" val="25"/>
  <p:tag name="KSO_WM_UNIT_NOCLEAR" val="0"/>
  <p:tag name="KSO_WM_UNIT_VALUE" val="72"/>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6152_2*m_h_f*1_3_1"/>
  <p:tag name="KSO_WM_TEMPLATE_CATEGORY" val="diagram"/>
  <p:tag name="KSO_WM_TEMPLATE_INDEX" val="202061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34.94149606299214,&quot;left&quot;:102.6,&quot;top&quot;:89.94511811023622,&quot;width&quot;:754.85}"/>
</p:tagLst>
</file>

<file path=ppt/tags/tag26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_INDEX" val="5"/>
  <p:tag name="KSO_WM_UNIT_PRESET_TEXT_LEN" val="25"/>
  <p:tag name="KSO_WM_UNIT_NOCLEAR" val="0"/>
  <p:tag name="KSO_WM_UNIT_VALUE" val="72"/>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6152_2*m_h_f*1_2_1"/>
  <p:tag name="KSO_WM_TEMPLATE_CATEGORY" val="diagram"/>
  <p:tag name="KSO_WM_TEMPLATE_INDEX" val="202061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34.94149606299214,&quot;left&quot;:102.6,&quot;top&quot;:89.94511811023622,&quot;width&quot;:754.85}"/>
</p:tagLst>
</file>

<file path=ppt/tags/tag2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06152_2*m_i*1_1"/>
  <p:tag name="KSO_WM_TEMPLATE_CATEGORY" val="diagram"/>
  <p:tag name="KSO_WM_TEMPLATE_INDEX" val="20206152"/>
  <p:tag name="KSO_WM_UNIT_LAYERLEVEL" val="1_1"/>
  <p:tag name="KSO_WM_TAG_VERSION" val="1.0"/>
  <p:tag name="KSO_WM_BEAUTIFY_FLAG" val="#wm#"/>
  <p:tag name="KSO_WM_UNIT_LINE_FORE_SCHEMECOLOR_INDEX_BRIGHTNESS" val="-0.25"/>
  <p:tag name="KSO_WM_UNIT_LINE_FORE_SCHEMECOLOR_INDEX" val="14"/>
  <p:tag name="KSO_WM_UNIT_LINE_FILL_TYPE" val="2"/>
  <p:tag name="KSO_WM_DIAGRAM_VIRTUALLY_FRAME" val="{&quot;height&quot;:334.94149606299214,&quot;left&quot;:102.6,&quot;top&quot;:89.94511811023622,&quot;width&quot;:754.85}"/>
</p:tagLst>
</file>

<file path=ppt/tags/tag2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206152_2*m_i*1_2"/>
  <p:tag name="KSO_WM_TEMPLATE_CATEGORY" val="diagram"/>
  <p:tag name="KSO_WM_TEMPLATE_INDEX" val="20206152"/>
  <p:tag name="KSO_WM_UNIT_LAYERLEVEL" val="1_1"/>
  <p:tag name="KSO_WM_TAG_VERSION" val="1.0"/>
  <p:tag name="KSO_WM_BEAUTIFY_FLAG" val="#wm#"/>
  <p:tag name="KSO_WM_UNIT_LINE_FORE_SCHEMECOLOR_INDEX_BRIGHTNESS" val="-0.25"/>
  <p:tag name="KSO_WM_UNIT_LINE_FORE_SCHEMECOLOR_INDEX" val="14"/>
  <p:tag name="KSO_WM_UNIT_LINE_FILL_TYPE" val="2"/>
  <p:tag name="KSO_WM_DIAGRAM_VIRTUALLY_FRAME" val="{&quot;height&quot;:334.94149606299214,&quot;left&quot;:102.6,&quot;top&quot;:89.94511811023622,&quot;width&quot;:754.85}"/>
</p:tagLst>
</file>

<file path=ppt/tags/tag2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6152_2*m_h_i*1_3_2"/>
  <p:tag name="KSO_WM_TEMPLATE_CATEGORY" val="diagram"/>
  <p:tag name="KSO_WM_TEMPLATE_INDEX" val="202061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334.94149606299214,&quot;left&quot;:102.6,&quot;top&quot;:89.94511811023622,&quot;width&quot;:754.85}"/>
</p:tagLst>
</file>

<file path=ppt/tags/tag265.xml><?xml version="1.0" encoding="utf-8"?>
<p:tagLst xmlns:a="http://schemas.openxmlformats.org/drawingml/2006/main" xmlns:r="http://schemas.openxmlformats.org/officeDocument/2006/relationships" xmlns:p="http://schemas.openxmlformats.org/presentationml/2006/main">
  <p:tag name="KSO_WM_DIAGRAM_VIRTUALLY_FRAME" val="{&quot;height&quot;:334.94149606299214,&quot;left&quot;:102.6,&quot;top&quot;:89.94511811023622,&quot;width&quot;:754.85}"/>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7.xml><?xml version="1.0" encoding="utf-8"?>
<p:tagLst xmlns:a="http://schemas.openxmlformats.org/drawingml/2006/main" xmlns:r="http://schemas.openxmlformats.org/officeDocument/2006/relationships" xmlns:p="http://schemas.openxmlformats.org/presentationml/2006/main">
  <p:tag name="KSO_WM_UNIT_SUBTYPE" val="a"/>
  <p:tag name="KSO_WM_UNIT_PRESET_TEXT_INDEX" val="5"/>
  <p:tag name="KSO_WM_UNIT_PRESET_TEXT_LEN" val="25"/>
  <p:tag name="KSO_WM_UNIT_NOCLEAR" val="0"/>
  <p:tag name="KSO_WM_UNIT_VALUE" val="72"/>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6152_2*m_h_f*1_3_1"/>
  <p:tag name="KSO_WM_TEMPLATE_CATEGORY" val="diagram"/>
  <p:tag name="KSO_WM_TEMPLATE_INDEX" val="20206152"/>
  <p:tag name="KSO_WM_UNIT_LAYERLEVEL" val="1_1_1"/>
  <p:tag name="KSO_WM_TAG_VERSION" val="1.0"/>
  <p:tag name="KSO_WM_BEAUTIFY_FLAG" val=""/>
  <p:tag name="KSO_WM_UNIT_TEXT_FILL_FORE_SCHEMECOLOR_INDEX_BRIGHTNESS" val="0"/>
  <p:tag name="KSO_WM_UNIT_TEXT_FILL_FORE_SCHEMECOLOR_INDEX" val="13"/>
  <p:tag name="KSO_WM_UNIT_TEXT_FILL_TYPE" val="1"/>
  <p:tag name="KSO_WM_DIAGRAM_VIRTUALLY_FRAME" val="{&quot;height&quot;:334.94149606299214,&quot;left&quot;:102.6,&quot;top&quot;:89.94511811023622,&quot;width&quot;:754.85}"/>
</p:tagLst>
</file>

<file path=ppt/tags/tag2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06152_2*m_i*1_1"/>
  <p:tag name="KSO_WM_TEMPLATE_CATEGORY" val="diagram"/>
  <p:tag name="KSO_WM_TEMPLATE_INDEX" val="20206152"/>
  <p:tag name="KSO_WM_UNIT_LAYERLEVEL" val="1_1"/>
  <p:tag name="KSO_WM_TAG_VERSION" val="1.0"/>
  <p:tag name="KSO_WM_BEAUTIFY_FLAG" val=""/>
  <p:tag name="KSO_WM_UNIT_LINE_FORE_SCHEMECOLOR_INDEX_BRIGHTNESS" val="-0.25"/>
  <p:tag name="KSO_WM_UNIT_LINE_FORE_SCHEMECOLOR_INDEX" val="14"/>
  <p:tag name="KSO_WM_UNIT_LINE_FILL_TYPE" val="2"/>
  <p:tag name="KSO_WM_DIAGRAM_VIRTUALLY_FRAME" val="{&quot;height&quot;:334.94149606299214,&quot;left&quot;:102.6,&quot;top&quot;:89.94511811023622,&quot;width&quot;:754.85}"/>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DIAGRAM_VIRTUALLY_FRAME" val="{&quot;height&quot;:334.94149606299214,&quot;left&quot;:102.6,&quot;top&quot;:89.94511811023622,&quot;width&quot;:754.85}"/>
</p:tagLst>
</file>

<file path=ppt/tags/tag2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6152_2*m_h_i*1_3_2"/>
  <p:tag name="KSO_WM_TEMPLATE_CATEGORY" val="diagram"/>
  <p:tag name="KSO_WM_TEMPLATE_INDEX" val="20206152"/>
  <p:tag name="KSO_WM_UNIT_LAYERLEVEL" val="1_1_1"/>
  <p:tag name="KSO_WM_TAG_VERSION" val="1.0"/>
  <p:tag name="KSO_WM_BEAUTIFY_FLAG" v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334.94149606299214,&quot;left&quot;:102.6,&quot;top&quot;:89.94511811023622,&quot;width&quot;:754.85}"/>
</p:tagLst>
</file>

<file path=ppt/tags/tag2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6152_2*m_h_i*1_3_1"/>
  <p:tag name="KSO_WM_TEMPLATE_CATEGORY" val="diagram"/>
  <p:tag name="KSO_WM_TEMPLATE_INDEX" val="20206152"/>
  <p:tag name="KSO_WM_UNIT_LAYERLEVEL" val="1_1_1"/>
  <p:tag name="KSO_WM_TAG_VERSION" val="1.0"/>
  <p:tag name="KSO_WM_BEAUTIFY_FLAG" val=""/>
  <p:tag name="KSO_WM_UNIT_SUBTYPE" val="d"/>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4"/>
  <p:tag name="KSO_WM_UNIT_TEXT_FILL_TYPE" val="1"/>
  <p:tag name="KSO_WM_DIAGRAM_VIRTUALLY_FRAME" val="{&quot;height&quot;:334.94149606299214,&quot;left&quot;:102.6,&quot;top&quot;:89.94511811023622,&quot;width&quot;:754.85}"/>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6152_2*m_h_i*1_3_1"/>
  <p:tag name="KSO_WM_TEMPLATE_CATEGORY" val="diagram"/>
  <p:tag name="KSO_WM_TEMPLATE_INDEX" val="20206152"/>
  <p:tag name="KSO_WM_UNIT_LAYERLEVEL" val="1_1_1"/>
  <p:tag name="KSO_WM_TAG_VERSION" val="1.0"/>
  <p:tag name="KSO_WM_BEAUTIFY_FLAG" val="#wm#"/>
  <p:tag name="KSO_WM_UNIT_SUBTYPE" val="d"/>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4"/>
  <p:tag name="KSO_WM_UNIT_TEXT_FILL_TYPE" val="1"/>
  <p:tag name="KSO_WM_DIAGRAM_VIRTUALLY_FRAME" val="{&quot;height&quot;:334.94149606299214,&quot;left&quot;:102.6,&quot;top&quot;:89.94511811023622,&quot;width&quot;:754.85}"/>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6.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6152_2*m_h_i*1_2_1"/>
  <p:tag name="KSO_WM_TEMPLATE_CATEGORY" val="diagram"/>
  <p:tag name="KSO_WM_TEMPLATE_INDEX" val="20206152"/>
  <p:tag name="KSO_WM_UNIT_LAYERLEVEL" val="1_1_1"/>
  <p:tag name="KSO_WM_TAG_VERSION" val="1.0"/>
  <p:tag name="KSO_WM_BEAUTIFY_FLAG" val="#wm#"/>
  <p:tag name="KSO_WM_UNIT_SUBTYPE" val="d"/>
  <p:tag name="KSO_WM_UNIT_FILL_FORE_SCHEMECOLOR_INDEX_BRIGHTNESS" val="-0.35"/>
  <p:tag name="KSO_WM_UNIT_FILL_FORE_SCHEMECOLOR_INDEX" val="14"/>
  <p:tag name="KSO_WM_UNIT_FILL_TYPE" val="1"/>
  <p:tag name="KSO_WM_UNIT_TEXT_FILL_FORE_SCHEMECOLOR_INDEX_BRIGHTNESS" val="0"/>
  <p:tag name="KSO_WM_UNIT_TEXT_FILL_FORE_SCHEMECOLOR_INDEX" val="14"/>
  <p:tag name="KSO_WM_UNIT_TEXT_FILL_TYPE" val="1"/>
  <p:tag name="KSO_WM_DIAGRAM_VIRTUALLY_FRAME" val="{&quot;height&quot;:237.74149606299216,&quot;left&quot;:102.6,&quot;top&quot;:187.1451181102362,&quot;width&quot;:754.8441732283466}"/>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6152_2*m_h_i*1_2_2"/>
  <p:tag name="KSO_WM_TEMPLATE_CATEGORY" val="diagram"/>
  <p:tag name="KSO_WM_TEMPLATE_INDEX" val="20206152"/>
  <p:tag name="KSO_WM_UNIT_LAYERLEVEL" val="1_1_1"/>
  <p:tag name="KSO_WM_TAG_VERSION" val="1.0"/>
  <p:tag name="KSO_WM_BEAUTIFY_FLAG" val="#wm#"/>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2"/>
  <p:tag name="KSO_WM_UNIT_TEXT_FILL_TYPE" val="1"/>
  <p:tag name="KSO_WM_DIAGRAM_VIRTUALLY_FRAME" val="{&quot;height&quot;:237.74149606299216,&quot;left&quot;:102.6,&quot;top&quot;:187.1451181102362,&quot;width&quot;:754.8441732283466}"/>
</p:tagLst>
</file>

<file path=ppt/tags/tag2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06152_2*m_h_i*1_1_1"/>
  <p:tag name="KSO_WM_TEMPLATE_CATEGORY" val="diagram"/>
  <p:tag name="KSO_WM_TEMPLATE_INDEX" val="20206152"/>
  <p:tag name="KSO_WM_UNIT_LAYERLEVEL" val="1_1_1"/>
  <p:tag name="KSO_WM_TAG_VERSION" val="1.0"/>
  <p:tag name="KSO_WM_BEAUTIFY_FLAG" val="#wm#"/>
  <p:tag name="KSO_WM_UNIT_SUBTYPE" val="d"/>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4"/>
  <p:tag name="KSO_WM_UNIT_TEXT_FILL_TYPE" val="1"/>
  <p:tag name="KSO_WM_DIAGRAM_VIRTUALLY_FRAME" val="{&quot;height&quot;:237.74149606299216,&quot;left&quot;:102.6,&quot;top&quot;:187.1451181102362,&quot;width&quot;:754.8441732283466}"/>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6152_2*m_h_i*1_1_2"/>
  <p:tag name="KSO_WM_TEMPLATE_CATEGORY" val="diagram"/>
  <p:tag name="KSO_WM_TEMPLATE_INDEX" val="202061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237.74149606299216,&quot;left&quot;:102.6,&quot;top&quot;:187.1451181102362,&quot;width&quot;:754.8441732283466}"/>
</p:tagLst>
</file>

<file path=ppt/tags/tag285.xml><?xml version="1.0" encoding="utf-8"?>
<p:tagLst xmlns:a="http://schemas.openxmlformats.org/drawingml/2006/main" xmlns:r="http://schemas.openxmlformats.org/officeDocument/2006/relationships" xmlns:p="http://schemas.openxmlformats.org/presentationml/2006/main">
  <p:tag name="KSO_WM_UNIT_SUBTYPE" val="a"/>
  <p:tag name="KSO_WM_UNIT_PRESET_TEXT_INDEX" val="5"/>
  <p:tag name="KSO_WM_UNIT_PRESET_TEXT_LEN" val="25"/>
  <p:tag name="KSO_WM_UNIT_NOCLEAR" val="0"/>
  <p:tag name="KSO_WM_UNIT_VALUE" val="72"/>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6152_2*m_h_f*1_1_1"/>
  <p:tag name="KSO_WM_TEMPLATE_CATEGORY" val="diagram"/>
  <p:tag name="KSO_WM_TEMPLATE_INDEX" val="202061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37.74149606299216,&quot;left&quot;:102.6,&quot;top&quot;:187.1451181102362,&quot;width&quot;:754.8441732283466}"/>
</p:tagLst>
</file>

<file path=ppt/tags/tag286.xml><?xml version="1.0" encoding="utf-8"?>
<p:tagLst xmlns:a="http://schemas.openxmlformats.org/drawingml/2006/main" xmlns:r="http://schemas.openxmlformats.org/officeDocument/2006/relationships" xmlns:p="http://schemas.openxmlformats.org/presentationml/2006/main">
  <p:tag name="KSO_WM_UNIT_SUBTYPE" val="a"/>
  <p:tag name="KSO_WM_UNIT_PRESET_TEXT_INDEX" val="5"/>
  <p:tag name="KSO_WM_UNIT_PRESET_TEXT_LEN" val="25"/>
  <p:tag name="KSO_WM_UNIT_NOCLEAR" val="0"/>
  <p:tag name="KSO_WM_UNIT_VALUE" val="72"/>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6152_2*m_h_f*1_3_1"/>
  <p:tag name="KSO_WM_TEMPLATE_CATEGORY" val="diagram"/>
  <p:tag name="KSO_WM_TEMPLATE_INDEX" val="202061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37.74149606299216,&quot;left&quot;:102.6,&quot;top&quot;:187.1451181102362,&quot;width&quot;:754.8441732283466}"/>
</p:tagLst>
</file>

<file path=ppt/tags/tag287.xml><?xml version="1.0" encoding="utf-8"?>
<p:tagLst xmlns:a="http://schemas.openxmlformats.org/drawingml/2006/main" xmlns:r="http://schemas.openxmlformats.org/officeDocument/2006/relationships" xmlns:p="http://schemas.openxmlformats.org/presentationml/2006/main">
  <p:tag name="KSO_WM_UNIT_SUBTYPE" val="a"/>
  <p:tag name="KSO_WM_UNIT_PRESET_TEXT_INDEX" val="5"/>
  <p:tag name="KSO_WM_UNIT_PRESET_TEXT_LEN" val="25"/>
  <p:tag name="KSO_WM_UNIT_NOCLEAR" val="0"/>
  <p:tag name="KSO_WM_UNIT_VALUE" val="72"/>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6152_2*m_h_f*1_2_1"/>
  <p:tag name="KSO_WM_TEMPLATE_CATEGORY" val="diagram"/>
  <p:tag name="KSO_WM_TEMPLATE_INDEX" val="202061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37.74149606299216,&quot;left&quot;:102.6,&quot;top&quot;:187.1451181102362,&quot;width&quot;:754.8441732283466}"/>
</p:tagLst>
</file>

<file path=ppt/tags/tag2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06152_2*m_i*1_1"/>
  <p:tag name="KSO_WM_TEMPLATE_CATEGORY" val="diagram"/>
  <p:tag name="KSO_WM_TEMPLATE_INDEX" val="20206152"/>
  <p:tag name="KSO_WM_UNIT_LAYERLEVEL" val="1_1"/>
  <p:tag name="KSO_WM_TAG_VERSION" val="1.0"/>
  <p:tag name="KSO_WM_BEAUTIFY_FLAG" val="#wm#"/>
  <p:tag name="KSO_WM_UNIT_LINE_FORE_SCHEMECOLOR_INDEX_BRIGHTNESS" val="-0.25"/>
  <p:tag name="KSO_WM_UNIT_LINE_FORE_SCHEMECOLOR_INDEX" val="14"/>
  <p:tag name="KSO_WM_UNIT_LINE_FILL_TYPE" val="2"/>
  <p:tag name="KSO_WM_DIAGRAM_VIRTUALLY_FRAME" val="{&quot;height&quot;:237.74149606299216,&quot;left&quot;:102.6,&quot;top&quot;:187.1451181102362,&quot;width&quot;:754.8441732283466}"/>
</p:tagLst>
</file>

<file path=ppt/tags/tag2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206152_2*m_i*1_2"/>
  <p:tag name="KSO_WM_TEMPLATE_CATEGORY" val="diagram"/>
  <p:tag name="KSO_WM_TEMPLATE_INDEX" val="20206152"/>
  <p:tag name="KSO_WM_UNIT_LAYERLEVEL" val="1_1"/>
  <p:tag name="KSO_WM_TAG_VERSION" val="1.0"/>
  <p:tag name="KSO_WM_BEAUTIFY_FLAG" val="#wm#"/>
  <p:tag name="KSO_WM_UNIT_LINE_FORE_SCHEMECOLOR_INDEX_BRIGHTNESS" val="-0.25"/>
  <p:tag name="KSO_WM_UNIT_LINE_FORE_SCHEMECOLOR_INDEX" val="14"/>
  <p:tag name="KSO_WM_UNIT_LINE_FILL_TYPE" val="2"/>
  <p:tag name="KSO_WM_DIAGRAM_VIRTUALLY_FRAME" val="{&quot;height&quot;:237.74149606299216,&quot;left&quot;:102.6,&quot;top&quot;:187.1451181102362,&quot;width&quot;:754.8441732283466}"/>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6152_2*m_h_i*1_3_1"/>
  <p:tag name="KSO_WM_TEMPLATE_CATEGORY" val="diagram"/>
  <p:tag name="KSO_WM_TEMPLATE_INDEX" val="20206152"/>
  <p:tag name="KSO_WM_UNIT_LAYERLEVEL" val="1_1_1"/>
  <p:tag name="KSO_WM_TAG_VERSION" val="1.0"/>
  <p:tag name="KSO_WM_BEAUTIFY_FLAG" val="#wm#"/>
  <p:tag name="KSO_WM_UNIT_SUBTYPE" val="d"/>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4"/>
  <p:tag name="KSO_WM_UNIT_TEXT_FILL_TYPE" val="1"/>
  <p:tag name="KSO_WM_DIAGRAM_VIRTUALLY_FRAME" val="{&quot;height&quot;:237.74149606299216,&quot;left&quot;:102.6,&quot;top&quot;:187.1451181102362,&quot;width&quot;:754.8441732283466}"/>
</p:tagLst>
</file>

<file path=ppt/tags/tag2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6152_2*m_h_i*1_3_2"/>
  <p:tag name="KSO_WM_TEMPLATE_CATEGORY" val="diagram"/>
  <p:tag name="KSO_WM_TEMPLATE_INDEX" val="202061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237.74149606299216,&quot;left&quot;:102.6,&quot;top&quot;:187.1451181102362,&quot;width&quot;:754.8441732283466}"/>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5.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05.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06.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31.1},&quot;minSize&quot;:{&quot;size1&quot;:17.8},&quot;normalSize&quot;:{&quot;size1&quot;:17.8},&quot;subLayout&quot;:[{&quot;id&quot;:&quot;2024-09-12T10:37:08&quot;,&quot;maxSize&quot;:{&quot;size1&quot;:100},&quot;minSize&quot;:{&quot;size1&quot;:61.7},&quot;normalSize&quot;:{&quot;size1&quot;:61.7},&quot;subLayout&quot;:[{&quot;id&quot;:&quot;2024-09-12T10:37:08&quot;,&quot;margin&quot;:{&quot;bottom&quot;:0,&quot;left&quot;:1.2699999809265137,&quot;right&quot;:1.2699999809265137,&quot;top&quot;:0.4230000376701355},&quot;type&quot;:0},{&quot;id&quot;:&quot;2024-09-12T10:37:08&quot;,&quot;margin&quot;:{&quot;bottom&quot;:0.025999998673796654,&quot;left&quot;:1.2699999809265137,&quot;right&quot;:1.2699999809265137,&quot;top&quot;:0.025999998673796654},&quot;type&quot;:0}],&quot;type&quot;:0},{&quot;id&quot;:&quot;2024-09-12T10:37:08&quot;,&quot;margin&quot;:{&quot;bottom&quot;:0.847000002861023,&quot;left&quot;:1.2699999809265137,&quot;right&quot;:1.2699999809265137,&quot;top&quot;:1.2699999809265137},&quot;type&quot;:0}],&quot;type&quot;:0}"/>
  <p:tag name="KSO_WM_SLIDE_BACKGROUND_TYPE" val="general"/>
</p:tagLst>
</file>

<file path=ppt/tags/tag3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13.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31.1},&quot;minSize&quot;:{&quot;size1&quot;:17.8},&quot;normalSize&quot;:{&quot;size1&quot;:17.8},&quot;subLayout&quot;:[{&quot;id&quot;:&quot;2024-09-12T10:37:08&quot;,&quot;maxSize&quot;:{&quot;size1&quot;:100},&quot;minSize&quot;:{&quot;size1&quot;:61.7},&quot;normalSize&quot;:{&quot;size1&quot;:61.7},&quot;subLayout&quot;:[{&quot;id&quot;:&quot;2024-09-12T10:37:08&quot;,&quot;margin&quot;:{&quot;bottom&quot;:0,&quot;left&quot;:1.2699999809265137,&quot;right&quot;:1.2699999809265137,&quot;top&quot;:0.4230000376701355},&quot;type&quot;:0},{&quot;id&quot;:&quot;2024-09-12T10:37:08&quot;,&quot;margin&quot;:{&quot;bottom&quot;:0.025999998673796654,&quot;left&quot;:1.2699999809265137,&quot;right&quot;:1.2699999809265137,&quot;top&quot;:0.025999998673796654},&quot;type&quot;:0}],&quot;type&quot;:0},{&quot;id&quot;:&quot;2024-09-12T10:37:08&quot;,&quot;margin&quot;:{&quot;bottom&quot;:0.847000002861023,&quot;left&quot;:1.2699999809265137,&quot;right&quot;:1.2699999809265137,&quot;top&quot;:1.2699999809265137},&quot;type&quot;:0}],&quot;type&quot;:0}"/>
  <p:tag name="KSO_WM_SLIDE_BACKGROUND_TYPE" val="general"/>
</p:tagLst>
</file>

<file path=ppt/tags/tag3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9.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31.1},&quot;minSize&quot;:{&quot;size1&quot;:17.8},&quot;normalSize&quot;:{&quot;size1&quot;:17.8},&quot;subLayout&quot;:[{&quot;id&quot;:&quot;2024-09-12T10:37:08&quot;,&quot;maxSize&quot;:{&quot;size1&quot;:100},&quot;minSize&quot;:{&quot;size1&quot;:61.7},&quot;normalSize&quot;:{&quot;size1&quot;:61.7},&quot;subLayout&quot;:[{&quot;id&quot;:&quot;2024-09-12T10:37:08&quot;,&quot;margin&quot;:{&quot;bottom&quot;:0,&quot;left&quot;:1.2699999809265137,&quot;right&quot;:1.2699999809265137,&quot;top&quot;:0.4230000376701355},&quot;type&quot;:0},{&quot;id&quot;:&quot;2024-09-12T10:37:08&quot;,&quot;margin&quot;:{&quot;bottom&quot;:0.025999998673796654,&quot;left&quot;:1.2699999809265137,&quot;right&quot;:1.2699999809265137,&quot;top&quot;:0.025999998673796654},&quot;type&quot;:0}],&quot;type&quot;:0},{&quot;id&quot;:&quot;2024-09-12T10:37:08&quot;,&quot;margin&quot;:{&quot;bottom&quot;:0.847000002861023,&quot;left&quot;:1.2699999809265137,&quot;right&quot;:1.2699999809265137,&quot;top&quot;:1.2699999809265137},&quot;type&quot;:0}],&quot;type&quot;:0}"/>
  <p:tag name="KSO_WM_SLIDE_BACKGROUND_TYPE" val="general"/>
</p:tagLst>
</file>

<file path=ppt/tags/tag3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3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331.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3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33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335.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341.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51.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52.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6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63.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2T10:37:08&quot;,&quot;maxSize&quot;:{&quot;size1&quot;:20},&quot;minSize&quot;:{&quot;size1&quot;:11.2},&quot;normalSize&quot;:{&quot;size1&quot;:11.2},&quot;subLayout&quot;:[{&quot;id&quot;:&quot;2024-09-12T10:37:08&quot;,&quot;margin&quot;:{&quot;bottom&quot;:0.025999998673796654,&quot;left&quot;:1.2699999809265137,&quot;right&quot;:1.2699999809265137,&quot;top&quot;:0.4230000376701355},&quot;type&quot;:0},{&quot;id&quot;:&quot;2024-09-12T10:37: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8.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3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37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3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3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37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375.xml><?xml version="1.0" encoding="utf-8"?>
<p:tagLst xmlns:a="http://schemas.openxmlformats.org/drawingml/2006/main" xmlns:r="http://schemas.openxmlformats.org/officeDocument/2006/relationships" xmlns:p="http://schemas.openxmlformats.org/presentationml/2006/main">
  <p:tag name="KSO_WM_SLIDE_ID" val="custom20206915_15"/>
  <p:tag name="KSO_WM_TEMPLATE_SUBCATEGORY" val="0"/>
  <p:tag name="KSO_WM_TEMPLATE_MASTER_TYPE" val="1"/>
  <p:tag name="KSO_WM_TEMPLATE_COLOR_TYPE" val="1"/>
  <p:tag name="KSO_WM_SLIDE_ITEM_CNT" val="0"/>
  <p:tag name="KSO_WM_SLIDE_INDEX" val="15"/>
  <p:tag name="KSO_WM_TAG_VERSION" val="1.0"/>
  <p:tag name="KSO_WM_BEAUTIFY_FLAG" val="#wm#"/>
  <p:tag name="KSO_WM_TEMPLATE_CATEGORY" val="custom"/>
  <p:tag name="KSO_WM_TEMPLATE_INDEX" val="20206915"/>
  <p:tag name="KSO_WM_SLIDE_TYPE" val="endPage"/>
  <p:tag name="KSO_WM_SLIDE_SUBTYPE" val="pureTxt"/>
  <p:tag name="KSO_WM_SLIDE_LAYOUT" val="a"/>
  <p:tag name="KSO_WM_SLIDE_LAYOUT_CNT" val="1"/>
</p:tagLst>
</file>

<file path=ppt/tags/tag3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6915_15*a*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NOCLEAR" val="1"/>
  <p:tag name="KSO_WM_UNIT_TYPE" val="a"/>
  <p:tag name="KSO_WM_UNIT_INDEX" val="1"/>
  <p:tag name="KSO_WM_UNIT_PRESET_TEXT" val="THANKS"/>
  <p:tag name="KSO_WM_UNIT_TEXT_FILL_FORE_SCHEMECOLOR_INDEX_BRIGHTNESS" val="0"/>
  <p:tag name="KSO_WM_UNIT_TEXT_FILL_FORE_SCHEMECOLOR_INDEX" val="5"/>
  <p:tag name="KSO_WM_UNIT_TEXT_FILL_TYPE" val="1"/>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9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heme/theme1.xml><?xml version="1.0" encoding="utf-8"?>
<a:theme xmlns:a="http://schemas.openxmlformats.org/drawingml/2006/main" name="1_Office 主题​​">
  <a:themeElements>
    <a:clrScheme name="">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4646</Words>
  <Application>WPS 演示</Application>
  <PresentationFormat>自定义</PresentationFormat>
  <Paragraphs>139</Paragraphs>
  <Slides>34</Slides>
  <Notes>7</Notes>
  <HiddenSlides>0</HiddenSlides>
  <MMClips>0</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1_Office 主题​​</vt:lpstr>
      <vt:lpstr>2023年医保经办服务 岗位政府购买服务 项目绩效评价</vt:lpstr>
      <vt:lpstr>幻灯片 2</vt:lpstr>
      <vt:lpstr>项目概况</vt:lpstr>
      <vt:lpstr>幻灯片 4</vt:lpstr>
      <vt:lpstr>幻灯片 5</vt:lpstr>
      <vt:lpstr>幻灯片 6</vt:lpstr>
      <vt:lpstr>幻灯片 7</vt:lpstr>
      <vt:lpstr>幻灯片 8</vt:lpstr>
      <vt:lpstr>幻灯片 9</vt:lpstr>
      <vt:lpstr>幻灯片 10</vt:lpstr>
      <vt:lpstr>幻灯片 11</vt:lpstr>
      <vt:lpstr>评价结论及综合评价情况</vt:lpstr>
      <vt:lpstr>幻灯片 13</vt:lpstr>
      <vt:lpstr>项目产出及效益情况</vt:lpstr>
      <vt:lpstr>幻灯片 15</vt:lpstr>
      <vt:lpstr>幻灯片 16</vt:lpstr>
      <vt:lpstr>幻灯片 17</vt:lpstr>
      <vt:lpstr>幻灯片 18</vt:lpstr>
      <vt:lpstr>幻灯片 19</vt:lpstr>
      <vt:lpstr>幻灯片 20</vt:lpstr>
      <vt:lpstr>幻灯片 21</vt:lpstr>
      <vt:lpstr>幻灯片 22</vt:lpstr>
      <vt:lpstr>主要经验及做法</vt:lpstr>
      <vt:lpstr>幻灯片 24</vt:lpstr>
      <vt:lpstr>幻灯片 25</vt:lpstr>
      <vt:lpstr>幻灯片 26</vt:lpstr>
      <vt:lpstr>幻灯片 27</vt:lpstr>
      <vt:lpstr>存在的主要问题</vt:lpstr>
      <vt:lpstr>幻灯片 29</vt:lpstr>
      <vt:lpstr>幻灯片 30</vt:lpstr>
      <vt:lpstr>幻灯片 31</vt:lpstr>
      <vt:lpstr>下一步工作建议</vt:lpstr>
      <vt:lpstr>幻灯片 33</vt:lpstr>
      <vt:lpstr>谢谢</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2023年医保经办服务 岗位政府购买服务 项目绩效评价</dc:title>
  <dc:creator/>
  <cp:lastModifiedBy>Windows 用户</cp:lastModifiedBy>
  <cp:revision>8</cp:revision>
  <dcterms:created xsi:type="dcterms:W3CDTF">2024-09-12T02:37:00Z</dcterms:created>
  <dcterms:modified xsi:type="dcterms:W3CDTF">2024-10-12T01:25:13Z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2052-12.1.0.16364</vt:lpwstr>
  </property>
  <property fmtid="{D5CDD505-2E9C-101B-9397-08002B2CF9AE}" pid="3" name="ICV">
    <vt:lpwstr/>
  </property>
</Properties>
</file>